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5" r:id="rId4"/>
    <p:sldId id="273" r:id="rId5"/>
    <p:sldId id="274" r:id="rId6"/>
    <p:sldId id="277" r:id="rId7"/>
    <p:sldId id="264" r:id="rId8"/>
    <p:sldId id="278" r:id="rId9"/>
    <p:sldId id="279" r:id="rId10"/>
    <p:sldId id="280" r:id="rId11"/>
    <p:sldId id="282" r:id="rId12"/>
    <p:sldId id="283" r:id="rId13"/>
    <p:sldId id="28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8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0DD5-9484-4B01-AE13-662BDBF5F93B}" type="datetimeFigureOut">
              <a:rPr lang="ko-KR" altLang="en-US" smtClean="0"/>
              <a:pPr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30E1-175F-449B-B4FE-55717274D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zl95rfknyyd7p5r/directed.txt?dl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3fzwb9efrt2qe7w/PageRankTemplate.java?dl=0" TargetMode="External"/><Relationship Id="rId2" Type="http://schemas.openxmlformats.org/officeDocument/2006/relationships/hyperlink" Target="https://www.dropbox.com/s/szbv5esh344ekw8/pagerank.data.4?dl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Big Data Analysis: LAB02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PageRank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631" y="1643050"/>
            <a:ext cx="835421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throws Exception {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</a:t>
            </a:r>
            <a:r>
              <a:rPr lang="en-US" altLang="ko-KR" sz="1400" b="1" dirty="0" smtClean="0"/>
              <a:t>Configuration </a:t>
            </a:r>
            <a:r>
              <a:rPr lang="en-US" altLang="ko-KR" sz="1400" b="1" dirty="0" err="1"/>
              <a:t>conf</a:t>
            </a:r>
            <a:r>
              <a:rPr lang="en-US" altLang="ko-KR" sz="1400" b="1" dirty="0"/>
              <a:t> = new Configuration();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String[] </a:t>
            </a:r>
            <a:r>
              <a:rPr lang="en-US" altLang="ko-KR" sz="1400" b="1" dirty="0" err="1"/>
              <a:t>otherArgs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GenericOptionsParser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conf,args</a:t>
            </a:r>
            <a:r>
              <a:rPr lang="en-US" altLang="ko-KR" sz="1400" b="1" dirty="0"/>
              <a:t>).</a:t>
            </a:r>
            <a:r>
              <a:rPr lang="en-US" altLang="ko-KR" sz="1400" b="1" dirty="0" err="1"/>
              <a:t>getRemainingArgs</a:t>
            </a:r>
            <a:r>
              <a:rPr lang="en-US" altLang="ko-KR" sz="1400" b="1" dirty="0"/>
              <a:t>();</a:t>
            </a:r>
          </a:p>
          <a:p>
            <a:pPr marL="0" indent="0" fontAlgn="base">
              <a:buNone/>
            </a:pPr>
            <a:r>
              <a:rPr lang="en-US" altLang="ko-KR" sz="1400" b="1" dirty="0" smtClean="0"/>
              <a:t>	…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</a:t>
            </a:r>
            <a:r>
              <a:rPr lang="en-US" altLang="ko-KR" sz="1400" b="1" dirty="0" err="1"/>
              <a:t>npoint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Integer.parseInt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otherArgs</a:t>
            </a:r>
            <a:r>
              <a:rPr lang="en-US" altLang="ko-KR" sz="1400" b="1" dirty="0"/>
              <a:t>[0]);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</a:t>
            </a:r>
            <a:r>
              <a:rPr lang="en-US" altLang="ko-KR" sz="1400" b="1" dirty="0" err="1">
                <a:solidFill>
                  <a:srgbClr val="FF0000"/>
                </a:solidFill>
              </a:rPr>
              <a:t>conf.setInt</a:t>
            </a:r>
            <a:r>
              <a:rPr lang="en-US" altLang="ko-KR" sz="1400" b="1" dirty="0">
                <a:solidFill>
                  <a:srgbClr val="FF0000"/>
                </a:solidFill>
              </a:rPr>
              <a:t> ("</a:t>
            </a:r>
            <a:r>
              <a:rPr lang="en-US" altLang="ko-KR" sz="1400" b="1" dirty="0" err="1">
                <a:solidFill>
                  <a:srgbClr val="FF0000"/>
                </a:solidFill>
              </a:rPr>
              <a:t>npoint</a:t>
            </a:r>
            <a:r>
              <a:rPr lang="en-US" altLang="ko-KR" sz="1400" b="1" dirty="0">
                <a:solidFill>
                  <a:srgbClr val="FF0000"/>
                </a:solidFill>
              </a:rPr>
              <a:t>", </a:t>
            </a:r>
            <a:r>
              <a:rPr lang="en-US" altLang="ko-KR" sz="1400" b="1" dirty="0" err="1">
                <a:solidFill>
                  <a:srgbClr val="FF0000"/>
                </a:solidFill>
              </a:rPr>
              <a:t>npoint</a:t>
            </a:r>
            <a:r>
              <a:rPr lang="en-US" altLang="ko-KR" sz="1400" b="1" dirty="0">
                <a:solidFill>
                  <a:srgbClr val="FF000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maxIter</a:t>
            </a:r>
            <a:r>
              <a:rPr lang="en-US" altLang="ko-KR" sz="1400" b="1" dirty="0"/>
              <a:t> = 10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  // maximum </a:t>
            </a:r>
            <a:r>
              <a:rPr lang="en-US" altLang="ko-KR" sz="1400" b="1" dirty="0" smtClean="0"/>
              <a:t>iteration</a:t>
            </a:r>
            <a:endParaRPr lang="en-US" altLang="ko-KR" sz="1400" b="1" dirty="0"/>
          </a:p>
          <a:p>
            <a:pPr marL="0" indent="0" fontAlgn="base">
              <a:buNone/>
            </a:pPr>
            <a:r>
              <a:rPr lang="en-US" altLang="ko-KR" sz="1400" b="1" dirty="0"/>
              <a:t>        </a:t>
            </a:r>
            <a:r>
              <a:rPr lang="en-US" altLang="ko-KR" sz="1400" b="1" dirty="0" err="1"/>
              <a:t>initPageRank</a:t>
            </a:r>
            <a:r>
              <a:rPr lang="en-US" altLang="ko-KR" sz="1400" b="1" dirty="0"/>
              <a:t> (</a:t>
            </a:r>
            <a:r>
              <a:rPr lang="en-US" altLang="ko-KR" sz="1400" b="1" dirty="0" err="1"/>
              <a:t>conf</a:t>
            </a:r>
            <a:r>
              <a:rPr lang="en-US" altLang="ko-KR" sz="1400" b="1" dirty="0"/>
              <a:t>);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</a:t>
            </a:r>
            <a:r>
              <a:rPr lang="en-US" altLang="ko-KR" sz="1400" b="1" dirty="0">
                <a:solidFill>
                  <a:srgbClr val="FF0000"/>
                </a:solidFill>
              </a:rPr>
              <a:t>for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itr</a:t>
            </a:r>
            <a:r>
              <a:rPr lang="en-US" altLang="ko-KR" sz="1400" b="1" dirty="0">
                <a:solidFill>
                  <a:srgbClr val="FF0000"/>
                </a:solidFill>
              </a:rPr>
              <a:t>=0; </a:t>
            </a:r>
            <a:r>
              <a:rPr lang="en-US" altLang="ko-KR" sz="1400" b="1" dirty="0" err="1">
                <a:solidFill>
                  <a:srgbClr val="FF0000"/>
                </a:solidFill>
              </a:rPr>
              <a:t>itr</a:t>
            </a:r>
            <a:r>
              <a:rPr lang="en-US" altLang="ko-KR" sz="1400" b="1" dirty="0">
                <a:solidFill>
                  <a:srgbClr val="FF0000"/>
                </a:solidFill>
              </a:rPr>
              <a:t>&lt;</a:t>
            </a:r>
            <a:r>
              <a:rPr lang="en-US" altLang="ko-KR" sz="1400" b="1" dirty="0" err="1">
                <a:solidFill>
                  <a:srgbClr val="FF0000"/>
                </a:solidFill>
              </a:rPr>
              <a:t>maxIter</a:t>
            </a:r>
            <a:r>
              <a:rPr lang="en-US" altLang="ko-KR" sz="1400" b="1" dirty="0">
                <a:solidFill>
                  <a:srgbClr val="FF0000"/>
                </a:solidFill>
              </a:rPr>
              <a:t>; </a:t>
            </a:r>
            <a:r>
              <a:rPr lang="en-US" altLang="ko-KR" sz="1400" b="1" dirty="0" err="1">
                <a:solidFill>
                  <a:srgbClr val="FF0000"/>
                </a:solidFill>
              </a:rPr>
              <a:t>itr</a:t>
            </a:r>
            <a:r>
              <a:rPr lang="en-US" altLang="ko-KR" sz="1400" b="1" dirty="0">
                <a:solidFill>
                  <a:srgbClr val="FF0000"/>
                </a:solidFill>
              </a:rPr>
              <a:t>++)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…</a:t>
            </a:r>
            <a:endParaRPr lang="en-US" altLang="ko-KR" sz="1400" b="1" dirty="0"/>
          </a:p>
          <a:p>
            <a:pPr marL="0" indent="0" fontAlgn="base">
              <a:buNone/>
            </a:pPr>
            <a:r>
              <a:rPr lang="en-US" altLang="ko-KR" sz="1400" b="1" dirty="0"/>
              <a:t>             </a:t>
            </a:r>
            <a:r>
              <a:rPr lang="en-US" altLang="ko-KR" sz="1400" b="1" dirty="0" smtClean="0"/>
              <a:t>Path </a:t>
            </a:r>
            <a:r>
              <a:rPr lang="en-US" altLang="ko-KR" sz="1400" b="1" dirty="0" err="1"/>
              <a:t>outdir</a:t>
            </a:r>
            <a:r>
              <a:rPr lang="en-US" altLang="ko-KR" sz="1400" b="1" dirty="0"/>
              <a:t> = new Path (</a:t>
            </a:r>
            <a:r>
              <a:rPr lang="en-US" altLang="ko-KR" sz="1400" b="1" dirty="0" err="1"/>
              <a:t>otherArgs</a:t>
            </a:r>
            <a:r>
              <a:rPr lang="en-US" altLang="ko-KR" sz="1400" b="1" dirty="0"/>
              <a:t>[2]);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    if (</a:t>
            </a:r>
            <a:r>
              <a:rPr lang="en-US" altLang="ko-KR" sz="1400" b="1" dirty="0" err="1"/>
              <a:t>FileSystem.get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conf</a:t>
            </a:r>
            <a:r>
              <a:rPr lang="en-US" altLang="ko-KR" sz="1400" b="1" dirty="0"/>
              <a:t>).exists(</a:t>
            </a:r>
            <a:r>
              <a:rPr lang="en-US" altLang="ko-KR" sz="1400" b="1" dirty="0" err="1"/>
              <a:t>outdir</a:t>
            </a:r>
            <a:r>
              <a:rPr lang="en-US" altLang="ko-KR" sz="1400" b="1" dirty="0"/>
              <a:t>)) {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        </a:t>
            </a:r>
            <a:r>
              <a:rPr lang="en-US" altLang="ko-KR" sz="1400" b="1" dirty="0" err="1"/>
              <a:t>FileSystem.get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conf</a:t>
            </a:r>
            <a:r>
              <a:rPr lang="en-US" altLang="ko-KR" sz="1400" b="1" dirty="0"/>
              <a:t>).delete (</a:t>
            </a:r>
            <a:r>
              <a:rPr lang="en-US" altLang="ko-KR" sz="1400" b="1" dirty="0" err="1"/>
              <a:t>outdir</a:t>
            </a:r>
            <a:r>
              <a:rPr lang="en-US" altLang="ko-KR" sz="1400" b="1" dirty="0" smtClean="0"/>
              <a:t>);}</a:t>
            </a:r>
          </a:p>
          <a:p>
            <a:pPr marL="0" indent="0" fontAlgn="base">
              <a:buNone/>
            </a:pPr>
            <a:endParaRPr lang="en-US" altLang="ko-KR" sz="1400" b="1" dirty="0"/>
          </a:p>
          <a:p>
            <a:pPr marL="0" indent="0" fontAlgn="base">
              <a:buNone/>
            </a:pPr>
            <a:r>
              <a:rPr lang="en-US" altLang="ko-KR" sz="1400" b="1" dirty="0"/>
              <a:t> </a:t>
            </a:r>
            <a:r>
              <a:rPr lang="en-US" altLang="ko-KR" sz="1400" b="1" dirty="0" smtClean="0"/>
              <a:t>           </a:t>
            </a:r>
            <a:r>
              <a:rPr lang="en-US" altLang="ko-KR" sz="1400" b="1" dirty="0" err="1" smtClean="0"/>
              <a:t>FileInputFormat.addInputPath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job,new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Path(</a:t>
            </a:r>
            <a:r>
              <a:rPr lang="en-US" altLang="ko-KR" sz="1400" b="1" dirty="0" err="1"/>
              <a:t>otherArgs</a:t>
            </a:r>
            <a:r>
              <a:rPr lang="en-US" altLang="ko-KR" sz="1400" b="1" dirty="0"/>
              <a:t>[1]));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    </a:t>
            </a:r>
            <a:r>
              <a:rPr lang="en-US" altLang="ko-KR" sz="1400" b="1" dirty="0" err="1"/>
              <a:t>FileOutputFormat.setOutputPath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job,new</a:t>
            </a:r>
            <a:r>
              <a:rPr lang="en-US" altLang="ko-KR" sz="1400" b="1" dirty="0"/>
              <a:t> Path(</a:t>
            </a:r>
            <a:r>
              <a:rPr lang="en-US" altLang="ko-KR" sz="1400" b="1" dirty="0" err="1"/>
              <a:t>otherArgs</a:t>
            </a:r>
            <a:r>
              <a:rPr lang="en-US" altLang="ko-KR" sz="1400" b="1" dirty="0"/>
              <a:t>[2]));</a:t>
            </a:r>
          </a:p>
          <a:p>
            <a:pPr marL="0" indent="0" fontAlgn="base">
              <a:buNone/>
            </a:pPr>
            <a:r>
              <a:rPr lang="en-US" altLang="ko-KR" sz="1400" b="1" dirty="0"/>
              <a:t>            </a:t>
            </a:r>
            <a:r>
              <a:rPr lang="en-US" altLang="ko-KR" sz="1400" b="1" dirty="0" err="1"/>
              <a:t>job.waitForCompletion</a:t>
            </a:r>
            <a:r>
              <a:rPr lang="en-US" altLang="ko-KR" sz="1400" b="1" dirty="0"/>
              <a:t>(true);</a:t>
            </a:r>
          </a:p>
          <a:p>
            <a:pPr marL="0" indent="0" fontAlgn="base">
              <a:buNone/>
            </a:pPr>
            <a:endParaRPr lang="en-US" altLang="ko-KR" sz="1400" b="1" dirty="0"/>
          </a:p>
          <a:p>
            <a:pPr marL="0" indent="0" fontAlgn="base">
              <a:buNone/>
            </a:pPr>
            <a:r>
              <a:rPr lang="en-US" altLang="ko-KR" sz="1400" b="1" dirty="0"/>
              <a:t>            </a:t>
            </a:r>
            <a:r>
              <a:rPr lang="en-US" altLang="ko-KR" sz="1400" b="1" dirty="0" err="1" smtClean="0"/>
              <a:t>broadcastPageRank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conf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outdir</a:t>
            </a:r>
            <a:r>
              <a:rPr lang="en-US" altLang="ko-KR" sz="1400" b="1" dirty="0" smtClean="0"/>
              <a:t>); </a:t>
            </a:r>
            <a:r>
              <a:rPr lang="en-US" altLang="ko-KR" sz="1400" b="1" dirty="0"/>
              <a:t>// broadcast </a:t>
            </a:r>
            <a:r>
              <a:rPr lang="en-US" altLang="ko-KR" sz="1400" b="1" dirty="0" err="1"/>
              <a:t>pagerank</a:t>
            </a:r>
            <a:r>
              <a:rPr lang="en-US" altLang="ko-KR" sz="1400" b="1" dirty="0"/>
              <a:t> values for the next step</a:t>
            </a:r>
          </a:p>
          <a:p>
            <a:pPr marL="0" indent="0" fontAlgn="base">
              <a:buNone/>
            </a:pPr>
            <a:r>
              <a:rPr lang="en-US" altLang="ko-KR" sz="1400" b="1" dirty="0"/>
              <a:t>  </a:t>
            </a:r>
            <a:r>
              <a:rPr lang="en-US" altLang="ko-KR" sz="1400" b="1" dirty="0" smtClean="0"/>
              <a:t>      }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0460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nitPage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broadcatPage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40000" lnSpcReduction="20000"/>
          </a:bodyPr>
          <a:lstStyle/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</a:t>
            </a:r>
            <a:endParaRPr kumimoji="1" lang="en-US" altLang="ko-KR" sz="3500" dirty="0" smtClean="0">
              <a:solidFill>
                <a:srgbClr val="000000"/>
              </a:solidFill>
              <a:latin typeface="Arial"/>
              <a:ea typeface="굴림" pitchFamily="50" charset="-127"/>
              <a:cs typeface="Consolas" pitchFamily="49" charset="0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b="1" dirty="0" smtClean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public</a:t>
            </a:r>
            <a:r>
              <a:rPr kumimoji="1" lang="ko-KR" altLang="ko-KR" sz="3500" dirty="0" smtClean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static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void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initPageRank (Configuration conf) </a:t>
            </a:r>
            <a:endParaRPr kumimoji="1" lang="en-US" altLang="ko-KR" sz="3500" dirty="0" smtClean="0">
              <a:solidFill>
                <a:srgbClr val="000000"/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 smtClean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for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i=</a:t>
            </a:r>
            <a:r>
              <a:rPr kumimoji="1" lang="ko-KR" altLang="ko-KR" sz="3500" dirty="0">
                <a:solidFill>
                  <a:srgbClr val="0099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; i&lt;npoint; i++) </a:t>
            </a:r>
            <a:endParaRPr kumimoji="1" lang="en-US" altLang="ko-KR" sz="3500" dirty="0" smtClean="0">
              <a:solidFill>
                <a:srgbClr val="000000"/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457200" lvl="1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 smtClean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    </a:t>
            </a:r>
            <a:r>
              <a:rPr kumimoji="1" lang="ko-KR" altLang="ko-KR" sz="3500" dirty="0">
                <a:solidFill>
                  <a:srgbClr val="FF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conf.setFloat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</a:t>
            </a:r>
            <a:r>
              <a:rPr kumimoji="1" lang="ko-KR" altLang="ko-KR" sz="3500" dirty="0">
                <a:solidFill>
                  <a:srgbClr val="0000FF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"pagerank"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+ i, (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float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)(</a:t>
            </a:r>
            <a:r>
              <a:rPr kumimoji="1" lang="ko-KR" altLang="ko-KR" sz="3500" dirty="0">
                <a:solidFill>
                  <a:srgbClr val="0099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. / (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double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)npoint));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</a:t>
            </a:r>
            <a:endParaRPr kumimoji="1" lang="en-US" altLang="ko-KR" sz="3500" dirty="0" smtClean="0">
              <a:solidFill>
                <a:srgbClr val="000000"/>
              </a:solidFill>
              <a:latin typeface="Arial"/>
              <a:ea typeface="굴림" pitchFamily="50" charset="-127"/>
              <a:cs typeface="Consolas" pitchFamily="49" charset="0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3500" dirty="0" smtClean="0">
              <a:latin typeface="굴림" pitchFamily="50" charset="-127"/>
              <a:ea typeface="굴림" pitchFamily="50" charset="-127"/>
              <a:cs typeface="Consolas" pitchFamily="49" charset="0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b="1" dirty="0" smtClean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public</a:t>
            </a:r>
            <a:r>
              <a:rPr kumimoji="1" lang="ko-KR" altLang="ko-KR" sz="3500" dirty="0" smtClean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static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void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broadcastPageRank (Configuration conf, Path outdir) 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throws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Exception </a:t>
            </a:r>
            <a:r>
              <a:rPr kumimoji="1" lang="ko-KR" altLang="ko-KR" sz="3500" dirty="0" smtClean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  <a:endParaRPr kumimoji="1" lang="en-US" altLang="ko-KR" sz="3500" dirty="0" smtClean="0">
              <a:solidFill>
                <a:srgbClr val="000000"/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FileSystem fs = outdir.getFileSystem (conf);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FSDataInputStream fp = fs.open (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new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Path (outdir + </a:t>
            </a:r>
            <a:r>
              <a:rPr kumimoji="1" lang="ko-KR" altLang="ko-KR" sz="3500" dirty="0">
                <a:solidFill>
                  <a:srgbClr val="0000FF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"/part-r-00000"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</a:t>
            </a:r>
            <a:endParaRPr kumimoji="1" lang="en-US" altLang="ko-KR" sz="3500" dirty="0" smtClean="0">
              <a:solidFill>
                <a:srgbClr val="000000"/>
              </a:solidFill>
              <a:latin typeface="Arial"/>
              <a:ea typeface="굴림" pitchFamily="50" charset="-127"/>
              <a:cs typeface="Consolas" pitchFamily="49" charset="0"/>
            </a:endParaRPr>
          </a:p>
          <a:p>
            <a:pPr marL="457200" lvl="1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 smtClean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String 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line = 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null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while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 (line = fp.readLine ()) != 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null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) {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    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String[] arr = line.split(</a:t>
            </a:r>
            <a:r>
              <a:rPr kumimoji="1" lang="ko-KR" altLang="ko-KR" sz="3500" dirty="0">
                <a:solidFill>
                  <a:srgbClr val="0000FF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"\t"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);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    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id = Integer.parseInt (arr[</a:t>
            </a:r>
            <a:r>
              <a:rPr kumimoji="1" lang="ko-KR" altLang="ko-KR" sz="3500" dirty="0">
                <a:solidFill>
                  <a:srgbClr val="0099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]);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    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double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val = Double.parseDouble (arr[</a:t>
            </a:r>
            <a:r>
              <a:rPr kumimoji="1" lang="ko-KR" altLang="ko-KR" sz="3500" dirty="0">
                <a:solidFill>
                  <a:srgbClr val="0099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]);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    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conf.setFloat (</a:t>
            </a:r>
            <a:r>
              <a:rPr kumimoji="1" lang="ko-KR" altLang="ko-KR" sz="3500" dirty="0">
                <a:solidFill>
                  <a:srgbClr val="0000FF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"pagerank"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+ id, (</a:t>
            </a:r>
            <a:r>
              <a:rPr kumimoji="1" lang="ko-KR" altLang="ko-KR" sz="3500" b="1" dirty="0">
                <a:solidFill>
                  <a:srgbClr val="0066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float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)val);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    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35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   </a:t>
            </a:r>
            <a:r>
              <a:rPr kumimoji="1" lang="ko-KR" altLang="ko-KR" sz="3500" dirty="0">
                <a:solidFill>
                  <a:srgbClr val="00000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35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ko-KR" sz="2800" dirty="0">
                <a:solidFill>
                  <a:srgbClr val="000000"/>
                </a:solidFill>
                <a:latin typeface="Arial"/>
                <a:ea typeface="굴림" pitchFamily="50" charset="-127"/>
                <a:cs typeface="Consolas" pitchFamily="49" charset="0"/>
              </a:rPr>
              <a:t> </a:t>
            </a:r>
            <a:endParaRPr kumimoji="1" lang="ko-KR" altLang="ko-KR" sz="24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87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Setup &amp; </a:t>
            </a:r>
            <a:r>
              <a:rPr lang="en-US" altLang="ko-KR" dirty="0" err="1" smtClean="0"/>
              <a:t>config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ko-KR" altLang="ko-KR" sz="1100" dirty="0">
                <a:solidFill>
                  <a:srgbClr val="006699"/>
                </a:solidFill>
                <a:ea typeface="굴림" pitchFamily="50" charset="-127"/>
                <a:cs typeface="Consolas" pitchFamily="49" charset="0"/>
              </a:rPr>
              <a:t>public</a:t>
            </a:r>
            <a:r>
              <a:rPr kumimoji="1" lang="ko-KR" altLang="ko-KR" sz="1100" dirty="0">
                <a:solidFill>
                  <a:srgbClr val="000000"/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1100" dirty="0">
                <a:solidFill>
                  <a:srgbClr val="006699"/>
                </a:solidFill>
                <a:ea typeface="굴림" pitchFamily="50" charset="-127"/>
                <a:cs typeface="Consolas" pitchFamily="49" charset="0"/>
              </a:rPr>
              <a:t>class</a:t>
            </a:r>
            <a:r>
              <a:rPr kumimoji="1" lang="ko-KR" altLang="ko-KR" sz="1100" dirty="0">
                <a:solidFill>
                  <a:srgbClr val="000000"/>
                </a:solidFill>
                <a:ea typeface="굴림" pitchFamily="50" charset="-127"/>
                <a:cs typeface="Consolas" pitchFamily="49" charset="0"/>
              </a:rPr>
              <a:t> PageRankTemplate{</a:t>
            </a:r>
            <a:endParaRPr kumimoji="1" lang="ko-KR" altLang="ko-KR" sz="1100" dirty="0">
              <a:ea typeface="굴림" pitchFamily="50" charset="-127"/>
              <a:cs typeface="굴림" pitchFamily="50" charset="-127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ko-KR" altLang="ko-KR" sz="1100" dirty="0">
                <a:solidFill>
                  <a:srgbClr val="000000"/>
                </a:solidFill>
                <a:ea typeface="굴림" pitchFamily="50" charset="-127"/>
                <a:cs typeface="Consolas" pitchFamily="49" charset="0"/>
              </a:rPr>
              <a:t> </a:t>
            </a:r>
            <a:endParaRPr kumimoji="1" lang="ko-KR" altLang="ko-KR" sz="1100" dirty="0">
              <a:ea typeface="굴림" pitchFamily="50" charset="-127"/>
              <a:cs typeface="굴림" pitchFamily="50" charset="-127"/>
            </a:endParaRPr>
          </a:p>
          <a:p>
            <a:pPr marL="0" indent="0" fontAlgn="base">
              <a:buNone/>
            </a:pPr>
            <a:r>
              <a:rPr kumimoji="1" lang="ko-KR" altLang="ko-KR" sz="1100" dirty="0" smtClean="0">
                <a:solidFill>
                  <a:srgbClr val="000000"/>
                </a:solidFill>
                <a:ea typeface="굴림" pitchFamily="50" charset="-127"/>
                <a:cs typeface="Consolas" pitchFamily="49" charset="0"/>
              </a:rPr>
              <a:t>    </a:t>
            </a:r>
            <a:r>
              <a:rPr lang="en-US" altLang="ko-KR" sz="1200" b="1" dirty="0">
                <a:solidFill>
                  <a:srgbClr val="000000"/>
                </a:solidFill>
              </a:rPr>
              <a:t>public static class </a:t>
            </a:r>
            <a:r>
              <a:rPr lang="en-US" altLang="ko-KR" sz="1200" b="1" dirty="0" err="1" smtClean="0">
                <a:solidFill>
                  <a:srgbClr val="000000"/>
                </a:solidFill>
              </a:rPr>
              <a:t>MapperClass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 extends </a:t>
            </a:r>
            <a:r>
              <a:rPr lang="en-US" altLang="ko-KR" sz="1200" b="1" dirty="0">
                <a:solidFill>
                  <a:srgbClr val="000000"/>
                </a:solidFill>
              </a:rPr>
              <a:t>Mapper&lt;</a:t>
            </a:r>
            <a:r>
              <a:rPr lang="en-US" altLang="ko-KR" sz="1200" b="1" dirty="0" err="1">
                <a:solidFill>
                  <a:srgbClr val="000000"/>
                </a:solidFill>
              </a:rPr>
              <a:t>Object,Text,IntWritable,DoubleWritable</a:t>
            </a:r>
            <a:r>
              <a:rPr lang="en-US" altLang="ko-KR" sz="1200" b="1" dirty="0">
                <a:solidFill>
                  <a:srgbClr val="000000"/>
                </a:solidFill>
              </a:rPr>
              <a:t>&gt; {</a:t>
            </a:r>
          </a:p>
          <a:p>
            <a:pPr marL="0" indent="0" fontAlgn="base">
              <a:buNone/>
            </a:pPr>
            <a:r>
              <a:rPr lang="en-US" altLang="ko-KR" sz="1200" b="1" dirty="0">
                <a:solidFill>
                  <a:srgbClr val="000000"/>
                </a:solidFill>
              </a:rPr>
              <a:t> </a:t>
            </a:r>
            <a:r>
              <a:rPr lang="en-US" altLang="ko-KR" sz="1100" dirty="0" smtClean="0">
                <a:solidFill>
                  <a:srgbClr val="000000"/>
                </a:solidFill>
              </a:rPr>
              <a:t>	…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100" b="1" dirty="0">
                <a:solidFill>
                  <a:srgbClr val="000000"/>
                </a:solidFill>
              </a:rPr>
              <a:t>private void </a:t>
            </a:r>
            <a:r>
              <a:rPr lang="en-US" altLang="ko-KR" sz="1100" b="1" dirty="0" err="1">
                <a:solidFill>
                  <a:srgbClr val="000000"/>
                </a:solidFill>
              </a:rPr>
              <a:t>loadPageRank</a:t>
            </a:r>
            <a:r>
              <a:rPr lang="en-US" altLang="ko-KR" sz="1100" b="1" dirty="0">
                <a:solidFill>
                  <a:srgbClr val="000000"/>
                </a:solidFill>
              </a:rPr>
              <a:t> (Configuration </a:t>
            </a:r>
            <a:r>
              <a:rPr lang="en-US" altLang="ko-KR" sz="1100" b="1" dirty="0" err="1">
                <a:solidFill>
                  <a:srgbClr val="000000"/>
                </a:solidFill>
              </a:rPr>
              <a:t>config</a:t>
            </a:r>
            <a:r>
              <a:rPr lang="en-US" altLang="ko-KR" sz="1100" b="1" dirty="0">
                <a:solidFill>
                  <a:srgbClr val="000000"/>
                </a:solidFill>
              </a:rPr>
              <a:t>) {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100" dirty="0" smtClean="0">
                <a:solidFill>
                  <a:srgbClr val="000000"/>
                </a:solidFill>
              </a:rPr>
              <a:t>	for </a:t>
            </a:r>
            <a:r>
              <a:rPr lang="en-US" altLang="ko-KR" sz="1100" dirty="0">
                <a:solidFill>
                  <a:srgbClr val="000000"/>
                </a:solidFill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</a:rPr>
              <a:t> i=0; i&lt;</a:t>
            </a:r>
            <a:r>
              <a:rPr lang="en-US" altLang="ko-KR" sz="1100" dirty="0" err="1">
                <a:solidFill>
                  <a:srgbClr val="000000"/>
                </a:solidFill>
              </a:rPr>
              <a:t>npoint</a:t>
            </a:r>
            <a:r>
              <a:rPr lang="en-US" altLang="ko-KR" sz="1100" dirty="0">
                <a:solidFill>
                  <a:srgbClr val="000000"/>
                </a:solidFill>
              </a:rPr>
              <a:t>; i++) 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</a:rPr>
              <a:t>{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pagerank</a:t>
            </a:r>
            <a:r>
              <a:rPr lang="en-US" altLang="ko-KR" sz="1100" dirty="0" smtClean="0">
                <a:solidFill>
                  <a:srgbClr val="000000"/>
                </a:solidFill>
              </a:rPr>
              <a:t>[i</a:t>
            </a:r>
            <a:r>
              <a:rPr lang="en-US" altLang="ko-KR" sz="1100" dirty="0">
                <a:solidFill>
                  <a:srgbClr val="000000"/>
                </a:solidFill>
              </a:rPr>
              <a:t>] = </a:t>
            </a:r>
            <a:r>
              <a:rPr lang="en-US" altLang="ko-KR" sz="1100" dirty="0" err="1">
                <a:solidFill>
                  <a:srgbClr val="FF0000"/>
                </a:solidFill>
              </a:rPr>
              <a:t>config.getFloat</a:t>
            </a:r>
            <a:r>
              <a:rPr lang="en-US" altLang="ko-KR" sz="1100" dirty="0">
                <a:solidFill>
                  <a:srgbClr val="000000"/>
                </a:solidFill>
              </a:rPr>
              <a:t> ("</a:t>
            </a:r>
            <a:r>
              <a:rPr lang="en-US" altLang="ko-KR" sz="1100" dirty="0" err="1">
                <a:solidFill>
                  <a:srgbClr val="000000"/>
                </a:solidFill>
              </a:rPr>
              <a:t>pagerank</a:t>
            </a:r>
            <a:r>
              <a:rPr lang="en-US" altLang="ko-KR" sz="1100" dirty="0">
                <a:solidFill>
                  <a:srgbClr val="000000"/>
                </a:solidFill>
              </a:rPr>
              <a:t>" + i, 0);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100" dirty="0" smtClean="0">
                <a:solidFill>
                  <a:srgbClr val="000000"/>
                </a:solidFill>
              </a:rPr>
              <a:t>	}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 </a:t>
            </a:r>
            <a:r>
              <a:rPr lang="en-US" altLang="ko-KR" sz="1100" dirty="0" smtClean="0">
                <a:solidFill>
                  <a:srgbClr val="000000"/>
                </a:solidFill>
              </a:rPr>
              <a:t>        }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 </a:t>
            </a:r>
            <a:r>
              <a:rPr lang="en-US" altLang="ko-KR" sz="1100" dirty="0" smtClean="0">
                <a:solidFill>
                  <a:srgbClr val="000000"/>
                </a:solidFill>
              </a:rPr>
              <a:t>          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protected </a:t>
            </a:r>
            <a:r>
              <a:rPr lang="en-US" altLang="ko-KR" sz="1100" b="1" dirty="0">
                <a:solidFill>
                  <a:srgbClr val="000000"/>
                </a:solidFill>
              </a:rPr>
              <a:t>void setup(Context context) throws </a:t>
            </a:r>
            <a:r>
              <a:rPr lang="en-US" altLang="ko-KR" sz="1100" b="1" dirty="0" err="1">
                <a:solidFill>
                  <a:srgbClr val="000000"/>
                </a:solidFill>
              </a:rPr>
              <a:t>IOException</a:t>
            </a:r>
            <a:r>
              <a:rPr lang="en-US" altLang="ko-KR" sz="1100" b="1" dirty="0">
                <a:solidFill>
                  <a:srgbClr val="000000"/>
                </a:solidFill>
              </a:rPr>
              <a:t>, </a:t>
            </a:r>
            <a:r>
              <a:rPr lang="en-US" altLang="ko-KR" sz="1100" b="1" dirty="0" err="1">
                <a:solidFill>
                  <a:srgbClr val="000000"/>
                </a:solidFill>
              </a:rPr>
              <a:t>InterruptedException</a:t>
            </a:r>
            <a:r>
              <a:rPr lang="en-US" altLang="ko-KR" sz="1100" b="1" dirty="0">
                <a:solidFill>
                  <a:srgbClr val="00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   	</a:t>
            </a:r>
            <a:r>
              <a:rPr lang="en-US" altLang="ko-KR" sz="900" dirty="0" smtClean="0">
                <a:solidFill>
                  <a:srgbClr val="000000"/>
                </a:solidFill>
              </a:rPr>
              <a:t>// </a:t>
            </a:r>
            <a:r>
              <a:rPr lang="en-US" altLang="ko-KR" sz="900" dirty="0">
                <a:solidFill>
                  <a:srgbClr val="000000"/>
                </a:solidFill>
              </a:rPr>
              <a:t>get the parameters set by the main function (see the main function. we call "</a:t>
            </a:r>
            <a:r>
              <a:rPr lang="en-US" altLang="ko-KR" sz="900" dirty="0" err="1">
                <a:solidFill>
                  <a:srgbClr val="000000"/>
                </a:solidFill>
              </a:rPr>
              <a:t>conf.set</a:t>
            </a:r>
            <a:r>
              <a:rPr lang="en-US" altLang="ko-KR" sz="900" dirty="0">
                <a:solidFill>
                  <a:srgbClr val="000000"/>
                </a:solidFill>
              </a:rPr>
              <a:t>")</a:t>
            </a:r>
          </a:p>
          <a:p>
            <a:pPr marL="0" indent="0" fontAlgn="base">
              <a:buNone/>
            </a:pPr>
            <a:r>
              <a:rPr lang="en-US" altLang="ko-KR" sz="1050" dirty="0">
                <a:solidFill>
                  <a:srgbClr val="000000"/>
                </a:solidFill>
              </a:rPr>
              <a:t>           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dirty="0" smtClean="0">
                <a:solidFill>
                  <a:srgbClr val="000000"/>
                </a:solidFill>
              </a:rPr>
              <a:t>	Configuration </a:t>
            </a:r>
            <a:r>
              <a:rPr lang="en-US" altLang="ko-KR" sz="1100" dirty="0" err="1">
                <a:solidFill>
                  <a:srgbClr val="000000"/>
                </a:solidFill>
              </a:rPr>
              <a:t>config</a:t>
            </a:r>
            <a:r>
              <a:rPr lang="en-US" altLang="ko-KR" sz="1100" dirty="0">
                <a:solidFill>
                  <a:srgbClr val="000000"/>
                </a:solidFill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</a:rPr>
              <a:t>context.getConfiguration</a:t>
            </a:r>
            <a:r>
              <a:rPr lang="en-US" altLang="ko-KR" sz="1100" dirty="0">
                <a:solidFill>
                  <a:srgbClr val="000000"/>
                </a:solidFill>
              </a:rPr>
              <a:t>();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   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npoint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en-US" altLang="ko-KR" sz="1100" dirty="0">
                <a:solidFill>
                  <a:srgbClr val="000000"/>
                </a:solidFill>
              </a:rPr>
              <a:t>= </a:t>
            </a:r>
            <a:r>
              <a:rPr lang="en-US" altLang="ko-KR" sz="1100" dirty="0" err="1">
                <a:solidFill>
                  <a:srgbClr val="FF0000"/>
                </a:solidFill>
              </a:rPr>
              <a:t>config.getInt</a:t>
            </a:r>
            <a:r>
              <a:rPr lang="en-US" altLang="ko-KR" sz="1100" dirty="0">
                <a:solidFill>
                  <a:srgbClr val="000000"/>
                </a:solidFill>
              </a:rPr>
              <a:t> ("</a:t>
            </a:r>
            <a:r>
              <a:rPr lang="en-US" altLang="ko-KR" sz="1100" dirty="0" err="1">
                <a:solidFill>
                  <a:srgbClr val="000000"/>
                </a:solidFill>
              </a:rPr>
              <a:t>npoint</a:t>
            </a:r>
            <a:r>
              <a:rPr lang="en-US" altLang="ko-KR" sz="1100" dirty="0">
                <a:solidFill>
                  <a:srgbClr val="000000"/>
                </a:solidFill>
              </a:rPr>
              <a:t>", -1</a:t>
            </a:r>
            <a:r>
              <a:rPr lang="en-US" altLang="ko-KR" sz="1100" dirty="0" smtClean="0">
                <a:solidFill>
                  <a:srgbClr val="000000"/>
                </a:solidFill>
              </a:rPr>
              <a:t>);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100" dirty="0" smtClean="0">
                <a:solidFill>
                  <a:srgbClr val="000000"/>
                </a:solidFill>
              </a:rPr>
              <a:t>	…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</a:rPr>
              <a:t>loadPageRank</a:t>
            </a:r>
            <a:r>
              <a:rPr lang="en-US" altLang="ko-KR" sz="1100" dirty="0" smtClean="0">
                <a:solidFill>
                  <a:srgbClr val="000000"/>
                </a:solidFill>
              </a:rPr>
              <a:t> </a:t>
            </a:r>
            <a:r>
              <a:rPr lang="en-US" altLang="ko-KR" sz="1100" dirty="0">
                <a:solidFill>
                  <a:srgbClr val="000000"/>
                </a:solidFill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</a:rPr>
              <a:t>config</a:t>
            </a:r>
            <a:r>
              <a:rPr lang="en-US" altLang="ko-KR" sz="1100" dirty="0">
                <a:solidFill>
                  <a:srgbClr val="000000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</a:t>
            </a:r>
            <a:r>
              <a:rPr lang="en-US" altLang="ko-KR" sz="1100" dirty="0" smtClean="0">
                <a:solidFill>
                  <a:srgbClr val="000000"/>
                </a:solidFill>
              </a:rPr>
              <a:t>       }</a:t>
            </a:r>
          </a:p>
          <a:p>
            <a:pPr marL="0" indent="0" fontAlgn="base">
              <a:buNone/>
            </a:pPr>
            <a:endParaRPr lang="en-US" altLang="ko-KR" sz="110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</a:t>
            </a:r>
            <a:r>
              <a:rPr lang="en-US" altLang="ko-KR" sz="1100" b="1" dirty="0">
                <a:solidFill>
                  <a:srgbClr val="000000"/>
                </a:solidFill>
              </a:rPr>
              <a:t>public static class </a:t>
            </a:r>
            <a:r>
              <a:rPr lang="en-US" altLang="ko-KR" sz="1100" b="1" dirty="0" err="1">
                <a:solidFill>
                  <a:srgbClr val="000000"/>
                </a:solidFill>
              </a:rPr>
              <a:t>ReducerClass</a:t>
            </a:r>
            <a:r>
              <a:rPr lang="en-US" altLang="ko-KR" sz="1100" b="1" dirty="0">
                <a:solidFill>
                  <a:srgbClr val="000000"/>
                </a:solidFill>
              </a:rPr>
              <a:t> extends Reducer&lt;</a:t>
            </a:r>
            <a:r>
              <a:rPr lang="en-US" altLang="ko-KR" sz="1100" b="1" dirty="0" err="1">
                <a:solidFill>
                  <a:srgbClr val="000000"/>
                </a:solidFill>
              </a:rPr>
              <a:t>IntWritable,DoubleWritable,IntWritable,DoubleWritable</a:t>
            </a:r>
            <a:r>
              <a:rPr lang="en-US" altLang="ko-KR" sz="1100" b="1" dirty="0">
                <a:solidFill>
                  <a:srgbClr val="000000"/>
                </a:solidFill>
              </a:rPr>
              <a:t>&gt; </a:t>
            </a:r>
            <a:r>
              <a:rPr lang="en-US" altLang="ko-KR" sz="1100" b="1" dirty="0" smtClean="0">
                <a:solidFill>
                  <a:srgbClr val="000000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</a:rPr>
              <a:t>…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     </a:t>
            </a:r>
            <a:r>
              <a:rPr lang="en-US" altLang="ko-KR" sz="1100" b="1" dirty="0">
                <a:solidFill>
                  <a:srgbClr val="000000"/>
                </a:solidFill>
              </a:rPr>
              <a:t>protected void setup(Context context) throws </a:t>
            </a:r>
            <a:r>
              <a:rPr lang="en-US" altLang="ko-KR" sz="1100" b="1" dirty="0" err="1">
                <a:solidFill>
                  <a:srgbClr val="000000"/>
                </a:solidFill>
              </a:rPr>
              <a:t>IOException</a:t>
            </a:r>
            <a:r>
              <a:rPr lang="en-US" altLang="ko-KR" sz="1100" b="1" dirty="0">
                <a:solidFill>
                  <a:srgbClr val="000000"/>
                </a:solidFill>
              </a:rPr>
              <a:t>, </a:t>
            </a:r>
            <a:r>
              <a:rPr lang="en-US" altLang="ko-KR" sz="1100" b="1" dirty="0" err="1">
                <a:solidFill>
                  <a:srgbClr val="000000"/>
                </a:solidFill>
              </a:rPr>
              <a:t>InterruptedException</a:t>
            </a:r>
            <a:r>
              <a:rPr lang="en-US" altLang="ko-KR" sz="1100" b="1" dirty="0">
                <a:solidFill>
                  <a:srgbClr val="000000"/>
                </a:solidFill>
              </a:rPr>
              <a:t> {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100" dirty="0" smtClean="0">
                <a:solidFill>
                  <a:srgbClr val="000000"/>
                </a:solidFill>
              </a:rPr>
              <a:t>	 Configuration </a:t>
            </a:r>
            <a:r>
              <a:rPr lang="en-US" altLang="ko-KR" sz="1100" dirty="0" err="1">
                <a:solidFill>
                  <a:srgbClr val="000000"/>
                </a:solidFill>
              </a:rPr>
              <a:t>config</a:t>
            </a:r>
            <a:r>
              <a:rPr lang="en-US" altLang="ko-KR" sz="1100" dirty="0">
                <a:solidFill>
                  <a:srgbClr val="000000"/>
                </a:solidFill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</a:rPr>
              <a:t>context.getConfiguration</a:t>
            </a:r>
            <a:r>
              <a:rPr lang="en-US" altLang="ko-KR" sz="1100" dirty="0">
                <a:solidFill>
                  <a:srgbClr val="000000"/>
                </a:solidFill>
              </a:rPr>
              <a:t>();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    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</a:rPr>
              <a:t>npoint</a:t>
            </a:r>
            <a:r>
              <a:rPr lang="en-US" altLang="ko-KR" sz="1100" dirty="0">
                <a:solidFill>
                  <a:srgbClr val="00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config.getInt</a:t>
            </a:r>
            <a:r>
              <a:rPr lang="en-US" altLang="ko-KR" sz="1100" dirty="0">
                <a:solidFill>
                  <a:srgbClr val="000000"/>
                </a:solidFill>
              </a:rPr>
              <a:t> ("</a:t>
            </a:r>
            <a:r>
              <a:rPr lang="en-US" altLang="ko-KR" sz="1100" dirty="0" err="1">
                <a:solidFill>
                  <a:srgbClr val="000000"/>
                </a:solidFill>
              </a:rPr>
              <a:t>npoint</a:t>
            </a:r>
            <a:r>
              <a:rPr lang="en-US" altLang="ko-KR" sz="1100" dirty="0">
                <a:solidFill>
                  <a:srgbClr val="000000"/>
                </a:solidFill>
              </a:rPr>
              <a:t>", 1);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       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  <a:r>
              <a:rPr lang="en-US" altLang="ko-KR" sz="1100" dirty="0" smtClean="0">
                <a:solidFill>
                  <a:srgbClr val="000000"/>
                </a:solidFill>
              </a:rPr>
              <a:t>}	</a:t>
            </a:r>
          </a:p>
          <a:p>
            <a:pPr marL="0" indent="0" fontAlgn="base">
              <a:buNone/>
            </a:pPr>
            <a:r>
              <a:rPr lang="en-US" altLang="ko-KR" sz="1100" dirty="0">
                <a:solidFill>
                  <a:srgbClr val="000000"/>
                </a:solidFill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</a:rPr>
              <a:t>…</a:t>
            </a:r>
            <a:r>
              <a:rPr lang="en-US" altLang="ko-KR" sz="1100" dirty="0">
                <a:solidFill>
                  <a:srgbClr val="000000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altLang="ko-KR" sz="1050" dirty="0">
                <a:solidFill>
                  <a:srgbClr val="000000"/>
                </a:solidFill>
              </a:rPr>
              <a:t>     </a:t>
            </a:r>
            <a:endParaRPr lang="en-US" altLang="ko-KR" sz="105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328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in Sequential Computation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PageRank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Power method</a:t>
            </a:r>
          </a:p>
          <a:p>
            <a:pPr lvl="1"/>
            <a:r>
              <a:rPr lang="en-US" altLang="ko-KR" sz="2400" dirty="0" smtClean="0"/>
              <a:t>t </a:t>
            </a:r>
            <a:r>
              <a:rPr lang="en-US" altLang="ko-KR" sz="2400" dirty="0" smtClean="0">
                <a:sym typeface="Wingdings" pitchFamily="2" charset="2"/>
              </a:rPr>
              <a:t> 1</a:t>
            </a:r>
          </a:p>
          <a:p>
            <a:pPr lvl="1"/>
            <a:r>
              <a:rPr lang="en-US" altLang="ko-KR" sz="2400" dirty="0" smtClean="0"/>
              <a:t>Initialize r</a:t>
            </a:r>
            <a:r>
              <a:rPr lang="en-US" altLang="ko-KR" sz="2400" baseline="-25000" dirty="0" smtClean="0"/>
              <a:t>i</a:t>
            </a:r>
            <a:r>
              <a:rPr lang="en-US" altLang="ko-KR" sz="2400" baseline="30000" dirty="0" smtClean="0"/>
              <a:t>1</a:t>
            </a:r>
            <a:r>
              <a:rPr lang="en-US" altLang="ko-KR" sz="2400" dirty="0" smtClean="0"/>
              <a:t> randomly for every node</a:t>
            </a:r>
          </a:p>
          <a:p>
            <a:pPr lvl="1"/>
            <a:r>
              <a:rPr lang="en-US" altLang="ko-KR" sz="2400" dirty="0" smtClean="0">
                <a:sym typeface="Wingdings" pitchFamily="2" charset="2"/>
              </a:rPr>
              <a:t>Until every </a:t>
            </a:r>
            <a:r>
              <a:rPr lang="en-US" altLang="ko-KR" sz="2400" dirty="0" err="1" smtClean="0"/>
              <a:t>r</a:t>
            </a:r>
            <a:r>
              <a:rPr lang="en-US" altLang="ko-KR" sz="2400" baseline="-25000" dirty="0" err="1" smtClean="0"/>
              <a:t>i</a:t>
            </a:r>
            <a:r>
              <a:rPr lang="en-US" altLang="ko-KR" sz="2400" dirty="0" smtClean="0"/>
              <a:t> does not change</a:t>
            </a:r>
          </a:p>
          <a:p>
            <a:pPr lvl="2"/>
            <a:r>
              <a:rPr lang="en-US" altLang="ko-KR" sz="2000" dirty="0" smtClean="0"/>
              <a:t>For each node p</a:t>
            </a:r>
            <a:r>
              <a:rPr lang="en-US" altLang="ko-KR" sz="2000" baseline="-25000" dirty="0" smtClean="0"/>
              <a:t>i</a:t>
            </a:r>
          </a:p>
          <a:p>
            <a:pPr lvl="2"/>
            <a:endParaRPr lang="en-US" altLang="ko-KR" sz="2000" dirty="0" smtClean="0"/>
          </a:p>
          <a:p>
            <a:pPr lvl="3"/>
            <a:r>
              <a:rPr lang="en-US" altLang="ko-KR" sz="1600" dirty="0" smtClean="0"/>
              <a:t>Compute </a:t>
            </a:r>
          </a:p>
          <a:p>
            <a:pPr lvl="3"/>
            <a:endParaRPr lang="en-US" altLang="ko-KR" sz="1600" dirty="0" smtClean="0"/>
          </a:p>
          <a:p>
            <a:pPr lvl="3"/>
            <a:endParaRPr lang="en-US" altLang="ko-KR" sz="1600" dirty="0" smtClean="0"/>
          </a:p>
          <a:p>
            <a:pPr lvl="2"/>
            <a:r>
              <a:rPr lang="en-US" altLang="ko-KR" dirty="0" smtClean="0"/>
              <a:t>t </a:t>
            </a:r>
            <a:r>
              <a:rPr lang="en-US" altLang="ko-KR" dirty="0" smtClean="0">
                <a:sym typeface="Wingdings" pitchFamily="2" charset="2"/>
              </a:rPr>
              <a:t> t+1</a:t>
            </a:r>
            <a:endParaRPr lang="en-US" altLang="ko-KR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3214678" y="3643314"/>
          <a:ext cx="426076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수식" r:id="rId3" imgW="2120760" imgH="533160" progId="Equation.3">
                  <p:embed/>
                </p:oleObj>
              </mc:Choice>
              <mc:Fallback>
                <p:oleObj name="수식" r:id="rId3" imgW="212076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643314"/>
                        <a:ext cx="426076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Given</a:t>
            </a:r>
          </a:p>
          <a:p>
            <a:pPr lvl="1"/>
            <a:r>
              <a:rPr lang="en-US" altLang="ko-KR" sz="2400" dirty="0" smtClean="0"/>
              <a:t>The graph available at</a:t>
            </a:r>
          </a:p>
          <a:p>
            <a:pPr lvl="1"/>
            <a:r>
              <a:rPr lang="en-US" altLang="ko-KR" sz="2400" dirty="0" smtClean="0">
                <a:hlinkClick r:id="rId2"/>
              </a:rPr>
              <a:t>https://www.dropbox.com/s/zl95rfknyyd7p5r/directed.txt?dl=0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10,000 pages</a:t>
            </a:r>
          </a:p>
          <a:p>
            <a:pPr lvl="2"/>
            <a:r>
              <a:rPr lang="en-US" altLang="ko-KR" sz="2000" dirty="0" smtClean="0"/>
              <a:t>Page IDs are represented by integers between 0 and 9,999</a:t>
            </a:r>
          </a:p>
          <a:p>
            <a:pPr lvl="2"/>
            <a:r>
              <a:rPr lang="en-US" altLang="ko-KR" sz="2000" dirty="0" smtClean="0"/>
              <a:t>Each line is in the form of</a:t>
            </a:r>
          </a:p>
          <a:p>
            <a:pPr lvl="3"/>
            <a:r>
              <a:rPr lang="en-US" altLang="ko-KR" sz="1800" dirty="0" smtClean="0"/>
              <a:t>Current page Ids &lt;tab&gt; list of outgoing page Ids delimited by &lt;tab&gt;</a:t>
            </a:r>
          </a:p>
          <a:p>
            <a:r>
              <a:rPr lang="en-US" altLang="ko-KR" sz="2800" dirty="0" smtClean="0"/>
              <a:t>Compute </a:t>
            </a:r>
            <a:r>
              <a:rPr lang="en-US" altLang="ko-KR" sz="2800" dirty="0" err="1" smtClean="0"/>
              <a:t>PageRank</a:t>
            </a:r>
            <a:r>
              <a:rPr lang="en-US" altLang="ko-KR" sz="2800" dirty="0" smtClean="0"/>
              <a:t> of every page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code of reading a line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2004191"/>
            <a:ext cx="8501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try {</a:t>
            </a:r>
          </a:p>
          <a:p>
            <a:r>
              <a:rPr lang="en-US" altLang="ko-KR" dirty="0" smtClean="0"/>
              <a:t>  String line;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BufferedReader</a:t>
            </a:r>
            <a:r>
              <a:rPr lang="en-US" altLang="ko-KR" dirty="0" smtClean="0"/>
              <a:t> reader = </a:t>
            </a:r>
            <a:r>
              <a:rPr lang="en-US" altLang="ko-KR" b="1" dirty="0" smtClean="0"/>
              <a:t>new </a:t>
            </a:r>
            <a:r>
              <a:rPr lang="en-US" altLang="ko-KR" b="1" dirty="0" err="1" smtClean="0"/>
              <a:t>BufferedReader</a:t>
            </a:r>
            <a:r>
              <a:rPr lang="en-US" altLang="ko-KR" b="1" dirty="0" smtClean="0"/>
              <a:t>(new </a:t>
            </a:r>
            <a:r>
              <a:rPr lang="en-US" altLang="ko-KR" b="1" dirty="0" err="1" smtClean="0"/>
              <a:t>FileReader</a:t>
            </a:r>
            <a:r>
              <a:rPr lang="en-US" altLang="ko-KR" b="1" dirty="0" smtClean="0"/>
              <a:t>(filename));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while((line = </a:t>
            </a:r>
            <a:r>
              <a:rPr lang="en-US" altLang="ko-KR" b="1" dirty="0" err="1" smtClean="0"/>
              <a:t>reader.readLine</a:t>
            </a:r>
            <a:r>
              <a:rPr lang="en-US" altLang="ko-KR" b="1" dirty="0" smtClean="0"/>
              <a:t>()) != null) {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b="1" dirty="0" smtClean="0"/>
              <a:t>catch(</a:t>
            </a:r>
            <a:r>
              <a:rPr lang="en-US" altLang="ko-KR" b="1" dirty="0" err="1" smtClean="0"/>
              <a:t>IOException</a:t>
            </a:r>
            <a:r>
              <a:rPr lang="en-US" altLang="ko-KR" b="1" dirty="0" smtClean="0"/>
              <a:t> e)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e.printStackTrace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System.</a:t>
            </a:r>
            <a:r>
              <a:rPr lang="en-US" altLang="ko-KR" i="1" dirty="0" err="1" smtClean="0"/>
              <a:t>exit</a:t>
            </a:r>
            <a:r>
              <a:rPr lang="en-US" altLang="ko-KR" i="1" dirty="0" smtClean="0"/>
              <a:t>(1);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Pseudo Code (MapReduce)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err="1" smtClean="0"/>
              <a:t>page_rank_values_of_previous_step</a:t>
            </a:r>
            <a:endParaRPr lang="en-US" altLang="ko-KR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err="1" smtClean="0"/>
              <a:t>current_page_id</a:t>
            </a:r>
            <a:r>
              <a:rPr lang="en-US" altLang="ko-KR" sz="2000" dirty="0" smtClean="0"/>
              <a:t>, list of </a:t>
            </a:r>
            <a:r>
              <a:rPr lang="en-US" altLang="ko-KR" sz="2000" dirty="0" err="1" smtClean="0"/>
              <a:t>target_page_ids</a:t>
            </a:r>
            <a:endParaRPr lang="en-US" altLang="ko-K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Body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/>
              <a:t>emit (</a:t>
            </a:r>
            <a:r>
              <a:rPr lang="en-US" altLang="ko-KR" sz="2000" dirty="0" err="1" smtClean="0"/>
              <a:t>target_page_id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pagerank_value_to_distribute</a:t>
            </a:r>
            <a:r>
              <a:rPr lang="en-US" altLang="ko-KR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Reduce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err="1" smtClean="0"/>
              <a:t>page_id</a:t>
            </a:r>
            <a:r>
              <a:rPr lang="en-US" altLang="ko-KR" sz="2000" dirty="0" smtClean="0"/>
              <a:t>, list of </a:t>
            </a:r>
            <a:r>
              <a:rPr lang="en-US" altLang="ko-KR" sz="2000" dirty="0" err="1" smtClean="0"/>
              <a:t>page_rank_value</a:t>
            </a:r>
            <a:endParaRPr lang="en-US" altLang="ko-K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Body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/>
              <a:t>sum each </a:t>
            </a:r>
            <a:r>
              <a:rPr lang="en-US" altLang="ko-KR" sz="2000" dirty="0" err="1" smtClean="0"/>
              <a:t>page_rank_value</a:t>
            </a:r>
            <a:r>
              <a:rPr lang="en-US" altLang="ko-KR" sz="2000" dirty="0" smtClean="0"/>
              <a:t> in the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/>
              <a:t>emit (</a:t>
            </a:r>
            <a:r>
              <a:rPr lang="en-US" altLang="ko-KR" sz="2000" dirty="0" err="1" smtClean="0"/>
              <a:t>page_id</a:t>
            </a:r>
            <a:r>
              <a:rPr lang="en-US" altLang="ko-KR" sz="2000" dirty="0" smtClean="0"/>
              <a:t>, sum of </a:t>
            </a:r>
            <a:r>
              <a:rPr lang="en-US" altLang="ko-KR" sz="2000" dirty="0" err="1" smtClean="0"/>
              <a:t>page_rank_values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2D831-5509-44C6-9241-4F716EC6CEC5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Given</a:t>
            </a:r>
          </a:p>
          <a:p>
            <a:pPr lvl="1"/>
            <a:r>
              <a:rPr lang="en-US" altLang="ko-KR" sz="2400" dirty="0" smtClean="0"/>
              <a:t>A small directed graph available at</a:t>
            </a:r>
          </a:p>
          <a:p>
            <a:pPr lvl="1"/>
            <a:r>
              <a:rPr lang="en-US" altLang="ko-KR" sz="2400" dirty="0" smtClean="0">
                <a:hlinkClick r:id="rId2"/>
              </a:rPr>
              <a:t>https://www.dropbox.com/s/szbv5esh344ekw8/pagerank.data.4?dl=0</a:t>
            </a:r>
            <a:endParaRPr lang="en-US" altLang="ko-KR" sz="2400" dirty="0" smtClean="0"/>
          </a:p>
          <a:p>
            <a:r>
              <a:rPr lang="en-US" altLang="ko-KR" sz="2800" dirty="0" smtClean="0"/>
              <a:t>Compute </a:t>
            </a:r>
            <a:r>
              <a:rPr lang="en-US" altLang="ko-KR" sz="2800" dirty="0" err="1" smtClean="0"/>
              <a:t>PageRank</a:t>
            </a:r>
            <a:r>
              <a:rPr lang="en-US" altLang="ko-KR" sz="2800" dirty="0" smtClean="0"/>
              <a:t> using </a:t>
            </a:r>
            <a:r>
              <a:rPr lang="en-US" altLang="ko-KR" sz="2800" dirty="0" err="1" smtClean="0"/>
              <a:t>MapReduce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Download the following template</a:t>
            </a:r>
          </a:p>
          <a:p>
            <a:pPr lvl="1"/>
            <a:r>
              <a:rPr lang="en-US" altLang="ko-KR" sz="2400" dirty="0" smtClean="0">
                <a:hlinkClick r:id="rId3"/>
              </a:rPr>
              <a:t>https://www.dropbox.com/s/3fzwb9efrt2qe7w/PageRankTemplate.java?dl=0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7000924" cy="47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BigData_01</Template>
  <TotalTime>338</TotalTime>
  <Words>199</Words>
  <Application>Microsoft Office PowerPoint</Application>
  <PresentationFormat>화면 슬라이드 쇼(4:3)</PresentationFormat>
  <Paragraphs>132</Paragraphs>
  <Slides>13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Digg-EM-Algorithm</vt:lpstr>
      <vt:lpstr>수식</vt:lpstr>
      <vt:lpstr>Big Data Analysis: LAB02</vt:lpstr>
      <vt:lpstr>Implementation in Sequential Computation</vt:lpstr>
      <vt:lpstr>PageRank Algorithm</vt:lpstr>
      <vt:lpstr>Exercise</vt:lpstr>
      <vt:lpstr>Example code of reading a line</vt:lpstr>
      <vt:lpstr>MapReduce Programming</vt:lpstr>
      <vt:lpstr>Pseudo Code (MapReduce)</vt:lpstr>
      <vt:lpstr>Exercise</vt:lpstr>
      <vt:lpstr>Mapper</vt:lpstr>
      <vt:lpstr>Reducer</vt:lpstr>
      <vt:lpstr>Main function</vt:lpstr>
      <vt:lpstr>initPage(), broadcatPage()</vt:lpstr>
      <vt:lpstr>Setup &amp; config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Analysis: Matrix calculation</dc:title>
  <dc:creator>Younghoon Kim</dc:creator>
  <cp:lastModifiedBy>Lee</cp:lastModifiedBy>
  <cp:revision>16</cp:revision>
  <dcterms:created xsi:type="dcterms:W3CDTF">2014-08-27T16:26:10Z</dcterms:created>
  <dcterms:modified xsi:type="dcterms:W3CDTF">2015-09-22T04:59:30Z</dcterms:modified>
</cp:coreProperties>
</file>