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haansoftxls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3909F-95B2-4AEF-B5D5-DD89FC88CEAD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FBA3-1E86-4F9A-B94A-CDA70BE58C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6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8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</p:spPr>
        <p:txBody>
          <a:bodyPr anchor="b"/>
          <a:lstStyle/>
          <a:p>
            <a:pPr algn="ctr" eaLnBrk="0" hangingPunct="0"/>
            <a:endParaRPr lang="ko-KR" altLang="ko-KR" sz="3300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97283" name="Rectangle 3"/>
          <p:cNvSpPr>
            <a:spLocks noGrp="1"/>
          </p:cNvSpPr>
          <p:nvPr/>
        </p:nvSpPr>
        <p:spPr bwMode="auto">
          <a:xfrm>
            <a:off x="301625" y="1524000"/>
            <a:ext cx="8534400" cy="4598988"/>
          </a:xfrm>
          <a:prstGeom prst="rect">
            <a:avLst/>
          </a:prstGeom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ko-KR" sz="2700"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5A21-F777-4771-88FC-B63381F5AE5A}" type="datetimeFigureOut">
              <a:rPr lang="ko-KR" altLang="en-US" smtClean="0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39FC2-93A0-4C8E-BD74-65BF4C53D7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____11.xls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Microsoft_Excel_97-2003_____22.xls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Big Data Analytics: LAB04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Younghoon</a:t>
            </a:r>
            <a:r>
              <a:rPr lang="en-US" altLang="ko-KR" dirty="0" smtClean="0"/>
              <a:t> Kim</a:t>
            </a:r>
          </a:p>
          <a:p>
            <a:r>
              <a:rPr lang="en-US" altLang="ko-KR" sz="2000" dirty="0" smtClean="0"/>
              <a:t>(nongaussian@hanyang.ac.kr)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Given</a:t>
            </a:r>
          </a:p>
          <a:p>
            <a:pPr lvl="1"/>
            <a:r>
              <a:rPr lang="en-US" altLang="ko-KR" sz="2400" dirty="0" smtClean="0"/>
              <a:t>Four attributes and one class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Training data (12 instances)</a:t>
            </a:r>
          </a:p>
          <a:p>
            <a:pPr lvl="2"/>
            <a:r>
              <a:rPr lang="en-US" altLang="ko-KR" sz="2000" dirty="0" smtClean="0"/>
              <a:t>Data is at HY-in</a:t>
            </a:r>
          </a:p>
          <a:p>
            <a:pPr lvl="1"/>
            <a:r>
              <a:rPr lang="en-US" altLang="ko-KR" sz="2400" dirty="0" smtClean="0"/>
              <a:t>Test data (2 instances)</a:t>
            </a:r>
          </a:p>
          <a:p>
            <a:pPr lvl="2"/>
            <a:r>
              <a:rPr lang="en-US" altLang="ko-KR" sz="2000" dirty="0"/>
              <a:t>Data is at HY-in</a:t>
            </a:r>
          </a:p>
          <a:p>
            <a:pPr lvl="2"/>
            <a:endParaRPr lang="en-US" altLang="ko-KR" sz="2800" dirty="0" smtClean="0"/>
          </a:p>
          <a:p>
            <a:r>
              <a:rPr lang="en-US" altLang="ko-KR" sz="2800" dirty="0" smtClean="0"/>
              <a:t>Find</a:t>
            </a:r>
          </a:p>
          <a:p>
            <a:pPr lvl="1"/>
            <a:r>
              <a:rPr lang="en-US" altLang="ko-KR" sz="2400" dirty="0" smtClean="0"/>
              <a:t>Find class of test data set using </a:t>
            </a:r>
            <a:r>
              <a:rPr lang="en-US" altLang="ko-KR" sz="2400" dirty="0" err="1" smtClean="0"/>
              <a:t>navie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bayes</a:t>
            </a:r>
            <a:endParaRPr lang="en-US" altLang="ko-KR" sz="2400" dirty="0" smtClean="0"/>
          </a:p>
          <a:p>
            <a:pPr lvl="1"/>
            <a:endParaRPr lang="ko-KR" alt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 1 data types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Given</a:t>
            </a:r>
          </a:p>
          <a:p>
            <a:pPr lvl="1"/>
            <a:r>
              <a:rPr lang="en-US" altLang="ko-KR" sz="2400" dirty="0" smtClean="0"/>
              <a:t>Attributes(name {value})</a:t>
            </a:r>
          </a:p>
          <a:p>
            <a:pPr lvl="2"/>
            <a:r>
              <a:rPr lang="en-US" altLang="ko-KR" sz="2000" dirty="0" smtClean="0"/>
              <a:t>Outlook {</a:t>
            </a:r>
            <a:r>
              <a:rPr lang="en-US" altLang="ko-KR" sz="2000" dirty="0" err="1" smtClean="0"/>
              <a:t>Sunny,Overcast,Rain</a:t>
            </a:r>
            <a:r>
              <a:rPr lang="en-US" altLang="ko-KR" sz="2000" dirty="0" smtClean="0"/>
              <a:t>}</a:t>
            </a:r>
          </a:p>
          <a:p>
            <a:pPr lvl="2"/>
            <a:r>
              <a:rPr lang="en-US" altLang="ko-KR" sz="2000" dirty="0" smtClean="0"/>
              <a:t>Temperature {</a:t>
            </a:r>
            <a:r>
              <a:rPr lang="en-US" altLang="ko-KR" sz="2000" dirty="0" err="1" smtClean="0"/>
              <a:t>Hot,Mild,Cool</a:t>
            </a:r>
            <a:r>
              <a:rPr lang="en-US" altLang="ko-KR" sz="2000" dirty="0" smtClean="0"/>
              <a:t>}</a:t>
            </a:r>
          </a:p>
          <a:p>
            <a:pPr lvl="2"/>
            <a:r>
              <a:rPr lang="en-US" altLang="ko-KR" sz="2000" dirty="0" smtClean="0"/>
              <a:t>Humidity {</a:t>
            </a:r>
            <a:r>
              <a:rPr lang="en-US" altLang="ko-KR" sz="2000" dirty="0" err="1" smtClean="0"/>
              <a:t>High,Normal</a:t>
            </a:r>
            <a:r>
              <a:rPr lang="en-US" altLang="ko-KR" sz="2000" dirty="0" smtClean="0"/>
              <a:t>}</a:t>
            </a:r>
          </a:p>
          <a:p>
            <a:pPr lvl="2"/>
            <a:r>
              <a:rPr lang="en-US" altLang="ko-KR" sz="2000" dirty="0" smtClean="0"/>
              <a:t>Wind {</a:t>
            </a:r>
            <a:r>
              <a:rPr lang="en-US" altLang="ko-KR" sz="2000" dirty="0" err="1" smtClean="0"/>
              <a:t>Weak,Strong</a:t>
            </a:r>
            <a:r>
              <a:rPr lang="en-US" altLang="ko-KR" sz="2000" dirty="0" smtClean="0"/>
              <a:t>}</a:t>
            </a:r>
          </a:p>
          <a:p>
            <a:pPr lvl="1"/>
            <a:r>
              <a:rPr lang="en-US" altLang="ko-KR" sz="2400" dirty="0" smtClean="0"/>
              <a:t>Class</a:t>
            </a:r>
          </a:p>
          <a:p>
            <a:pPr lvl="2"/>
            <a:r>
              <a:rPr lang="en-US" altLang="ko-KR" sz="2000" dirty="0" err="1" smtClean="0"/>
              <a:t>PlayTennis</a:t>
            </a:r>
            <a:r>
              <a:rPr lang="en-US" altLang="ko-KR" sz="2000" dirty="0" smtClean="0"/>
              <a:t> {</a:t>
            </a:r>
            <a:r>
              <a:rPr lang="en-US" altLang="ko-KR" sz="2000" dirty="0" err="1" smtClean="0"/>
              <a:t>Yes,No</a:t>
            </a:r>
            <a:r>
              <a:rPr lang="en-US" altLang="ko-KR" sz="2000" dirty="0" smtClean="0"/>
              <a:t>}</a:t>
            </a:r>
          </a:p>
          <a:p>
            <a:pPr lvl="2"/>
            <a:endParaRPr lang="en-US" altLang="ko-KR" dirty="0"/>
          </a:p>
          <a:p>
            <a:r>
              <a:rPr lang="en-US" altLang="ko-KR" sz="2800" dirty="0" smtClean="0"/>
              <a:t>Delimiter is comma(,)</a:t>
            </a:r>
            <a:endParaRPr lang="en-US" altLang="ko-KR" sz="2800" dirty="0"/>
          </a:p>
        </p:txBody>
      </p:sp>
      <p:pic>
        <p:nvPicPr>
          <p:cNvPr id="2050" name="Picture 2" descr="D:\캡쳐\이미지 0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71" y="2373243"/>
            <a:ext cx="3671254" cy="10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9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914179"/>
            <a:fld id="{A20CD22D-20CF-456A-84E5-7AA97D9A500E}" type="slidenum">
              <a:rPr lang="en-GB" altLang="en-US" smtClean="0"/>
              <a:pPr defTabSz="914179"/>
              <a:t>4</a:t>
            </a:fld>
            <a:endParaRPr lang="en-GB" altLang="en-US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43196"/>
            <a:ext cx="8742185" cy="114324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Play-tennis Example</a:t>
            </a:r>
            <a:endParaRPr lang="en-US" altLang="en-US" b="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218112"/>
            <a:ext cx="8545351" cy="5114343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dirty="0" smtClean="0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 dirty="0" smtClean="0"/>
              <a:t>    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36656" y="1079886"/>
            <a:ext cx="8666166" cy="511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/>
          <a:lstStyle/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500" dirty="0">
                <a:latin typeface="Tahoma" pitchFamily="34" charset="0"/>
              </a:rPr>
              <a:t>Example: Play Tennis</a:t>
            </a:r>
          </a:p>
        </p:txBody>
      </p:sp>
      <p:pic>
        <p:nvPicPr>
          <p:cNvPr id="1229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0157" y="1701901"/>
            <a:ext cx="5668846" cy="457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3089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ea typeface="굴림" charset="-127"/>
              </a:rPr>
              <a:t>Play-tennis Example: Estimating P(</a:t>
            </a:r>
            <a:r>
              <a:rPr lang="en-US" altLang="ko-KR" sz="3600" dirty="0" err="1" smtClean="0">
                <a:ea typeface="굴림" charset="-127"/>
              </a:rPr>
              <a:t>x</a:t>
            </a:r>
            <a:r>
              <a:rPr lang="en-US" altLang="ko-KR" sz="3600" baseline="-25000" dirty="0" err="1" smtClean="0">
                <a:ea typeface="굴림" charset="-127"/>
              </a:rPr>
              <a:t>i</a:t>
            </a:r>
            <a:r>
              <a:rPr lang="en-US" altLang="ko-KR" sz="3600" dirty="0" err="1" smtClean="0">
                <a:ea typeface="굴림" charset="-127"/>
              </a:rPr>
              <a:t>|C</a:t>
            </a:r>
            <a:r>
              <a:rPr lang="en-US" altLang="ko-KR" sz="3600" dirty="0" smtClean="0">
                <a:ea typeface="굴림" charset="-127"/>
              </a:rPr>
              <a:t>)</a:t>
            </a:r>
            <a:endParaRPr lang="it-IT" sz="3600" dirty="0"/>
          </a:p>
        </p:txBody>
      </p:sp>
      <p:graphicFrame>
        <p:nvGraphicFramePr>
          <p:cNvPr id="23555" name="Object 3"/>
          <p:cNvGraphicFramePr>
            <a:graphicFrameLocks/>
          </p:cNvGraphicFramePr>
          <p:nvPr/>
        </p:nvGraphicFramePr>
        <p:xfrm>
          <a:off x="228600" y="1524000"/>
          <a:ext cx="3505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6783840" imgH="6108840" progId="Excel.Sheet.8">
                  <p:embed/>
                </p:oleObj>
              </mc:Choice>
              <mc:Fallback>
                <p:oleObj name="Worksheet" r:id="rId4" imgW="6783840" imgH="610884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35052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6200" y="1571612"/>
            <a:ext cx="5105400" cy="4886338"/>
            <a:chOff x="2304" y="576"/>
            <a:chExt cx="3216" cy="3537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3912" y="3615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P(true|n) = 3/5</a:t>
              </a:r>
              <a:endParaRPr lang="it-IT" sz="1600" b="1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2304" y="3615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P(true|p) = 3/9</a:t>
              </a:r>
              <a:endParaRPr lang="it-IT" sz="1600" b="1"/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3912" y="3864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P(false|n) = 2/5</a:t>
              </a:r>
              <a:endParaRPr lang="it-IT" sz="1600" b="1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304" y="3864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P(false|p) = 6/9</a:t>
              </a:r>
              <a:endParaRPr lang="it-IT" sz="1600" b="1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3912" y="2868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P(high|n) = 4/5</a:t>
              </a:r>
              <a:endParaRPr lang="it-IT" sz="1600" b="1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2304" y="2868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P(high|p) = 3/9</a:t>
              </a:r>
              <a:endParaRPr lang="it-IT" sz="1600" b="1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3912" y="3117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P(normal|n) = 2/5</a:t>
              </a:r>
              <a:endParaRPr lang="it-IT" sz="1600" b="1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2304" y="3117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P(normal|p) = 6/9</a:t>
              </a:r>
              <a:endParaRPr lang="it-IT" sz="1600" b="1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3912" y="1872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P(hot|n) = 2/5</a:t>
              </a:r>
              <a:endParaRPr lang="it-IT" sz="1600" b="1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2304" y="1872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P(hot|p) = 2/9</a:t>
              </a:r>
              <a:endParaRPr lang="it-IT" sz="1600" b="1"/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3912" y="2121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P(mild|n) = 2/5</a:t>
              </a:r>
              <a:endParaRPr lang="it-IT" sz="1600" b="1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2304" y="2121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P(mild|p) = 4/9</a:t>
              </a:r>
              <a:endParaRPr lang="it-IT" sz="1600" b="1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3912" y="2370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P(cool|n) = 1/5</a:t>
              </a:r>
              <a:endParaRPr lang="it-IT" sz="1600" b="1"/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2304" y="2370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P(cool|p) = 3/9</a:t>
              </a:r>
              <a:endParaRPr lang="it-IT" sz="1600" b="1"/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3912" y="1323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P(rain|n) = 2/5</a:t>
              </a:r>
              <a:endParaRPr lang="it-IT" sz="1600" b="1"/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2304" y="1323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P(rain|p) = 3/9</a:t>
              </a:r>
              <a:endParaRPr lang="it-IT" sz="1600" b="1"/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3912" y="1074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P(overcast|n) = 0</a:t>
              </a:r>
              <a:endParaRPr lang="it-IT" sz="1600" b="1"/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2304" y="1074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P(overcast|p) = 4/9</a:t>
              </a:r>
              <a:endParaRPr lang="it-IT" sz="1600" b="1"/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3912" y="825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P(sunny|n) = 3/5</a:t>
              </a:r>
              <a:endParaRPr lang="it-IT" sz="1600" b="1"/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2304" y="825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P(sunny|p) = 2/9</a:t>
              </a:r>
              <a:endParaRPr lang="it-IT" sz="1600" b="1"/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3912" y="3366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ko-KR" altLang="ko-KR" sz="1600" b="1"/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2304" y="3366"/>
              <a:ext cx="1608" cy="24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windy</a:t>
              </a:r>
              <a:endParaRPr lang="it-IT" sz="1600" b="1"/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3912" y="2619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ko-KR" altLang="ko-KR" sz="1600" b="1"/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2304" y="2619"/>
              <a:ext cx="1608" cy="24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humidity</a:t>
              </a:r>
              <a:endParaRPr lang="it-IT" sz="1600" b="1"/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3912" y="1572"/>
              <a:ext cx="1608" cy="3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ko-KR" altLang="ko-KR" sz="1600" b="1"/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2304" y="1572"/>
              <a:ext cx="1608" cy="30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temperature</a:t>
              </a:r>
              <a:endParaRPr lang="it-IT" sz="1600" b="1"/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3912" y="576"/>
              <a:ext cx="1608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ko-KR" altLang="ko-KR" sz="1600" b="1"/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2304" y="576"/>
              <a:ext cx="1608" cy="24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1600" b="1">
                  <a:ea typeface="굴림" charset="-127"/>
                </a:rPr>
                <a:t>outlook</a:t>
              </a:r>
              <a:endParaRPr lang="it-IT" sz="1600" b="1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2304" y="576"/>
              <a:ext cx="3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304" y="825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304" y="1872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304" y="2868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304" y="3615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304" y="4113"/>
              <a:ext cx="3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304" y="576"/>
              <a:ext cx="0" cy="35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912" y="576"/>
              <a:ext cx="0" cy="3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5520" y="576"/>
              <a:ext cx="0" cy="35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>
              <a:off x="2304" y="1074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304" y="1323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>
              <a:off x="2304" y="1572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>
              <a:off x="2304" y="2619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98" name="Line 46"/>
            <p:cNvSpPr>
              <a:spLocks noChangeShapeType="1"/>
            </p:cNvSpPr>
            <p:nvPr/>
          </p:nvSpPr>
          <p:spPr bwMode="auto">
            <a:xfrm>
              <a:off x="2304" y="2370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599" name="Line 47"/>
            <p:cNvSpPr>
              <a:spLocks noChangeShapeType="1"/>
            </p:cNvSpPr>
            <p:nvPr/>
          </p:nvSpPr>
          <p:spPr bwMode="auto">
            <a:xfrm>
              <a:off x="2304" y="2121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>
              <a:off x="2304" y="3366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601" name="Line 49"/>
            <p:cNvSpPr>
              <a:spLocks noChangeShapeType="1"/>
            </p:cNvSpPr>
            <p:nvPr/>
          </p:nvSpPr>
          <p:spPr bwMode="auto">
            <a:xfrm>
              <a:off x="2304" y="3117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602" name="Line 50"/>
            <p:cNvSpPr>
              <a:spLocks noChangeShapeType="1"/>
            </p:cNvSpPr>
            <p:nvPr/>
          </p:nvSpPr>
          <p:spPr bwMode="auto">
            <a:xfrm>
              <a:off x="2304" y="3864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400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990600" y="4953000"/>
            <a:ext cx="1905000" cy="1041400"/>
            <a:chOff x="480" y="2688"/>
            <a:chExt cx="1200" cy="656"/>
          </a:xfrm>
        </p:grpSpPr>
        <p:sp>
          <p:nvSpPr>
            <p:cNvPr id="23604" name="Rectangle 52"/>
            <p:cNvSpPr>
              <a:spLocks noChangeArrowheads="1"/>
            </p:cNvSpPr>
            <p:nvPr/>
          </p:nvSpPr>
          <p:spPr bwMode="auto">
            <a:xfrm>
              <a:off x="480" y="3016"/>
              <a:ext cx="1200" cy="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2000" b="1">
                  <a:ea typeface="굴림" charset="-127"/>
                </a:rPr>
                <a:t>P(n) = 5/14</a:t>
              </a:r>
              <a:endParaRPr lang="it-IT" sz="2000" b="1"/>
            </a:p>
          </p:txBody>
        </p:sp>
        <p:sp>
          <p:nvSpPr>
            <p:cNvPr id="23605" name="Rectangle 53"/>
            <p:cNvSpPr>
              <a:spLocks noChangeArrowheads="1"/>
            </p:cNvSpPr>
            <p:nvPr/>
          </p:nvSpPr>
          <p:spPr bwMode="auto">
            <a:xfrm>
              <a:off x="480" y="2688"/>
              <a:ext cx="1200" cy="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ko-KR" sz="2000" b="1">
                  <a:ea typeface="굴림" charset="-127"/>
                </a:rPr>
                <a:t>P(p) = 9/14</a:t>
              </a:r>
              <a:endParaRPr lang="it-IT" sz="2000" b="1"/>
            </a:p>
          </p:txBody>
        </p:sp>
        <p:sp>
          <p:nvSpPr>
            <p:cNvPr id="23606" name="Line 54"/>
            <p:cNvSpPr>
              <a:spLocks noChangeShapeType="1"/>
            </p:cNvSpPr>
            <p:nvPr/>
          </p:nvSpPr>
          <p:spPr bwMode="auto">
            <a:xfrm>
              <a:off x="480" y="2688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7" name="Line 55"/>
            <p:cNvSpPr>
              <a:spLocks noChangeShapeType="1"/>
            </p:cNvSpPr>
            <p:nvPr/>
          </p:nvSpPr>
          <p:spPr bwMode="auto">
            <a:xfrm>
              <a:off x="480" y="301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8" name="Line 56"/>
            <p:cNvSpPr>
              <a:spLocks noChangeShapeType="1"/>
            </p:cNvSpPr>
            <p:nvPr/>
          </p:nvSpPr>
          <p:spPr bwMode="auto">
            <a:xfrm>
              <a:off x="480" y="3344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9" name="Line 57"/>
            <p:cNvSpPr>
              <a:spLocks noChangeShapeType="1"/>
            </p:cNvSpPr>
            <p:nvPr/>
          </p:nvSpPr>
          <p:spPr bwMode="auto">
            <a:xfrm>
              <a:off x="480" y="26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0" name="Line 58"/>
            <p:cNvSpPr>
              <a:spLocks noChangeShapeType="1"/>
            </p:cNvSpPr>
            <p:nvPr/>
          </p:nvSpPr>
          <p:spPr bwMode="auto">
            <a:xfrm>
              <a:off x="1680" y="26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500694" y="6500834"/>
            <a:ext cx="3617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</a:t>
            </a:r>
            <a:r>
              <a:rPr lang="en-US" sz="1600" dirty="0" smtClean="0"/>
              <a:t>George </a:t>
            </a:r>
            <a:r>
              <a:rPr lang="en-US" sz="1600" dirty="0" err="1" smtClean="0"/>
              <a:t>Kollios</a:t>
            </a:r>
            <a:r>
              <a:rPr lang="en-US" sz="1600" dirty="0" smtClean="0"/>
              <a:t> (Boston </a:t>
            </a:r>
            <a:r>
              <a:rPr lang="en-US" sz="1600" dirty="0" err="1" smtClean="0"/>
              <a:t>Univ</a:t>
            </a:r>
            <a:r>
              <a:rPr lang="en-US" sz="1600" dirty="0" smtClean="0"/>
              <a:t>)’s slide]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46701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Naive Bayesian Classifier (II)</a:t>
            </a:r>
            <a:endParaRPr lang="en-US" altLang="ko-K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Given a training set, we can compute the probabilities</a:t>
            </a:r>
            <a:endParaRPr lang="en-US" altLang="ko-KR" sz="2800" dirty="0"/>
          </a:p>
        </p:txBody>
      </p:sp>
      <p:graphicFrame>
        <p:nvGraphicFramePr>
          <p:cNvPr id="19460" name="Object 4"/>
          <p:cNvGraphicFramePr>
            <a:graphicFrameLocks/>
          </p:cNvGraphicFramePr>
          <p:nvPr/>
        </p:nvGraphicFramePr>
        <p:xfrm>
          <a:off x="1066800" y="2743200"/>
          <a:ext cx="645953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6459480" imgH="2862000" progId="Excel.Sheet.8">
                  <p:embed/>
                </p:oleObj>
              </mc:Choice>
              <mc:Fallback>
                <p:oleObj name="Worksheet" r:id="rId4" imgW="6459480" imgH="28620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43200"/>
                        <a:ext cx="6459538" cy="286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00694" y="6500834"/>
            <a:ext cx="3617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</a:t>
            </a:r>
            <a:r>
              <a:rPr lang="en-US" sz="1600" dirty="0" smtClean="0"/>
              <a:t>George </a:t>
            </a:r>
            <a:r>
              <a:rPr lang="en-US" sz="1600" dirty="0" err="1" smtClean="0"/>
              <a:t>Kollios</a:t>
            </a:r>
            <a:r>
              <a:rPr lang="en-US" sz="1600" dirty="0" smtClean="0"/>
              <a:t> (Boston </a:t>
            </a:r>
            <a:r>
              <a:rPr lang="en-US" sz="1600" dirty="0" err="1" smtClean="0"/>
              <a:t>Univ</a:t>
            </a:r>
            <a:r>
              <a:rPr lang="en-US" sz="1600" dirty="0" smtClean="0"/>
              <a:t>)’s slide]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867927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Play-tennis Example: Classifying X</a:t>
            </a:r>
            <a:endParaRPr lang="it-I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An unseen sample X = &lt;rain, hot, high, false&gt;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P(</a:t>
            </a:r>
            <a:r>
              <a:rPr lang="en-US" altLang="ko-KR" sz="2800" dirty="0" err="1" smtClean="0"/>
              <a:t>X|p</a:t>
            </a:r>
            <a:r>
              <a:rPr lang="en-US" altLang="ko-KR" sz="2800" dirty="0" smtClean="0"/>
              <a:t>)·P(p) = </a:t>
            </a:r>
            <a:br>
              <a:rPr lang="en-US" altLang="ko-KR" sz="2800" dirty="0" smtClean="0"/>
            </a:br>
            <a:r>
              <a:rPr lang="en-US" altLang="ko-KR" sz="2800" dirty="0" smtClean="0"/>
              <a:t>P(</a:t>
            </a:r>
            <a:r>
              <a:rPr lang="en-US" altLang="ko-KR" sz="2800" dirty="0" err="1" smtClean="0"/>
              <a:t>rain|p</a:t>
            </a:r>
            <a:r>
              <a:rPr lang="en-US" altLang="ko-KR" sz="2800" dirty="0" smtClean="0"/>
              <a:t>)·P(</a:t>
            </a:r>
            <a:r>
              <a:rPr lang="en-US" altLang="ko-KR" sz="2800" dirty="0" err="1" smtClean="0"/>
              <a:t>hot|p</a:t>
            </a:r>
            <a:r>
              <a:rPr lang="en-US" altLang="ko-KR" sz="2800" dirty="0" smtClean="0"/>
              <a:t>)·P(</a:t>
            </a:r>
            <a:r>
              <a:rPr lang="en-US" altLang="ko-KR" sz="2800" dirty="0" err="1" smtClean="0"/>
              <a:t>high|p</a:t>
            </a:r>
            <a:r>
              <a:rPr lang="en-US" altLang="ko-KR" sz="2800" dirty="0" smtClean="0"/>
              <a:t>)·P(</a:t>
            </a:r>
            <a:r>
              <a:rPr lang="en-US" altLang="ko-KR" sz="2800" dirty="0" err="1" smtClean="0"/>
              <a:t>false|p</a:t>
            </a:r>
            <a:r>
              <a:rPr lang="en-US" altLang="ko-KR" sz="2800" dirty="0" smtClean="0"/>
              <a:t>)·P(p) = 3/9·2/9·3/9·6/9·9/14 = </a:t>
            </a:r>
            <a:r>
              <a:rPr lang="it-IT" sz="2800" dirty="0" smtClean="0"/>
              <a:t>0.010582</a:t>
            </a:r>
            <a:endParaRPr lang="en-US" altLang="ko-KR" sz="2800" dirty="0" smtClean="0"/>
          </a:p>
          <a:p>
            <a:r>
              <a:rPr lang="en-US" altLang="ko-KR" sz="2800" dirty="0" smtClean="0"/>
              <a:t>P(</a:t>
            </a:r>
            <a:r>
              <a:rPr lang="en-US" altLang="ko-KR" sz="2800" dirty="0" err="1" smtClean="0"/>
              <a:t>X|n</a:t>
            </a:r>
            <a:r>
              <a:rPr lang="en-US" altLang="ko-KR" sz="2800" dirty="0" smtClean="0"/>
              <a:t>)·P(n) = </a:t>
            </a:r>
            <a:br>
              <a:rPr lang="en-US" altLang="ko-KR" sz="2800" dirty="0" smtClean="0"/>
            </a:br>
            <a:r>
              <a:rPr lang="en-US" altLang="ko-KR" sz="2800" dirty="0" smtClean="0"/>
              <a:t>P(</a:t>
            </a:r>
            <a:r>
              <a:rPr lang="en-US" altLang="ko-KR" sz="2800" dirty="0" err="1" smtClean="0"/>
              <a:t>rain|n</a:t>
            </a:r>
            <a:r>
              <a:rPr lang="en-US" altLang="ko-KR" sz="2800" dirty="0" smtClean="0"/>
              <a:t>)·P(</a:t>
            </a:r>
            <a:r>
              <a:rPr lang="en-US" altLang="ko-KR" sz="2800" dirty="0" err="1" smtClean="0"/>
              <a:t>hot|n</a:t>
            </a:r>
            <a:r>
              <a:rPr lang="en-US" altLang="ko-KR" sz="2800" dirty="0" smtClean="0"/>
              <a:t>)·P(</a:t>
            </a:r>
            <a:r>
              <a:rPr lang="en-US" altLang="ko-KR" sz="2800" dirty="0" err="1" smtClean="0"/>
              <a:t>high|n</a:t>
            </a:r>
            <a:r>
              <a:rPr lang="en-US" altLang="ko-KR" sz="2800" dirty="0" smtClean="0"/>
              <a:t>)·P(</a:t>
            </a:r>
            <a:r>
              <a:rPr lang="en-US" altLang="ko-KR" sz="2800" dirty="0" err="1" smtClean="0"/>
              <a:t>false|n</a:t>
            </a:r>
            <a:r>
              <a:rPr lang="en-US" altLang="ko-KR" sz="2800" dirty="0" smtClean="0"/>
              <a:t>)·P(n) = 2/5·2/5·4/5·2/5·5/14 = </a:t>
            </a:r>
            <a:r>
              <a:rPr lang="it-IT" sz="2800" dirty="0" smtClean="0"/>
              <a:t>0.018286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Sample X is classified in class n (don’t play)</a:t>
            </a:r>
            <a:endParaRPr lang="it-IT" sz="2800" dirty="0" smtClean="0"/>
          </a:p>
          <a:p>
            <a:endParaRPr lang="it-IT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6500834"/>
            <a:ext cx="3617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</a:t>
            </a:r>
            <a:r>
              <a:rPr lang="en-US" sz="1600" dirty="0" smtClean="0"/>
              <a:t>George </a:t>
            </a:r>
            <a:r>
              <a:rPr lang="en-US" sz="1600" dirty="0" err="1" smtClean="0"/>
              <a:t>Kollios</a:t>
            </a:r>
            <a:r>
              <a:rPr lang="en-US" sz="1600" dirty="0" smtClean="0"/>
              <a:t> (Boston </a:t>
            </a:r>
            <a:r>
              <a:rPr lang="en-US" sz="1600" dirty="0" err="1" smtClean="0"/>
              <a:t>Univ</a:t>
            </a:r>
            <a:r>
              <a:rPr lang="en-US" sz="1600" dirty="0" smtClean="0"/>
              <a:t>)’s slide]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371994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Given</a:t>
            </a:r>
          </a:p>
          <a:p>
            <a:pPr lvl="1"/>
            <a:r>
              <a:rPr lang="en-US" altLang="ko-KR" sz="2400" dirty="0" smtClean="0"/>
              <a:t>Four attributes and one class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Training data (1634 instances)</a:t>
            </a:r>
          </a:p>
          <a:p>
            <a:pPr lvl="2"/>
            <a:r>
              <a:rPr lang="en-US" altLang="ko-KR" sz="2000" dirty="0"/>
              <a:t>Data is at HY-in</a:t>
            </a:r>
          </a:p>
          <a:p>
            <a:pPr lvl="1"/>
            <a:r>
              <a:rPr lang="en-US" altLang="ko-KR" sz="2400" dirty="0" smtClean="0"/>
              <a:t>Test </a:t>
            </a:r>
            <a:r>
              <a:rPr lang="en-US" altLang="ko-KR" sz="2400" dirty="0" smtClean="0"/>
              <a:t>data (94 instances)</a:t>
            </a:r>
          </a:p>
          <a:p>
            <a:pPr lvl="2"/>
            <a:r>
              <a:rPr lang="en-US" altLang="ko-KR" sz="2000" dirty="0"/>
              <a:t>Data is at HY-in</a:t>
            </a:r>
          </a:p>
          <a:p>
            <a:pPr lvl="2"/>
            <a:endParaRPr lang="en-US" altLang="ko-KR" sz="2000" dirty="0" smtClean="0"/>
          </a:p>
          <a:p>
            <a:pPr marL="914400" lvl="2" indent="0">
              <a:buNone/>
            </a:pPr>
            <a:endParaRPr lang="en-US" altLang="ko-KR" sz="2800" dirty="0" smtClean="0"/>
          </a:p>
          <a:p>
            <a:r>
              <a:rPr lang="en-US" altLang="ko-KR" sz="2800" dirty="0" smtClean="0"/>
              <a:t>Find</a:t>
            </a:r>
          </a:p>
          <a:p>
            <a:pPr lvl="1"/>
            <a:r>
              <a:rPr lang="en-US" altLang="ko-KR" sz="2400" dirty="0" smtClean="0"/>
              <a:t>Find class of test data set using </a:t>
            </a:r>
            <a:r>
              <a:rPr lang="en-US" altLang="ko-KR" sz="2400" dirty="0" err="1" smtClean="0"/>
              <a:t>navie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bayes</a:t>
            </a:r>
            <a:endParaRPr lang="en-US" altLang="ko-KR" sz="2400" dirty="0" smtClean="0"/>
          </a:p>
          <a:p>
            <a:pPr lvl="1"/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0840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 2 data types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Given</a:t>
            </a:r>
          </a:p>
          <a:p>
            <a:pPr lvl="1"/>
            <a:r>
              <a:rPr lang="en-US" altLang="ko-KR" sz="2400" dirty="0" smtClean="0"/>
              <a:t>Attributes(name {value})</a:t>
            </a:r>
          </a:p>
          <a:p>
            <a:pPr lvl="2"/>
            <a:r>
              <a:rPr lang="en-US" altLang="ko-KR" sz="2000" dirty="0" smtClean="0"/>
              <a:t>Buying </a:t>
            </a:r>
            <a:r>
              <a:rPr lang="en-US" altLang="ko-KR" sz="2000" dirty="0"/>
              <a:t>{</a:t>
            </a:r>
            <a:r>
              <a:rPr lang="en-US" altLang="ko-KR" sz="2000" dirty="0" err="1"/>
              <a:t>vhigh,high,med,low</a:t>
            </a:r>
            <a:r>
              <a:rPr lang="en-US" altLang="ko-KR" sz="2000" dirty="0" smtClean="0"/>
              <a:t>}</a:t>
            </a:r>
          </a:p>
          <a:p>
            <a:pPr lvl="2"/>
            <a:r>
              <a:rPr lang="en-US" altLang="ko-KR" sz="2000" dirty="0" smtClean="0"/>
              <a:t>Maintenance {</a:t>
            </a:r>
            <a:r>
              <a:rPr lang="en-US" altLang="ko-KR" sz="2000" dirty="0" err="1" smtClean="0"/>
              <a:t>vhigh,high,med,low</a:t>
            </a:r>
            <a:r>
              <a:rPr lang="en-US" altLang="ko-KR" sz="2000" dirty="0" smtClean="0"/>
              <a:t>}</a:t>
            </a:r>
          </a:p>
          <a:p>
            <a:pPr lvl="2"/>
            <a:r>
              <a:rPr lang="en-US" altLang="ko-KR" sz="2000" dirty="0" smtClean="0"/>
              <a:t>Doors </a:t>
            </a:r>
            <a:r>
              <a:rPr lang="en-US" altLang="ko-KR" sz="2000" dirty="0"/>
              <a:t>{2,3,4,5more</a:t>
            </a:r>
            <a:r>
              <a:rPr lang="en-US" altLang="ko-KR" sz="2000" dirty="0" smtClean="0"/>
              <a:t>}</a:t>
            </a:r>
          </a:p>
          <a:p>
            <a:pPr lvl="2"/>
            <a:r>
              <a:rPr lang="en-US" altLang="ko-KR" sz="2000" dirty="0" smtClean="0"/>
              <a:t>Persons </a:t>
            </a:r>
            <a:r>
              <a:rPr lang="en-US" altLang="ko-KR" sz="2000" dirty="0"/>
              <a:t>{2,4,more</a:t>
            </a:r>
            <a:r>
              <a:rPr lang="en-US" altLang="ko-KR" sz="2000" dirty="0" smtClean="0"/>
              <a:t>}</a:t>
            </a:r>
          </a:p>
          <a:p>
            <a:pPr lvl="2"/>
            <a:r>
              <a:rPr lang="en-US" altLang="ko-KR" sz="2000" dirty="0" smtClean="0"/>
              <a:t>Size of luggage boot {</a:t>
            </a:r>
            <a:r>
              <a:rPr lang="en-US" altLang="ko-KR" sz="2000" dirty="0" err="1"/>
              <a:t>small,med,big</a:t>
            </a:r>
            <a:r>
              <a:rPr lang="en-US" altLang="ko-KR" sz="2000" dirty="0" smtClean="0"/>
              <a:t>}</a:t>
            </a:r>
          </a:p>
          <a:p>
            <a:pPr lvl="2"/>
            <a:r>
              <a:rPr lang="en-US" altLang="ko-KR" sz="2000" dirty="0" smtClean="0"/>
              <a:t>Safety </a:t>
            </a:r>
            <a:r>
              <a:rPr lang="en-US" altLang="ko-KR" sz="2000" dirty="0"/>
              <a:t>{</a:t>
            </a:r>
            <a:r>
              <a:rPr lang="en-US" altLang="ko-KR" sz="2000" dirty="0" err="1"/>
              <a:t>low,med,high</a:t>
            </a:r>
            <a:r>
              <a:rPr lang="en-US" altLang="ko-KR" sz="2000" dirty="0" smtClean="0"/>
              <a:t>}</a:t>
            </a:r>
          </a:p>
          <a:p>
            <a:pPr lvl="1"/>
            <a:r>
              <a:rPr lang="en-US" altLang="ko-KR" sz="2400" dirty="0" smtClean="0"/>
              <a:t>Class</a:t>
            </a:r>
          </a:p>
          <a:p>
            <a:pPr lvl="2"/>
            <a:r>
              <a:rPr lang="en-US" altLang="ko-KR" sz="2000" dirty="0" smtClean="0"/>
              <a:t>Acceptability </a:t>
            </a:r>
            <a:r>
              <a:rPr lang="en-US" altLang="ko-KR" sz="2000" dirty="0"/>
              <a:t>{</a:t>
            </a:r>
            <a:r>
              <a:rPr lang="en-US" altLang="ko-KR" sz="2000" dirty="0" err="1"/>
              <a:t>unacc,acc,vgood,good</a:t>
            </a:r>
            <a:r>
              <a:rPr lang="en-US" altLang="ko-KR" sz="2000" dirty="0" smtClean="0"/>
              <a:t>}</a:t>
            </a:r>
            <a:endParaRPr lang="en-US" altLang="ko-KR" dirty="0"/>
          </a:p>
          <a:p>
            <a:r>
              <a:rPr lang="en-US" altLang="ko-KR" sz="2800" dirty="0" smtClean="0"/>
              <a:t>Delimiter is comma(,)</a:t>
            </a:r>
            <a:endParaRPr lang="en-US" altLang="ko-KR" sz="2800" dirty="0"/>
          </a:p>
        </p:txBody>
      </p:sp>
      <p:pic>
        <p:nvPicPr>
          <p:cNvPr id="1026" name="Picture 2" descr="D:\캡쳐\이미지 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49" y="2217221"/>
            <a:ext cx="3073009" cy="137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710642" y="2095892"/>
            <a:ext cx="2448272" cy="2345135"/>
            <a:chOff x="5724129" y="2515583"/>
            <a:chExt cx="2448272" cy="2345135"/>
          </a:xfrm>
        </p:grpSpPr>
        <p:sp>
          <p:nvSpPr>
            <p:cNvPr id="3" name="직사각형 2"/>
            <p:cNvSpPr/>
            <p:nvPr/>
          </p:nvSpPr>
          <p:spPr>
            <a:xfrm>
              <a:off x="5724129" y="2515583"/>
              <a:ext cx="2448272" cy="1656184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사각형 설명선 3"/>
            <p:cNvSpPr/>
            <p:nvPr/>
          </p:nvSpPr>
          <p:spPr>
            <a:xfrm>
              <a:off x="6264848" y="4284654"/>
              <a:ext cx="1366833" cy="576064"/>
            </a:xfrm>
            <a:prstGeom prst="wedgeRoundRectCallout">
              <a:avLst>
                <a:gd name="adj1" fmla="val -18249"/>
                <a:gd name="adj2" fmla="val -70258"/>
                <a:gd name="adj3" fmla="val 16667"/>
              </a:avLst>
            </a:prstGeom>
            <a:noFill/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Attributes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856661" y="2095892"/>
            <a:ext cx="1180584" cy="2353577"/>
            <a:chOff x="7870148" y="2515583"/>
            <a:chExt cx="1180584" cy="2353577"/>
          </a:xfrm>
        </p:grpSpPr>
        <p:sp>
          <p:nvSpPr>
            <p:cNvPr id="9" name="직사각형 8"/>
            <p:cNvSpPr/>
            <p:nvPr/>
          </p:nvSpPr>
          <p:spPr>
            <a:xfrm>
              <a:off x="8223693" y="2515583"/>
              <a:ext cx="711696" cy="16561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7870148" y="4293096"/>
              <a:ext cx="1180584" cy="576064"/>
            </a:xfrm>
            <a:prstGeom prst="wedgeRoundRectCallout">
              <a:avLst>
                <a:gd name="adj1" fmla="val 24128"/>
                <a:gd name="adj2" fmla="val -65929"/>
                <a:gd name="adj3" fmla="val 16667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Class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BigData_01_intro</Template>
  <TotalTime>1222</TotalTime>
  <Words>343</Words>
  <Application>Microsoft Office PowerPoint</Application>
  <PresentationFormat>화면 슬라이드 쇼(4:3)</PresentationFormat>
  <Paragraphs>93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맑은 고딕</vt:lpstr>
      <vt:lpstr>Arial</vt:lpstr>
      <vt:lpstr>Georgia</vt:lpstr>
      <vt:lpstr>Tahoma</vt:lpstr>
      <vt:lpstr>Wingdings</vt:lpstr>
      <vt:lpstr>Wingdings 2</vt:lpstr>
      <vt:lpstr>Digg-EM-Algorithm</vt:lpstr>
      <vt:lpstr>Worksheet</vt:lpstr>
      <vt:lpstr>Big Data Analytics: LAB04</vt:lpstr>
      <vt:lpstr>Problem 1</vt:lpstr>
      <vt:lpstr>Problem 1 data types</vt:lpstr>
      <vt:lpstr>Play-tennis Example</vt:lpstr>
      <vt:lpstr>Play-tennis Example: Estimating P(xi|C)</vt:lpstr>
      <vt:lpstr>Naive Bayesian Classifier (II)</vt:lpstr>
      <vt:lpstr>Play-tennis Example: Classifying X</vt:lpstr>
      <vt:lpstr>Problem 2</vt:lpstr>
      <vt:lpstr>Problem 2 data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LAB</dc:title>
  <dc:creator>Younghoon Kim</dc:creator>
  <cp:lastModifiedBy>813-01</cp:lastModifiedBy>
  <cp:revision>65</cp:revision>
  <dcterms:created xsi:type="dcterms:W3CDTF">2014-08-28T02:20:25Z</dcterms:created>
  <dcterms:modified xsi:type="dcterms:W3CDTF">2016-10-17T05:43:22Z</dcterms:modified>
</cp:coreProperties>
</file>