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9144000" cy="6858000" type="screen4x3"/>
  <p:notesSz cx="7772400" cy="10058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3640" y="274680"/>
            <a:ext cx="800280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412640"/>
            <a:ext cx="822924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874320"/>
            <a:ext cx="822924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3640" y="274680"/>
            <a:ext cx="800280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412640"/>
            <a:ext cx="401580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412640"/>
            <a:ext cx="401580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874320"/>
            <a:ext cx="401580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874320"/>
            <a:ext cx="401580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83640" y="274680"/>
            <a:ext cx="800280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412640"/>
            <a:ext cx="8229240" cy="4713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412640"/>
            <a:ext cx="8229240" cy="4713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1" name="그림 40"/>
          <p:cNvPicPr/>
          <p:nvPr/>
        </p:nvPicPr>
        <p:blipFill>
          <a:blip r:embed="rId2"/>
          <a:stretch>
            <a:fillRect/>
          </a:stretch>
        </p:blipFill>
        <p:spPr>
          <a:xfrm>
            <a:off x="1618200" y="1412640"/>
            <a:ext cx="5906880" cy="4713120"/>
          </a:xfrm>
          <a:prstGeom prst="rect">
            <a:avLst/>
          </a:prstGeom>
          <a:ln>
            <a:noFill/>
          </a:ln>
        </p:spPr>
      </p:pic>
      <p:pic>
        <p:nvPicPr>
          <p:cNvPr id="42" name="그림 41"/>
          <p:cNvPicPr/>
          <p:nvPr/>
        </p:nvPicPr>
        <p:blipFill>
          <a:blip r:embed="rId2"/>
          <a:stretch>
            <a:fillRect/>
          </a:stretch>
        </p:blipFill>
        <p:spPr>
          <a:xfrm>
            <a:off x="1618200" y="1412640"/>
            <a:ext cx="5906880" cy="4713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3640" y="274680"/>
            <a:ext cx="800280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412640"/>
            <a:ext cx="8229240" cy="4713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3640" y="274680"/>
            <a:ext cx="800280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412640"/>
            <a:ext cx="8229240" cy="4713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3640" y="274680"/>
            <a:ext cx="800280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412640"/>
            <a:ext cx="4015800" cy="4713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412640"/>
            <a:ext cx="4015800" cy="4713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3640" y="274680"/>
            <a:ext cx="800280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83640" y="274680"/>
            <a:ext cx="8002800" cy="460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3640" y="274680"/>
            <a:ext cx="800280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412640"/>
            <a:ext cx="401580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874320"/>
            <a:ext cx="401580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1412640"/>
            <a:ext cx="4015800" cy="4713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3640" y="274680"/>
            <a:ext cx="800280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412640"/>
            <a:ext cx="8229240" cy="4713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3640" y="274680"/>
            <a:ext cx="800280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412640"/>
            <a:ext cx="4015800" cy="4713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412640"/>
            <a:ext cx="401580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874320"/>
            <a:ext cx="401580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3640" y="274680"/>
            <a:ext cx="800280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412640"/>
            <a:ext cx="401580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412640"/>
            <a:ext cx="401580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874320"/>
            <a:ext cx="822924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3640" y="274680"/>
            <a:ext cx="800280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412640"/>
            <a:ext cx="822924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3874320"/>
            <a:ext cx="822924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3640" y="274680"/>
            <a:ext cx="800280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412640"/>
            <a:ext cx="401580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412640"/>
            <a:ext cx="401580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74240" y="3874320"/>
            <a:ext cx="401580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3874320"/>
            <a:ext cx="401580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3640" y="274680"/>
            <a:ext cx="800280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412640"/>
            <a:ext cx="8229240" cy="4713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1412640"/>
            <a:ext cx="8229240" cy="4713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5" name="그림 84"/>
          <p:cNvPicPr/>
          <p:nvPr/>
        </p:nvPicPr>
        <p:blipFill>
          <a:blip r:embed="rId2"/>
          <a:stretch>
            <a:fillRect/>
          </a:stretch>
        </p:blipFill>
        <p:spPr>
          <a:xfrm>
            <a:off x="1618200" y="1412640"/>
            <a:ext cx="5906880" cy="4713120"/>
          </a:xfrm>
          <a:prstGeom prst="rect">
            <a:avLst/>
          </a:prstGeom>
          <a:ln>
            <a:noFill/>
          </a:ln>
        </p:spPr>
      </p:pic>
      <p:pic>
        <p:nvPicPr>
          <p:cNvPr id="86" name="그림 85"/>
          <p:cNvPicPr/>
          <p:nvPr/>
        </p:nvPicPr>
        <p:blipFill>
          <a:blip r:embed="rId2"/>
          <a:stretch>
            <a:fillRect/>
          </a:stretch>
        </p:blipFill>
        <p:spPr>
          <a:xfrm>
            <a:off x="1618200" y="1412640"/>
            <a:ext cx="5906880" cy="4713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83640" y="274680"/>
            <a:ext cx="800280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457200" y="1412640"/>
            <a:ext cx="8229240" cy="4713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3640" y="274680"/>
            <a:ext cx="800280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412640"/>
            <a:ext cx="8229240" cy="4713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83640" y="274680"/>
            <a:ext cx="800280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412640"/>
            <a:ext cx="4015800" cy="4713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412640"/>
            <a:ext cx="4015800" cy="4713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83640" y="274680"/>
            <a:ext cx="800280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3640" y="274680"/>
            <a:ext cx="800280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412640"/>
            <a:ext cx="8229240" cy="4713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683640" y="274680"/>
            <a:ext cx="8002800" cy="460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83640" y="274680"/>
            <a:ext cx="800280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412640"/>
            <a:ext cx="401580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3874320"/>
            <a:ext cx="401580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1412640"/>
            <a:ext cx="4015800" cy="4713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83640" y="274680"/>
            <a:ext cx="800280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412640"/>
            <a:ext cx="4015800" cy="4713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412640"/>
            <a:ext cx="401580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3874320"/>
            <a:ext cx="401580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83640" y="274680"/>
            <a:ext cx="800280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412640"/>
            <a:ext cx="401580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412640"/>
            <a:ext cx="401580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3874320"/>
            <a:ext cx="822924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83640" y="274680"/>
            <a:ext cx="800280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412640"/>
            <a:ext cx="822924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3874320"/>
            <a:ext cx="822924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83640" y="274680"/>
            <a:ext cx="800280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412640"/>
            <a:ext cx="401580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4240" y="1412640"/>
            <a:ext cx="401580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674240" y="3874320"/>
            <a:ext cx="401580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874320"/>
            <a:ext cx="401580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83640" y="274680"/>
            <a:ext cx="800280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412640"/>
            <a:ext cx="8229240" cy="4713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7200" y="1412640"/>
            <a:ext cx="8229240" cy="4713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24" name="그림 123"/>
          <p:cNvPicPr/>
          <p:nvPr/>
        </p:nvPicPr>
        <p:blipFill>
          <a:blip r:embed="rId2"/>
          <a:stretch>
            <a:fillRect/>
          </a:stretch>
        </p:blipFill>
        <p:spPr>
          <a:xfrm>
            <a:off x="1618200" y="1412640"/>
            <a:ext cx="5906880" cy="4713120"/>
          </a:xfrm>
          <a:prstGeom prst="rect">
            <a:avLst/>
          </a:prstGeom>
          <a:ln>
            <a:noFill/>
          </a:ln>
        </p:spPr>
      </p:pic>
      <p:pic>
        <p:nvPicPr>
          <p:cNvPr id="125" name="그림 124"/>
          <p:cNvPicPr/>
          <p:nvPr/>
        </p:nvPicPr>
        <p:blipFill>
          <a:blip r:embed="rId2"/>
          <a:stretch>
            <a:fillRect/>
          </a:stretch>
        </p:blipFill>
        <p:spPr>
          <a:xfrm>
            <a:off x="1618200" y="1412640"/>
            <a:ext cx="5906880" cy="4713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3640" y="274680"/>
            <a:ext cx="800280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412640"/>
            <a:ext cx="4015800" cy="4713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412640"/>
            <a:ext cx="4015800" cy="4713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3640" y="274680"/>
            <a:ext cx="800280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83640" y="274680"/>
            <a:ext cx="8002800" cy="460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3640" y="274680"/>
            <a:ext cx="800280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412640"/>
            <a:ext cx="401580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874320"/>
            <a:ext cx="401580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412640"/>
            <a:ext cx="4015800" cy="4713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3640" y="274680"/>
            <a:ext cx="800280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412640"/>
            <a:ext cx="4015800" cy="4713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412640"/>
            <a:ext cx="401580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874320"/>
            <a:ext cx="401580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3640" y="274680"/>
            <a:ext cx="800280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412640"/>
            <a:ext cx="401580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412640"/>
            <a:ext cx="401580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874320"/>
            <a:ext cx="8229240" cy="2247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395640" y="2997000"/>
            <a:ext cx="719640" cy="863640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11520">
            <a:solidFill>
              <a:srgbClr val="728A41"/>
            </a:solidFill>
            <a:custDash>
              <a:ds d="105000" sp="35000"/>
            </a:custDash>
            <a:round/>
          </a:ln>
        </p:spPr>
      </p:sp>
      <p:sp>
        <p:nvSpPr>
          <p:cNvPr id="10" name="PlaceHolder 2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맑은 고딕"/>
              </a:rPr>
              <a:t>Click to edit the title text format마스터 제목 스타일 편집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맑은 고딕"/>
              </a:rPr>
              <a:t>8/31/15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B0630E5-C9CB-4519-869A-2168383CCD43}" type="slidenum">
              <a:rPr lang="en-US" sz="1200">
                <a:solidFill>
                  <a:srgbClr val="8B8B8B"/>
                </a:solidFill>
                <a:latin typeface="맑은 고딕"/>
              </a:rPr>
              <a:t>‹#›</a:t>
            </a:fld>
            <a:endParaRPr/>
          </a:p>
        </p:txBody>
      </p:sp>
      <p:sp>
        <p:nvSpPr>
          <p:cNvPr id="5" name="CustomShape 6"/>
          <p:cNvSpPr/>
          <p:nvPr/>
        </p:nvSpPr>
        <p:spPr>
          <a:xfrm>
            <a:off x="467640" y="3573000"/>
            <a:ext cx="8208720" cy="71640"/>
          </a:xfrm>
          <a:prstGeom prst="roundRect">
            <a:avLst>
              <a:gd name="adj" fmla="val 16667"/>
            </a:avLst>
          </a:prstGeom>
          <a:solidFill>
            <a:srgbClr val="8064A2"/>
          </a:solidFill>
          <a:ln w="11520">
            <a:solidFill>
              <a:srgbClr val="5E4977"/>
            </a:solidFill>
            <a:custDash>
              <a:ds d="105000" sp="35000"/>
            </a:custDash>
            <a:round/>
          </a:ln>
        </p:spPr>
      </p:sp>
      <p:sp>
        <p:nvSpPr>
          <p:cNvPr id="6" name="CustomShape 7"/>
          <p:cNvSpPr/>
          <p:nvPr/>
        </p:nvSpPr>
        <p:spPr>
          <a:xfrm>
            <a:off x="683640" y="1700640"/>
            <a:ext cx="71640" cy="2016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1520">
            <a:solidFill>
              <a:srgbClr val="F79646"/>
            </a:solidFill>
            <a:custDash>
              <a:ds d="105000" sp="35000"/>
            </a:custDash>
            <a:round/>
          </a:ln>
        </p:spPr>
      </p:sp>
      <p:sp>
        <p:nvSpPr>
          <p:cNvPr id="7" name="CustomShape 8"/>
          <p:cNvSpPr/>
          <p:nvPr/>
        </p:nvSpPr>
        <p:spPr>
          <a:xfrm>
            <a:off x="835920" y="2637000"/>
            <a:ext cx="71640" cy="2016000"/>
          </a:xfrm>
          <a:prstGeom prst="roundRect">
            <a:avLst>
              <a:gd name="adj" fmla="val 16667"/>
            </a:avLst>
          </a:prstGeom>
          <a:solidFill>
            <a:srgbClr val="C0504D"/>
          </a:solidFill>
          <a:ln w="11520">
            <a:solidFill>
              <a:srgbClr val="8E3B38"/>
            </a:solidFill>
            <a:custDash>
              <a:ds d="105000" sp="35000"/>
            </a:custDash>
            <a:round/>
          </a:ln>
        </p:spPr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ko-KR" sz="3200">
                <a:latin typeface="맑은 고딕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ko-KR" sz="2400">
                <a:latin typeface="맑은 고딕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ko-KR" sz="2000">
                <a:latin typeface="맑은 고딕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ko-KR" sz="2000">
                <a:latin typeface="맑은 고딕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ko-KR" sz="2000">
                <a:latin typeface="맑은 고딕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ko-KR" sz="2000">
                <a:latin typeface="맑은 고딕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ko-KR" sz="2000">
                <a:latin typeface="맑은 고딕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83640" y="274680"/>
            <a:ext cx="8002800" cy="99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Tahoma"/>
              </a:rPr>
              <a:t>Click to edit the title text format마스터 제목 스타일 편집</a:t>
            </a:r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412640"/>
            <a:ext cx="8229240" cy="471312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ko-KR" sz="3200">
                <a:solidFill>
                  <a:srgbClr val="000000"/>
                </a:solidFill>
                <a:latin typeface="맑은 고딕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ko-KR" sz="3200">
                <a:solidFill>
                  <a:srgbClr val="000000"/>
                </a:solidFill>
                <a:latin typeface="맑은 고딕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ko-KR" sz="3200">
                <a:solidFill>
                  <a:srgbClr val="000000"/>
                </a:solidFill>
                <a:latin typeface="맑은 고딕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ko-KR" sz="3200">
                <a:solidFill>
                  <a:srgbClr val="000000"/>
                </a:solidFill>
                <a:latin typeface="맑은 고딕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ko-KR" sz="3200">
                <a:solidFill>
                  <a:srgbClr val="000000"/>
                </a:solidFill>
                <a:latin typeface="맑은 고딕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ko-KR" sz="3200">
                <a:solidFill>
                  <a:srgbClr val="000000"/>
                </a:solidFill>
                <a:latin typeface="맑은 고딕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ko-KR" sz="3200">
                <a:solidFill>
                  <a:srgbClr val="000000"/>
                </a:solidFill>
                <a:latin typeface="맑은 고딕"/>
              </a:rPr>
              <a:t>Seventh Outline Level마스터 텍스트 스타일을 편집합니다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800">
                <a:solidFill>
                  <a:srgbClr val="000000"/>
                </a:solidFill>
                <a:latin typeface="맑은 고딕"/>
              </a:rPr>
              <a:t>둘째 수준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ko-KR" sz="2400">
                <a:solidFill>
                  <a:srgbClr val="000000"/>
                </a:solidFill>
                <a:latin typeface="맑은 고딕"/>
              </a:rPr>
              <a:t>셋째 수준</a:t>
            </a:r>
            <a:endParaRPr/>
          </a:p>
          <a:p>
            <a:pPr lvl="3">
              <a:lnSpc>
                <a:spcPct val="100000"/>
              </a:lnSpc>
              <a:buSzPct val="50000"/>
              <a:buFont typeface="Wingdings" charset="2"/>
              <a:buChar char="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넷째 수준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다섯째 수준</a:t>
            </a:r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맑은 고딕"/>
              </a:rPr>
              <a:t>8/31/15</a:t>
            </a:r>
            <a:endParaRPr/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4C6FAA4-F5AE-4051-9CFC-393227F92568}" type="slidenum">
              <a:rPr lang="en-US" sz="1200">
                <a:solidFill>
                  <a:srgbClr val="8B8B8B"/>
                </a:solidFill>
                <a:latin typeface="맑은 고딕"/>
              </a:rPr>
              <a:t>‹#›</a:t>
            </a:fld>
            <a:endParaRPr/>
          </a:p>
        </p:txBody>
      </p:sp>
      <p:sp>
        <p:nvSpPr>
          <p:cNvPr id="48" name="CustomShape 6"/>
          <p:cNvSpPr/>
          <p:nvPr/>
        </p:nvSpPr>
        <p:spPr>
          <a:xfrm>
            <a:off x="251640" y="642240"/>
            <a:ext cx="431640" cy="91404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 w="11520">
            <a:solidFill>
              <a:srgbClr val="377F92"/>
            </a:solidFill>
            <a:custDash>
              <a:ds d="105000" sp="35000"/>
            </a:custDash>
            <a:round/>
          </a:ln>
        </p:spPr>
      </p:sp>
      <p:sp>
        <p:nvSpPr>
          <p:cNvPr id="49" name="CustomShape 7"/>
          <p:cNvSpPr/>
          <p:nvPr/>
        </p:nvSpPr>
        <p:spPr>
          <a:xfrm>
            <a:off x="179640" y="1196640"/>
            <a:ext cx="7848360" cy="71640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11520">
            <a:solidFill>
              <a:srgbClr val="728A41"/>
            </a:solidFill>
            <a:custDash>
              <a:ds d="105000" sp="35000"/>
            </a:custDash>
            <a:round/>
          </a:ln>
        </p:spPr>
      </p:sp>
      <p:sp>
        <p:nvSpPr>
          <p:cNvPr id="50" name="CustomShape 8"/>
          <p:cNvSpPr/>
          <p:nvPr/>
        </p:nvSpPr>
        <p:spPr>
          <a:xfrm>
            <a:off x="395640" y="612360"/>
            <a:ext cx="359640" cy="367920"/>
          </a:xfrm>
          <a:prstGeom prst="roundRect">
            <a:avLst>
              <a:gd name="adj" fmla="val 16667"/>
            </a:avLst>
          </a:prstGeom>
          <a:solidFill>
            <a:srgbClr val="C0504D"/>
          </a:solidFill>
          <a:ln w="11520">
            <a:solidFill>
              <a:srgbClr val="8E3B38"/>
            </a:solidFill>
            <a:custDash>
              <a:ds d="105000" sp="35000"/>
            </a:custDash>
            <a:round/>
          </a:ln>
        </p:spPr>
      </p:sp>
      <p:sp>
        <p:nvSpPr>
          <p:cNvPr id="51" name="CustomShape 9"/>
          <p:cNvSpPr/>
          <p:nvPr/>
        </p:nvSpPr>
        <p:spPr>
          <a:xfrm>
            <a:off x="179640" y="476640"/>
            <a:ext cx="338040" cy="359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1520">
            <a:solidFill>
              <a:srgbClr val="F79646"/>
            </a:solidFill>
            <a:custDash>
              <a:ds d="105000" sp="35000"/>
            </a:custDash>
            <a:round/>
          </a:ln>
        </p:spPr>
      </p:sp>
      <p:sp>
        <p:nvSpPr>
          <p:cNvPr id="52" name="CustomShape 10"/>
          <p:cNvSpPr/>
          <p:nvPr/>
        </p:nvSpPr>
        <p:spPr>
          <a:xfrm>
            <a:off x="539640" y="1124640"/>
            <a:ext cx="185400" cy="185400"/>
          </a:xfrm>
          <a:prstGeom prst="roundRect">
            <a:avLst>
              <a:gd name="adj" fmla="val 16667"/>
            </a:avLst>
          </a:prstGeom>
          <a:solidFill>
            <a:srgbClr val="8064A2"/>
          </a:solidFill>
          <a:ln w="11520">
            <a:solidFill>
              <a:srgbClr val="5E4977"/>
            </a:solidFill>
            <a:custDash>
              <a:ds d="105000" sp="35000"/>
            </a:custDash>
            <a:rou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sz="4000" b="1">
                <a:solidFill>
                  <a:srgbClr val="000000"/>
                </a:solidFill>
                <a:latin typeface="맑은 고딕"/>
              </a:rPr>
              <a:t>Click to edit the title text format마스터 제목 스타일 편집</a:t>
            </a:r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lstStyle/>
          <a:p>
            <a:pPr>
              <a:buSzPct val="45000"/>
              <a:buFont typeface="StarSymbol"/>
              <a:buChar char=""/>
            </a:pPr>
            <a:r>
              <a:rPr lang="ko-KR" sz="2000">
                <a:solidFill>
                  <a:srgbClr val="8B8B8B"/>
                </a:solidFill>
                <a:latin typeface="맑은 고딕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ko-KR" sz="2000">
                <a:solidFill>
                  <a:srgbClr val="8B8B8B"/>
                </a:solidFill>
                <a:latin typeface="맑은 고딕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ko-KR" sz="2000">
                <a:solidFill>
                  <a:srgbClr val="8B8B8B"/>
                </a:solidFill>
                <a:latin typeface="맑은 고딕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ko-KR" sz="2000">
                <a:solidFill>
                  <a:srgbClr val="8B8B8B"/>
                </a:solidFill>
                <a:latin typeface="맑은 고딕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ko-KR" sz="2000">
                <a:solidFill>
                  <a:srgbClr val="8B8B8B"/>
                </a:solidFill>
                <a:latin typeface="맑은 고딕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ko-KR" sz="2000">
                <a:solidFill>
                  <a:srgbClr val="8B8B8B"/>
                </a:solidFill>
                <a:latin typeface="맑은 고딕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ko-KR" sz="2000">
                <a:solidFill>
                  <a:srgbClr val="8B8B8B"/>
                </a:solidFill>
                <a:latin typeface="맑은 고딕"/>
              </a:rPr>
              <a:t>Seventh Outline Level마스터 텍스트 스타일을 편집합니다</a:t>
            </a:r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맑은 고딕"/>
              </a:rPr>
              <a:t>8/31/15</a:t>
            </a:r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91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FC0A49A-F7AA-4861-8F74-1F3B1CCD07EA}" type="slidenum">
              <a:rPr lang="en-US" sz="1200">
                <a:solidFill>
                  <a:srgbClr val="8B8B8B"/>
                </a:solidFill>
                <a:latin typeface="맑은 고딕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맑은 고딕"/>
              </a:rPr>
              <a:t>Big Data Analytics: LAB01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맑은 고딕"/>
              </a:rPr>
              <a:t>Younghoon Kim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8B8B8B"/>
                </a:solidFill>
                <a:latin typeface="맑은 고딕"/>
              </a:rPr>
              <a:t>(nongaussian@hanyang.ac.kr)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683640" y="274680"/>
            <a:ext cx="8002800" cy="99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Tahoma"/>
              </a:rPr>
              <a:t>Install Hadoop 1.2.1</a:t>
            </a:r>
            <a:endParaRPr/>
          </a:p>
        </p:txBody>
      </p:sp>
      <p:sp>
        <p:nvSpPr>
          <p:cNvPr id="158" name="TextShape 2"/>
          <p:cNvSpPr txBox="1"/>
          <p:nvPr/>
        </p:nvSpPr>
        <p:spPr>
          <a:xfrm>
            <a:off x="457200" y="1412640"/>
            <a:ext cx="8229240" cy="4713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ko-KR" sz="2400">
                <a:solidFill>
                  <a:srgbClr val="000000"/>
                </a:solidFill>
                <a:latin typeface="맑은 고딕"/>
              </a:rPr>
              <a:t>Download hadoop 1.2.1 package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Web page: </a:t>
            </a:r>
            <a:r>
              <a:rPr lang="ko-KR" sz="2000" u="sng">
                <a:solidFill>
                  <a:srgbClr val="0000FF"/>
                </a:solidFill>
                <a:latin typeface="맑은 고딕"/>
              </a:rPr>
              <a:t>http://hadoop.apache.org/releases.html#Download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hadoop-1.2.1.tar.gz file will be appeared in $HOME/Downloads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ko-KR" sz="2400">
                <a:solidFill>
                  <a:srgbClr val="000000"/>
                </a:solidFill>
                <a:latin typeface="맑은 고딕"/>
              </a:rPr>
              <a:t>Install hadoop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$ cd $HOME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$ mv Downloads/hadoop-1.2.1.tar.gz 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$ tar zxvf hadoop-1.2.1.tar.gz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ko-KR" sz="2400">
                <a:solidFill>
                  <a:srgbClr val="000000"/>
                </a:solidFill>
                <a:latin typeface="맑은 고딕"/>
              </a:rPr>
              <a:t>(OPT) Make a symbolic link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$ ln –s hadoop-1.2.1/ hadoop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ko-KR" sz="2400">
                <a:solidFill>
                  <a:srgbClr val="000000"/>
                </a:solidFill>
                <a:latin typeface="맑은 고딕"/>
              </a:rPr>
              <a:t>(OPT) Set PATH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$ echo “export PATH=$PATH:/home/hadoop/hadoop/bin” &gt;&gt; ~/.bashrc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683640" y="274680"/>
            <a:ext cx="8002800" cy="99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Tahoma"/>
              </a:rPr>
              <a:t>SSH Setting</a:t>
            </a:r>
            <a:endParaRPr/>
          </a:p>
        </p:txBody>
      </p:sp>
      <p:sp>
        <p:nvSpPr>
          <p:cNvPr id="160" name="TextShape 2"/>
          <p:cNvSpPr txBox="1"/>
          <p:nvPr/>
        </p:nvSpPr>
        <p:spPr>
          <a:xfrm>
            <a:off x="457200" y="1412640"/>
            <a:ext cx="8229240" cy="4713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Setup </a:t>
            </a:r>
            <a:r>
              <a:rPr lang="ko-KR" sz="2000" i="1">
                <a:solidFill>
                  <a:srgbClr val="000000"/>
                </a:solidFill>
                <a:latin typeface="맑은 고딕"/>
              </a:rPr>
              <a:t>passphraseless</a:t>
            </a:r>
            <a:r>
              <a:rPr lang="ko-KR" sz="2000">
                <a:solidFill>
                  <a:srgbClr val="000000"/>
                </a:solidFill>
                <a:latin typeface="맑은 고딕"/>
              </a:rPr>
              <a:t> ssh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Execute the following commands: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>
                <a:solidFill>
                  <a:srgbClr val="000000"/>
                </a:solidFill>
                <a:latin typeface="맑은 고딕"/>
              </a:rPr>
              <a:t>$ ssh-keygen -t dsa -P '' -f ~/.ssh/id_dsa 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>
                <a:solidFill>
                  <a:srgbClr val="000000"/>
                </a:solidFill>
                <a:latin typeface="맑은 고딕"/>
              </a:rPr>
              <a:t>$ cat ~/.ssh/id_dsa.pub &gt;&gt; ~/.ssh/authorized_keys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Check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>
                <a:solidFill>
                  <a:srgbClr val="000000"/>
                </a:solidFill>
                <a:latin typeface="맑은 고딕"/>
              </a:rPr>
              <a:t>$ ssh localhost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>
                <a:solidFill>
                  <a:srgbClr val="000000"/>
                </a:solidFill>
                <a:latin typeface="맑은 고딕"/>
              </a:rPr>
              <a:t>Answer ‘yes’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>
                <a:solidFill>
                  <a:srgbClr val="000000"/>
                </a:solidFill>
                <a:latin typeface="맑은 고딕"/>
              </a:rPr>
              <a:t>If you can ssh to the localhost without a passphrase, it’s OK</a:t>
            </a:r>
            <a:endParaRPr/>
          </a:p>
        </p:txBody>
      </p:sp>
      <p:pic>
        <p:nvPicPr>
          <p:cNvPr id="161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657440" y="4329000"/>
            <a:ext cx="6343200" cy="2171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683640" y="274680"/>
            <a:ext cx="8002800" cy="99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Tahoma"/>
              </a:rPr>
              <a:t>Configuration</a:t>
            </a:r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457200" y="1412640"/>
            <a:ext cx="8229240" cy="4713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ko-KR" sz="2400">
                <a:solidFill>
                  <a:srgbClr val="000000"/>
                </a:solidFill>
                <a:latin typeface="맑은 고딕"/>
              </a:rPr>
              <a:t>hadoop-env.sh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$ cd /home/hadoop/hadoop/conf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$ gedit hadoop-env.sh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Define JAVA_HOME</a:t>
            </a:r>
            <a:endParaRPr/>
          </a:p>
        </p:txBody>
      </p:sp>
      <p:pic>
        <p:nvPicPr>
          <p:cNvPr id="16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00080" y="3143160"/>
            <a:ext cx="7044480" cy="3071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683640" y="274680"/>
            <a:ext cx="8002800" cy="99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Tahoma"/>
              </a:rPr>
              <a:t>Configuration</a:t>
            </a:r>
            <a:endParaRPr/>
          </a:p>
        </p:txBody>
      </p:sp>
      <p:sp>
        <p:nvSpPr>
          <p:cNvPr id="166" name="TextShape 2"/>
          <p:cNvSpPr txBox="1"/>
          <p:nvPr/>
        </p:nvSpPr>
        <p:spPr>
          <a:xfrm>
            <a:off x="457200" y="1412640"/>
            <a:ext cx="8229240" cy="4713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ko-KR" sz="2400">
                <a:solidFill>
                  <a:srgbClr val="000000"/>
                </a:solidFill>
                <a:latin typeface="맑은 고딕"/>
              </a:rPr>
              <a:t>$ gedit core-site.xml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ko-KR" sz="2400">
                <a:solidFill>
                  <a:srgbClr val="000000"/>
                </a:solidFill>
                <a:latin typeface="맑은 고딕"/>
              </a:rPr>
              <a:t>$ gedit hdfs-site.xml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ko-KR" sz="2400">
                <a:solidFill>
                  <a:srgbClr val="000000"/>
                </a:solidFill>
                <a:latin typeface="맑은 고딕"/>
              </a:rPr>
              <a:t>$ gedit mapred-site.xml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6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646880" y="1500120"/>
            <a:ext cx="3425400" cy="4031640"/>
          </a:xfrm>
          <a:prstGeom prst="rect">
            <a:avLst/>
          </a:prstGeom>
          <a:ln>
            <a:noFill/>
          </a:ln>
        </p:spPr>
      </p:pic>
      <p:sp>
        <p:nvSpPr>
          <p:cNvPr id="168" name="CustomShape 3"/>
          <p:cNvSpPr/>
          <p:nvPr/>
        </p:nvSpPr>
        <p:spPr>
          <a:xfrm>
            <a:off x="244440" y="5711760"/>
            <a:ext cx="8790120" cy="9428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>
                <a:solidFill>
                  <a:srgbClr val="FF0000"/>
                </a:solidFill>
                <a:latin typeface="맑은 고딕"/>
              </a:rPr>
              <a:t>Copy &amp; paste from: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b="1">
                <a:solidFill>
                  <a:srgbClr val="FF0000"/>
                </a:solidFill>
                <a:latin typeface="맑은 고딕"/>
              </a:rPr>
              <a:t>http://hadoop.apache.org/docs/r1.2.1/single_node_setup.html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b="1">
                <a:solidFill>
                  <a:srgbClr val="FF0000"/>
                </a:solidFill>
                <a:latin typeface="맑은 고딕"/>
              </a:rPr>
              <a:t>or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b="1">
                <a:solidFill>
                  <a:srgbClr val="FF0000"/>
                </a:solidFill>
                <a:latin typeface="맑은 고딕"/>
              </a:rPr>
              <a:t>https://www.dropbox.com/sh/20yyf6r7u4kmh10/AACyaOzUGkSSJC_pDN3n9QQBa?dl=0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683640" y="274680"/>
            <a:ext cx="8002800" cy="99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Tahoma"/>
              </a:rPr>
              <a:t>Start Hadoop Daemons</a:t>
            </a:r>
            <a:endParaRPr/>
          </a:p>
        </p:txBody>
      </p:sp>
      <p:sp>
        <p:nvSpPr>
          <p:cNvPr id="170" name="TextShape 2"/>
          <p:cNvSpPr txBox="1"/>
          <p:nvPr/>
        </p:nvSpPr>
        <p:spPr>
          <a:xfrm>
            <a:off x="457200" y="1412640"/>
            <a:ext cx="8229240" cy="4713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Format a new distributed-filesystem: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>
                <a:solidFill>
                  <a:srgbClr val="000000"/>
                </a:solidFill>
                <a:latin typeface="맑은 고딕"/>
              </a:rPr>
              <a:t>$ bin/hadoop namenode -format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Start the hadoop daemons: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>
                <a:solidFill>
                  <a:srgbClr val="000000"/>
                </a:solidFill>
                <a:latin typeface="맑은 고딕"/>
              </a:rPr>
              <a:t>$ start-dfs.sh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>
                <a:solidFill>
                  <a:srgbClr val="000000"/>
                </a:solidFill>
                <a:latin typeface="맑은 고딕"/>
              </a:rPr>
              <a:t>$ start-mapred.sh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Check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>
                <a:solidFill>
                  <a:srgbClr val="000000"/>
                </a:solidFill>
                <a:latin typeface="맑은 고딕"/>
              </a:rPr>
              <a:t>$ jps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>
                <a:solidFill>
                  <a:srgbClr val="000000"/>
                </a:solidFill>
                <a:latin typeface="맑은 고딕"/>
              </a:rPr>
              <a:t>If you can find five processes, it’s OK</a:t>
            </a:r>
            <a:endParaRPr/>
          </a:p>
          <a:p>
            <a:endParaRPr/>
          </a:p>
        </p:txBody>
      </p:sp>
      <p:pic>
        <p:nvPicPr>
          <p:cNvPr id="171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786120" y="4276800"/>
            <a:ext cx="3752640" cy="229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683640" y="274680"/>
            <a:ext cx="8002800" cy="99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Tahoma"/>
              </a:rPr>
              <a:t>Stop Hadoop Daemons</a:t>
            </a:r>
            <a:endParaRPr/>
          </a:p>
        </p:txBody>
      </p:sp>
      <p:sp>
        <p:nvSpPr>
          <p:cNvPr id="173" name="TextShape 2"/>
          <p:cNvSpPr txBox="1"/>
          <p:nvPr/>
        </p:nvSpPr>
        <p:spPr>
          <a:xfrm>
            <a:off x="457200" y="1412640"/>
            <a:ext cx="8229240" cy="4713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ko-KR" sz="2400">
                <a:solidFill>
                  <a:srgbClr val="000000"/>
                </a:solidFill>
                <a:latin typeface="맑은 고딕"/>
              </a:rPr>
              <a:t>$ stop-all.sh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7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785880" y="2214720"/>
            <a:ext cx="3943080" cy="2209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683640" y="274680"/>
            <a:ext cx="8002800" cy="99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Tahoma"/>
              </a:rPr>
              <a:t>Install eclipse</a:t>
            </a:r>
            <a:endParaRPr/>
          </a:p>
        </p:txBody>
      </p:sp>
      <p:sp>
        <p:nvSpPr>
          <p:cNvPr id="176" name="TextShape 2"/>
          <p:cNvSpPr txBox="1"/>
          <p:nvPr/>
        </p:nvSpPr>
        <p:spPr>
          <a:xfrm>
            <a:off x="457200" y="1412640"/>
            <a:ext cx="8229240" cy="4713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ko-KR" sz="2800">
                <a:solidFill>
                  <a:srgbClr val="000000"/>
                </a:solidFill>
                <a:latin typeface="맑은 고딕"/>
              </a:rPr>
              <a:t>Install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400">
                <a:solidFill>
                  <a:srgbClr val="000000"/>
                </a:solidFill>
                <a:latin typeface="맑은 고딕"/>
              </a:rPr>
              <a:t>$ sudo apt-get install eclipse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ko-KR" sz="2800">
                <a:solidFill>
                  <a:srgbClr val="000000"/>
                </a:solidFill>
                <a:latin typeface="맑은 고딕"/>
              </a:rPr>
              <a:t>Run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7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604880" y="3000240"/>
            <a:ext cx="5895720" cy="2990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683640" y="274680"/>
            <a:ext cx="8002800" cy="99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Tahoma"/>
              </a:rPr>
              <a:t>Create A Project</a:t>
            </a:r>
            <a:endParaRPr/>
          </a:p>
        </p:txBody>
      </p:sp>
      <p:sp>
        <p:nvSpPr>
          <p:cNvPr id="179" name="TextShape 2"/>
          <p:cNvSpPr txBox="1"/>
          <p:nvPr/>
        </p:nvSpPr>
        <p:spPr>
          <a:xfrm>
            <a:off x="457200" y="1412640"/>
            <a:ext cx="3400200" cy="4713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File &gt; New &gt; Project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Select “Java Project”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Set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>
                <a:solidFill>
                  <a:srgbClr val="000000"/>
                </a:solidFill>
                <a:latin typeface="맑은 고딕"/>
              </a:rPr>
              <a:t>Project name: bigdatalab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>
                <a:solidFill>
                  <a:srgbClr val="000000"/>
                </a:solidFill>
                <a:latin typeface="맑은 고딕"/>
              </a:rPr>
              <a:t>Use a project specific JRE: java-7-openjdk-amd64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8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857760" y="1500120"/>
            <a:ext cx="4928760" cy="4505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683640" y="274680"/>
            <a:ext cx="8002800" cy="99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Tahoma"/>
              </a:rPr>
              <a:t>Set libraries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457200" y="1412640"/>
            <a:ext cx="8229240" cy="4713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ko-KR" sz="2400">
                <a:solidFill>
                  <a:srgbClr val="000000"/>
                </a:solidFill>
                <a:latin typeface="맑은 고딕"/>
              </a:rPr>
              <a:t>Add Dependencies JARs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Right click on </a:t>
            </a:r>
            <a:r>
              <a:rPr lang="ko-KR" sz="2000" b="1">
                <a:solidFill>
                  <a:srgbClr val="000000"/>
                </a:solidFill>
                <a:latin typeface="맑은 고딕"/>
              </a:rPr>
              <a:t>project properties </a:t>
            </a:r>
            <a:r>
              <a:rPr lang="ko-KR" sz="2000">
                <a:solidFill>
                  <a:srgbClr val="000000"/>
                </a:solidFill>
                <a:latin typeface="맑은 고딕"/>
              </a:rPr>
              <a:t>and select </a:t>
            </a:r>
            <a:r>
              <a:rPr lang="ko-KR" sz="2000" b="1">
                <a:solidFill>
                  <a:srgbClr val="000000"/>
                </a:solidFill>
                <a:latin typeface="맑은 고딕"/>
              </a:rPr>
              <a:t>Java build path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Select </a:t>
            </a:r>
            <a:r>
              <a:rPr lang="ko-KR" sz="2000" b="1">
                <a:solidFill>
                  <a:srgbClr val="000000"/>
                </a:solidFill>
                <a:latin typeface="맑은 고딕"/>
              </a:rPr>
              <a:t>Libraries</a:t>
            </a:r>
            <a:r>
              <a:rPr lang="ko-KR" sz="2000">
                <a:solidFill>
                  <a:srgbClr val="000000"/>
                </a:solidFill>
                <a:latin typeface="맑은 고딕"/>
              </a:rPr>
              <a:t> tab and click </a:t>
            </a:r>
            <a:r>
              <a:rPr lang="ko-KR" sz="2000" b="1">
                <a:solidFill>
                  <a:srgbClr val="000000"/>
                </a:solidFill>
                <a:latin typeface="맑은 고딕"/>
              </a:rPr>
              <a:t>Add External JARs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add all jars from $HADOOP_HOME/lib and $HADOOP_HOME (where hadoop core and tools jar lives)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8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929040" y="3286080"/>
            <a:ext cx="4362120" cy="336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683640" y="274680"/>
            <a:ext cx="8002800" cy="99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Tahoma"/>
              </a:rPr>
              <a:t>Set Ant Buildfile</a:t>
            </a:r>
            <a:endParaRPr/>
          </a:p>
        </p:txBody>
      </p:sp>
      <p:sp>
        <p:nvSpPr>
          <p:cNvPr id="185" name="TextShape 2"/>
          <p:cNvSpPr txBox="1"/>
          <p:nvPr/>
        </p:nvSpPr>
        <p:spPr>
          <a:xfrm>
            <a:off x="457200" y="1412640"/>
            <a:ext cx="3971520" cy="4713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ko-KR" sz="2400">
                <a:solidFill>
                  <a:srgbClr val="000000"/>
                </a:solidFill>
                <a:latin typeface="맑은 고딕"/>
              </a:rPr>
              <a:t>File 
&gt; Export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ko-KR" sz="2400">
                <a:solidFill>
                  <a:srgbClr val="000000"/>
                </a:solidFill>
                <a:latin typeface="맑은 고딕"/>
              </a:rPr>
              <a:t>General 
&gt; Ant Buildfiles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ko-KR" sz="2400">
                <a:solidFill>
                  <a:srgbClr val="000000"/>
                </a:solidFill>
                <a:latin typeface="맑은 고딕"/>
              </a:rPr>
              <a:t>Check our project ‘bigdatalab’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86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000320" y="1500120"/>
            <a:ext cx="4968000" cy="44287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83640" y="274680"/>
            <a:ext cx="8002800" cy="99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Tahoma"/>
              </a:rPr>
              <a:t>Content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1412640"/>
            <a:ext cx="8229240" cy="4713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ko-KR" sz="2400">
                <a:solidFill>
                  <a:srgbClr val="000000"/>
                </a:solidFill>
                <a:latin typeface="맑은 고딕"/>
              </a:rPr>
              <a:t>Overview of Virtual Machine for Hadoop Training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ko-KR" sz="2400">
                <a:solidFill>
                  <a:srgbClr val="000000"/>
                </a:solidFill>
                <a:latin typeface="맑은 고딕"/>
              </a:rPr>
              <a:t>Eclipse installation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ko-KR" sz="2400">
                <a:solidFill>
                  <a:srgbClr val="000000"/>
                </a:solidFill>
                <a:latin typeface="맑은 고딕"/>
              </a:rPr>
              <a:t>Environment Variables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ko-KR" sz="2400">
                <a:solidFill>
                  <a:srgbClr val="000000"/>
                </a:solidFill>
                <a:latin typeface="맑은 고딕"/>
              </a:rPr>
              <a:t>Developing Exercises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683640" y="274680"/>
            <a:ext cx="8002800" cy="99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Tahoma"/>
              </a:rPr>
              <a:t>Set Ant Buildfile</a:t>
            </a:r>
            <a:endParaRPr/>
          </a:p>
        </p:txBody>
      </p:sp>
      <p:sp>
        <p:nvSpPr>
          <p:cNvPr id="188" name="TextShape 2"/>
          <p:cNvSpPr txBox="1"/>
          <p:nvPr/>
        </p:nvSpPr>
        <p:spPr>
          <a:xfrm>
            <a:off x="457200" y="1412640"/>
            <a:ext cx="8229240" cy="4713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Open buildfile.xml and edit as below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Or you can download 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ko-KR" u="sng">
                <a:solidFill>
                  <a:srgbClr val="0000FF"/>
                </a:solidFill>
                <a:latin typeface="맑은 고딕"/>
              </a:rPr>
              <a:t>https://www.dropbox.com/sh/20yyf6r7u4kmh10/AACyaOzUGkSSJC_pDN3n9QQBa?dl=0</a:t>
            </a:r>
            <a:endParaRPr/>
          </a:p>
          <a:p>
            <a:endParaRPr/>
          </a:p>
        </p:txBody>
      </p:sp>
      <p:sp>
        <p:nvSpPr>
          <p:cNvPr id="189" name="CustomShape 3"/>
          <p:cNvSpPr/>
          <p:nvPr/>
        </p:nvSpPr>
        <p:spPr>
          <a:xfrm>
            <a:off x="150840" y="3488400"/>
            <a:ext cx="22600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맑은 고딕"/>
              </a:rPr>
              <a:t>Bottom of the file:</a:t>
            </a:r>
            <a:endParaRPr/>
          </a:p>
        </p:txBody>
      </p:sp>
      <p:sp>
        <p:nvSpPr>
          <p:cNvPr id="190" name="CustomShape 4"/>
          <p:cNvSpPr/>
          <p:nvPr/>
        </p:nvSpPr>
        <p:spPr>
          <a:xfrm>
            <a:off x="580680" y="2907360"/>
            <a:ext cx="18057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맑은 고딕"/>
              </a:rPr>
              <a:t>Top of the file:</a:t>
            </a:r>
            <a:endParaRPr/>
          </a:p>
        </p:txBody>
      </p:sp>
      <p:pic>
        <p:nvPicPr>
          <p:cNvPr id="191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57280" y="2814480"/>
            <a:ext cx="5771880" cy="533160"/>
          </a:xfrm>
          <a:prstGeom prst="rect">
            <a:avLst/>
          </a:prstGeom>
          <a:ln>
            <a:noFill/>
          </a:ln>
        </p:spPr>
      </p:pic>
      <p:pic>
        <p:nvPicPr>
          <p:cNvPr id="192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2347920" y="3419640"/>
            <a:ext cx="6295680" cy="2866680"/>
          </a:xfrm>
          <a:prstGeom prst="rect">
            <a:avLst/>
          </a:prstGeom>
          <a:ln>
            <a:noFill/>
          </a:ln>
        </p:spPr>
      </p:pic>
      <p:sp>
        <p:nvSpPr>
          <p:cNvPr id="193" name="CustomShape 5"/>
          <p:cNvSpPr/>
          <p:nvPr/>
        </p:nvSpPr>
        <p:spPr>
          <a:xfrm>
            <a:off x="4643280" y="2786040"/>
            <a:ext cx="642600" cy="285480"/>
          </a:xfrm>
          <a:prstGeom prst="rect">
            <a:avLst/>
          </a:prstGeom>
          <a:noFill/>
          <a:ln w="28440">
            <a:solidFill>
              <a:srgbClr val="F79646"/>
            </a:solidFill>
            <a:custDash>
              <a:ds d="237000" sp="79000"/>
            </a:custDash>
            <a:round/>
          </a:ln>
        </p:spPr>
      </p:sp>
      <p:sp>
        <p:nvSpPr>
          <p:cNvPr id="194" name="CustomShape 6"/>
          <p:cNvSpPr/>
          <p:nvPr/>
        </p:nvSpPr>
        <p:spPr>
          <a:xfrm>
            <a:off x="2571840" y="3571920"/>
            <a:ext cx="5928840" cy="2571480"/>
          </a:xfrm>
          <a:prstGeom prst="rect">
            <a:avLst/>
          </a:prstGeom>
          <a:noFill/>
          <a:ln w="28440">
            <a:solidFill>
              <a:srgbClr val="F79646"/>
            </a:solidFill>
            <a:custDash>
              <a:ds d="237000" sp="79000"/>
            </a:custDash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683640" y="274680"/>
            <a:ext cx="8002800" cy="99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Tahoma"/>
              </a:rPr>
              <a:t>Set Ant Buildfile</a:t>
            </a:r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457200" y="1412640"/>
            <a:ext cx="8229240" cy="4713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ko-KR" sz="2400">
                <a:solidFill>
                  <a:srgbClr val="000000"/>
                </a:solidFill>
                <a:latin typeface="맑은 고딕"/>
              </a:rPr>
              <a:t>Window &gt; Show View &gt; Ant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ko-KR" sz="2400">
                <a:solidFill>
                  <a:srgbClr val="000000"/>
                </a:solidFill>
                <a:latin typeface="맑은 고딕"/>
              </a:rPr>
              <a:t>Add Buildfiles and select buildfile.xml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9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2500200"/>
            <a:ext cx="2580840" cy="2962080"/>
          </a:xfrm>
          <a:prstGeom prst="rect">
            <a:avLst/>
          </a:prstGeom>
          <a:ln>
            <a:noFill/>
          </a:ln>
        </p:spPr>
      </p:pic>
      <p:sp>
        <p:nvSpPr>
          <p:cNvPr id="198" name="CustomShape 3"/>
          <p:cNvSpPr/>
          <p:nvPr/>
        </p:nvSpPr>
        <p:spPr>
          <a:xfrm>
            <a:off x="2714760" y="2786040"/>
            <a:ext cx="499680" cy="428400"/>
          </a:xfrm>
          <a:prstGeom prst="ellipse">
            <a:avLst/>
          </a:prstGeom>
          <a:noFill/>
          <a:ln w="11520">
            <a:solidFill>
              <a:srgbClr val="3A5F8B"/>
            </a:solidFill>
            <a:custDash>
              <a:ds d="105000" sp="35000"/>
            </a:custDash>
            <a:round/>
          </a:ln>
        </p:spPr>
      </p:sp>
      <p:sp>
        <p:nvSpPr>
          <p:cNvPr id="199" name="CustomShape 4"/>
          <p:cNvSpPr/>
          <p:nvPr/>
        </p:nvSpPr>
        <p:spPr>
          <a:xfrm>
            <a:off x="4000320" y="3071880"/>
            <a:ext cx="2714400" cy="785520"/>
          </a:xfrm>
          <a:prstGeom prst="wedgeRoundRectCallout">
            <a:avLst>
              <a:gd name="adj1" fmla="val -77615"/>
              <a:gd name="adj2" fmla="val -55525"/>
              <a:gd name="adj3" fmla="val 16667"/>
            </a:avLst>
          </a:prstGeom>
          <a:solidFill>
            <a:srgbClr val="4F81BD"/>
          </a:solidFill>
          <a:ln w="11520">
            <a:solidFill>
              <a:srgbClr val="3A5F8B"/>
            </a:solidFill>
            <a:custDash>
              <a:ds d="105000" sp="35000"/>
            </a:custDash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맑은 고딕"/>
              </a:rPr>
              <a:t>Click this button to build the jar file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sz="4000" b="1">
                <a:solidFill>
                  <a:srgbClr val="000000"/>
                </a:solidFill>
                <a:latin typeface="맑은 고딕"/>
              </a:rPr>
              <a:t>WordCount</a:t>
            </a:r>
            <a:endParaRPr/>
          </a:p>
        </p:txBody>
      </p:sp>
      <p:sp>
        <p:nvSpPr>
          <p:cNvPr id="201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683640" y="274680"/>
            <a:ext cx="8002800" cy="99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Tahoma"/>
              </a:rPr>
              <a:t>Problem</a:t>
            </a:r>
            <a:endParaRPr/>
          </a:p>
        </p:txBody>
      </p:sp>
      <p:sp>
        <p:nvSpPr>
          <p:cNvPr id="203" name="TextShape 2"/>
          <p:cNvSpPr txBox="1"/>
          <p:nvPr/>
        </p:nvSpPr>
        <p:spPr>
          <a:xfrm>
            <a:off x="457200" y="1412640"/>
            <a:ext cx="8229240" cy="4713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ko-KR" sz="2400">
                <a:solidFill>
                  <a:srgbClr val="000000"/>
                </a:solidFill>
                <a:latin typeface="맑은 고딕"/>
              </a:rPr>
              <a:t>Input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A text file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Download: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https://www.dropbox.com/s/vlxpmkawxu5euee/pg5000.txt?dl=0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ko-KR" sz="2400">
                <a:solidFill>
                  <a:srgbClr val="000000"/>
                </a:solidFill>
                <a:latin typeface="맑은 고딕"/>
              </a:rPr>
              <a:t>Definition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>
                <a:solidFill>
                  <a:srgbClr val="000000"/>
                </a:solidFill>
                <a:latin typeface="맑은 고딕"/>
              </a:rPr>
              <a:t>A word: a sequence of characters without any blank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ko-KR" sz="2400">
                <a:solidFill>
                  <a:srgbClr val="000000"/>
                </a:solidFill>
                <a:latin typeface="맑은 고딕"/>
              </a:rPr>
              <a:t>Problem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>
                <a:solidFill>
                  <a:srgbClr val="000000"/>
                </a:solidFill>
                <a:latin typeface="맑은 고딕"/>
              </a:rPr>
              <a:t>Given a text file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>
                <a:solidFill>
                  <a:srgbClr val="000000"/>
                </a:solidFill>
                <a:latin typeface="맑은 고딕"/>
              </a:rPr>
              <a:t>Count the frequency of every word, i.e., the number of occurrences for every word in the file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683640" y="274680"/>
            <a:ext cx="8002800" cy="99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Tahoma"/>
              </a:rPr>
              <a:t>WordCount Class</a:t>
            </a:r>
            <a:endParaRPr/>
          </a:p>
        </p:txBody>
      </p:sp>
      <p:sp>
        <p:nvSpPr>
          <p:cNvPr id="205" name="TextShape 2"/>
          <p:cNvSpPr txBox="1"/>
          <p:nvPr/>
        </p:nvSpPr>
        <p:spPr>
          <a:xfrm>
            <a:off x="457200" y="1412640"/>
            <a:ext cx="8229240" cy="4713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000000"/>
                </a:solidFill>
                <a:latin typeface="맑은 고딕"/>
              </a:rPr>
              <a:t>Create two packages called ‘lab01’ and ‘common’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000000"/>
                </a:solidFill>
                <a:latin typeface="맑은 고딕"/>
              </a:rPr>
              <a:t>Download ‘WordCount.java’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ko-KR" sz="1400" u="sng">
                <a:solidFill>
                  <a:srgbClr val="0000FF"/>
                </a:solidFill>
                <a:latin typeface="맑은 고딕"/>
              </a:rPr>
              <a:t>https://www.dropbox.com/s/oexko4dvpkdm8ds/WordCount.java?dl=0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1400">
                <a:solidFill>
                  <a:srgbClr val="000000"/>
                </a:solidFill>
                <a:latin typeface="맑은 고딕"/>
              </a:rPr>
              <a:t>Put the file in the directory of lab01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000000"/>
                </a:solidFill>
                <a:latin typeface="맑은 고딕"/>
              </a:rPr>
              <a:t>Download ‘Driver.java’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ko-KR" sz="1400" u="sng">
                <a:solidFill>
                  <a:srgbClr val="0000FF"/>
                </a:solidFill>
                <a:latin typeface="맑은 고딕"/>
              </a:rPr>
              <a:t>https://www.dropbox.com/s/lnijp64qd4bkdx3/Driver.java?dl=0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1400">
                <a:solidFill>
                  <a:srgbClr val="000000"/>
                </a:solidFill>
                <a:latin typeface="맑은 고딕"/>
              </a:rPr>
              <a:t>Put the file into the directory ‘common’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000000"/>
                </a:solidFill>
                <a:latin typeface="맑은 고딕"/>
              </a:rPr>
              <a:t>Build jar file!</a:t>
            </a:r>
            <a:endParaRPr/>
          </a:p>
        </p:txBody>
      </p:sp>
      <p:pic>
        <p:nvPicPr>
          <p:cNvPr id="206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643200" y="3643200"/>
            <a:ext cx="5114160" cy="2785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683640" y="274680"/>
            <a:ext cx="8002800" cy="99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Tahoma"/>
              </a:rPr>
              <a:t>Run the Hadoop Job</a:t>
            </a:r>
            <a:endParaRPr/>
          </a:p>
        </p:txBody>
      </p:sp>
      <p:sp>
        <p:nvSpPr>
          <p:cNvPr id="208" name="TextShape 2"/>
          <p:cNvSpPr txBox="1"/>
          <p:nvPr/>
        </p:nvSpPr>
        <p:spPr>
          <a:xfrm>
            <a:off x="457200" y="1412640"/>
            <a:ext cx="8229240" cy="4713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$ cd $HOME/workspace/bigdatalab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Run hadoop deamons if they are down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$ start-dfs.sh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$ start-mapred.sh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Put input text files into HDFS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$ hadoop fs -mkdir lab01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$ hadoop fs -put pg5000.txt lab01</a:t>
            </a:r>
            <a:endParaRPr/>
          </a:p>
          <a:p>
            <a:endParaRPr/>
          </a:p>
        </p:txBody>
      </p:sp>
      <p:pic>
        <p:nvPicPr>
          <p:cNvPr id="209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71360" y="4214880"/>
            <a:ext cx="7267320" cy="2076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683640" y="274680"/>
            <a:ext cx="8002800" cy="99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Tahoma"/>
              </a:rPr>
              <a:t>Run the Hadoop Job</a:t>
            </a:r>
            <a:endParaRPr/>
          </a:p>
        </p:txBody>
      </p:sp>
      <p:sp>
        <p:nvSpPr>
          <p:cNvPr id="211" name="TextShape 2"/>
          <p:cNvSpPr txBox="1"/>
          <p:nvPr/>
        </p:nvSpPr>
        <p:spPr>
          <a:xfrm>
            <a:off x="457200" y="1412640"/>
            <a:ext cx="8229240" cy="4713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ko-KR" sz="2400">
                <a:solidFill>
                  <a:srgbClr val="000000"/>
                </a:solidFill>
                <a:latin typeface="맑은 고딕"/>
              </a:rPr>
              <a:t>$ hadoop jar lab.jar wordcount lab01 lab01_out</a:t>
            </a:r>
            <a:endParaRPr/>
          </a:p>
        </p:txBody>
      </p:sp>
      <p:pic>
        <p:nvPicPr>
          <p:cNvPr id="21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19920" y="2143080"/>
            <a:ext cx="8023680" cy="3357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683640" y="274680"/>
            <a:ext cx="8002800" cy="99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Tahoma"/>
              </a:rPr>
              <a:t>How WordCount Works? - Map</a:t>
            </a:r>
            <a:endParaRPr/>
          </a:p>
        </p:txBody>
      </p:sp>
      <p:sp>
        <p:nvSpPr>
          <p:cNvPr id="214" name="CustomShape 2"/>
          <p:cNvSpPr/>
          <p:nvPr/>
        </p:nvSpPr>
        <p:spPr>
          <a:xfrm>
            <a:off x="899640" y="1857960"/>
            <a:ext cx="6696360" cy="392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맑은 고딕"/>
              </a:rPr>
              <a:t>public class WordCount {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맑은 고딕"/>
              </a:rPr>
              <a:t>  public static class TokenizerMapper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맑은 고딕"/>
              </a:rPr>
              <a:t>       extends Mapper&lt;Object, Text, Text, IntWritable&gt;{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맑은 고딕"/>
              </a:rPr>
              <a:t>   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맑은 고딕"/>
              </a:rPr>
              <a:t>    private final static IntWritable one = new IntWritable(1);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맑은 고딕"/>
              </a:rPr>
              <a:t>    private Text word = new Text();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맑은 고딕"/>
              </a:rPr>
              <a:t>     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맑은 고딕"/>
              </a:rPr>
              <a:t>    public void map(Object key, Text value, Context context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맑은 고딕"/>
              </a:rPr>
              <a:t>                    ) throws IOException, InterruptedException 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맑은 고딕"/>
              </a:rPr>
              <a:t>      StringTokenizer itr = new StringTokenizer(value.toString());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맑은 고딕"/>
              </a:rPr>
              <a:t>      while (itr.hasMoreTokens()) 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맑은 고딕"/>
              </a:rPr>
              <a:t>        word.set(itr.nextToken());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맑은 고딕"/>
              </a:rPr>
              <a:t>        context.write(word, one);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맑은 고딕"/>
              </a:rPr>
              <a:t>      }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맑은 고딕"/>
              </a:rPr>
              <a:t>    }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맑은 고딕"/>
              </a:rPr>
              <a:t>  }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맑은 고딕"/>
              </a:rPr>
              <a:t>  </a:t>
            </a:r>
            <a:endParaRPr/>
          </a:p>
        </p:txBody>
      </p:sp>
      <p:sp>
        <p:nvSpPr>
          <p:cNvPr id="215" name="CustomShape 3"/>
          <p:cNvSpPr/>
          <p:nvPr/>
        </p:nvSpPr>
        <p:spPr>
          <a:xfrm>
            <a:off x="4356000" y="1785960"/>
            <a:ext cx="4608000" cy="503640"/>
          </a:xfrm>
          <a:prstGeom prst="wedgeRoundRectCallout">
            <a:avLst>
              <a:gd name="adj1" fmla="val -41973"/>
              <a:gd name="adj2" fmla="val 88729"/>
              <a:gd name="adj3" fmla="val 16667"/>
            </a:avLst>
          </a:prstGeom>
          <a:solidFill>
            <a:srgbClr val="C9D2E4"/>
          </a:solidFill>
          <a:ln w="9360">
            <a:solidFill>
              <a:srgbClr val="4F81BD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맑은 고딕"/>
              </a:rPr>
              <a:t>&lt;map input key type, map input value type,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맑은 고딕"/>
              </a:rPr>
              <a:t>map output key type, map output value type</a:t>
            </a:r>
            <a:endParaRPr/>
          </a:p>
        </p:txBody>
      </p:sp>
      <p:sp>
        <p:nvSpPr>
          <p:cNvPr id="216" name="CustomShape 4"/>
          <p:cNvSpPr/>
          <p:nvPr/>
        </p:nvSpPr>
        <p:spPr>
          <a:xfrm>
            <a:off x="2627640" y="2505960"/>
            <a:ext cx="719640" cy="287640"/>
          </a:xfrm>
          <a:prstGeom prst="ellipse">
            <a:avLst/>
          </a:prstGeom>
          <a:noFill/>
          <a:ln w="11520">
            <a:solidFill>
              <a:srgbClr val="C0504D"/>
            </a:solidFill>
            <a:custDash>
              <a:ds d="105000" sp="35000"/>
            </a:custDash>
            <a:round/>
          </a:ln>
        </p:spPr>
      </p:sp>
      <p:sp>
        <p:nvSpPr>
          <p:cNvPr id="217" name="CustomShape 5"/>
          <p:cNvSpPr/>
          <p:nvPr/>
        </p:nvSpPr>
        <p:spPr>
          <a:xfrm>
            <a:off x="3348000" y="2505960"/>
            <a:ext cx="503640" cy="287640"/>
          </a:xfrm>
          <a:prstGeom prst="ellipse">
            <a:avLst/>
          </a:prstGeom>
          <a:noFill/>
          <a:ln w="11520">
            <a:solidFill>
              <a:srgbClr val="FF0000"/>
            </a:solidFill>
            <a:custDash>
              <a:ds d="105000" sp="35000"/>
            </a:custDash>
            <a:round/>
          </a:ln>
        </p:spPr>
      </p:sp>
      <p:sp>
        <p:nvSpPr>
          <p:cNvPr id="218" name="CustomShape 6"/>
          <p:cNvSpPr/>
          <p:nvPr/>
        </p:nvSpPr>
        <p:spPr>
          <a:xfrm>
            <a:off x="2459520" y="3544560"/>
            <a:ext cx="672120" cy="287640"/>
          </a:xfrm>
          <a:prstGeom prst="ellipse">
            <a:avLst/>
          </a:prstGeom>
          <a:noFill/>
          <a:ln w="11520">
            <a:solidFill>
              <a:srgbClr val="C0504D"/>
            </a:solidFill>
            <a:custDash>
              <a:ds d="105000" sp="35000"/>
            </a:custDash>
            <a:round/>
          </a:ln>
        </p:spPr>
      </p:sp>
      <p:sp>
        <p:nvSpPr>
          <p:cNvPr id="219" name="CustomShape 7"/>
          <p:cNvSpPr/>
          <p:nvPr/>
        </p:nvSpPr>
        <p:spPr>
          <a:xfrm>
            <a:off x="3429360" y="3554280"/>
            <a:ext cx="468720" cy="287640"/>
          </a:xfrm>
          <a:prstGeom prst="ellipse">
            <a:avLst/>
          </a:prstGeom>
          <a:noFill/>
          <a:ln w="11520">
            <a:solidFill>
              <a:srgbClr val="FF0000"/>
            </a:solidFill>
            <a:custDash>
              <a:ds d="105000" sp="35000"/>
            </a:custDash>
            <a:round/>
          </a:ln>
        </p:spPr>
      </p:sp>
      <p:sp>
        <p:nvSpPr>
          <p:cNvPr id="220" name="CustomShape 8"/>
          <p:cNvSpPr/>
          <p:nvPr/>
        </p:nvSpPr>
        <p:spPr>
          <a:xfrm>
            <a:off x="3887280" y="4306320"/>
            <a:ext cx="2484360" cy="359640"/>
          </a:xfrm>
          <a:prstGeom prst="wedgeRoundRectCallout">
            <a:avLst>
              <a:gd name="adj1" fmla="val -63698"/>
              <a:gd name="adj2" fmla="val 30905"/>
              <a:gd name="adj3" fmla="val 16667"/>
            </a:avLst>
          </a:prstGeom>
          <a:solidFill>
            <a:srgbClr val="C9D2E4"/>
          </a:solidFill>
          <a:ln w="9360">
            <a:solidFill>
              <a:srgbClr val="4F81BD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맑은 고딕"/>
              </a:rPr>
              <a:t>Output key를 setting 함</a:t>
            </a:r>
            <a:endParaRPr/>
          </a:p>
        </p:txBody>
      </p:sp>
      <p:sp>
        <p:nvSpPr>
          <p:cNvPr id="221" name="CustomShape 9"/>
          <p:cNvSpPr/>
          <p:nvPr/>
        </p:nvSpPr>
        <p:spPr>
          <a:xfrm>
            <a:off x="4284000" y="5384160"/>
            <a:ext cx="3788280" cy="844920"/>
          </a:xfrm>
          <a:prstGeom prst="wedgeRoundRectCallout">
            <a:avLst>
              <a:gd name="adj1" fmla="val -71734"/>
              <a:gd name="adj2" fmla="val -108930"/>
              <a:gd name="adj3" fmla="val 16667"/>
            </a:avLst>
          </a:prstGeom>
          <a:solidFill>
            <a:srgbClr val="C9D2E4"/>
          </a:solidFill>
          <a:ln w="9360">
            <a:solidFill>
              <a:srgbClr val="4F81BD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맑은 고딕"/>
              </a:rPr>
              <a:t>(word,one) key-value pair를 emit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맑은 고딕"/>
              </a:rPr>
              <a:t>Pair는 반드시 선언한 type이어야 함</a:t>
            </a:r>
            <a:endParaRPr/>
          </a:p>
        </p:txBody>
      </p:sp>
      <p:sp>
        <p:nvSpPr>
          <p:cNvPr id="222" name="CustomShape 10"/>
          <p:cNvSpPr/>
          <p:nvPr/>
        </p:nvSpPr>
        <p:spPr>
          <a:xfrm>
            <a:off x="4212000" y="2505960"/>
            <a:ext cx="1007640" cy="287640"/>
          </a:xfrm>
          <a:prstGeom prst="ellipse">
            <a:avLst/>
          </a:prstGeom>
          <a:noFill/>
          <a:ln w="11520">
            <a:solidFill>
              <a:srgbClr val="1F497D"/>
            </a:solidFill>
            <a:custDash>
              <a:ds d="105000" sp="35000"/>
            </a:custDash>
            <a:round/>
          </a:ln>
        </p:spPr>
      </p:sp>
      <p:sp>
        <p:nvSpPr>
          <p:cNvPr id="223" name="CustomShape 11"/>
          <p:cNvSpPr/>
          <p:nvPr/>
        </p:nvSpPr>
        <p:spPr>
          <a:xfrm>
            <a:off x="2627640" y="2937960"/>
            <a:ext cx="1367640" cy="287640"/>
          </a:xfrm>
          <a:prstGeom prst="ellipse">
            <a:avLst/>
          </a:prstGeom>
          <a:noFill/>
          <a:ln w="11520">
            <a:solidFill>
              <a:srgbClr val="1F497D"/>
            </a:solidFill>
            <a:custDash>
              <a:ds d="105000" sp="35000"/>
            </a:custDash>
            <a:round/>
          </a:ln>
        </p:spPr>
      </p:sp>
      <p:sp>
        <p:nvSpPr>
          <p:cNvPr id="224" name="CustomShape 12"/>
          <p:cNvSpPr/>
          <p:nvPr/>
        </p:nvSpPr>
        <p:spPr>
          <a:xfrm>
            <a:off x="3060000" y="4666320"/>
            <a:ext cx="359640" cy="287640"/>
          </a:xfrm>
          <a:prstGeom prst="ellipse">
            <a:avLst/>
          </a:prstGeom>
          <a:noFill/>
          <a:ln w="11520">
            <a:solidFill>
              <a:srgbClr val="1F497D"/>
            </a:solidFill>
            <a:custDash>
              <a:ds d="105000" sp="35000"/>
            </a:custDash>
            <a:round/>
          </a:ln>
        </p:spPr>
      </p:sp>
      <p:sp>
        <p:nvSpPr>
          <p:cNvPr id="225" name="CustomShape 13"/>
          <p:cNvSpPr/>
          <p:nvPr/>
        </p:nvSpPr>
        <p:spPr>
          <a:xfrm>
            <a:off x="3780000" y="2505960"/>
            <a:ext cx="431640" cy="287640"/>
          </a:xfrm>
          <a:prstGeom prst="ellipse">
            <a:avLst/>
          </a:prstGeom>
          <a:noFill/>
          <a:ln w="11520">
            <a:solidFill>
              <a:srgbClr val="3BA0BB"/>
            </a:solidFill>
            <a:custDash>
              <a:ds d="105000" sp="35000"/>
            </a:custDash>
            <a:round/>
          </a:ln>
        </p:spPr>
      </p:sp>
      <p:sp>
        <p:nvSpPr>
          <p:cNvPr id="226" name="CustomShape 14"/>
          <p:cNvSpPr/>
          <p:nvPr/>
        </p:nvSpPr>
        <p:spPr>
          <a:xfrm>
            <a:off x="1763640" y="3153960"/>
            <a:ext cx="863640" cy="287640"/>
          </a:xfrm>
          <a:prstGeom prst="ellipse">
            <a:avLst/>
          </a:prstGeom>
          <a:noFill/>
          <a:ln w="11520">
            <a:solidFill>
              <a:srgbClr val="3BA0BB"/>
            </a:solidFill>
            <a:custDash>
              <a:ds d="105000" sp="35000"/>
            </a:custDash>
            <a:round/>
          </a:ln>
        </p:spPr>
      </p:sp>
      <p:sp>
        <p:nvSpPr>
          <p:cNvPr id="227" name="CustomShape 15"/>
          <p:cNvSpPr/>
          <p:nvPr/>
        </p:nvSpPr>
        <p:spPr>
          <a:xfrm>
            <a:off x="2555640" y="4647240"/>
            <a:ext cx="431640" cy="287640"/>
          </a:xfrm>
          <a:prstGeom prst="ellipse">
            <a:avLst/>
          </a:prstGeom>
          <a:noFill/>
          <a:ln w="11520">
            <a:solidFill>
              <a:srgbClr val="3BA0BB"/>
            </a:solidFill>
            <a:custDash>
              <a:ds d="105000" sp="35000"/>
            </a:custDash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683640" y="274680"/>
            <a:ext cx="8002800" cy="99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Tahoma"/>
              </a:rPr>
              <a:t>Wordcount.java - Reduce</a:t>
            </a:r>
            <a:endParaRPr/>
          </a:p>
        </p:txBody>
      </p:sp>
      <p:sp>
        <p:nvSpPr>
          <p:cNvPr id="229" name="CustomShape 2"/>
          <p:cNvSpPr/>
          <p:nvPr/>
        </p:nvSpPr>
        <p:spPr>
          <a:xfrm>
            <a:off x="936360" y="2211120"/>
            <a:ext cx="6696360" cy="3287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맑은 고딕"/>
              </a:rPr>
              <a:t>   public static class IntSumReducer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맑은 고딕"/>
              </a:rPr>
              <a:t>       extends Reducer&lt;Text,IntWritable,Text,IntWritable&gt; 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맑은 고딕"/>
              </a:rPr>
              <a:t>    private IntWritable result = new IntWritable();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맑은 고딕"/>
              </a:rPr>
              <a:t>    public void reduce(Text key, Iterable&lt;IntWritable&gt; values,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맑은 고딕"/>
              </a:rPr>
              <a:t>                       Context context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맑은 고딕"/>
              </a:rPr>
              <a:t>                       ) throws IOException, InterruptedException 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맑은 고딕"/>
              </a:rPr>
              <a:t>      int sum = 0;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맑은 고딕"/>
              </a:rPr>
              <a:t>      for (IntWritable val : values) 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맑은 고딕"/>
              </a:rPr>
              <a:t>        sum += val.get();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맑은 고딕"/>
              </a:rPr>
              <a:t>      }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맑은 고딕"/>
              </a:rPr>
              <a:t>      result.set(sum);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맑은 고딕"/>
              </a:rPr>
              <a:t>      context.write(key, result);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맑은 고딕"/>
              </a:rPr>
              <a:t>    }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맑은 고딕"/>
              </a:rPr>
              <a:t>  }</a:t>
            </a:r>
            <a:endParaRPr/>
          </a:p>
        </p:txBody>
      </p:sp>
      <p:sp>
        <p:nvSpPr>
          <p:cNvPr id="230" name="CustomShape 3"/>
          <p:cNvSpPr/>
          <p:nvPr/>
        </p:nvSpPr>
        <p:spPr>
          <a:xfrm>
            <a:off x="4536720" y="2427120"/>
            <a:ext cx="1007640" cy="287640"/>
          </a:xfrm>
          <a:prstGeom prst="ellipse">
            <a:avLst/>
          </a:prstGeom>
          <a:noFill/>
          <a:ln w="11520">
            <a:solidFill>
              <a:srgbClr val="C0504D"/>
            </a:solidFill>
            <a:custDash>
              <a:ds d="105000" sp="35000"/>
            </a:custDash>
            <a:round/>
          </a:ln>
        </p:spPr>
      </p:sp>
      <p:sp>
        <p:nvSpPr>
          <p:cNvPr id="231" name="CustomShape 4"/>
          <p:cNvSpPr/>
          <p:nvPr/>
        </p:nvSpPr>
        <p:spPr>
          <a:xfrm>
            <a:off x="4134240" y="2434320"/>
            <a:ext cx="426240" cy="287640"/>
          </a:xfrm>
          <a:prstGeom prst="ellipse">
            <a:avLst/>
          </a:prstGeom>
          <a:noFill/>
          <a:ln w="11520">
            <a:solidFill>
              <a:srgbClr val="FF0000"/>
            </a:solidFill>
            <a:custDash>
              <a:ds d="105000" sp="35000"/>
            </a:custDash>
            <a:round/>
          </a:ln>
        </p:spPr>
      </p:sp>
      <p:sp>
        <p:nvSpPr>
          <p:cNvPr id="232" name="CustomShape 5"/>
          <p:cNvSpPr/>
          <p:nvPr/>
        </p:nvSpPr>
        <p:spPr>
          <a:xfrm>
            <a:off x="3201840" y="2434320"/>
            <a:ext cx="930960" cy="287640"/>
          </a:xfrm>
          <a:prstGeom prst="ellipse">
            <a:avLst/>
          </a:prstGeom>
          <a:noFill/>
          <a:ln w="11520">
            <a:solidFill>
              <a:srgbClr val="1F497D"/>
            </a:solidFill>
            <a:custDash>
              <a:ds d="105000" sp="35000"/>
            </a:custDash>
            <a:round/>
          </a:ln>
        </p:spPr>
      </p:sp>
      <p:sp>
        <p:nvSpPr>
          <p:cNvPr id="233" name="CustomShape 6"/>
          <p:cNvSpPr/>
          <p:nvPr/>
        </p:nvSpPr>
        <p:spPr>
          <a:xfrm>
            <a:off x="2741400" y="2444040"/>
            <a:ext cx="431640" cy="287640"/>
          </a:xfrm>
          <a:prstGeom prst="ellipse">
            <a:avLst/>
          </a:prstGeom>
          <a:noFill/>
          <a:ln w="11520">
            <a:solidFill>
              <a:srgbClr val="3BA0BB"/>
            </a:solidFill>
            <a:custDash>
              <a:ds d="105000" sp="35000"/>
            </a:custDash>
            <a:round/>
          </a:ln>
        </p:spPr>
      </p:sp>
      <p:sp>
        <p:nvSpPr>
          <p:cNvPr id="234" name="CustomShape 7"/>
          <p:cNvSpPr/>
          <p:nvPr/>
        </p:nvSpPr>
        <p:spPr>
          <a:xfrm>
            <a:off x="2736360" y="3075120"/>
            <a:ext cx="395640" cy="287640"/>
          </a:xfrm>
          <a:prstGeom prst="ellipse">
            <a:avLst/>
          </a:prstGeom>
          <a:noFill/>
          <a:ln w="11520">
            <a:solidFill>
              <a:srgbClr val="3BA0BB"/>
            </a:solidFill>
            <a:custDash>
              <a:ds d="105000" sp="35000"/>
            </a:custDash>
            <a:round/>
          </a:ln>
        </p:spPr>
      </p:sp>
      <p:sp>
        <p:nvSpPr>
          <p:cNvPr id="235" name="CustomShape 8"/>
          <p:cNvSpPr/>
          <p:nvPr/>
        </p:nvSpPr>
        <p:spPr>
          <a:xfrm>
            <a:off x="4248720" y="3075120"/>
            <a:ext cx="930960" cy="287640"/>
          </a:xfrm>
          <a:prstGeom prst="ellipse">
            <a:avLst/>
          </a:prstGeom>
          <a:noFill/>
          <a:ln w="11520">
            <a:solidFill>
              <a:srgbClr val="1F497D"/>
            </a:solidFill>
            <a:custDash>
              <a:ds d="105000" sp="35000"/>
            </a:custDash>
            <a:round/>
          </a:ln>
        </p:spPr>
      </p:sp>
      <p:sp>
        <p:nvSpPr>
          <p:cNvPr id="236" name="CustomShape 9"/>
          <p:cNvSpPr/>
          <p:nvPr/>
        </p:nvSpPr>
        <p:spPr>
          <a:xfrm>
            <a:off x="2448360" y="4803480"/>
            <a:ext cx="359640" cy="287640"/>
          </a:xfrm>
          <a:prstGeom prst="ellipse">
            <a:avLst/>
          </a:prstGeom>
          <a:noFill/>
          <a:ln w="11520">
            <a:solidFill>
              <a:srgbClr val="FF0000"/>
            </a:solidFill>
            <a:custDash>
              <a:ds d="105000" sp="35000"/>
            </a:custDash>
            <a:round/>
          </a:ln>
        </p:spPr>
      </p:sp>
      <p:sp>
        <p:nvSpPr>
          <p:cNvPr id="237" name="CustomShape 10"/>
          <p:cNvSpPr/>
          <p:nvPr/>
        </p:nvSpPr>
        <p:spPr>
          <a:xfrm>
            <a:off x="2664360" y="3075120"/>
            <a:ext cx="791640" cy="287640"/>
          </a:xfrm>
          <a:prstGeom prst="ellipse">
            <a:avLst/>
          </a:prstGeom>
          <a:noFill/>
          <a:ln w="11520">
            <a:solidFill>
              <a:srgbClr val="FF0000"/>
            </a:solidFill>
            <a:custDash>
              <a:ds d="105000" sp="35000"/>
            </a:custDash>
            <a:round/>
          </a:ln>
        </p:spPr>
      </p:sp>
      <p:sp>
        <p:nvSpPr>
          <p:cNvPr id="238" name="CustomShape 11"/>
          <p:cNvSpPr/>
          <p:nvPr/>
        </p:nvSpPr>
        <p:spPr>
          <a:xfrm>
            <a:off x="1800360" y="2643120"/>
            <a:ext cx="1511640" cy="287640"/>
          </a:xfrm>
          <a:prstGeom prst="ellipse">
            <a:avLst/>
          </a:prstGeom>
          <a:noFill/>
          <a:ln w="11520">
            <a:solidFill>
              <a:srgbClr val="C0504D"/>
            </a:solidFill>
            <a:custDash>
              <a:ds d="105000" sp="35000"/>
            </a:custDash>
            <a:round/>
          </a:ln>
        </p:spPr>
      </p:sp>
      <p:sp>
        <p:nvSpPr>
          <p:cNvPr id="239" name="CustomShape 12"/>
          <p:cNvSpPr/>
          <p:nvPr/>
        </p:nvSpPr>
        <p:spPr>
          <a:xfrm>
            <a:off x="2808360" y="4803480"/>
            <a:ext cx="575640" cy="287640"/>
          </a:xfrm>
          <a:prstGeom prst="ellipse">
            <a:avLst/>
          </a:prstGeom>
          <a:noFill/>
          <a:ln w="11520">
            <a:solidFill>
              <a:srgbClr val="C0504D"/>
            </a:solidFill>
            <a:custDash>
              <a:ds d="105000" sp="35000"/>
            </a:custDash>
            <a:round/>
          </a:ln>
        </p:spPr>
      </p:sp>
      <p:sp>
        <p:nvSpPr>
          <p:cNvPr id="240" name="CustomShape 13"/>
          <p:cNvSpPr/>
          <p:nvPr/>
        </p:nvSpPr>
        <p:spPr>
          <a:xfrm>
            <a:off x="4392720" y="1779120"/>
            <a:ext cx="4608000" cy="503640"/>
          </a:xfrm>
          <a:prstGeom prst="wedgeRoundRectCallout">
            <a:avLst>
              <a:gd name="adj1" fmla="val -44040"/>
              <a:gd name="adj2" fmla="val 77391"/>
              <a:gd name="adj3" fmla="val 16667"/>
            </a:avLst>
          </a:prstGeom>
          <a:solidFill>
            <a:srgbClr val="C9D2E4"/>
          </a:solidFill>
          <a:ln w="9360">
            <a:solidFill>
              <a:srgbClr val="4F81BD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맑은 고딕"/>
              </a:rPr>
              <a:t>&lt;reduce input key type, reduce input value type,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맑은 고딕"/>
              </a:rPr>
              <a:t>reduce output key type, reduce output value type</a:t>
            </a:r>
            <a:endParaRPr/>
          </a:p>
        </p:txBody>
      </p:sp>
      <p:sp>
        <p:nvSpPr>
          <p:cNvPr id="241" name="CustomShape 14"/>
          <p:cNvSpPr/>
          <p:nvPr/>
        </p:nvSpPr>
        <p:spPr>
          <a:xfrm>
            <a:off x="3312360" y="4227480"/>
            <a:ext cx="2736000" cy="359640"/>
          </a:xfrm>
          <a:prstGeom prst="wedgeRoundRectCallout">
            <a:avLst>
              <a:gd name="adj1" fmla="val -73664"/>
              <a:gd name="adj2" fmla="val 86461"/>
              <a:gd name="adj3" fmla="val 16667"/>
            </a:avLst>
          </a:prstGeom>
          <a:solidFill>
            <a:srgbClr val="C9D2E4"/>
          </a:solidFill>
          <a:ln w="9360">
            <a:solidFill>
              <a:srgbClr val="4F81BD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맑은 고딕"/>
              </a:rPr>
              <a:t>Output value를 setting 함</a:t>
            </a:r>
            <a:endParaRPr/>
          </a:p>
        </p:txBody>
      </p:sp>
      <p:sp>
        <p:nvSpPr>
          <p:cNvPr id="242" name="CustomShape 15"/>
          <p:cNvSpPr/>
          <p:nvPr/>
        </p:nvSpPr>
        <p:spPr>
          <a:xfrm>
            <a:off x="4179960" y="5510880"/>
            <a:ext cx="3645720" cy="775080"/>
          </a:xfrm>
          <a:prstGeom prst="wedgeRoundRectCallout">
            <a:avLst>
              <a:gd name="adj1" fmla="val -71734"/>
              <a:gd name="adj2" fmla="val -108930"/>
              <a:gd name="adj3" fmla="val 16667"/>
            </a:avLst>
          </a:prstGeom>
          <a:solidFill>
            <a:srgbClr val="C9D2E4"/>
          </a:solidFill>
          <a:ln w="9360">
            <a:solidFill>
              <a:srgbClr val="4F81BD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맑은 고딕"/>
              </a:rPr>
              <a:t>(key,result) key-value pair를 emit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맑은 고딕"/>
              </a:rPr>
              <a:t>Pair는 반드시 선언한 type이어야 함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683640" y="274680"/>
            <a:ext cx="8002800" cy="99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Tahoma"/>
              </a:rPr>
              <a:t>Wordcount.java – Main</a:t>
            </a:r>
            <a:endParaRPr/>
          </a:p>
        </p:txBody>
      </p:sp>
      <p:sp>
        <p:nvSpPr>
          <p:cNvPr id="244" name="CustomShape 2"/>
          <p:cNvSpPr/>
          <p:nvPr/>
        </p:nvSpPr>
        <p:spPr>
          <a:xfrm>
            <a:off x="428760" y="1700640"/>
            <a:ext cx="8500680" cy="4991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맑은 고딕"/>
              </a:rPr>
              <a:t> public static void main(String[] args) throws Exception 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맑은 고딕"/>
              </a:rPr>
              <a:t>    Configuration conf = new Configuration();	// job 수행하기 위한 설정 초기화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맑은 고딕"/>
              </a:rPr>
              <a:t>    String[] otherArgs = new GenericOptionsParser(conf, args).getRemainingArgs();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맑은 고딕"/>
              </a:rPr>
              <a:t>    if (otherArgs.length != 2) 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맑은 고딕"/>
              </a:rPr>
              <a:t>      System.err.println("Usage: wordcount &lt;in&gt; &lt;out&gt;");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맑은 고딕"/>
              </a:rPr>
              <a:t>      System.exit(2);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맑은 고딕"/>
              </a:rPr>
              <a:t>    }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맑은 고딕"/>
              </a:rPr>
              <a:t>    Job job = new Job(conf, "word count");	// job 작성, 따옴표안은 설명을 쓰면됨(상관없음)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맑은 고딕"/>
              </a:rPr>
              <a:t>    job.setJarByClass(WordCount.class);	// job을 수행할 class 선언, 파일명.class, 대소문자주의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맑은 고딕"/>
              </a:rPr>
              <a:t>    job.setMapperClass(TokenizerMapper.class);	// Map class 선언, 위에서 작성한 class명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맑은 고딕"/>
              </a:rPr>
              <a:t>   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맑은 고딕"/>
              </a:rPr>
              <a:t>    job.setReducerClass(IntSumReducer.class);		// Reduce class 선언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맑은 고딕"/>
              </a:rPr>
              <a:t>    job.setOutputKeyClass(Text.class);		// Output key type 선언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맑은 고딕"/>
              </a:rPr>
              <a:t>    job.setOutputValueClass(IntWritable.class);	                 // Output value type 선언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맑은 고딕"/>
              </a:rPr>
              <a:t>    //job.setMapOutputKeyClass(Text.class);		// Map은 Output key type이 다르다면 선언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맑은 고딕"/>
              </a:rPr>
              <a:t>    //job.setMapOutputValueClass(IntWritable.class);	// Map은 Output value type이 다르다면 선언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맑은 고딕"/>
              </a:rPr>
              <a:t>    job.setNumReduceTasks(2);			// 동시에 수행되는 reduce개수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맑은 고딕"/>
              </a:rPr>
              <a:t>    FileInputFormat.addInputPath(job, new Path(otherArgs[0]));	// 입력 데이터가 있는 path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맑은 고딕"/>
              </a:rPr>
              <a:t>    FileOutputFormat.setOutputPath(job, new Path(otherArgs[1]));	// 결과를 출력할 path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맑은 고딕"/>
              </a:rPr>
              <a:t>    System.exit(job.waitForCompletion(true) ? 0 : 1);		// 실행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맑은 고딕"/>
              </a:rPr>
              <a:t>  }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맑은 고딕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83640" y="274680"/>
            <a:ext cx="8002800" cy="99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Tahoma"/>
              </a:rPr>
              <a:t>Download Virtual Machine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457200" y="1412640"/>
            <a:ext cx="8229240" cy="4713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ko-KR" sz="2400">
                <a:solidFill>
                  <a:srgbClr val="000000"/>
                </a:solidFill>
                <a:latin typeface="맑은 고딕"/>
              </a:rPr>
              <a:t>In this class we will be using Vmware, a desktop virtualization product to run Ubuntu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 u="sng">
                <a:solidFill>
                  <a:srgbClr val="0000FF"/>
                </a:solidFill>
                <a:latin typeface="맑은 고딕"/>
              </a:rPr>
              <a:t>http://www.vmware.com/kr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홈 &gt; 다운로드 &gt; 무료제품다운로드 &gt; Player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Vmware Player for Windows</a:t>
            </a:r>
            <a:endParaRPr/>
          </a:p>
        </p:txBody>
      </p:sp>
      <p:pic>
        <p:nvPicPr>
          <p:cNvPr id="13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280960" y="3571920"/>
            <a:ext cx="4719600" cy="27856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683640" y="274680"/>
            <a:ext cx="8002800" cy="99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Tahoma"/>
              </a:rPr>
              <a:t>Driver.java</a:t>
            </a:r>
            <a:endParaRPr/>
          </a:p>
        </p:txBody>
      </p:sp>
      <p:sp>
        <p:nvSpPr>
          <p:cNvPr id="246" name="CustomShape 2"/>
          <p:cNvSpPr/>
          <p:nvPr/>
        </p:nvSpPr>
        <p:spPr>
          <a:xfrm>
            <a:off x="540000" y="1714320"/>
            <a:ext cx="8208720" cy="4287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맑은 고딕"/>
              </a:rPr>
              <a:t>package XXX;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맑은 고딕"/>
              </a:rPr>
              <a:t>import org.apache.hadoop.util.ProgramDriver;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맑은 고딕"/>
              </a:rPr>
              <a:t>public class ExampleDriver {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맑은 고딕"/>
              </a:rPr>
              <a:t>  public static void main(String argv[]){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맑은 고딕"/>
              </a:rPr>
              <a:t>    int exitCode = -1;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b="1">
                <a:solidFill>
                  <a:srgbClr val="00B050"/>
                </a:solidFill>
                <a:latin typeface="맑은 고딕"/>
              </a:rPr>
              <a:t>    ProgramDriver pgd = new ProgramDriver();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맑은 고딕"/>
              </a:rPr>
              <a:t>    try {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맑은 고딕"/>
              </a:rPr>
              <a:t>      </a:t>
            </a:r>
            <a:r>
              <a:rPr lang="en-US" sz="1200" b="1">
                <a:solidFill>
                  <a:srgbClr val="002060"/>
                </a:solidFill>
                <a:latin typeface="맑은 고딕"/>
              </a:rPr>
              <a:t>pgd.addClass("wordcount", WordCount.class, "A map/reduce program that counts the words.");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맑은 고딕"/>
              </a:rPr>
              <a:t>      </a:t>
            </a:r>
            <a:r>
              <a:rPr lang="en-US" sz="1200" b="1">
                <a:solidFill>
                  <a:srgbClr val="00B0F0"/>
                </a:solidFill>
                <a:latin typeface="맑은 고딕"/>
              </a:rPr>
              <a:t>pgd.driver(argv);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맑은 고딕"/>
              </a:rPr>
              <a:t>      // Success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맑은 고딕"/>
              </a:rPr>
              <a:t>      exitCode = 0;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맑은 고딕"/>
              </a:rPr>
              <a:t>    }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맑은 고딕"/>
              </a:rPr>
              <a:t>    catch(Throwable e){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맑은 고딕"/>
              </a:rPr>
              <a:t>      e.printStackTrace();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맑은 고딕"/>
              </a:rPr>
              <a:t>    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맑은 고딕"/>
              </a:rPr>
              <a:t>    System.exit(exitCode);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맑은 고딕"/>
              </a:rPr>
              <a:t>  }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맑은 고딕"/>
              </a:rPr>
              <a:t>}</a:t>
            </a:r>
            <a:endParaRPr/>
          </a:p>
        </p:txBody>
      </p:sp>
      <p:sp>
        <p:nvSpPr>
          <p:cNvPr id="247" name="CustomShape 3"/>
          <p:cNvSpPr/>
          <p:nvPr/>
        </p:nvSpPr>
        <p:spPr>
          <a:xfrm>
            <a:off x="4249080" y="2698920"/>
            <a:ext cx="4680000" cy="503640"/>
          </a:xfrm>
          <a:prstGeom prst="wedgeRoundRectCallout">
            <a:avLst>
              <a:gd name="adj1" fmla="val -53608"/>
              <a:gd name="adj2" fmla="val 103327"/>
              <a:gd name="adj3" fmla="val 16667"/>
            </a:avLst>
          </a:prstGeom>
          <a:solidFill>
            <a:srgbClr val="C9D2E4"/>
          </a:solidFill>
          <a:ln w="9360">
            <a:solidFill>
              <a:srgbClr val="4F81BD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맑은 고딕"/>
              </a:rPr>
              <a:t>pgd.addClass(닉네임, 클래스이름, 설명)</a:t>
            </a:r>
            <a:endParaRPr/>
          </a:p>
        </p:txBody>
      </p:sp>
      <p:sp>
        <p:nvSpPr>
          <p:cNvPr id="248" name="CustomShape 4"/>
          <p:cNvSpPr/>
          <p:nvPr/>
        </p:nvSpPr>
        <p:spPr>
          <a:xfrm>
            <a:off x="3000240" y="3913200"/>
            <a:ext cx="3822840" cy="503640"/>
          </a:xfrm>
          <a:prstGeom prst="wedgeRoundRectCallout">
            <a:avLst>
              <a:gd name="adj1" fmla="val -68300"/>
              <a:gd name="adj2" fmla="val -46983"/>
              <a:gd name="adj3" fmla="val 16667"/>
            </a:avLst>
          </a:prstGeom>
          <a:solidFill>
            <a:srgbClr val="C9D2E4"/>
          </a:solidFill>
          <a:ln w="9360">
            <a:solidFill>
              <a:srgbClr val="4F81BD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맑은 고딕"/>
              </a:rPr>
              <a:t>pgd.driver(argv): 실행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683640" y="274680"/>
            <a:ext cx="8002800" cy="99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Tahoma"/>
              </a:rPr>
              <a:t>Exercise: Bigram Counting</a:t>
            </a:r>
            <a:endParaRPr/>
          </a:p>
        </p:txBody>
      </p:sp>
      <p:sp>
        <p:nvSpPr>
          <p:cNvPr id="250" name="TextShape 2"/>
          <p:cNvSpPr txBox="1"/>
          <p:nvPr/>
        </p:nvSpPr>
        <p:spPr>
          <a:xfrm>
            <a:off x="457200" y="1412640"/>
            <a:ext cx="8229240" cy="4713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ko-KR" sz="2800">
                <a:solidFill>
                  <a:srgbClr val="000000"/>
                </a:solidFill>
                <a:latin typeface="맑은 고딕"/>
              </a:rPr>
              <a:t>Bigram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400">
                <a:solidFill>
                  <a:srgbClr val="000000"/>
                </a:solidFill>
                <a:latin typeface="맑은 고딕"/>
              </a:rPr>
              <a:t>A bigram is a pair of consecutive words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400">
                <a:solidFill>
                  <a:srgbClr val="000000"/>
                </a:solidFill>
                <a:latin typeface="맑은 고딕"/>
              </a:rPr>
              <a:t>The sentence “Do as I say, not as I do” can be broken into the following bigrams: Do as, as I, I say, say not, not as, as I, I do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ko-KR" sz="2800">
                <a:solidFill>
                  <a:srgbClr val="000000"/>
                </a:solidFill>
                <a:latin typeface="맑은 고딕"/>
              </a:rPr>
              <a:t>Problem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400">
                <a:solidFill>
                  <a:srgbClr val="000000"/>
                </a:solidFill>
                <a:latin typeface="맑은 고딕"/>
              </a:rPr>
              <a:t>Write a program which counts the frequencies of all bigrams appearing in the given input file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683640" y="274680"/>
            <a:ext cx="8002800" cy="99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Tahoma"/>
              </a:rPr>
              <a:t>Download Linux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457200" y="1412640"/>
            <a:ext cx="8229240" cy="4713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ko-KR" sz="2400">
                <a:solidFill>
                  <a:srgbClr val="000000"/>
                </a:solidFill>
                <a:latin typeface="맑은 고딕"/>
              </a:rPr>
              <a:t>We use the recent version of Ubuntu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 u="sng">
                <a:solidFill>
                  <a:srgbClr val="0000FF"/>
                </a:solidFill>
                <a:latin typeface="맑은 고딕"/>
              </a:rPr>
              <a:t>http://www.ubuntu.com/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Desktop &gt; click “Get Ubuntu now”</a:t>
            </a:r>
            <a:endParaRPr/>
          </a:p>
        </p:txBody>
      </p:sp>
      <p:pic>
        <p:nvPicPr>
          <p:cNvPr id="13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38240" y="2880000"/>
            <a:ext cx="6891120" cy="31921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83640" y="274680"/>
            <a:ext cx="8002800" cy="99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Tahoma"/>
              </a:rPr>
              <a:t>Download Linux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457200" y="1412640"/>
            <a:ext cx="8229240" cy="4713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You need not to contribute (set all to zero)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Get an image file: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>
                <a:solidFill>
                  <a:srgbClr val="000000"/>
                </a:solidFill>
                <a:latin typeface="맑은 고딕"/>
              </a:rPr>
              <a:t>64bit: ubuntu-&lt;version number&gt;-desktop-amd64.</a:t>
            </a:r>
            <a:r>
              <a:rPr lang="ko-KR" b="1">
                <a:solidFill>
                  <a:srgbClr val="000000"/>
                </a:solidFill>
                <a:latin typeface="맑은 고딕"/>
              </a:rPr>
              <a:t>iso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ko-KR">
                <a:solidFill>
                  <a:srgbClr val="000000"/>
                </a:solidFill>
                <a:latin typeface="맑은 고딕"/>
              </a:rPr>
              <a:t>32bit: ubuntu-&lt;version number&gt;-desktop-i386.</a:t>
            </a:r>
            <a:r>
              <a:rPr lang="ko-KR" b="1">
                <a:solidFill>
                  <a:srgbClr val="000000"/>
                </a:solidFill>
                <a:latin typeface="맑은 고딕"/>
              </a:rPr>
              <a:t>iso</a:t>
            </a:r>
            <a:endParaRPr/>
          </a:p>
        </p:txBody>
      </p:sp>
      <p:pic>
        <p:nvPicPr>
          <p:cNvPr id="13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857240" y="3137760"/>
            <a:ext cx="5252760" cy="35769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683640" y="274680"/>
            <a:ext cx="8002800" cy="99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Tahoma"/>
              </a:rPr>
              <a:t>Install Ubuntu On VMware</a:t>
            </a:r>
            <a:endParaRPr/>
          </a:p>
        </p:txBody>
      </p:sp>
      <p:pic>
        <p:nvPicPr>
          <p:cNvPr id="140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57120" y="1500120"/>
            <a:ext cx="5095080" cy="4590720"/>
          </a:xfrm>
          <a:prstGeom prst="rect">
            <a:avLst/>
          </a:prstGeom>
          <a:ln w="38160">
            <a:solidFill>
              <a:srgbClr val="000000"/>
            </a:solidFill>
            <a:miter/>
          </a:ln>
        </p:spPr>
      </p:pic>
      <p:pic>
        <p:nvPicPr>
          <p:cNvPr id="141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643040" y="1785960"/>
            <a:ext cx="4114440" cy="3733560"/>
          </a:xfrm>
          <a:prstGeom prst="rect">
            <a:avLst/>
          </a:prstGeom>
          <a:ln w="38160">
            <a:solidFill>
              <a:srgbClr val="000000"/>
            </a:solidFill>
            <a:miter/>
          </a:ln>
        </p:spPr>
      </p:pic>
      <p:pic>
        <p:nvPicPr>
          <p:cNvPr id="142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2643120" y="2214720"/>
            <a:ext cx="4114440" cy="3733560"/>
          </a:xfrm>
          <a:prstGeom prst="rect">
            <a:avLst/>
          </a:prstGeom>
          <a:ln w="38160">
            <a:solidFill>
              <a:srgbClr val="000000"/>
            </a:solidFill>
            <a:miter/>
          </a:ln>
        </p:spPr>
      </p:pic>
      <p:pic>
        <p:nvPicPr>
          <p:cNvPr id="143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5357880" y="4786200"/>
            <a:ext cx="2914200" cy="1828440"/>
          </a:xfrm>
          <a:prstGeom prst="rect">
            <a:avLst/>
          </a:prstGeom>
          <a:ln w="38160">
            <a:solidFill>
              <a:srgbClr val="000000"/>
            </a:solidFill>
            <a:miter/>
          </a:ln>
        </p:spPr>
      </p:pic>
      <p:sp>
        <p:nvSpPr>
          <p:cNvPr id="144" name="CustomShape 2"/>
          <p:cNvSpPr/>
          <p:nvPr/>
        </p:nvSpPr>
        <p:spPr>
          <a:xfrm>
            <a:off x="3429000" y="3214800"/>
            <a:ext cx="2499840" cy="213840"/>
          </a:xfrm>
          <a:prstGeom prst="rect">
            <a:avLst/>
          </a:prstGeom>
          <a:solidFill>
            <a:srgbClr val="FFFFFF"/>
          </a:solidFill>
          <a:ln w="11520">
            <a:solidFill>
              <a:srgbClr val="4F81BD"/>
            </a:solidFill>
            <a:custDash>
              <a:ds d="105000" sp="35000"/>
            </a:custDash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맑은 고딕"/>
              </a:rPr>
              <a:t>hadoop</a:t>
            </a:r>
            <a:endParaRPr/>
          </a:p>
        </p:txBody>
      </p:sp>
      <p:sp>
        <p:nvSpPr>
          <p:cNvPr id="145" name="CustomShape 3"/>
          <p:cNvSpPr/>
          <p:nvPr/>
        </p:nvSpPr>
        <p:spPr>
          <a:xfrm>
            <a:off x="3429000" y="3571920"/>
            <a:ext cx="2499840" cy="213840"/>
          </a:xfrm>
          <a:prstGeom prst="rect">
            <a:avLst/>
          </a:prstGeom>
          <a:solidFill>
            <a:srgbClr val="FFFFFF"/>
          </a:solidFill>
          <a:ln w="11520">
            <a:solidFill>
              <a:srgbClr val="4F81BD"/>
            </a:solidFill>
            <a:custDash>
              <a:ds d="105000" sp="35000"/>
            </a:custDash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맑은 고딕"/>
              </a:rPr>
              <a:t>hadoop</a:t>
            </a:r>
            <a:endParaRPr/>
          </a:p>
        </p:txBody>
      </p:sp>
      <p:sp>
        <p:nvSpPr>
          <p:cNvPr id="146" name="CustomShape 4"/>
          <p:cNvSpPr/>
          <p:nvPr/>
        </p:nvSpPr>
        <p:spPr>
          <a:xfrm>
            <a:off x="3429000" y="3818520"/>
            <a:ext cx="2499840" cy="213840"/>
          </a:xfrm>
          <a:prstGeom prst="rect">
            <a:avLst/>
          </a:prstGeom>
          <a:solidFill>
            <a:srgbClr val="FFFFFF"/>
          </a:solidFill>
          <a:ln w="11520">
            <a:solidFill>
              <a:srgbClr val="4F81BD"/>
            </a:solidFill>
            <a:custDash>
              <a:ds d="105000" sp="35000"/>
            </a:custDash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맑은 고딕"/>
              </a:rPr>
              <a:t>hadoop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683640" y="274680"/>
            <a:ext cx="8002800" cy="99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Tahoma"/>
              </a:rPr>
              <a:t>Start Ubuntu!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457200" y="1412640"/>
            <a:ext cx="3185640" cy="4713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ko-KR" sz="2400">
                <a:solidFill>
                  <a:srgbClr val="000000"/>
                </a:solidFill>
                <a:latin typeface="맑은 고딕"/>
              </a:rPr>
              <a:t>Select Ubuntu &amp; play the virtual machine</a:t>
            </a:r>
            <a:endParaRPr/>
          </a:p>
        </p:txBody>
      </p:sp>
      <p:pic>
        <p:nvPicPr>
          <p:cNvPr id="149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643200" y="1500120"/>
            <a:ext cx="5143320" cy="4633920"/>
          </a:xfrm>
          <a:prstGeom prst="rect">
            <a:avLst/>
          </a:prstGeom>
          <a:ln w="9360">
            <a:noFill/>
          </a:ln>
        </p:spPr>
      </p:pic>
      <p:sp>
        <p:nvSpPr>
          <p:cNvPr id="150" name="CustomShape 3"/>
          <p:cNvSpPr/>
          <p:nvPr/>
        </p:nvSpPr>
        <p:spPr>
          <a:xfrm>
            <a:off x="6000840" y="4929120"/>
            <a:ext cx="1571400" cy="499680"/>
          </a:xfrm>
          <a:prstGeom prst="rect">
            <a:avLst/>
          </a:prstGeom>
          <a:noFill/>
          <a:ln w="38160">
            <a:solidFill>
              <a:srgbClr val="FF0000"/>
            </a:solidFill>
            <a:custDash>
              <a:ds d="318000" sp="106000"/>
            </a:custDash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683640" y="274680"/>
            <a:ext cx="8002800" cy="99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Tahoma"/>
              </a:rPr>
              <a:t>Install Java Compiler On Ubuntu</a:t>
            </a:r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457200" y="1412640"/>
            <a:ext cx="2257200" cy="4713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000000"/>
                </a:solidFill>
                <a:latin typeface="맑은 고딕"/>
              </a:rPr>
              <a:t>Check Java version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ko-KR">
                <a:solidFill>
                  <a:srgbClr val="000000"/>
                </a:solidFill>
                <a:latin typeface="맑은 고딕"/>
              </a:rPr>
              <a:t>Install Java using ‘apt-get’ command</a:t>
            </a:r>
            <a:endParaRPr/>
          </a:p>
        </p:txBody>
      </p:sp>
      <p:pic>
        <p:nvPicPr>
          <p:cNvPr id="15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776320" y="1438200"/>
            <a:ext cx="6224400" cy="513360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683640" y="274680"/>
            <a:ext cx="8002800" cy="99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4400">
                <a:solidFill>
                  <a:srgbClr val="000000"/>
                </a:solidFill>
                <a:latin typeface="Tahoma"/>
              </a:rPr>
              <a:t>Install SSH Server</a:t>
            </a:r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457200" y="1412640"/>
            <a:ext cx="8229240" cy="4713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ko-KR" sz="2400">
                <a:solidFill>
                  <a:srgbClr val="000000"/>
                </a:solidFill>
                <a:latin typeface="맑은 고딕"/>
              </a:rPr>
              <a:t>$ apt-cache search openssh-server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ko-KR" sz="2400">
                <a:solidFill>
                  <a:srgbClr val="000000"/>
                </a:solidFill>
                <a:latin typeface="맑은 고딕"/>
              </a:rPr>
              <a:t>$ sudo apt-get install openssh-server</a:t>
            </a:r>
            <a:endParaRPr/>
          </a:p>
        </p:txBody>
      </p:sp>
      <p:pic>
        <p:nvPicPr>
          <p:cNvPr id="156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00080" y="2643120"/>
            <a:ext cx="7286400" cy="1437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1014</Words>
  <Application>Microsoft Office PowerPoint</Application>
  <PresentationFormat>화면 슬라이드 쇼(4:3)</PresentationFormat>
  <Paragraphs>244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DejaVu Sans</vt:lpstr>
      <vt:lpstr>StarSymbol</vt:lpstr>
      <vt:lpstr>맑은 고딕</vt:lpstr>
      <vt:lpstr>Arial</vt:lpstr>
      <vt:lpstr>Tahoma</vt:lpstr>
      <vt:lpstr>Wingdings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813-01</dc:creator>
  <cp:lastModifiedBy>813-01</cp:lastModifiedBy>
  <cp:revision>1</cp:revision>
  <dcterms:modified xsi:type="dcterms:W3CDTF">2016-09-05T06:45:34Z</dcterms:modified>
</cp:coreProperties>
</file>