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0"/>
  </p:notesMasterIdLst>
  <p:sldIdLst>
    <p:sldId id="387" r:id="rId5"/>
    <p:sldId id="391" r:id="rId6"/>
    <p:sldId id="442" r:id="rId7"/>
    <p:sldId id="1051" r:id="rId8"/>
    <p:sldId id="1052" r:id="rId9"/>
    <p:sldId id="1053" r:id="rId10"/>
    <p:sldId id="1054" r:id="rId11"/>
    <p:sldId id="1055" r:id="rId12"/>
    <p:sldId id="1056" r:id="rId13"/>
    <p:sldId id="1057" r:id="rId14"/>
    <p:sldId id="1058" r:id="rId15"/>
    <p:sldId id="1059" r:id="rId16"/>
    <p:sldId id="1060" r:id="rId17"/>
    <p:sldId id="1083" r:id="rId18"/>
    <p:sldId id="1084" r:id="rId19"/>
    <p:sldId id="1082" r:id="rId20"/>
    <p:sldId id="1077" r:id="rId21"/>
    <p:sldId id="1078" r:id="rId22"/>
    <p:sldId id="1079" r:id="rId23"/>
    <p:sldId id="1097" r:id="rId24"/>
    <p:sldId id="1080" r:id="rId25"/>
    <p:sldId id="1081" r:id="rId26"/>
    <p:sldId id="1085" r:id="rId27"/>
    <p:sldId id="1086" r:id="rId28"/>
    <p:sldId id="1087" r:id="rId29"/>
    <p:sldId id="1088" r:id="rId30"/>
    <p:sldId id="1090" r:id="rId31"/>
    <p:sldId id="1092" r:id="rId32"/>
    <p:sldId id="1096" r:id="rId33"/>
    <p:sldId id="1093" r:id="rId34"/>
    <p:sldId id="1094" r:id="rId35"/>
    <p:sldId id="1095" r:id="rId36"/>
    <p:sldId id="1091" r:id="rId37"/>
    <p:sldId id="1098" r:id="rId38"/>
    <p:sldId id="1061" r:id="rId39"/>
    <p:sldId id="1063" r:id="rId40"/>
    <p:sldId id="1064" r:id="rId41"/>
    <p:sldId id="1074" r:id="rId42"/>
    <p:sldId id="1075" r:id="rId43"/>
    <p:sldId id="1065" r:id="rId44"/>
    <p:sldId id="1066" r:id="rId45"/>
    <p:sldId id="1069" r:id="rId46"/>
    <p:sldId id="1067" r:id="rId47"/>
    <p:sldId id="1068" r:id="rId48"/>
    <p:sldId id="1070" r:id="rId49"/>
    <p:sldId id="1071" r:id="rId50"/>
    <p:sldId id="1072" r:id="rId51"/>
    <p:sldId id="1073" r:id="rId52"/>
    <p:sldId id="1076" r:id="rId53"/>
    <p:sldId id="1099" r:id="rId54"/>
    <p:sldId id="1107" r:id="rId55"/>
    <p:sldId id="1101" r:id="rId56"/>
    <p:sldId id="1100" r:id="rId57"/>
    <p:sldId id="1103" r:id="rId58"/>
    <p:sldId id="1106" r:id="rId59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000"/>
    <a:srgbClr val="F9F9F9"/>
    <a:srgbClr val="EAEAEA"/>
    <a:srgbClr val="A9D18E"/>
    <a:srgbClr val="00F42E"/>
    <a:srgbClr val="A9A9A9"/>
    <a:srgbClr val="51A0ED"/>
    <a:srgbClr val="E7E6E6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97E1E2-DDA5-00F9-2747-A59F6BDDFB2C}" v="31" dt="2020-09-22T09:19:10.144"/>
    <p1510:client id="{FCE0816C-F0B3-4E09-9F61-E70447D28F0D}" v="37172" dt="2020-09-23T08:28:57.7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0" autoAdjust="0"/>
    <p:restoredTop sz="90965" autoAdjust="0"/>
  </p:normalViewPr>
  <p:slideViewPr>
    <p:cSldViewPr snapToGrid="0">
      <p:cViewPr>
        <p:scale>
          <a:sx n="100" d="100"/>
          <a:sy n="100" d="100"/>
        </p:scale>
        <p:origin x="111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65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2BE26-DB70-4BFC-95F4-488EC312F519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507B9-2308-4995-A940-C5FDA2A33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265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507B9-2308-4995-A940-C5FDA2A338A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182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507B9-2308-4995-A940-C5FDA2A338A6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746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507B9-2308-4995-A940-C5FDA2A338A6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664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507B9-2308-4995-A940-C5FDA2A338A6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413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507B9-2308-4995-A940-C5FDA2A338A6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400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9F77B-777F-446D-9AD2-131B62F68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F2CE42-3D16-469F-8846-CAF21467A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5B0E6C-06BB-4616-AC96-5F7EF7FE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E660-26BA-4D89-ABCA-6A767F233E71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68DCCD-D9B6-4DAE-B387-476A4377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5C36B-B1A9-4187-B325-81C8A74A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5DAB-091B-429E-95A5-3664D7923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60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2A696-1C58-492A-9DF6-67B0FB391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175811-A82D-4B52-873A-61D66C260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AFF437-1864-422F-B556-072F865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E660-26BA-4D89-ABCA-6A767F233E71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D6290-B261-42DA-932A-E250E155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9038EE-B621-42B4-8D1E-9C8044ABD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5DAB-091B-429E-95A5-3664D7923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0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04CEED-0472-4157-870E-4BA720BC7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A53431-4B24-4B7D-AE32-A2005B656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78346C-633B-4981-AC46-80B67D59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E660-26BA-4D89-ABCA-6A767F233E71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A298D6-5AB4-4513-988B-9B0F80D8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A2B955-E539-49EC-829D-8EB0FCEE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5DAB-091B-429E-95A5-3664D7923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219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86215" y="2690301"/>
            <a:ext cx="9144000" cy="1343052"/>
          </a:xfrm>
        </p:spPr>
        <p:txBody>
          <a:bodyPr anchor="ctr">
            <a:normAutofit/>
          </a:bodyPr>
          <a:lstStyle>
            <a:lvl1pPr algn="ctr">
              <a:defRPr sz="6600" b="1"/>
            </a:lvl1pPr>
          </a:lstStyle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275" y="4225130"/>
            <a:ext cx="3234408" cy="1155148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 userDrawn="1"/>
        </p:nvSpPr>
        <p:spPr>
          <a:xfrm>
            <a:off x="1486215" y="1367068"/>
            <a:ext cx="9144000" cy="1131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>
                <a:latin typeface="+mj-ea"/>
              </a:rPr>
              <a:t>Step Into</a:t>
            </a:r>
            <a:r>
              <a:rPr lang="en-US" altLang="ko-KR" sz="2400" b="1" baseline="0">
                <a:latin typeface="+mj-ea"/>
              </a:rPr>
              <a:t> Unified Management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027991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bg>
      <p:bgPr>
        <a:blipFill dpi="0" rotWithShape="1">
          <a:blip r:embed="rId2">
            <a:lum/>
          </a:blip>
          <a:srcRect/>
          <a:stretch>
            <a:fillRect t="-13000" r="18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9032240" y="0"/>
            <a:ext cx="3159760" cy="68580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10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3134823"/>
            <a:ext cx="10515600" cy="827578"/>
          </a:xfrm>
        </p:spPr>
        <p:txBody>
          <a:bodyPr anchor="ctr">
            <a:normAutofit/>
          </a:bodyPr>
          <a:lstStyle>
            <a:lvl1pPr algn="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838200" y="1960325"/>
            <a:ext cx="10515600" cy="1074666"/>
          </a:xfrm>
        </p:spPr>
        <p:txBody>
          <a:bodyPr anchor="b">
            <a:normAutofit/>
          </a:bodyPr>
          <a:lstStyle>
            <a:lvl1pPr marL="0" indent="0" algn="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66529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4D63C81-5719-4921-AF80-F764D9A57F49}"/>
              </a:ext>
            </a:extLst>
          </p:cNvPr>
          <p:cNvSpPr/>
          <p:nvPr userDrawn="1"/>
        </p:nvSpPr>
        <p:spPr>
          <a:xfrm>
            <a:off x="276223" y="560717"/>
            <a:ext cx="11630015" cy="6098851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1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6D0DFA-42A8-4FA6-B4E4-BEE75B157934}"/>
              </a:ext>
            </a:extLst>
          </p:cNvPr>
          <p:cNvSpPr/>
          <p:nvPr userDrawn="1"/>
        </p:nvSpPr>
        <p:spPr>
          <a:xfrm>
            <a:off x="276224" y="207957"/>
            <a:ext cx="11630023" cy="350843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10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A90EF65-7EEB-4AD9-93DD-FC0CDE19B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5" y="244466"/>
            <a:ext cx="5191484" cy="296878"/>
          </a:xfrm>
        </p:spPr>
        <p:txBody>
          <a:bodyPr anchor="b">
            <a:noAutofit/>
          </a:bodyPr>
          <a:lstStyle>
            <a:lvl1pPr>
              <a:defRPr sz="1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2B99DDC-BF02-4FB7-9E81-1C68740C126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85517" y="237932"/>
            <a:ext cx="4858582" cy="287336"/>
          </a:xfrm>
        </p:spPr>
        <p:txBody>
          <a:bodyPr anchor="b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altLang="ko-KR"/>
              <a:t>input URI</a:t>
            </a:r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55C4281-07ED-405B-9660-8866ACB54F4D}"/>
              </a:ext>
            </a:extLst>
          </p:cNvPr>
          <p:cNvCxnSpPr>
            <a:cxnSpLocks/>
          </p:cNvCxnSpPr>
          <p:nvPr userDrawn="1"/>
        </p:nvCxnSpPr>
        <p:spPr>
          <a:xfrm>
            <a:off x="279400" y="555494"/>
            <a:ext cx="11053913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B63313-502B-431A-B2A0-7962518F6A50}"/>
              </a:ext>
            </a:extLst>
          </p:cNvPr>
          <p:cNvSpPr/>
          <p:nvPr userDrawn="1"/>
        </p:nvSpPr>
        <p:spPr>
          <a:xfrm>
            <a:off x="390525" y="334034"/>
            <a:ext cx="95250" cy="95250"/>
          </a:xfrm>
          <a:prstGeom prst="rect">
            <a:avLst/>
          </a:prstGeom>
          <a:solidFill>
            <a:srgbClr val="FFC000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1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21D452-63B3-4354-8339-DD0519799003}"/>
              </a:ext>
            </a:extLst>
          </p:cNvPr>
          <p:cNvSpPr/>
          <p:nvPr userDrawn="1"/>
        </p:nvSpPr>
        <p:spPr>
          <a:xfrm>
            <a:off x="5877991" y="345280"/>
            <a:ext cx="95250" cy="95250"/>
          </a:xfrm>
          <a:prstGeom prst="rect">
            <a:avLst/>
          </a:prstGeom>
          <a:solidFill>
            <a:srgbClr val="FFC000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110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6309E2B-93B9-493F-AB13-6F38143C5BD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342838" y="207958"/>
            <a:ext cx="0" cy="34753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99DC8D2-83BC-4FFB-9AD3-10DE15885E49}"/>
              </a:ext>
            </a:extLst>
          </p:cNvPr>
          <p:cNvCxnSpPr>
            <a:cxnSpLocks/>
          </p:cNvCxnSpPr>
          <p:nvPr userDrawn="1"/>
        </p:nvCxnSpPr>
        <p:spPr>
          <a:xfrm flipV="1">
            <a:off x="5801085" y="214188"/>
            <a:ext cx="0" cy="34753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슬라이드 번호 개체 틀 1">
            <a:extLst>
              <a:ext uri="{FF2B5EF4-FFF2-40B4-BE49-F238E27FC236}">
                <a16:creationId xmlns:a16="http://schemas.microsoft.com/office/drawing/2014/main" id="{ADF13553-90E1-4BC9-AC10-25CA6ABA978C}"/>
              </a:ext>
            </a:extLst>
          </p:cNvPr>
          <p:cNvSpPr txBox="1">
            <a:spLocks/>
          </p:cNvSpPr>
          <p:nvPr userDrawn="1"/>
        </p:nvSpPr>
        <p:spPr>
          <a:xfrm>
            <a:off x="11286219" y="215927"/>
            <a:ext cx="626380" cy="326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5D28349-9B7E-4A32-8AA3-F60751A01807}" type="slidenum">
              <a:rPr lang="ko-KR" altLang="en-US" sz="1600" b="1" smtClean="0"/>
              <a:pPr algn="ctr"/>
              <a:t>‹#›</a:t>
            </a:fld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226531578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AF266-363F-46BF-A043-39BED4137D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EF3507-A6A1-48CE-8BD6-3180182D6304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7925AF-6215-4E9E-973A-8FE434FD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DF96F1-6132-4952-8F41-BAA3EF82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97A1A6-0400-4A7C-ACF0-591290DB39B3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BE85C9-D42F-4D30-8C44-C23AADDCE5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69"/>
            <a:ext cx="121920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66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66724"/>
          </a:xfrm>
          <a:noFill/>
          <a:ln>
            <a:noFill/>
          </a:ln>
          <a:effectLst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73305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5D72E-6055-4B37-8A3D-77B22643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C83029-B54F-4EFC-B76C-6066C09CE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5255FF-F53F-4D9B-9571-CA93E4965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E660-26BA-4D89-ABCA-6A767F233E71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C7484D-E93A-417E-BA37-78C4E955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2BEE7-8294-4E3E-90A1-C1AA1E90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5DAB-091B-429E-95A5-3664D7923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42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1A67C-307A-4FC9-ACB0-FCEEA3DAA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D14F07-60B9-4F40-9BBE-869592278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3B2E63-61DD-4AB9-BBAD-6C991F541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E660-26BA-4D89-ABCA-6A767F233E71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4B46F0-9C37-44C6-B947-C22B5CD0C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6556B-14BF-4E20-AD84-359D0DE6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5DAB-091B-429E-95A5-3664D7923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07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2467E-490A-4BDF-B79C-58A697894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420AC-DEEC-489A-9ABF-16007D468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6114E0-6F49-4B26-8287-E2CC5B29E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AF105D-BC6A-450C-BBC5-D0AC4C5C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E660-26BA-4D89-ABCA-6A767F233E71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7FD3B6-8F8D-4DA8-BE73-E528BB6C1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39FB99-F4E1-4921-A3D7-47E116A0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5DAB-091B-429E-95A5-3664D7923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64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705E7-C754-4C63-94C8-8D9CB7CE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0EBAE0-48D5-4B99-A99F-19848986E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597FB7-B6CE-4C04-B052-B51188FFD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32BF2A-9EA9-48F0-87D4-F995A7988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70B2F3-E3F5-4911-A0A9-FA56EE28F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A1C1C4-3D97-4504-A109-5907BEC59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E660-26BA-4D89-ABCA-6A767F233E71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8DE891-470B-4CDB-997B-FABAE20F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B9B9D4-43C5-46FD-9E9F-B69F794E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5DAB-091B-429E-95A5-3664D7923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14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457C4-C9C8-4B00-B1D4-4ADA15AA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FCB49F-BE40-4E2E-9EFF-E218879E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E660-26BA-4D89-ABCA-6A767F233E71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28C381-78C2-4425-A05D-2555B868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E26A5F-FC7E-4D4E-A844-8112529F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5DAB-091B-429E-95A5-3664D7923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D0284F-1B20-4F98-B53B-FB759BC39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E660-26BA-4D89-ABCA-6A767F233E71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DD77A1-D757-4B77-9EE5-5589288CF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8146AA-037E-49D9-A683-EC5C08BF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5DAB-091B-429E-95A5-3664D7923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14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9E7EE-2180-4CAA-8488-62039D063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28B91F-6326-4DD6-AD57-FCC88937B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1FDEF6-C017-438C-B8C7-CA8467FAC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9AD64-85EA-4A3E-80FF-EB5BE3B7B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E660-26BA-4D89-ABCA-6A767F233E71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4EB0E9-088B-4678-B1DE-BE2688F7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DD32AC-0042-421F-A05F-D2997408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5DAB-091B-429E-95A5-3664D7923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67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21BF9-0C91-4391-8A3B-A8B3F61B1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ECF013-C2C3-41CD-A4B4-36438595F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00442A-B078-4039-82B5-227F533B5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EBEA74-672A-4AD3-BE1C-079E95E72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E660-26BA-4D89-ABCA-6A767F233E71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55BB59-9F85-4000-95BA-B3AB1153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AE8729-790A-440B-B443-9BBEA741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5DAB-091B-429E-95A5-3664D7923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63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03E82B-296D-43F6-81B6-1282FA33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ABD1A4-EBC3-45B4-9C68-4828C3CDB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0B5A73-A5EA-47A2-A4D6-04B0684BA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DE660-26BA-4D89-ABCA-6A767F233E71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139BB2-5D2C-4F34-A1EB-E3D656E34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CD251-8AEF-4AC2-AEE5-92F3481AD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25DAB-091B-429E-95A5-3664D79235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34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8" r:id="rId15"/>
    <p:sldLayoutId id="2147483670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5.png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png"/><Relationship Id="rId5" Type="http://schemas.openxmlformats.org/officeDocument/2006/relationships/image" Target="../media/image29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45D28349-9B7E-4A32-8AA3-F60751A01807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Liz Mockup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89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37291-0B61-420E-A4C9-A1AD0B16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Maintenance Provider</a:t>
            </a: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357AD4-7582-4D1F-9CAF-03089BE63C76}"/>
              </a:ext>
            </a:extLst>
          </p:cNvPr>
          <p:cNvSpPr txBox="1"/>
          <p:nvPr/>
        </p:nvSpPr>
        <p:spPr>
          <a:xfrm>
            <a:off x="708495" y="1439268"/>
            <a:ext cx="5899372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50"/>
              <a:t>Category and Type       Point Type       Manufacturer and Model       Maintenance Provider</a:t>
            </a:r>
            <a:endParaRPr lang="ko-KR" altLang="en-US" sz="105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F39BDB-69F6-45BE-B541-4FA996D5A71E}"/>
              </a:ext>
            </a:extLst>
          </p:cNvPr>
          <p:cNvSpPr/>
          <p:nvPr/>
        </p:nvSpPr>
        <p:spPr>
          <a:xfrm>
            <a:off x="670394" y="1783080"/>
            <a:ext cx="9235606" cy="425195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B035C6-3287-46D0-9F16-336AC0C1A8CE}"/>
              </a:ext>
            </a:extLst>
          </p:cNvPr>
          <p:cNvSpPr/>
          <p:nvPr/>
        </p:nvSpPr>
        <p:spPr>
          <a:xfrm>
            <a:off x="670394" y="1318261"/>
            <a:ext cx="9235606" cy="4572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215238B-9743-4DD7-AFCE-14F7778D73E8}"/>
              </a:ext>
            </a:extLst>
          </p:cNvPr>
          <p:cNvCxnSpPr>
            <a:cxnSpLocks/>
          </p:cNvCxnSpPr>
          <p:nvPr/>
        </p:nvCxnSpPr>
        <p:spPr>
          <a:xfrm flipV="1">
            <a:off x="4966170" y="1783080"/>
            <a:ext cx="1641697" cy="190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27FAC2E-F694-404A-8273-BA7C988BF153}"/>
              </a:ext>
            </a:extLst>
          </p:cNvPr>
          <p:cNvCxnSpPr>
            <a:cxnSpLocks/>
          </p:cNvCxnSpPr>
          <p:nvPr/>
        </p:nvCxnSpPr>
        <p:spPr>
          <a:xfrm>
            <a:off x="791823" y="2106736"/>
            <a:ext cx="897130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9D16106-9ABA-4C51-A1D0-5B4839BEB15E}"/>
              </a:ext>
            </a:extLst>
          </p:cNvPr>
          <p:cNvSpPr txBox="1"/>
          <p:nvPr/>
        </p:nvSpPr>
        <p:spPr>
          <a:xfrm>
            <a:off x="749591" y="1816288"/>
            <a:ext cx="30889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Maintenance Provider</a:t>
            </a:r>
            <a:endParaRPr lang="ko-KR" altLang="en-US" sz="105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7226D28-7BE5-46C3-BF2C-FE6A080D0BCA}"/>
              </a:ext>
            </a:extLst>
          </p:cNvPr>
          <p:cNvSpPr/>
          <p:nvPr/>
        </p:nvSpPr>
        <p:spPr>
          <a:xfrm>
            <a:off x="791822" y="2195646"/>
            <a:ext cx="2351428" cy="235223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>
                <a:solidFill>
                  <a:schemeClr val="tx1"/>
                </a:solidFill>
              </a:rPr>
              <a:t>+ ADD MAINTENANCE PROVIDER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5C80A1-3B34-4447-8B38-C4B5D02B77E2}"/>
              </a:ext>
            </a:extLst>
          </p:cNvPr>
          <p:cNvSpPr/>
          <p:nvPr/>
        </p:nvSpPr>
        <p:spPr>
          <a:xfrm>
            <a:off x="791823" y="2524888"/>
            <a:ext cx="8971302" cy="3358835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grid</a:t>
            </a: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8" name="표 4">
            <a:extLst>
              <a:ext uri="{FF2B5EF4-FFF2-40B4-BE49-F238E27FC236}">
                <a16:creationId xmlns:a16="http://schemas.microsoft.com/office/drawing/2014/main" id="{D3C8396E-06DA-46CB-B016-7FEFCEF19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329542"/>
              </p:ext>
            </p:extLst>
          </p:nvPr>
        </p:nvGraphicFramePr>
        <p:xfrm>
          <a:off x="8636807" y="2758006"/>
          <a:ext cx="293482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8826">
                  <a:extLst>
                    <a:ext uri="{9D8B030D-6E8A-4147-A177-3AD203B41FA5}">
                      <a16:colId xmlns:a16="http://schemas.microsoft.com/office/drawing/2014/main" val="3235888679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1199549932"/>
                    </a:ext>
                  </a:extLst>
                </a:gridCol>
              </a:tblGrid>
              <a:tr h="17229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</a:rPr>
                        <a:t>Grid Attributes</a:t>
                      </a:r>
                      <a:endParaRPr lang="ko-KR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131114"/>
                  </a:ext>
                </a:extLst>
              </a:tr>
              <a:tr h="1169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Button Section (icon)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X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428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Common Functions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Export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915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Check Column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X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369917"/>
                  </a:ext>
                </a:extLst>
              </a:tr>
              <a:tr h="1722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Hover Icon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Edit, delete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656417"/>
                  </a:ext>
                </a:extLst>
              </a:tr>
              <a:tr h="1722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Paging Section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X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672228"/>
                  </a:ext>
                </a:extLst>
              </a:tr>
              <a:tr h="1722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Search Type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X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368640"/>
                  </a:ext>
                </a:extLst>
              </a:tr>
              <a:tr h="1359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Size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가변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280425"/>
                  </a:ext>
                </a:extLst>
              </a:tr>
            </a:tbl>
          </a:graphicData>
        </a:graphic>
      </p:graphicFrame>
      <p:graphicFrame>
        <p:nvGraphicFramePr>
          <p:cNvPr id="29" name="표 7">
            <a:extLst>
              <a:ext uri="{FF2B5EF4-FFF2-40B4-BE49-F238E27FC236}">
                <a16:creationId xmlns:a16="http://schemas.microsoft.com/office/drawing/2014/main" id="{2E3A725C-74BF-421E-A5BF-B7929610E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180500"/>
              </p:ext>
            </p:extLst>
          </p:nvPr>
        </p:nvGraphicFramePr>
        <p:xfrm>
          <a:off x="2659280" y="4918563"/>
          <a:ext cx="8654128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3838">
                  <a:extLst>
                    <a:ext uri="{9D8B030D-6E8A-4147-A177-3AD203B41FA5}">
                      <a16:colId xmlns:a16="http://schemas.microsoft.com/office/drawing/2014/main" val="132890166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1620671569"/>
                    </a:ext>
                  </a:extLst>
                </a:gridCol>
                <a:gridCol w="763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966">
                  <a:extLst>
                    <a:ext uri="{9D8B030D-6E8A-4147-A177-3AD203B41FA5}">
                      <a16:colId xmlns:a16="http://schemas.microsoft.com/office/drawing/2014/main" val="181659154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1812583400"/>
                    </a:ext>
                  </a:extLst>
                </a:gridCol>
                <a:gridCol w="4969972">
                  <a:extLst>
                    <a:ext uri="{9D8B030D-6E8A-4147-A177-3AD203B41FA5}">
                      <a16:colId xmlns:a16="http://schemas.microsoft.com/office/drawing/2014/main" val="944953786"/>
                    </a:ext>
                  </a:extLst>
                </a:gridCol>
              </a:tblGrid>
              <a:tr h="150636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</a:rPr>
                        <a:t>Grid Fields</a:t>
                      </a:r>
                      <a:endParaRPr lang="ko-KR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340238"/>
                  </a:ext>
                </a:extLst>
              </a:tr>
              <a:tr h="1679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/>
                        <a:t>Name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Type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JSON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Width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Default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Description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538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Id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Name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O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867594"/>
                  </a:ext>
                </a:extLst>
              </a:tr>
              <a:tr h="1506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Description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O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316736"/>
                  </a:ext>
                </a:extLst>
              </a:tr>
              <a:tr h="150636">
                <a:tc>
                  <a:txBody>
                    <a:bodyPr/>
                    <a:lstStyle/>
                    <a:p>
                      <a:pPr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334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900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5C4DF4-9CC6-4FA9-9BF0-042CCA4C75B2}"/>
              </a:ext>
            </a:extLst>
          </p:cNvPr>
          <p:cNvSpPr/>
          <p:nvPr/>
        </p:nvSpPr>
        <p:spPr>
          <a:xfrm>
            <a:off x="836484" y="1279525"/>
            <a:ext cx="4092797" cy="25971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srgbClr val="C0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F37291-0B61-420E-A4C9-A1AD0B16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/>
              <a:t>Maintenance Provider</a:t>
            </a:r>
            <a:r>
              <a:rPr lang="en-US" altLang="ko-KR"/>
              <a:t> : Add / Update Popup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B3E7B8-B764-4C36-A1B5-D58F78BCFF40}"/>
              </a:ext>
            </a:extLst>
          </p:cNvPr>
          <p:cNvSpPr txBox="1"/>
          <p:nvPr/>
        </p:nvSpPr>
        <p:spPr>
          <a:xfrm>
            <a:off x="1846355" y="1548169"/>
            <a:ext cx="1966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Maintenance Provider</a:t>
            </a:r>
            <a:endParaRPr lang="ko-KR" alt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47253B-34F2-4AFC-85E5-18DEBBB525B0}"/>
              </a:ext>
            </a:extLst>
          </p:cNvPr>
          <p:cNvSpPr txBox="1"/>
          <p:nvPr/>
        </p:nvSpPr>
        <p:spPr>
          <a:xfrm>
            <a:off x="1212104" y="2183701"/>
            <a:ext cx="5405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*</a:t>
            </a:r>
            <a:r>
              <a:rPr lang="en-US" altLang="ko-KR" sz="800"/>
              <a:t> Name</a:t>
            </a:r>
            <a:endParaRPr lang="ko-KR" altLang="en-US" sz="80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E312653-7F5A-46A8-A1B1-D8A23AA34A0B}"/>
              </a:ext>
            </a:extLst>
          </p:cNvPr>
          <p:cNvCxnSpPr/>
          <p:nvPr/>
        </p:nvCxnSpPr>
        <p:spPr>
          <a:xfrm>
            <a:off x="1291461" y="2549540"/>
            <a:ext cx="3200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6B00FFD-EBD2-43AB-A51A-0DD1D244D73C}"/>
              </a:ext>
            </a:extLst>
          </p:cNvPr>
          <p:cNvSpPr txBox="1"/>
          <p:nvPr/>
        </p:nvSpPr>
        <p:spPr>
          <a:xfrm>
            <a:off x="1212104" y="2663353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Description</a:t>
            </a:r>
            <a:endParaRPr lang="ko-KR" altLang="en-US" sz="80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6CA729B-E49C-4603-9361-181286475CBE}"/>
              </a:ext>
            </a:extLst>
          </p:cNvPr>
          <p:cNvCxnSpPr/>
          <p:nvPr/>
        </p:nvCxnSpPr>
        <p:spPr>
          <a:xfrm>
            <a:off x="1291461" y="3029192"/>
            <a:ext cx="3200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1062D25-E9DC-4C0D-856A-A7F0E5257FC9}"/>
              </a:ext>
            </a:extLst>
          </p:cNvPr>
          <p:cNvGrpSpPr/>
          <p:nvPr/>
        </p:nvGrpSpPr>
        <p:grpSpPr>
          <a:xfrm>
            <a:off x="2194816" y="3508844"/>
            <a:ext cx="1393689" cy="225084"/>
            <a:chOff x="8494846" y="6387807"/>
            <a:chExt cx="1247767" cy="225084"/>
          </a:xfrm>
        </p:grpSpPr>
        <p:sp>
          <p:nvSpPr>
            <p:cNvPr id="37" name="모서리가 둥근 직사각형 68">
              <a:extLst>
                <a:ext uri="{FF2B5EF4-FFF2-40B4-BE49-F238E27FC236}">
                  <a16:creationId xmlns:a16="http://schemas.microsoft.com/office/drawing/2014/main" id="{BEF27864-18A4-4B19-8094-71A80C764C22}"/>
                </a:ext>
              </a:extLst>
            </p:cNvPr>
            <p:cNvSpPr/>
            <p:nvPr/>
          </p:nvSpPr>
          <p:spPr>
            <a:xfrm>
              <a:off x="8494846" y="6387807"/>
              <a:ext cx="601953" cy="22508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OK</a:t>
              </a:r>
              <a:endParaRPr lang="ko-KR" altLang="en-US" sz="1600"/>
            </a:p>
          </p:txBody>
        </p:sp>
        <p:sp>
          <p:nvSpPr>
            <p:cNvPr id="38" name="모서리가 둥근 직사각형 69">
              <a:extLst>
                <a:ext uri="{FF2B5EF4-FFF2-40B4-BE49-F238E27FC236}">
                  <a16:creationId xmlns:a16="http://schemas.microsoft.com/office/drawing/2014/main" id="{0920B80C-811B-42CE-B74E-9E23FBAC9DBC}"/>
                </a:ext>
              </a:extLst>
            </p:cNvPr>
            <p:cNvSpPr/>
            <p:nvPr/>
          </p:nvSpPr>
          <p:spPr>
            <a:xfrm>
              <a:off x="9140660" y="6387807"/>
              <a:ext cx="601953" cy="22508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Cancel</a:t>
              </a:r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716375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Library &gt; QR Code</a:t>
            </a:r>
            <a:endParaRPr lang="ko-KR" altLang="en-US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System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45D28349-9B7E-4A32-8AA3-F60751A0180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687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37291-0B61-420E-A4C9-A1AD0B16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QR Code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2C1BF3-D5C9-4384-A70B-84E13A893DD0}"/>
              </a:ext>
            </a:extLst>
          </p:cNvPr>
          <p:cNvSpPr txBox="1"/>
          <p:nvPr/>
        </p:nvSpPr>
        <p:spPr>
          <a:xfrm>
            <a:off x="533395" y="783627"/>
            <a:ext cx="5777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QR Code </a:t>
            </a:r>
            <a:r>
              <a:rPr lang="ko-KR" altLang="en-US"/>
              <a:t>일괄 인쇄 기능을 제공하기 위한 메뉴입니다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24DA2019-853A-4E0A-ACA9-AD0F1E76D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1395243"/>
            <a:ext cx="7853363" cy="331690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6DB0AF04-229A-40E2-92B5-35820EEBEB62}"/>
              </a:ext>
            </a:extLst>
          </p:cNvPr>
          <p:cNvSpPr/>
          <p:nvPr/>
        </p:nvSpPr>
        <p:spPr>
          <a:xfrm>
            <a:off x="603185" y="2019300"/>
            <a:ext cx="1351813" cy="2496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>
                <a:solidFill>
                  <a:schemeClr val="tx1">
                    <a:lumMod val="85000"/>
                    <a:lumOff val="15000"/>
                  </a:schemeClr>
                </a:solidFill>
              </a:rPr>
              <a:t>Select</a:t>
            </a:r>
            <a:r>
              <a:rPr lang="ko-KR" alt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050">
                <a:solidFill>
                  <a:schemeClr val="tx1">
                    <a:lumMod val="85000"/>
                    <a:lumOff val="15000"/>
                  </a:schemeClr>
                </a:solidFill>
              </a:rPr>
              <a:t>Device</a:t>
            </a:r>
            <a:endParaRPr lang="ko-KR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844537E-E586-45DD-A743-8C109E32DB31}"/>
              </a:ext>
            </a:extLst>
          </p:cNvPr>
          <p:cNvSpPr/>
          <p:nvPr/>
        </p:nvSpPr>
        <p:spPr>
          <a:xfrm>
            <a:off x="2036037" y="2019300"/>
            <a:ext cx="573814" cy="2496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>
                <a:solidFill>
                  <a:schemeClr val="tx1">
                    <a:lumMod val="85000"/>
                    <a:lumOff val="15000"/>
                  </a:schemeClr>
                </a:solidFill>
              </a:rPr>
              <a:t>Clear</a:t>
            </a:r>
            <a:endParaRPr lang="ko-KR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3AB8E8-4C55-472A-877F-919910C26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85" y="2537593"/>
            <a:ext cx="1135212" cy="32795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6CAD7DE-55CA-4375-BC7A-3200E80A4CF6}"/>
              </a:ext>
            </a:extLst>
          </p:cNvPr>
          <p:cNvSpPr txBox="1"/>
          <p:nvPr/>
        </p:nvSpPr>
        <p:spPr>
          <a:xfrm>
            <a:off x="569701" y="2382155"/>
            <a:ext cx="9316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QR  Code Color</a:t>
            </a:r>
            <a:endParaRPr lang="ko-KR" altLang="en-US" sz="8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F1029D3-A7AD-4803-8C20-18D3BED65F14}"/>
              </a:ext>
            </a:extLst>
          </p:cNvPr>
          <p:cNvSpPr txBox="1"/>
          <p:nvPr/>
        </p:nvSpPr>
        <p:spPr>
          <a:xfrm>
            <a:off x="1738397" y="2407354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Image Size</a:t>
            </a:r>
            <a:endParaRPr lang="ko-KR" altLang="en-US" sz="80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EA2D4A3-A272-449C-BC56-0E73C1467B1F}"/>
              </a:ext>
            </a:extLst>
          </p:cNvPr>
          <p:cNvSpPr/>
          <p:nvPr/>
        </p:nvSpPr>
        <p:spPr>
          <a:xfrm>
            <a:off x="2725468" y="2018265"/>
            <a:ext cx="573814" cy="2496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>
                <a:solidFill>
                  <a:schemeClr val="tx1">
                    <a:lumMod val="85000"/>
                    <a:lumOff val="15000"/>
                  </a:schemeClr>
                </a:solidFill>
              </a:rPr>
              <a:t>Export</a:t>
            </a:r>
            <a:endParaRPr lang="ko-KR" alt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7715A6-2744-4749-9FA9-46A13B6D218E}"/>
              </a:ext>
            </a:extLst>
          </p:cNvPr>
          <p:cNvSpPr txBox="1"/>
          <p:nvPr/>
        </p:nvSpPr>
        <p:spPr>
          <a:xfrm>
            <a:off x="3227238" y="1533384"/>
            <a:ext cx="702436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/>
              <a:t>QR CODE</a:t>
            </a:r>
            <a:endParaRPr lang="ko-KR" altLang="en-US" sz="900" b="1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5551CA4-F24B-46DA-A209-A188E0E1B08D}"/>
              </a:ext>
            </a:extLst>
          </p:cNvPr>
          <p:cNvCxnSpPr>
            <a:cxnSpLocks/>
          </p:cNvCxnSpPr>
          <p:nvPr/>
        </p:nvCxnSpPr>
        <p:spPr>
          <a:xfrm>
            <a:off x="495295" y="1827020"/>
            <a:ext cx="762953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5C8D43A-132D-4346-A237-5E921CB4FF6E}"/>
              </a:ext>
            </a:extLst>
          </p:cNvPr>
          <p:cNvCxnSpPr>
            <a:cxnSpLocks/>
          </p:cNvCxnSpPr>
          <p:nvPr/>
        </p:nvCxnSpPr>
        <p:spPr>
          <a:xfrm>
            <a:off x="3171825" y="1827925"/>
            <a:ext cx="757849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F6F3832-AC71-44A5-872E-3965433135EC}"/>
              </a:ext>
            </a:extLst>
          </p:cNvPr>
          <p:cNvCxnSpPr>
            <a:cxnSpLocks/>
          </p:cNvCxnSpPr>
          <p:nvPr/>
        </p:nvCxnSpPr>
        <p:spPr>
          <a:xfrm>
            <a:off x="495295" y="3051913"/>
            <a:ext cx="762953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>
            <a:extLst>
              <a:ext uri="{FF2B5EF4-FFF2-40B4-BE49-F238E27FC236}">
                <a16:creationId xmlns:a16="http://schemas.microsoft.com/office/drawing/2014/main" id="{E64C71B3-9738-4F1C-B8F4-B89862084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497" y="3408251"/>
            <a:ext cx="667850" cy="682775"/>
          </a:xfrm>
          <a:prstGeom prst="rect">
            <a:avLst/>
          </a:prstGeom>
        </p:spPr>
      </p:pic>
      <p:graphicFrame>
        <p:nvGraphicFramePr>
          <p:cNvPr id="49" name="표 49">
            <a:extLst>
              <a:ext uri="{FF2B5EF4-FFF2-40B4-BE49-F238E27FC236}">
                <a16:creationId xmlns:a16="http://schemas.microsoft.com/office/drawing/2014/main" id="{D6EC25AC-7B2A-4A8E-B821-D553EAB4D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321655"/>
              </p:ext>
            </p:extLst>
          </p:nvPr>
        </p:nvGraphicFramePr>
        <p:xfrm>
          <a:off x="717485" y="3226843"/>
          <a:ext cx="7102540" cy="10363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8440">
                  <a:extLst>
                    <a:ext uri="{9D8B030D-6E8A-4147-A177-3AD203B41FA5}">
                      <a16:colId xmlns:a16="http://schemas.microsoft.com/office/drawing/2014/main" val="1194128514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4116927518"/>
                    </a:ext>
                  </a:extLst>
                </a:gridCol>
                <a:gridCol w="5238750">
                  <a:extLst>
                    <a:ext uri="{9D8B030D-6E8A-4147-A177-3AD203B41FA5}">
                      <a16:colId xmlns:a16="http://schemas.microsoft.com/office/drawing/2014/main" val="4287403351"/>
                    </a:ext>
                  </a:extLst>
                </a:gridCol>
              </a:tblGrid>
              <a:tr h="259081">
                <a:tc rowSpan="4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T="50292" marB="5029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Name</a:t>
                      </a:r>
                      <a:endParaRPr lang="ko-KR" altLang="en-US" sz="11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4F_</a:t>
                      </a:r>
                      <a:r>
                        <a:rPr lang="ko-KR" altLang="en-US" sz="1100"/>
                        <a:t>항온항습기</a:t>
                      </a:r>
                      <a:r>
                        <a:rPr lang="en-US" altLang="ko-KR" sz="1100"/>
                        <a:t>_45</a:t>
                      </a:r>
                      <a:endParaRPr lang="ko-KR" altLang="en-US" sz="11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656399"/>
                  </a:ext>
                </a:extLst>
              </a:tr>
              <a:tr h="2590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Type</a:t>
                      </a:r>
                      <a:endParaRPr lang="ko-KR" altLang="en-US" sz="11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CRAC</a:t>
                      </a:r>
                      <a:endParaRPr lang="ko-KR" altLang="en-US" sz="11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343397"/>
                  </a:ext>
                </a:extLst>
              </a:tr>
              <a:tr h="2590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Location</a:t>
                      </a:r>
                      <a:endParaRPr lang="ko-KR" altLang="en-US" sz="11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4F / </a:t>
                      </a:r>
                      <a:r>
                        <a:rPr lang="ko-KR" altLang="en-US" sz="1100"/>
                        <a:t>서버룸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101089"/>
                  </a:ext>
                </a:extLst>
              </a:tr>
              <a:tr h="259081">
                <a:tc v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Group</a:t>
                      </a:r>
                      <a:endParaRPr lang="ko-KR" altLang="en-US" sz="11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246161"/>
                  </a:ext>
                </a:extLst>
              </a:tr>
            </a:tbl>
          </a:graphicData>
        </a:graphic>
      </p:graphicFrame>
      <p:pic>
        <p:nvPicPr>
          <p:cNvPr id="74" name="그림 73">
            <a:extLst>
              <a:ext uri="{FF2B5EF4-FFF2-40B4-BE49-F238E27FC236}">
                <a16:creationId xmlns:a16="http://schemas.microsoft.com/office/drawing/2014/main" id="{61455C94-BF63-4D04-A038-E3A646542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881" y="2667704"/>
            <a:ext cx="757238" cy="180975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738F019F-06A3-47B5-9D36-1C1ECA15FAFB}"/>
              </a:ext>
            </a:extLst>
          </p:cNvPr>
          <p:cNvSpPr txBox="1"/>
          <p:nvPr/>
        </p:nvSpPr>
        <p:spPr>
          <a:xfrm>
            <a:off x="5985711" y="2466794"/>
            <a:ext cx="50761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/>
              <a:t>https://www.telerik.com/kendo-vue-ui/components/inputs/slider/controlled/</a:t>
            </a: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47B1C5A4-CF51-4CEA-8559-003FFAB04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497" y="4453842"/>
            <a:ext cx="667850" cy="682775"/>
          </a:xfrm>
          <a:prstGeom prst="rect">
            <a:avLst/>
          </a:prstGeom>
        </p:spPr>
      </p:pic>
      <p:graphicFrame>
        <p:nvGraphicFramePr>
          <p:cNvPr id="81" name="표 49">
            <a:extLst>
              <a:ext uri="{FF2B5EF4-FFF2-40B4-BE49-F238E27FC236}">
                <a16:creationId xmlns:a16="http://schemas.microsoft.com/office/drawing/2014/main" id="{7390D445-6A7E-4B71-B190-0C5702CAE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321655"/>
              </p:ext>
            </p:extLst>
          </p:nvPr>
        </p:nvGraphicFramePr>
        <p:xfrm>
          <a:off x="717485" y="4272434"/>
          <a:ext cx="7102540" cy="10363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8440">
                  <a:extLst>
                    <a:ext uri="{9D8B030D-6E8A-4147-A177-3AD203B41FA5}">
                      <a16:colId xmlns:a16="http://schemas.microsoft.com/office/drawing/2014/main" val="1194128514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4116927518"/>
                    </a:ext>
                  </a:extLst>
                </a:gridCol>
                <a:gridCol w="5238750">
                  <a:extLst>
                    <a:ext uri="{9D8B030D-6E8A-4147-A177-3AD203B41FA5}">
                      <a16:colId xmlns:a16="http://schemas.microsoft.com/office/drawing/2014/main" val="4287403351"/>
                    </a:ext>
                  </a:extLst>
                </a:gridCol>
              </a:tblGrid>
              <a:tr h="259081">
                <a:tc rowSpan="4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T="50292" marB="5029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Name</a:t>
                      </a:r>
                      <a:endParaRPr lang="ko-KR" altLang="en-US" sz="11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4F_</a:t>
                      </a:r>
                      <a:r>
                        <a:rPr lang="ko-KR" altLang="en-US" sz="1100"/>
                        <a:t>항온항습기</a:t>
                      </a:r>
                      <a:r>
                        <a:rPr lang="en-US" altLang="ko-KR" sz="1100"/>
                        <a:t>_45</a:t>
                      </a:r>
                      <a:endParaRPr lang="ko-KR" altLang="en-US" sz="11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656399"/>
                  </a:ext>
                </a:extLst>
              </a:tr>
              <a:tr h="2590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Type</a:t>
                      </a:r>
                      <a:endParaRPr lang="ko-KR" altLang="en-US" sz="11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CRAC</a:t>
                      </a:r>
                      <a:endParaRPr lang="ko-KR" altLang="en-US" sz="11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343397"/>
                  </a:ext>
                </a:extLst>
              </a:tr>
              <a:tr h="2590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Location</a:t>
                      </a:r>
                      <a:endParaRPr lang="ko-KR" altLang="en-US" sz="11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4F / </a:t>
                      </a:r>
                      <a:r>
                        <a:rPr lang="ko-KR" altLang="en-US" sz="1100"/>
                        <a:t>서버룸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101089"/>
                  </a:ext>
                </a:extLst>
              </a:tr>
              <a:tr h="259081">
                <a:tc v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Group</a:t>
                      </a:r>
                      <a:endParaRPr lang="ko-KR" altLang="en-US" sz="11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246161"/>
                  </a:ext>
                </a:extLst>
              </a:tr>
            </a:tbl>
          </a:graphicData>
        </a:graphic>
      </p:graphicFrame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569C9B4-0129-4FFB-BC35-F3AB2866CA9A}"/>
              </a:ext>
            </a:extLst>
          </p:cNvPr>
          <p:cNvCxnSpPr>
            <a:cxnSpLocks/>
          </p:cNvCxnSpPr>
          <p:nvPr/>
        </p:nvCxnSpPr>
        <p:spPr>
          <a:xfrm>
            <a:off x="7972779" y="3051913"/>
            <a:ext cx="0" cy="274639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9179BFD-CBEB-495E-B1ED-3F4263EB05E1}"/>
              </a:ext>
            </a:extLst>
          </p:cNvPr>
          <p:cNvSpPr txBox="1"/>
          <p:nvPr/>
        </p:nvSpPr>
        <p:spPr>
          <a:xfrm>
            <a:off x="7629525" y="5124419"/>
            <a:ext cx="7216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/>
              <a:t>scroll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701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FEC40-F512-4BF8-BD3D-29F7E4897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Multi Channel Interface Converter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B1B07E-FCA8-42FA-83EC-3205A19F3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Device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190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9FD2D-37BE-4EBA-A473-876FDBA5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1145F0-70E2-43B3-9AD0-28F2A4C703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E548E2-C88F-4922-9F8A-79EE600C3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28" y="1596887"/>
            <a:ext cx="6154156" cy="231043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B3423B2-2E0E-4FB7-9E0E-D4CE8FB95531}"/>
              </a:ext>
            </a:extLst>
          </p:cNvPr>
          <p:cNvSpPr/>
          <p:nvPr/>
        </p:nvSpPr>
        <p:spPr>
          <a:xfrm>
            <a:off x="2906159" y="2667005"/>
            <a:ext cx="1871250" cy="200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BB0E7AA-2C59-4C85-A261-CD40694B9535}"/>
              </a:ext>
            </a:extLst>
          </p:cNvPr>
          <p:cNvCxnSpPr>
            <a:cxnSpLocks/>
          </p:cNvCxnSpPr>
          <p:nvPr/>
        </p:nvCxnSpPr>
        <p:spPr>
          <a:xfrm>
            <a:off x="3969026" y="2867228"/>
            <a:ext cx="559906" cy="2175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BFF69B6-0FEE-4B9E-9CF6-98876087AD7E}"/>
              </a:ext>
            </a:extLst>
          </p:cNvPr>
          <p:cNvSpPr txBox="1"/>
          <p:nvPr/>
        </p:nvSpPr>
        <p:spPr>
          <a:xfrm>
            <a:off x="4141304" y="5042452"/>
            <a:ext cx="72110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 </a:t>
            </a:r>
            <a:r>
              <a:rPr lang="en-US" altLang="ko-KR"/>
              <a:t>drive</a:t>
            </a:r>
            <a:r>
              <a:rPr lang="ko-KR" altLang="en-US"/>
              <a:t>는 </a:t>
            </a:r>
            <a:r>
              <a:rPr lang="en-US" altLang="ko-KR"/>
              <a:t>single interface converter</a:t>
            </a:r>
            <a:r>
              <a:rPr lang="ko-KR" altLang="en-US"/>
              <a:t>용이 아니고 </a:t>
            </a:r>
            <a:endParaRPr lang="en-US" altLang="ko-KR"/>
          </a:p>
          <a:p>
            <a:r>
              <a:rPr lang="en-US" altLang="ko-KR"/>
              <a:t>multi-channel interface converter</a:t>
            </a:r>
            <a:r>
              <a:rPr lang="ko-KR" altLang="en-US"/>
              <a:t>용 </a:t>
            </a:r>
            <a:r>
              <a:rPr lang="en-US" altLang="ko-KR"/>
              <a:t>driver </a:t>
            </a:r>
            <a:r>
              <a:rPr lang="ko-KR" altLang="en-US"/>
              <a:t>이므로 여기서 삭제하고 </a:t>
            </a:r>
            <a:endParaRPr lang="en-US" altLang="ko-KR"/>
          </a:p>
          <a:p>
            <a:r>
              <a:rPr lang="en-US" altLang="ko-KR"/>
              <a:t>multi-channel interface converter</a:t>
            </a:r>
            <a:r>
              <a:rPr lang="ko-KR" altLang="en-US"/>
              <a:t>에서 선택되도록 수정합니다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051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9922E-B69F-4A85-9CB7-47A042E5E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153F1-3FCA-43CC-A217-33B42AE406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E08546-4C88-4AA5-ACDF-309395E27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788" y="2942231"/>
            <a:ext cx="6493151" cy="28048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10E99A-0B2C-45FE-BEA0-BA2426BC9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335" y="1409701"/>
            <a:ext cx="6601239" cy="7731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CBD8E3-59B3-43C1-9B65-49CAE7744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617" y="3151948"/>
            <a:ext cx="2016609" cy="404821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C05C4A69-2D36-4F02-BC1F-2A5CDA21C7C1}"/>
              </a:ext>
            </a:extLst>
          </p:cNvPr>
          <p:cNvSpPr/>
          <p:nvPr/>
        </p:nvSpPr>
        <p:spPr>
          <a:xfrm>
            <a:off x="4876800" y="2372140"/>
            <a:ext cx="602974" cy="4505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816AF8-D8FF-44C3-A12D-5A3CD695E9CE}"/>
              </a:ext>
            </a:extLst>
          </p:cNvPr>
          <p:cNvSpPr/>
          <p:nvPr/>
        </p:nvSpPr>
        <p:spPr>
          <a:xfrm>
            <a:off x="4556055" y="3482014"/>
            <a:ext cx="728870" cy="200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18F8316-612C-45E9-BA38-95FC4B439341}"/>
              </a:ext>
            </a:extLst>
          </p:cNvPr>
          <p:cNvCxnSpPr>
            <a:cxnSpLocks/>
          </p:cNvCxnSpPr>
          <p:nvPr/>
        </p:nvCxnSpPr>
        <p:spPr>
          <a:xfrm flipH="1">
            <a:off x="3773557" y="3682237"/>
            <a:ext cx="848759" cy="10156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0BAA676-7DC0-49B0-BC62-9367BCAC6D84}"/>
              </a:ext>
            </a:extLst>
          </p:cNvPr>
          <p:cNvSpPr txBox="1"/>
          <p:nvPr/>
        </p:nvSpPr>
        <p:spPr>
          <a:xfrm>
            <a:off x="2979042" y="4678913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TCP</a:t>
            </a:r>
            <a:r>
              <a:rPr lang="ko-KR" altLang="en-US" sz="1200" b="1"/>
              <a:t> </a:t>
            </a:r>
            <a:r>
              <a:rPr lang="en-US" altLang="ko-KR" sz="1200" b="1"/>
              <a:t>Port</a:t>
            </a:r>
            <a:r>
              <a:rPr lang="ko-KR" altLang="en-US" sz="1200" b="1"/>
              <a:t> </a:t>
            </a:r>
            <a:r>
              <a:rPr lang="en-US" altLang="ko-KR" sz="1200" b="1"/>
              <a:t>Count</a:t>
            </a:r>
          </a:p>
          <a:p>
            <a:r>
              <a:rPr lang="ko-KR" altLang="en-US" sz="1200" b="1"/>
              <a:t>로 변경합니다</a:t>
            </a:r>
            <a:r>
              <a:rPr lang="en-US" altLang="ko-KR" sz="1200" b="1"/>
              <a:t>.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673649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FEC40-F512-4BF8-BD3D-29F7E4897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Import</a:t>
            </a:r>
            <a:r>
              <a:rPr lang="ko-KR" altLang="en-US"/>
              <a:t> </a:t>
            </a:r>
            <a:r>
              <a:rPr lang="en-US" altLang="ko-KR"/>
              <a:t>Devies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B1B07E-FCA8-42FA-83EC-3205A19F3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Device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743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2C8A2-56E2-4EB6-8FA5-2D1AD56D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7E160-7E95-4969-AE5D-F41F32578B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FA1D9C-7850-4658-B2AB-D1353189A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33" y="1086886"/>
            <a:ext cx="8138131" cy="14895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092A18-B5BE-41ED-B0C2-16336070D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33" y="3429001"/>
            <a:ext cx="8202889" cy="1555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F31758-0394-4CCC-BE44-33E521B72A60}"/>
              </a:ext>
            </a:extLst>
          </p:cNvPr>
          <p:cNvSpPr txBox="1"/>
          <p:nvPr/>
        </p:nvSpPr>
        <p:spPr>
          <a:xfrm>
            <a:off x="282161" y="1232659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highlight>
                  <a:srgbClr val="FFFF00"/>
                </a:highlight>
              </a:rPr>
              <a:t>AS-IS</a:t>
            </a:r>
            <a:endParaRPr lang="ko-KR" altLang="en-US" sz="2400" b="1"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798B68-E392-460F-AC04-191733E3A6A8}"/>
              </a:ext>
            </a:extLst>
          </p:cNvPr>
          <p:cNvSpPr txBox="1"/>
          <p:nvPr/>
        </p:nvSpPr>
        <p:spPr>
          <a:xfrm>
            <a:off x="282161" y="3585456"/>
            <a:ext cx="1077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highlight>
                  <a:srgbClr val="FFFF00"/>
                </a:highlight>
              </a:rPr>
              <a:t>TO-BE</a:t>
            </a:r>
            <a:endParaRPr lang="ko-KR" altLang="en-US" sz="2400" b="1">
              <a:highlight>
                <a:srgbClr val="FFFF00"/>
              </a:highligh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823EC5-4D16-4B10-955A-99878D900FCD}"/>
              </a:ext>
            </a:extLst>
          </p:cNvPr>
          <p:cNvSpPr/>
          <p:nvPr/>
        </p:nvSpPr>
        <p:spPr>
          <a:xfrm>
            <a:off x="765173" y="4141303"/>
            <a:ext cx="1355175" cy="225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F82935-CC48-47A1-9295-74A4EA288AF9}"/>
              </a:ext>
            </a:extLst>
          </p:cNvPr>
          <p:cNvSpPr/>
          <p:nvPr/>
        </p:nvSpPr>
        <p:spPr>
          <a:xfrm>
            <a:off x="869561" y="4598057"/>
            <a:ext cx="980661" cy="225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9F97F10-AD9F-477D-BDA8-5D55705F9AA0}"/>
              </a:ext>
            </a:extLst>
          </p:cNvPr>
          <p:cNvCxnSpPr/>
          <p:nvPr/>
        </p:nvCxnSpPr>
        <p:spPr>
          <a:xfrm>
            <a:off x="1359892" y="4823345"/>
            <a:ext cx="0" cy="508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9F87F6-35ED-497A-8D7E-12528104CC9E}"/>
              </a:ext>
            </a:extLst>
          </p:cNvPr>
          <p:cNvSpPr txBox="1"/>
          <p:nvPr/>
        </p:nvSpPr>
        <p:spPr>
          <a:xfrm>
            <a:off x="679034" y="5379120"/>
            <a:ext cx="7324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root group </a:t>
            </a:r>
            <a:r>
              <a:rPr lang="ko-KR" altLang="en-US" sz="1000"/>
              <a:t>또는 </a:t>
            </a:r>
            <a:r>
              <a:rPr lang="en-US" altLang="ko-KR" sz="1000"/>
              <a:t>Static group</a:t>
            </a:r>
            <a:r>
              <a:rPr lang="ko-KR" altLang="en-US" sz="1000"/>
              <a:t>이 선택된 경우</a:t>
            </a:r>
            <a:r>
              <a:rPr lang="en-US" altLang="ko-KR" sz="1000"/>
              <a:t> Excel </a:t>
            </a:r>
            <a:r>
              <a:rPr lang="ko-KR" altLang="en-US" sz="1000"/>
              <a:t>파일을 통해 </a:t>
            </a:r>
            <a:r>
              <a:rPr lang="en-US" altLang="ko-KR" sz="1000"/>
              <a:t>device</a:t>
            </a:r>
            <a:r>
              <a:rPr lang="ko-KR" altLang="en-US" sz="1000"/>
              <a:t>를 일괄 등록하는 </a:t>
            </a:r>
            <a:r>
              <a:rPr lang="en-US" altLang="ko-KR" sz="1000"/>
              <a:t>“Import Devices” </a:t>
            </a:r>
            <a:r>
              <a:rPr lang="ko-KR" altLang="en-US" sz="1000"/>
              <a:t>버튼을 제공합니다</a:t>
            </a:r>
            <a:r>
              <a:rPr lang="en-US" altLang="ko-KR" sz="1000"/>
              <a:t>.</a:t>
            </a:r>
            <a:endParaRPr lang="ko-KR" altLang="en-US" sz="100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F1238F8-CF78-49BA-A25A-2F6B7E4AA773}"/>
              </a:ext>
            </a:extLst>
          </p:cNvPr>
          <p:cNvCxnSpPr>
            <a:cxnSpLocks/>
          </p:cNvCxnSpPr>
          <p:nvPr/>
        </p:nvCxnSpPr>
        <p:spPr>
          <a:xfrm>
            <a:off x="3910935" y="4446105"/>
            <a:ext cx="0" cy="9011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58C5D1AA-0266-4EBC-9A4E-CEB6C59DB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3713" y="4229608"/>
            <a:ext cx="940963" cy="22652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572FA6A-00DD-49FB-829C-848B153DDB1F}"/>
              </a:ext>
            </a:extLst>
          </p:cNvPr>
          <p:cNvSpPr/>
          <p:nvPr/>
        </p:nvSpPr>
        <p:spPr>
          <a:xfrm>
            <a:off x="3187148" y="4220817"/>
            <a:ext cx="980661" cy="225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569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3F21D-3581-487C-8246-9670A27C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68A31-4882-497B-8F0D-B62E9123BE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3FDA4C-5879-4EE3-BB69-7160BCF791E3}"/>
              </a:ext>
            </a:extLst>
          </p:cNvPr>
          <p:cNvSpPr/>
          <p:nvPr/>
        </p:nvSpPr>
        <p:spPr>
          <a:xfrm>
            <a:off x="2844189" y="1506200"/>
            <a:ext cx="4490890" cy="28332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srgbClr val="C0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BC34DE-854A-4B2B-9D5B-F2333F242D97}"/>
              </a:ext>
            </a:extLst>
          </p:cNvPr>
          <p:cNvSpPr txBox="1"/>
          <p:nvPr/>
        </p:nvSpPr>
        <p:spPr>
          <a:xfrm>
            <a:off x="4291979" y="1761691"/>
            <a:ext cx="1595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Import Devices</a:t>
            </a:r>
            <a:endParaRPr lang="ko-KR" alt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60D206-349F-45A9-9023-332CA6257633}"/>
              </a:ext>
            </a:extLst>
          </p:cNvPr>
          <p:cNvSpPr txBox="1"/>
          <p:nvPr/>
        </p:nvSpPr>
        <p:spPr>
          <a:xfrm>
            <a:off x="3100442" y="2525668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*</a:t>
            </a:r>
            <a:r>
              <a:rPr lang="en-US" altLang="ko-KR" sz="800"/>
              <a:t> Excel File</a:t>
            </a:r>
            <a:endParaRPr lang="ko-KR" altLang="en-US" sz="80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932A58F-9C89-4556-B88F-3BAE52ACBEC2}"/>
              </a:ext>
            </a:extLst>
          </p:cNvPr>
          <p:cNvCxnSpPr>
            <a:cxnSpLocks/>
          </p:cNvCxnSpPr>
          <p:nvPr/>
        </p:nvCxnSpPr>
        <p:spPr>
          <a:xfrm>
            <a:off x="3160644" y="2920601"/>
            <a:ext cx="38365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7F6E1BB7-82F7-422F-A9B8-522CB1A74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619" y="3978921"/>
            <a:ext cx="1113182" cy="28767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010EBEC-727E-4866-B2DB-069D5C629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760" y="2717524"/>
            <a:ext cx="285750" cy="190500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2CD67D4-4C1E-41BC-8A95-6FCA2B3F97EE}"/>
              </a:ext>
            </a:extLst>
          </p:cNvPr>
          <p:cNvCxnSpPr/>
          <p:nvPr/>
        </p:nvCxnSpPr>
        <p:spPr>
          <a:xfrm>
            <a:off x="3107166" y="3932581"/>
            <a:ext cx="395334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1645FFE-C8DF-49BC-9D21-F99A0CCDB262}"/>
              </a:ext>
            </a:extLst>
          </p:cNvPr>
          <p:cNvSpPr txBox="1"/>
          <p:nvPr/>
        </p:nvSpPr>
        <p:spPr>
          <a:xfrm>
            <a:off x="3091731" y="2938577"/>
            <a:ext cx="39533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b="0" i="0">
                <a:solidFill>
                  <a:srgbClr val="404040"/>
                </a:solidFill>
                <a:effectLst/>
                <a:latin typeface="Open Sans" panose="020B0604020202020204" pitchFamily="34" charset="0"/>
              </a:rPr>
              <a:t>Add multiple new devices or update multiple existing devices in bulk by importing a pre-prepared excel file.</a:t>
            </a:r>
          </a:p>
          <a:p>
            <a:endParaRPr lang="ko-KR" altLang="en-US" sz="7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1F8132D-D23E-4911-AFAC-835609F7BEF1}"/>
              </a:ext>
            </a:extLst>
          </p:cNvPr>
          <p:cNvSpPr/>
          <p:nvPr/>
        </p:nvSpPr>
        <p:spPr>
          <a:xfrm>
            <a:off x="3160644" y="3275626"/>
            <a:ext cx="1203512" cy="1815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>
                    <a:lumMod val="65000"/>
                    <a:lumOff val="35000"/>
                  </a:schemeClr>
                </a:solidFill>
              </a:rPr>
              <a:t>Download Empty Templeate</a:t>
            </a:r>
            <a:endParaRPr lang="ko-KR" altLang="en-US" sz="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954A881-C4BB-4EB8-A05C-BEFDD4F8D4E6}"/>
              </a:ext>
            </a:extLst>
          </p:cNvPr>
          <p:cNvCxnSpPr/>
          <p:nvPr/>
        </p:nvCxnSpPr>
        <p:spPr>
          <a:xfrm>
            <a:off x="3732144" y="3457161"/>
            <a:ext cx="0" cy="1519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70D42F-20FB-4535-8ACB-90ABC9F26D81}"/>
              </a:ext>
            </a:extLst>
          </p:cNvPr>
          <p:cNvSpPr txBox="1"/>
          <p:nvPr/>
        </p:nvSpPr>
        <p:spPr>
          <a:xfrm>
            <a:off x="2911873" y="4996847"/>
            <a:ext cx="16530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template file </a:t>
            </a:r>
            <a:r>
              <a:rPr lang="ko-KR" altLang="en-US" sz="1100"/>
              <a:t>다운로드 </a:t>
            </a:r>
          </a:p>
        </p:txBody>
      </p:sp>
    </p:spTree>
    <p:extLst>
      <p:ext uri="{BB962C8B-B14F-4D97-AF65-F5344CB8AC3E}">
        <p14:creationId xmlns:p14="http://schemas.microsoft.com/office/powerpoint/2010/main" val="112262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Field Definition</a:t>
            </a:r>
            <a:endParaRPr lang="ko-KR" altLang="en-US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System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45D28349-9B7E-4A32-8AA3-F60751A018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633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3F21D-3581-487C-8246-9670A27C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68A31-4882-497B-8F0D-B62E9123BE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3FDA4C-5879-4EE3-BB69-7160BCF791E3}"/>
              </a:ext>
            </a:extLst>
          </p:cNvPr>
          <p:cNvSpPr/>
          <p:nvPr/>
        </p:nvSpPr>
        <p:spPr>
          <a:xfrm>
            <a:off x="1861226" y="674451"/>
            <a:ext cx="8476033" cy="561610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srgbClr val="C0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BC34DE-854A-4B2B-9D5B-F2333F242D97}"/>
              </a:ext>
            </a:extLst>
          </p:cNvPr>
          <p:cNvSpPr txBox="1"/>
          <p:nvPr/>
        </p:nvSpPr>
        <p:spPr>
          <a:xfrm>
            <a:off x="5154073" y="957538"/>
            <a:ext cx="1899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Imported</a:t>
            </a:r>
            <a:r>
              <a:rPr lang="ko-KR" altLang="en-US" sz="1600" dirty="0"/>
              <a:t> </a:t>
            </a:r>
            <a:r>
              <a:rPr lang="en-US" altLang="ko-KR" sz="1600" dirty="0"/>
              <a:t>Devices</a:t>
            </a:r>
            <a:endParaRPr lang="ko-KR" altLang="en-US" sz="1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F6E1BB7-82F7-422F-A9B8-522CB1A74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200" y="5716929"/>
            <a:ext cx="1113182" cy="287676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2CD67D4-4C1E-41BC-8A95-6FCA2B3F97EE}"/>
              </a:ext>
            </a:extLst>
          </p:cNvPr>
          <p:cNvCxnSpPr>
            <a:cxnSpLocks/>
          </p:cNvCxnSpPr>
          <p:nvPr/>
        </p:nvCxnSpPr>
        <p:spPr>
          <a:xfrm>
            <a:off x="1861226" y="5652761"/>
            <a:ext cx="8476033" cy="641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E669F5-EEBB-41A1-A398-4C820DA345B8}"/>
              </a:ext>
            </a:extLst>
          </p:cNvPr>
          <p:cNvSpPr/>
          <p:nvPr/>
        </p:nvSpPr>
        <p:spPr>
          <a:xfrm>
            <a:off x="2169680" y="1912000"/>
            <a:ext cx="7804414" cy="3103216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grid</a:t>
            </a: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7" name="표 7">
            <a:extLst>
              <a:ext uri="{FF2B5EF4-FFF2-40B4-BE49-F238E27FC236}">
                <a16:creationId xmlns:a16="http://schemas.microsoft.com/office/drawing/2014/main" id="{7A75B9C3-F879-4676-8623-598332D87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711836"/>
              </p:ext>
            </p:extLst>
          </p:nvPr>
        </p:nvGraphicFramePr>
        <p:xfrm>
          <a:off x="2549033" y="4013042"/>
          <a:ext cx="8654128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2620">
                  <a:extLst>
                    <a:ext uri="{9D8B030D-6E8A-4147-A177-3AD203B41FA5}">
                      <a16:colId xmlns:a16="http://schemas.microsoft.com/office/drawing/2014/main" val="132890166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1620671569"/>
                    </a:ext>
                  </a:extLst>
                </a:gridCol>
                <a:gridCol w="648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966">
                  <a:extLst>
                    <a:ext uri="{9D8B030D-6E8A-4147-A177-3AD203B41FA5}">
                      <a16:colId xmlns:a16="http://schemas.microsoft.com/office/drawing/2014/main" val="181659154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1812583400"/>
                    </a:ext>
                  </a:extLst>
                </a:gridCol>
                <a:gridCol w="4969972">
                  <a:extLst>
                    <a:ext uri="{9D8B030D-6E8A-4147-A177-3AD203B41FA5}">
                      <a16:colId xmlns:a16="http://schemas.microsoft.com/office/drawing/2014/main" val="944953786"/>
                    </a:ext>
                  </a:extLst>
                </a:gridCol>
              </a:tblGrid>
              <a:tr h="150636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</a:rPr>
                        <a:t>Grid Fields</a:t>
                      </a:r>
                      <a:endParaRPr lang="ko-KR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340238"/>
                  </a:ext>
                </a:extLst>
              </a:tr>
              <a:tr h="1679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/>
                        <a:t>Name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Type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JSON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Width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Default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Description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538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Id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Device Model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O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867594"/>
                  </a:ext>
                </a:extLst>
              </a:tr>
              <a:tr h="150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Description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O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316736"/>
                  </a:ext>
                </a:extLst>
              </a:tr>
              <a:tr h="150636">
                <a:tc>
                  <a:txBody>
                    <a:bodyPr/>
                    <a:lstStyle/>
                    <a:p>
                      <a:pPr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33460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CFDED18-BB2A-488F-AF4E-F99BC0D10866}"/>
              </a:ext>
            </a:extLst>
          </p:cNvPr>
          <p:cNvSpPr txBox="1"/>
          <p:nvPr/>
        </p:nvSpPr>
        <p:spPr>
          <a:xfrm>
            <a:off x="2169680" y="1475464"/>
            <a:ext cx="2408032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Connected to PLC	SNMP</a:t>
            </a:r>
            <a:endParaRPr lang="ko-KR" altLang="en-US" sz="105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F01E563-E5CA-4E68-9770-E3D160C41FF6}"/>
              </a:ext>
            </a:extLst>
          </p:cNvPr>
          <p:cNvSpPr/>
          <p:nvPr/>
        </p:nvSpPr>
        <p:spPr>
          <a:xfrm>
            <a:off x="2131579" y="1354457"/>
            <a:ext cx="7842515" cy="4572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7A000AF-1741-4DA4-928B-21DDC33BFB0B}"/>
              </a:ext>
            </a:extLst>
          </p:cNvPr>
          <p:cNvCxnSpPr>
            <a:cxnSpLocks/>
          </p:cNvCxnSpPr>
          <p:nvPr/>
        </p:nvCxnSpPr>
        <p:spPr>
          <a:xfrm flipV="1">
            <a:off x="2108280" y="1819276"/>
            <a:ext cx="1641697" cy="190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381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E8EF7-72D0-4747-B1C2-3E8F05448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Excel Template File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B287BE-121C-45F4-BBF8-6E3CF75134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D23994-A267-460B-92B8-A78EEA75C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013" y="3862982"/>
            <a:ext cx="6932799" cy="14010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09DEC5-1849-40BC-B88B-0C92DB57F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911" y="1674951"/>
            <a:ext cx="5630037" cy="13531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1834A3-24BF-42B1-9A19-A13D570F6D33}"/>
              </a:ext>
            </a:extLst>
          </p:cNvPr>
          <p:cNvSpPr txBox="1"/>
          <p:nvPr/>
        </p:nvSpPr>
        <p:spPr>
          <a:xfrm>
            <a:off x="1934817" y="1964251"/>
            <a:ext cx="7296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interface</a:t>
            </a:r>
            <a:r>
              <a:rPr lang="ko-KR" altLang="en-US" sz="1400"/>
              <a:t> </a:t>
            </a:r>
            <a:r>
              <a:rPr lang="en-US" altLang="ko-KR" sz="1400"/>
              <a:t>type</a:t>
            </a:r>
            <a:r>
              <a:rPr lang="ko-KR" altLang="en-US" sz="1400"/>
              <a:t> 별로 </a:t>
            </a:r>
            <a:r>
              <a:rPr lang="en-US" altLang="ko-KR" sz="1400"/>
              <a:t>device</a:t>
            </a:r>
            <a:r>
              <a:rPr lang="ko-KR" altLang="en-US" sz="1400"/>
              <a:t>에 정의되는 항목이 다르므로 시트로 구분합니다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첫 개발은 </a:t>
            </a:r>
            <a:r>
              <a:rPr lang="en-US" altLang="ko-KR" sz="1400" b="1"/>
              <a:t>“Connected To PLC“</a:t>
            </a:r>
            <a:r>
              <a:rPr lang="en-US" altLang="ko-KR" sz="1400"/>
              <a:t> </a:t>
            </a:r>
            <a:r>
              <a:rPr lang="ko-KR" altLang="en-US" sz="1400"/>
              <a:t>유형의 장비 일괄 등록 기능을 우선 작업하기로 합니다</a:t>
            </a:r>
            <a:r>
              <a:rPr lang="en-US" altLang="ko-KR" sz="1400"/>
              <a:t>. </a:t>
            </a:r>
            <a:endParaRPr lang="ko-KR" alt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C5F00B-4079-43A5-8C45-CBE7CFF00944}"/>
              </a:ext>
            </a:extLst>
          </p:cNvPr>
          <p:cNvSpPr txBox="1"/>
          <p:nvPr/>
        </p:nvSpPr>
        <p:spPr>
          <a:xfrm>
            <a:off x="1808921" y="3869822"/>
            <a:ext cx="5001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앞으로 일괄 등록 기능이 다른 </a:t>
            </a:r>
            <a:r>
              <a:rPr lang="en-US" altLang="ko-KR" sz="1400"/>
              <a:t>Interface Type</a:t>
            </a:r>
            <a:r>
              <a:rPr lang="ko-KR" altLang="en-US" sz="1400"/>
              <a:t>까지 확장되면 </a:t>
            </a:r>
            <a:endParaRPr lang="en-US" altLang="ko-KR" sz="1400"/>
          </a:p>
          <a:p>
            <a:r>
              <a:rPr lang="ko-KR" altLang="en-US" sz="1400"/>
              <a:t>아래와 같이 템플릿의 시트가 추가될 것입니다</a:t>
            </a:r>
            <a:r>
              <a:rPr lang="en-US" altLang="ko-KR" sz="1400"/>
              <a:t>. 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783185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767B3-AC92-4B4C-9C4C-BC333907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Connected To PLC Excel Template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87C43-34DA-499E-A64D-6889A84748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EB71B80B-C8FE-41EC-BA17-041596F36684}"/>
              </a:ext>
            </a:extLst>
          </p:cNvPr>
          <p:cNvSpPr/>
          <p:nvPr/>
        </p:nvSpPr>
        <p:spPr>
          <a:xfrm>
            <a:off x="4664767" y="1913626"/>
            <a:ext cx="1994450" cy="15200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to Stephen</a:t>
            </a:r>
          </a:p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739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FEC40-F512-4BF8-BD3D-29F7E4897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User Report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B1B07E-FCA8-42FA-83EC-3205A19F3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Report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476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2C8A2-56E2-4EB6-8FA5-2D1AD56D7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7E160-7E95-4969-AE5D-F41F32578B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D16610-61E1-4D85-A72F-567136BA1FDB}"/>
              </a:ext>
            </a:extLst>
          </p:cNvPr>
          <p:cNvSpPr txBox="1"/>
          <p:nvPr/>
        </p:nvSpPr>
        <p:spPr>
          <a:xfrm>
            <a:off x="523464" y="901148"/>
            <a:ext cx="46746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mk119</a:t>
            </a:r>
            <a:r>
              <a:rPr lang="ko-KR" altLang="en-US" sz="1000"/>
              <a:t>에서 제공하는 사용자 정의 보고서 기능을 </a:t>
            </a:r>
            <a:r>
              <a:rPr lang="en-US" altLang="ko-KR" sz="1000"/>
              <a:t>liz</a:t>
            </a:r>
            <a:r>
              <a:rPr lang="ko-KR" altLang="en-US" sz="1000"/>
              <a:t>에서도 지원되도록 합니다</a:t>
            </a:r>
            <a:r>
              <a:rPr lang="en-US" altLang="ko-KR" sz="10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/>
              <a:t>mk119</a:t>
            </a:r>
            <a:r>
              <a:rPr lang="ko-KR" altLang="en-US" sz="1000"/>
              <a:t> 사용자 보고서와 동일한 기능 지원</a:t>
            </a:r>
            <a:r>
              <a:rPr lang="en-US" altLang="ko-KR" sz="10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/>
              <a:t>mk119</a:t>
            </a:r>
            <a:r>
              <a:rPr lang="ko-KR" altLang="en-US" sz="1000"/>
              <a:t> 사용자 보고서 </a:t>
            </a:r>
            <a:r>
              <a:rPr lang="en-US" altLang="ko-KR" sz="1000"/>
              <a:t>migration </a:t>
            </a:r>
            <a:r>
              <a:rPr lang="ko-KR" altLang="en-US" sz="1000"/>
              <a:t>지원</a:t>
            </a:r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EDB99C3-7DE3-468F-B39C-7E20BDEFF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970" y="1570766"/>
            <a:ext cx="6926352" cy="312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23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2D51E-8AE2-4E50-9D3B-A1141F799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3490A2-46A4-4795-945C-75037CCF65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01188D-D136-44C7-BEF4-F7407717C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840" y="695225"/>
            <a:ext cx="7382160" cy="57122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8D11C80-1666-49B2-849E-BD002BB751E7}"/>
              </a:ext>
            </a:extLst>
          </p:cNvPr>
          <p:cNvSpPr/>
          <p:nvPr/>
        </p:nvSpPr>
        <p:spPr>
          <a:xfrm>
            <a:off x="6440557" y="5930348"/>
            <a:ext cx="1881808" cy="2981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E27CBB-C7D8-4B7B-B67E-216F529087E3}"/>
              </a:ext>
            </a:extLst>
          </p:cNvPr>
          <p:cNvSpPr/>
          <p:nvPr/>
        </p:nvSpPr>
        <p:spPr>
          <a:xfrm>
            <a:off x="4797287" y="1875183"/>
            <a:ext cx="1676400" cy="21733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AC09A1-F0CA-48BF-9C88-4007B963A46E}"/>
              </a:ext>
            </a:extLst>
          </p:cNvPr>
          <p:cNvSpPr/>
          <p:nvPr/>
        </p:nvSpPr>
        <p:spPr>
          <a:xfrm>
            <a:off x="4797287" y="4088296"/>
            <a:ext cx="1676400" cy="7752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F9E0993-BA2F-4D6A-9035-A98860ABFD4A}"/>
              </a:ext>
            </a:extLst>
          </p:cNvPr>
          <p:cNvCxnSpPr/>
          <p:nvPr/>
        </p:nvCxnSpPr>
        <p:spPr>
          <a:xfrm flipH="1">
            <a:off x="2888974" y="2961861"/>
            <a:ext cx="190831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4D8B97A-F031-48ED-9643-9A4B852DE429}"/>
              </a:ext>
            </a:extLst>
          </p:cNvPr>
          <p:cNvCxnSpPr/>
          <p:nvPr/>
        </p:nvCxnSpPr>
        <p:spPr>
          <a:xfrm flipH="1">
            <a:off x="2888974" y="4492488"/>
            <a:ext cx="190831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8E90516-3BF0-46D1-AEC3-854B3DF0B374}"/>
              </a:ext>
            </a:extLst>
          </p:cNvPr>
          <p:cNvCxnSpPr>
            <a:cxnSpLocks/>
          </p:cNvCxnSpPr>
          <p:nvPr/>
        </p:nvCxnSpPr>
        <p:spPr>
          <a:xfrm flipV="1">
            <a:off x="8309114" y="6089374"/>
            <a:ext cx="854764" cy="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69C35A-1CC1-4E43-B63B-9FBAECBAAC2C}"/>
              </a:ext>
            </a:extLst>
          </p:cNvPr>
          <p:cNvSpPr txBox="1"/>
          <p:nvPr/>
        </p:nvSpPr>
        <p:spPr>
          <a:xfrm>
            <a:off x="675700" y="4275867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템플릿 파일 업로드</a:t>
            </a:r>
            <a:endParaRPr lang="en-US" altLang="ko-KR" sz="1000"/>
          </a:p>
          <a:p>
            <a:r>
              <a:rPr lang="ko-KR" altLang="en-US" sz="1000"/>
              <a:t>업로드된 파일은 아래 경로에 위치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4E89BE6-D50C-4535-8749-6418274C9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63" y="4763566"/>
            <a:ext cx="4741715" cy="1619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1DBCAA-39DB-4B5B-A636-3B15C6DC96B3}"/>
              </a:ext>
            </a:extLst>
          </p:cNvPr>
          <p:cNvSpPr txBox="1"/>
          <p:nvPr/>
        </p:nvSpPr>
        <p:spPr>
          <a:xfrm>
            <a:off x="1325684" y="2838750"/>
            <a:ext cx="1601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보고서 생성 스케쥴 설정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A7F8EF-38A8-44DE-B92E-BA3279F81A97}"/>
              </a:ext>
            </a:extLst>
          </p:cNvPr>
          <p:cNvSpPr txBox="1"/>
          <p:nvPr/>
        </p:nvSpPr>
        <p:spPr>
          <a:xfrm>
            <a:off x="9157718" y="5946385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Sheet </a:t>
            </a:r>
            <a:endParaRPr lang="ko-KR" altLang="en-US" sz="100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435E32D-2F7C-497E-96BD-059532E83251}"/>
              </a:ext>
            </a:extLst>
          </p:cNvPr>
          <p:cNvSpPr/>
          <p:nvPr/>
        </p:nvSpPr>
        <p:spPr>
          <a:xfrm>
            <a:off x="6573078" y="2179982"/>
            <a:ext cx="1676399" cy="3843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15B8A3-0933-40E6-9028-3E723CBD6B62}"/>
              </a:ext>
            </a:extLst>
          </p:cNvPr>
          <p:cNvSpPr txBox="1"/>
          <p:nvPr/>
        </p:nvSpPr>
        <p:spPr>
          <a:xfrm>
            <a:off x="7031044" y="2715639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Cell </a:t>
            </a:r>
            <a:r>
              <a:rPr lang="ko-KR" altLang="en-US" sz="1000"/>
              <a:t>설정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BA08BF1-B7B3-448D-9F6E-DFB5645012A0}"/>
              </a:ext>
            </a:extLst>
          </p:cNvPr>
          <p:cNvSpPr/>
          <p:nvPr/>
        </p:nvSpPr>
        <p:spPr>
          <a:xfrm>
            <a:off x="8401878" y="1875183"/>
            <a:ext cx="940905" cy="1789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3C4A9E-A45E-4D41-9DAE-B27C855BA591}"/>
              </a:ext>
            </a:extLst>
          </p:cNvPr>
          <p:cNvSpPr txBox="1"/>
          <p:nvPr/>
        </p:nvSpPr>
        <p:spPr>
          <a:xfrm>
            <a:off x="8554904" y="2054087"/>
            <a:ext cx="1476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유형 별 </a:t>
            </a:r>
            <a:r>
              <a:rPr lang="en-US" altLang="ko-KR" sz="1000"/>
              <a:t>Cell </a:t>
            </a:r>
            <a:r>
              <a:rPr lang="ko-KR" altLang="en-US" sz="1000"/>
              <a:t>추가 버튼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1893E6-E5CC-4672-941A-5F7B3DC4C7C4}"/>
              </a:ext>
            </a:extLst>
          </p:cNvPr>
          <p:cNvSpPr txBox="1"/>
          <p:nvPr/>
        </p:nvSpPr>
        <p:spPr>
          <a:xfrm>
            <a:off x="350775" y="1078836"/>
            <a:ext cx="29354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(Xabi) Liz</a:t>
            </a:r>
            <a:r>
              <a:rPr lang="ko-KR" altLang="en-US" sz="1400" b="1"/>
              <a:t>로 반영돼야할 </a:t>
            </a:r>
            <a:r>
              <a:rPr lang="en-US" altLang="ko-KR" sz="1400" b="1"/>
              <a:t>Cell Type</a:t>
            </a:r>
          </a:p>
          <a:p>
            <a:pPr marL="285750" indent="-285750">
              <a:buFontTx/>
              <a:buChar char="-"/>
            </a:pPr>
            <a:r>
              <a:rPr lang="en-US" altLang="ko-KR" sz="1400" b="1"/>
              <a:t>Item</a:t>
            </a:r>
          </a:p>
          <a:p>
            <a:pPr marL="285750" indent="-285750">
              <a:buFontTx/>
              <a:buChar char="-"/>
            </a:pPr>
            <a:r>
              <a:rPr lang="en-US" altLang="ko-KR" sz="1400" b="1"/>
              <a:t>SQL</a:t>
            </a:r>
          </a:p>
          <a:p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3383109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15F5F-1EFC-4AA6-975A-4BF7126C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2586E8-2C50-45BB-9DED-E2148BBAD2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F3ADDD-5F34-4D1E-8D3C-C19C6D8D5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050" y="1292087"/>
            <a:ext cx="6065905" cy="37834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A72A7F-3B8B-40AE-8E6A-F6A632E09F8F}"/>
              </a:ext>
            </a:extLst>
          </p:cNvPr>
          <p:cNvSpPr txBox="1"/>
          <p:nvPr/>
        </p:nvSpPr>
        <p:spPr>
          <a:xfrm>
            <a:off x="5956852" y="1683026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AS-IS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32286-27EB-4DB5-BE86-CD6B6A40A01A}"/>
              </a:ext>
            </a:extLst>
          </p:cNvPr>
          <p:cNvSpPr txBox="1"/>
          <p:nvPr/>
        </p:nvSpPr>
        <p:spPr>
          <a:xfrm>
            <a:off x="5956852" y="3624469"/>
            <a:ext cx="82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TO-BE</a:t>
            </a:r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4784588-31A3-43BC-A1E3-6504FA3E220F}"/>
              </a:ext>
            </a:extLst>
          </p:cNvPr>
          <p:cNvCxnSpPr>
            <a:cxnSpLocks/>
          </p:cNvCxnSpPr>
          <p:nvPr/>
        </p:nvCxnSpPr>
        <p:spPr>
          <a:xfrm flipH="1" flipV="1">
            <a:off x="5373758" y="4459356"/>
            <a:ext cx="801756" cy="78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5676EF4-B102-4344-833F-A356BB347362}"/>
              </a:ext>
            </a:extLst>
          </p:cNvPr>
          <p:cNvSpPr txBox="1"/>
          <p:nvPr/>
        </p:nvSpPr>
        <p:spPr>
          <a:xfrm>
            <a:off x="5597546" y="5199749"/>
            <a:ext cx="4015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built-in report template : </a:t>
            </a:r>
            <a:r>
              <a:rPr lang="ko-KR" altLang="en-US" sz="1200"/>
              <a:t>편집</a:t>
            </a:r>
            <a:r>
              <a:rPr lang="en-US" altLang="ko-KR" sz="1200"/>
              <a:t>, </a:t>
            </a:r>
            <a:r>
              <a:rPr lang="ko-KR" altLang="en-US" sz="1200"/>
              <a:t>삭제 불가</a:t>
            </a:r>
            <a:endParaRPr lang="en-US" altLang="ko-KR" sz="1200"/>
          </a:p>
          <a:p>
            <a:r>
              <a:rPr lang="en-US" altLang="ko-KR" sz="1200"/>
              <a:t>user report template</a:t>
            </a:r>
            <a:r>
              <a:rPr lang="ko-KR" altLang="en-US" sz="1200"/>
              <a:t> </a:t>
            </a:r>
            <a:r>
              <a:rPr lang="en-US" altLang="ko-KR" sz="1200"/>
              <a:t>:</a:t>
            </a:r>
            <a:r>
              <a:rPr lang="ko-KR" altLang="en-US" sz="1200"/>
              <a:t> 편집</a:t>
            </a:r>
            <a:r>
              <a:rPr lang="en-US" altLang="ko-KR" sz="1200"/>
              <a:t>, </a:t>
            </a:r>
            <a:r>
              <a:rPr lang="ko-KR" altLang="en-US" sz="1200"/>
              <a:t>삭제 기능 제공</a:t>
            </a:r>
            <a:r>
              <a:rPr lang="en-US" altLang="ko-KR" sz="1200"/>
              <a:t>.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A83E6A6-B192-447F-8175-FADA1CE7C46F}"/>
              </a:ext>
            </a:extLst>
          </p:cNvPr>
          <p:cNvCxnSpPr>
            <a:cxnSpLocks/>
          </p:cNvCxnSpPr>
          <p:nvPr/>
        </p:nvCxnSpPr>
        <p:spPr>
          <a:xfrm flipH="1">
            <a:off x="2922105" y="3611218"/>
            <a:ext cx="742122" cy="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817C9C-562B-41E1-9778-5BD1AA7CB7D1}"/>
              </a:ext>
            </a:extLst>
          </p:cNvPr>
          <p:cNvSpPr txBox="1"/>
          <p:nvPr/>
        </p:nvSpPr>
        <p:spPr>
          <a:xfrm>
            <a:off x="914400" y="3466522"/>
            <a:ext cx="2332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User Report Template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6297275-432D-4095-8B7B-95CD7802E730}"/>
              </a:ext>
            </a:extLst>
          </p:cNvPr>
          <p:cNvCxnSpPr>
            <a:cxnSpLocks/>
          </p:cNvCxnSpPr>
          <p:nvPr/>
        </p:nvCxnSpPr>
        <p:spPr>
          <a:xfrm flipH="1" flipV="1">
            <a:off x="2928730" y="3723861"/>
            <a:ext cx="2325758" cy="675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552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FE4F1-F4DF-4590-A04D-36C4B900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8EF53-B213-4A2F-880C-25EE89BE5B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8979FF-CDBD-4C37-834E-C8929275714D}"/>
              </a:ext>
            </a:extLst>
          </p:cNvPr>
          <p:cNvSpPr/>
          <p:nvPr/>
        </p:nvSpPr>
        <p:spPr>
          <a:xfrm>
            <a:off x="1815297" y="790575"/>
            <a:ext cx="8561406" cy="55075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srgbClr val="C0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A80B5-6950-4E1D-9DE1-8CF10FB0C91B}"/>
              </a:ext>
            </a:extLst>
          </p:cNvPr>
          <p:cNvSpPr txBox="1"/>
          <p:nvPr/>
        </p:nvSpPr>
        <p:spPr>
          <a:xfrm>
            <a:off x="4991531" y="1242700"/>
            <a:ext cx="2208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/>
              <a:t>User Report Template</a:t>
            </a:r>
            <a:endParaRPr lang="ko-KR" altLang="en-US" sz="160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0D06CD3-3494-472F-B7A9-0A5CD6F22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475" y="2054374"/>
            <a:ext cx="190500" cy="1905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F29E0BB-9C91-475F-A8BE-DE6452AC7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908" y="2049612"/>
            <a:ext cx="171450" cy="180975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6738B1E-291A-46D1-A9E4-7D08E47300E1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4937975" y="2133600"/>
            <a:ext cx="2053375" cy="16024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D8DDEBA9-8006-4654-B764-08CA140DD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975" y="5853611"/>
            <a:ext cx="1638300" cy="361950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DC9A726-528E-4FE2-8377-7D63AFC11A1A}"/>
              </a:ext>
            </a:extLst>
          </p:cNvPr>
          <p:cNvCxnSpPr/>
          <p:nvPr/>
        </p:nvCxnSpPr>
        <p:spPr>
          <a:xfrm>
            <a:off x="1815297" y="5743575"/>
            <a:ext cx="856140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26B6782-E60F-4276-9305-5AAE560512F2}"/>
              </a:ext>
            </a:extLst>
          </p:cNvPr>
          <p:cNvSpPr txBox="1"/>
          <p:nvPr/>
        </p:nvSpPr>
        <p:spPr>
          <a:xfrm>
            <a:off x="2262531" y="2349981"/>
            <a:ext cx="5405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*</a:t>
            </a:r>
            <a:r>
              <a:rPr lang="en-US" altLang="ko-KR" sz="800"/>
              <a:t> Name</a:t>
            </a:r>
            <a:endParaRPr lang="ko-KR" altLang="en-US" sz="8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5ABA66-E557-407C-8E8B-E698B64F5A46}"/>
              </a:ext>
            </a:extLst>
          </p:cNvPr>
          <p:cNvSpPr txBox="1"/>
          <p:nvPr/>
        </p:nvSpPr>
        <p:spPr>
          <a:xfrm>
            <a:off x="2262531" y="2830301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Description</a:t>
            </a:r>
            <a:endParaRPr lang="ko-KR" altLang="en-US" sz="8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A43EDB-0370-4F2C-9BB3-519D625F141A}"/>
              </a:ext>
            </a:extLst>
          </p:cNvPr>
          <p:cNvSpPr txBox="1"/>
          <p:nvPr/>
        </p:nvSpPr>
        <p:spPr>
          <a:xfrm>
            <a:off x="2262531" y="3310621"/>
            <a:ext cx="10326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*</a:t>
            </a:r>
            <a:r>
              <a:rPr lang="en-US" altLang="ko-KR" sz="800"/>
              <a:t> Report Category</a:t>
            </a:r>
            <a:endParaRPr lang="ko-KR" altLang="en-US" sz="8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959DF7-96E3-4D21-AB06-EDE02115731F}"/>
              </a:ext>
            </a:extLst>
          </p:cNvPr>
          <p:cNvSpPr txBox="1"/>
          <p:nvPr/>
        </p:nvSpPr>
        <p:spPr>
          <a:xfrm>
            <a:off x="2262531" y="3790941"/>
            <a:ext cx="8338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*</a:t>
            </a:r>
            <a:r>
              <a:rPr lang="en-US" altLang="ko-KR" sz="800"/>
              <a:t> Report Type</a:t>
            </a:r>
            <a:endParaRPr lang="ko-KR" altLang="en-US" sz="8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470861-7969-41D6-91A1-2FA7E611A893}"/>
              </a:ext>
            </a:extLst>
          </p:cNvPr>
          <p:cNvSpPr txBox="1"/>
          <p:nvPr/>
        </p:nvSpPr>
        <p:spPr>
          <a:xfrm>
            <a:off x="2262531" y="4271261"/>
            <a:ext cx="8867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*</a:t>
            </a:r>
            <a:r>
              <a:rPr lang="en-US" altLang="ko-KR" sz="800"/>
              <a:t> Template File</a:t>
            </a:r>
            <a:endParaRPr lang="ko-KR" altLang="en-US" sz="80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8D6090CC-85F0-485B-BCC8-87CD08612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3247" y="4414584"/>
            <a:ext cx="285750" cy="1905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905F284-D4C9-459D-8062-A2AD94C38926}"/>
              </a:ext>
            </a:extLst>
          </p:cNvPr>
          <p:cNvSpPr txBox="1"/>
          <p:nvPr/>
        </p:nvSpPr>
        <p:spPr>
          <a:xfrm>
            <a:off x="2262531" y="4751583"/>
            <a:ext cx="9717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Thumnail Image </a:t>
            </a:r>
            <a:endParaRPr lang="ko-KR" altLang="en-US" sz="80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9CEE3588-2563-4BCC-BC80-C66CB1FB4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3247" y="4983918"/>
            <a:ext cx="285750" cy="190500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C2CFD1EF-EFF8-4D08-BB33-4F8A255F9801}"/>
              </a:ext>
            </a:extLst>
          </p:cNvPr>
          <p:cNvGrpSpPr/>
          <p:nvPr/>
        </p:nvGrpSpPr>
        <p:grpSpPr>
          <a:xfrm>
            <a:off x="2376830" y="2712309"/>
            <a:ext cx="4892167" cy="2473120"/>
            <a:chOff x="2376830" y="2712309"/>
            <a:chExt cx="5318677" cy="2473120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F9167BF-F8A2-4E51-8E27-BBC1988725B2}"/>
                </a:ext>
              </a:extLst>
            </p:cNvPr>
            <p:cNvCxnSpPr>
              <a:cxnSpLocks/>
            </p:cNvCxnSpPr>
            <p:nvPr/>
          </p:nvCxnSpPr>
          <p:spPr>
            <a:xfrm>
              <a:off x="2376830" y="2712309"/>
              <a:ext cx="53186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46F0CC1D-22ED-41B1-A921-90F50AE4E490}"/>
                </a:ext>
              </a:extLst>
            </p:cNvPr>
            <p:cNvCxnSpPr>
              <a:cxnSpLocks/>
            </p:cNvCxnSpPr>
            <p:nvPr/>
          </p:nvCxnSpPr>
          <p:spPr>
            <a:xfrm>
              <a:off x="2376830" y="3206933"/>
              <a:ext cx="53186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4957B0F-D20D-45FA-B6C8-CD660F260E31}"/>
                </a:ext>
              </a:extLst>
            </p:cNvPr>
            <p:cNvCxnSpPr>
              <a:cxnSpLocks/>
            </p:cNvCxnSpPr>
            <p:nvPr/>
          </p:nvCxnSpPr>
          <p:spPr>
            <a:xfrm>
              <a:off x="2376830" y="3701557"/>
              <a:ext cx="53186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E512F4F-3B72-43CC-A7FA-707993732BA5}"/>
                </a:ext>
              </a:extLst>
            </p:cNvPr>
            <p:cNvCxnSpPr>
              <a:cxnSpLocks/>
            </p:cNvCxnSpPr>
            <p:nvPr/>
          </p:nvCxnSpPr>
          <p:spPr>
            <a:xfrm>
              <a:off x="2376830" y="4196181"/>
              <a:ext cx="53186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8998B7A-A6D1-4E83-9A44-91EE6936E4DD}"/>
                </a:ext>
              </a:extLst>
            </p:cNvPr>
            <p:cNvCxnSpPr>
              <a:cxnSpLocks/>
            </p:cNvCxnSpPr>
            <p:nvPr/>
          </p:nvCxnSpPr>
          <p:spPr>
            <a:xfrm>
              <a:off x="2376830" y="4690805"/>
              <a:ext cx="53186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6F576F9-E38E-41CA-9107-8803759E8818}"/>
                </a:ext>
              </a:extLst>
            </p:cNvPr>
            <p:cNvCxnSpPr>
              <a:cxnSpLocks/>
            </p:cNvCxnSpPr>
            <p:nvPr/>
          </p:nvCxnSpPr>
          <p:spPr>
            <a:xfrm>
              <a:off x="2376830" y="5185429"/>
              <a:ext cx="531867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7BCA48C-2D47-41EC-844A-6DD7221287C8}"/>
              </a:ext>
            </a:extLst>
          </p:cNvPr>
          <p:cNvSpPr/>
          <p:nvPr/>
        </p:nvSpPr>
        <p:spPr>
          <a:xfrm>
            <a:off x="7600557" y="2349981"/>
            <a:ext cx="2214613" cy="283544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bg1">
                    <a:lumMod val="50000"/>
                  </a:schemeClr>
                </a:solidFill>
              </a:rPr>
              <a:t>No Image</a:t>
            </a:r>
            <a:endParaRPr lang="ko-KR" altLang="en-US" sz="105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C3B399FC-9DA4-4D03-AA6B-5374DC4A52EC}"/>
              </a:ext>
            </a:extLst>
          </p:cNvPr>
          <p:cNvSpPr/>
          <p:nvPr/>
        </p:nvSpPr>
        <p:spPr>
          <a:xfrm rot="10800000">
            <a:off x="7092519" y="3524731"/>
            <a:ext cx="68528" cy="457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>
            <a:extLst>
              <a:ext uri="{FF2B5EF4-FFF2-40B4-BE49-F238E27FC236}">
                <a16:creationId xmlns:a16="http://schemas.microsoft.com/office/drawing/2014/main" id="{9E18CCBF-0835-4453-8AF2-C7AAC64CCA44}"/>
              </a:ext>
            </a:extLst>
          </p:cNvPr>
          <p:cNvSpPr/>
          <p:nvPr/>
        </p:nvSpPr>
        <p:spPr>
          <a:xfrm rot="10800000">
            <a:off x="7093941" y="4018402"/>
            <a:ext cx="68528" cy="457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91B68E9-1B48-4E5D-87FF-3F41C4803406}"/>
              </a:ext>
            </a:extLst>
          </p:cNvPr>
          <p:cNvSpPr txBox="1"/>
          <p:nvPr/>
        </p:nvSpPr>
        <p:spPr>
          <a:xfrm>
            <a:off x="4552950" y="1630460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Step 1</a:t>
            </a:r>
            <a:endParaRPr lang="ko-KR" altLang="en-US" sz="9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5437EE-5129-4879-B52B-736509B1A7B1}"/>
              </a:ext>
            </a:extLst>
          </p:cNvPr>
          <p:cNvSpPr txBox="1"/>
          <p:nvPr/>
        </p:nvSpPr>
        <p:spPr>
          <a:xfrm>
            <a:off x="4449412" y="1772618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General</a:t>
            </a:r>
            <a:endParaRPr lang="ko-KR" altLang="en-US" sz="120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3B91E14-8B19-491D-9DE7-D94C26681F64}"/>
              </a:ext>
            </a:extLst>
          </p:cNvPr>
          <p:cNvSpPr txBox="1"/>
          <p:nvPr/>
        </p:nvSpPr>
        <p:spPr>
          <a:xfrm>
            <a:off x="6714728" y="1600654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Step 2</a:t>
            </a:r>
            <a:endParaRPr lang="ko-KR" altLang="en-US" sz="9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6DA6A1-43E4-48F6-89A7-8641A3AACC94}"/>
              </a:ext>
            </a:extLst>
          </p:cNvPr>
          <p:cNvSpPr txBox="1"/>
          <p:nvPr/>
        </p:nvSpPr>
        <p:spPr>
          <a:xfrm>
            <a:off x="6468315" y="1742812"/>
            <a:ext cx="1075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Data Source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338652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FE4F1-F4DF-4590-A04D-36C4B900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8EF53-B213-4A2F-880C-25EE89BE5B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8979FF-CDBD-4C37-834E-C8929275714D}"/>
              </a:ext>
            </a:extLst>
          </p:cNvPr>
          <p:cNvSpPr/>
          <p:nvPr/>
        </p:nvSpPr>
        <p:spPr>
          <a:xfrm>
            <a:off x="1815297" y="790575"/>
            <a:ext cx="8561406" cy="55075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srgbClr val="C0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A80B5-6950-4E1D-9DE1-8CF10FB0C91B}"/>
              </a:ext>
            </a:extLst>
          </p:cNvPr>
          <p:cNvSpPr txBox="1"/>
          <p:nvPr/>
        </p:nvSpPr>
        <p:spPr>
          <a:xfrm>
            <a:off x="4991531" y="1242700"/>
            <a:ext cx="2208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/>
              <a:t>User Report Template</a:t>
            </a:r>
            <a:endParaRPr lang="ko-KR" altLang="en-US" sz="160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8DDEBA9-8006-4654-B764-08CA140DD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975" y="5853611"/>
            <a:ext cx="1638300" cy="361950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DC9A726-528E-4FE2-8377-7D63AFC11A1A}"/>
              </a:ext>
            </a:extLst>
          </p:cNvPr>
          <p:cNvCxnSpPr/>
          <p:nvPr/>
        </p:nvCxnSpPr>
        <p:spPr>
          <a:xfrm>
            <a:off x="1815297" y="5743575"/>
            <a:ext cx="856140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CDC160ED-88E3-4C71-9415-044A34685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158" y="2049612"/>
            <a:ext cx="171450" cy="180975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70EA4C7-8458-4D6D-8EE5-E59E4F22F4CC}"/>
              </a:ext>
            </a:extLst>
          </p:cNvPr>
          <p:cNvCxnSpPr>
            <a:cxnSpLocks/>
          </p:cNvCxnSpPr>
          <p:nvPr/>
        </p:nvCxnSpPr>
        <p:spPr>
          <a:xfrm flipV="1">
            <a:off x="4885350" y="2126310"/>
            <a:ext cx="2053375" cy="16024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014D0C9-94E6-4D7E-BDC5-7987A35493CE}"/>
              </a:ext>
            </a:extLst>
          </p:cNvPr>
          <p:cNvSpPr txBox="1"/>
          <p:nvPr/>
        </p:nvSpPr>
        <p:spPr>
          <a:xfrm>
            <a:off x="4552950" y="1630460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Step 1</a:t>
            </a:r>
            <a:endParaRPr lang="ko-KR" altLang="en-US" sz="9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267D4F-899F-4C7C-B0C2-D615E88E0D1F}"/>
              </a:ext>
            </a:extLst>
          </p:cNvPr>
          <p:cNvSpPr txBox="1"/>
          <p:nvPr/>
        </p:nvSpPr>
        <p:spPr>
          <a:xfrm>
            <a:off x="4449412" y="1772618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General</a:t>
            </a:r>
            <a:endParaRPr lang="ko-KR" altLang="en-US" sz="1200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743638-D84A-4103-BFFD-D5CCF1384DA8}"/>
              </a:ext>
            </a:extLst>
          </p:cNvPr>
          <p:cNvSpPr txBox="1"/>
          <p:nvPr/>
        </p:nvSpPr>
        <p:spPr>
          <a:xfrm>
            <a:off x="6714728" y="1600654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Step 2</a:t>
            </a:r>
            <a:endParaRPr lang="ko-KR" altLang="en-US" sz="9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EABA04-155B-4DC0-AF70-554A82E53075}"/>
              </a:ext>
            </a:extLst>
          </p:cNvPr>
          <p:cNvSpPr txBox="1"/>
          <p:nvPr/>
        </p:nvSpPr>
        <p:spPr>
          <a:xfrm>
            <a:off x="6468315" y="1742812"/>
            <a:ext cx="1075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Data Source</a:t>
            </a:r>
            <a:endParaRPr lang="ko-KR" altLang="en-US" sz="1200" b="1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2DB4C0D-A754-46BB-9476-0931015E1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650" y="2028034"/>
            <a:ext cx="190500" cy="19050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7820A2-FF05-478C-B718-B368A6CEF08E}"/>
              </a:ext>
            </a:extLst>
          </p:cNvPr>
          <p:cNvSpPr/>
          <p:nvPr/>
        </p:nvSpPr>
        <p:spPr>
          <a:xfrm>
            <a:off x="2356766" y="2484783"/>
            <a:ext cx="1526122" cy="30347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D049DB-DA18-4530-AF48-3EF6409A3A2B}"/>
              </a:ext>
            </a:extLst>
          </p:cNvPr>
          <p:cNvSpPr/>
          <p:nvPr/>
        </p:nvSpPr>
        <p:spPr>
          <a:xfrm>
            <a:off x="4051338" y="2489269"/>
            <a:ext cx="5783895" cy="303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왼쪽 </a:t>
            </a:r>
            <a:r>
              <a:rPr lang="en-US" altLang="ko-KR" sz="1200">
                <a:solidFill>
                  <a:schemeClr val="tx1"/>
                </a:solidFill>
              </a:rPr>
              <a:t>tree </a:t>
            </a:r>
            <a:r>
              <a:rPr lang="ko-KR" altLang="en-US" sz="1200">
                <a:solidFill>
                  <a:schemeClr val="tx1"/>
                </a:solidFill>
              </a:rPr>
              <a:t>항목 선택에 따라 가변</a:t>
            </a:r>
          </a:p>
        </p:txBody>
      </p:sp>
    </p:spTree>
    <p:extLst>
      <p:ext uri="{BB962C8B-B14F-4D97-AF65-F5344CB8AC3E}">
        <p14:creationId xmlns:p14="http://schemas.microsoft.com/office/powerpoint/2010/main" val="1308957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E5CDE-E899-4EC9-AC8A-894B3BEE9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24AEE-34FB-4800-B36B-D996C4497A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4E1E89-C230-42F5-A943-8EB4BA82160E}"/>
              </a:ext>
            </a:extLst>
          </p:cNvPr>
          <p:cNvSpPr/>
          <p:nvPr/>
        </p:nvSpPr>
        <p:spPr>
          <a:xfrm>
            <a:off x="882875" y="1359880"/>
            <a:ext cx="1662785" cy="31889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A3DCA3-64FF-4AB7-951A-60DA3328A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775" y="1391478"/>
            <a:ext cx="1119860" cy="43764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1CF9A09-0693-47F7-8332-B65326129A89}"/>
              </a:ext>
            </a:extLst>
          </p:cNvPr>
          <p:cNvSpPr/>
          <p:nvPr/>
        </p:nvSpPr>
        <p:spPr>
          <a:xfrm>
            <a:off x="3130775" y="1359880"/>
            <a:ext cx="1662785" cy="31889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18AE50-C8FE-426C-9437-91A9F365228A}"/>
              </a:ext>
            </a:extLst>
          </p:cNvPr>
          <p:cNvSpPr/>
          <p:nvPr/>
        </p:nvSpPr>
        <p:spPr>
          <a:xfrm>
            <a:off x="5378675" y="1359880"/>
            <a:ext cx="1662785" cy="31889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BEF02A3-7720-412E-9690-D914C7D76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250" y="1399080"/>
            <a:ext cx="1026105" cy="65053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A34C9F-5F95-47E7-B244-ABF07ACB77F1}"/>
              </a:ext>
            </a:extLst>
          </p:cNvPr>
          <p:cNvSpPr/>
          <p:nvPr/>
        </p:nvSpPr>
        <p:spPr>
          <a:xfrm>
            <a:off x="7502750" y="1359880"/>
            <a:ext cx="1662785" cy="31889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73AADF2-4A28-4602-9976-B804C87A7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26" y="1418130"/>
            <a:ext cx="1028241" cy="125922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98F561F-86D2-42EC-9228-4F4088628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6825" y="1397154"/>
            <a:ext cx="1038204" cy="116362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3B920C5-B34C-4617-8F1D-4D184D63B594}"/>
              </a:ext>
            </a:extLst>
          </p:cNvPr>
          <p:cNvSpPr/>
          <p:nvPr/>
        </p:nvSpPr>
        <p:spPr>
          <a:xfrm>
            <a:off x="9626825" y="1369405"/>
            <a:ext cx="1662785" cy="31889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8CC5B7-5365-4995-BADD-4F539B2FC9D9}"/>
              </a:ext>
            </a:extLst>
          </p:cNvPr>
          <p:cNvSpPr txBox="1"/>
          <p:nvPr/>
        </p:nvSpPr>
        <p:spPr>
          <a:xfrm>
            <a:off x="1414345" y="4278217"/>
            <a:ext cx="599844" cy="2308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/>
              <a:t>+ Sheet</a:t>
            </a:r>
            <a:endParaRPr lang="ko-KR" altLang="en-US" sz="9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9201DD-C1AE-434D-810F-F4678609A9A2}"/>
              </a:ext>
            </a:extLst>
          </p:cNvPr>
          <p:cNvSpPr txBox="1"/>
          <p:nvPr/>
        </p:nvSpPr>
        <p:spPr>
          <a:xfrm>
            <a:off x="3322657" y="4271591"/>
            <a:ext cx="599844" cy="2308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/>
              <a:t>+ Sheet</a:t>
            </a:r>
            <a:endParaRPr lang="ko-KR" altLang="en-US" sz="9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0CB17A-30D1-4BE8-BDA6-B48D0296A8F0}"/>
              </a:ext>
            </a:extLst>
          </p:cNvPr>
          <p:cNvSpPr txBox="1"/>
          <p:nvPr/>
        </p:nvSpPr>
        <p:spPr>
          <a:xfrm>
            <a:off x="3965631" y="4271591"/>
            <a:ext cx="498855" cy="2308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/>
              <a:t>+ Cell</a:t>
            </a:r>
            <a:endParaRPr lang="ko-KR" altLang="en-US" sz="9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DB3046-E699-40D7-85AA-B717A197DF44}"/>
              </a:ext>
            </a:extLst>
          </p:cNvPr>
          <p:cNvSpPr txBox="1"/>
          <p:nvPr/>
        </p:nvSpPr>
        <p:spPr>
          <a:xfrm>
            <a:off x="5920302" y="4278217"/>
            <a:ext cx="599844" cy="2308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/>
              <a:t>+ Sheet</a:t>
            </a:r>
            <a:endParaRPr lang="ko-KR" altLang="en-US" sz="9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3208BC-29FC-4229-BF94-D807637F84BF}"/>
              </a:ext>
            </a:extLst>
          </p:cNvPr>
          <p:cNvSpPr txBox="1"/>
          <p:nvPr/>
        </p:nvSpPr>
        <p:spPr>
          <a:xfrm>
            <a:off x="7983192" y="4278217"/>
            <a:ext cx="644728" cy="2308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/>
              <a:t>+ Delete</a:t>
            </a:r>
            <a:endParaRPr lang="ko-KR" altLang="en-US" sz="9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4ED603-F6D9-4082-A0A7-2B8E989D3B05}"/>
              </a:ext>
            </a:extLst>
          </p:cNvPr>
          <p:cNvSpPr txBox="1"/>
          <p:nvPr/>
        </p:nvSpPr>
        <p:spPr>
          <a:xfrm>
            <a:off x="10132927" y="4278217"/>
            <a:ext cx="644728" cy="2308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/>
              <a:t>+ Delete</a:t>
            </a:r>
            <a:endParaRPr lang="ko-KR" altLang="en-US" sz="9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BECF0B7-13E8-41E9-BBDF-B06B3FF817B5}"/>
              </a:ext>
            </a:extLst>
          </p:cNvPr>
          <p:cNvCxnSpPr/>
          <p:nvPr/>
        </p:nvCxnSpPr>
        <p:spPr>
          <a:xfrm>
            <a:off x="882875" y="4211957"/>
            <a:ext cx="1662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79F4D4C-5152-43E4-9888-E89BF89EE598}"/>
              </a:ext>
            </a:extLst>
          </p:cNvPr>
          <p:cNvCxnSpPr/>
          <p:nvPr/>
        </p:nvCxnSpPr>
        <p:spPr>
          <a:xfrm>
            <a:off x="3130775" y="4211957"/>
            <a:ext cx="1662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092CD75-71E3-41C8-B902-856533648686}"/>
              </a:ext>
            </a:extLst>
          </p:cNvPr>
          <p:cNvCxnSpPr/>
          <p:nvPr/>
        </p:nvCxnSpPr>
        <p:spPr>
          <a:xfrm>
            <a:off x="5388831" y="4211957"/>
            <a:ext cx="1662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DDA3E96-1FCF-4961-89AB-2946AD386EB0}"/>
              </a:ext>
            </a:extLst>
          </p:cNvPr>
          <p:cNvCxnSpPr/>
          <p:nvPr/>
        </p:nvCxnSpPr>
        <p:spPr>
          <a:xfrm>
            <a:off x="7450984" y="4211957"/>
            <a:ext cx="1662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1551C17-F01F-4814-BF64-B359E7D7F37A}"/>
              </a:ext>
            </a:extLst>
          </p:cNvPr>
          <p:cNvCxnSpPr/>
          <p:nvPr/>
        </p:nvCxnSpPr>
        <p:spPr>
          <a:xfrm>
            <a:off x="9709040" y="4211957"/>
            <a:ext cx="1662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5259215-E948-4269-AE52-B6080E43FBFA}"/>
              </a:ext>
            </a:extLst>
          </p:cNvPr>
          <p:cNvSpPr txBox="1"/>
          <p:nvPr/>
        </p:nvSpPr>
        <p:spPr>
          <a:xfrm>
            <a:off x="1016096" y="5004857"/>
            <a:ext cx="5212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add sheet (check </a:t>
            </a:r>
            <a:r>
              <a:rPr lang="ko-KR" altLang="en-US"/>
              <a:t>항목이 없을 경우는 항상</a:t>
            </a:r>
            <a:r>
              <a:rPr lang="en-US" altLang="ko-KR"/>
              <a:t>)</a:t>
            </a:r>
          </a:p>
          <a:p>
            <a:r>
              <a:rPr lang="en-US" altLang="ko-KR"/>
              <a:t>add cell (sheet </a:t>
            </a:r>
            <a:r>
              <a:rPr lang="ko-KR" altLang="en-US"/>
              <a:t>노드가 선택되었을 때만 </a:t>
            </a:r>
            <a:r>
              <a:rPr lang="en-US" altLang="ko-KR"/>
              <a:t>show)</a:t>
            </a:r>
          </a:p>
          <a:p>
            <a:r>
              <a:rPr lang="en-US" altLang="ko-KR"/>
              <a:t>delete</a:t>
            </a:r>
            <a:r>
              <a:rPr lang="ko-KR" altLang="en-US"/>
              <a:t> 버튼 </a:t>
            </a:r>
            <a:r>
              <a:rPr lang="en-US" altLang="ko-KR"/>
              <a:t>(check </a:t>
            </a:r>
            <a:r>
              <a:rPr lang="ko-KR" altLang="en-US"/>
              <a:t>항목이 하나 이상일 때 </a:t>
            </a:r>
            <a:r>
              <a:rPr lang="en-US" altLang="ko-KR"/>
              <a:t>show)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09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37291-0B61-420E-A4C9-A1AD0B16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Field Definition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5EDE17-3394-4A19-8D4E-D815300E5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838200"/>
            <a:ext cx="1924050" cy="27622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B67EDFE-39B7-4EBD-A48B-6838A463EBC3}"/>
              </a:ext>
            </a:extLst>
          </p:cNvPr>
          <p:cNvSpPr/>
          <p:nvPr/>
        </p:nvSpPr>
        <p:spPr>
          <a:xfrm>
            <a:off x="845655" y="1790700"/>
            <a:ext cx="975690" cy="2952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56A1B3E-AD44-4C07-B10B-F629854F25A8}"/>
              </a:ext>
            </a:extLst>
          </p:cNvPr>
          <p:cNvCxnSpPr>
            <a:stCxn id="9" idx="3"/>
          </p:cNvCxnSpPr>
          <p:nvPr/>
        </p:nvCxnSpPr>
        <p:spPr>
          <a:xfrm>
            <a:off x="1821345" y="1938338"/>
            <a:ext cx="1626705" cy="4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2C1BF3-D5C9-4384-A70B-84E13A893DD0}"/>
              </a:ext>
            </a:extLst>
          </p:cNvPr>
          <p:cNvSpPr txBox="1"/>
          <p:nvPr/>
        </p:nvSpPr>
        <p:spPr>
          <a:xfrm>
            <a:off x="3448050" y="1643706"/>
            <a:ext cx="441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Liz API</a:t>
            </a:r>
            <a:r>
              <a:rPr lang="ko-KR" altLang="en-US"/>
              <a:t>는 전용 </a:t>
            </a:r>
            <a:r>
              <a:rPr lang="en-US" altLang="ko-KR"/>
              <a:t>App</a:t>
            </a:r>
            <a:r>
              <a:rPr lang="ko-KR" altLang="en-US"/>
              <a:t>으로 독립되므로 삭제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046E44C-1C67-4193-8BAC-5E4F932EF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4231578"/>
            <a:ext cx="10734675" cy="108089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A357AD4-7582-4D1F-9CAF-03089BE63C76}"/>
              </a:ext>
            </a:extLst>
          </p:cNvPr>
          <p:cNvSpPr txBox="1"/>
          <p:nvPr/>
        </p:nvSpPr>
        <p:spPr>
          <a:xfrm>
            <a:off x="845655" y="4906368"/>
            <a:ext cx="7122463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50"/>
              <a:t>Category and Type       Point Type       Point Measure       Manufacturer and Model       Maintenance Provider</a:t>
            </a:r>
            <a:endParaRPr lang="ko-KR" altLang="en-US" sz="105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215238B-9743-4DD7-AFCE-14F7778D73E8}"/>
              </a:ext>
            </a:extLst>
          </p:cNvPr>
          <p:cNvCxnSpPr/>
          <p:nvPr/>
        </p:nvCxnSpPr>
        <p:spPr>
          <a:xfrm>
            <a:off x="807555" y="5227320"/>
            <a:ext cx="145558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6E7F144-6B5D-4E4F-9B97-15C9F9C4BE82}"/>
              </a:ext>
            </a:extLst>
          </p:cNvPr>
          <p:cNvCxnSpPr>
            <a:cxnSpLocks/>
          </p:cNvCxnSpPr>
          <p:nvPr/>
        </p:nvCxnSpPr>
        <p:spPr>
          <a:xfrm>
            <a:off x="1333500" y="2403921"/>
            <a:ext cx="19886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BC5F5EA-2EFC-42E2-8B8C-50BE4DC0A7B1}"/>
              </a:ext>
            </a:extLst>
          </p:cNvPr>
          <p:cNvSpPr txBox="1"/>
          <p:nvPr/>
        </p:nvSpPr>
        <p:spPr>
          <a:xfrm>
            <a:off x="3322155" y="2214493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Field Definition </a:t>
            </a:r>
            <a:r>
              <a:rPr lang="ko-KR" altLang="en-US"/>
              <a:t>메뉴를 추가합니다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978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FE4F1-F4DF-4590-A04D-36C4B900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8EF53-B213-4A2F-880C-25EE89BE5B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8979FF-CDBD-4C37-834E-C8929275714D}"/>
              </a:ext>
            </a:extLst>
          </p:cNvPr>
          <p:cNvSpPr/>
          <p:nvPr/>
        </p:nvSpPr>
        <p:spPr>
          <a:xfrm>
            <a:off x="1857422" y="708048"/>
            <a:ext cx="8561406" cy="55075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srgbClr val="C0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A80B5-6950-4E1D-9DE1-8CF10FB0C91B}"/>
              </a:ext>
            </a:extLst>
          </p:cNvPr>
          <p:cNvSpPr txBox="1"/>
          <p:nvPr/>
        </p:nvSpPr>
        <p:spPr>
          <a:xfrm>
            <a:off x="4991531" y="1242700"/>
            <a:ext cx="2208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/>
              <a:t>User Report Template</a:t>
            </a:r>
            <a:endParaRPr lang="ko-KR" altLang="en-US" sz="160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8DDEBA9-8006-4654-B764-08CA140DD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878" y="5775173"/>
            <a:ext cx="1638300" cy="361950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DC9A726-528E-4FE2-8377-7D63AFC11A1A}"/>
              </a:ext>
            </a:extLst>
          </p:cNvPr>
          <p:cNvCxnSpPr/>
          <p:nvPr/>
        </p:nvCxnSpPr>
        <p:spPr>
          <a:xfrm>
            <a:off x="1815297" y="5743575"/>
            <a:ext cx="856140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B0C25FA-2DBF-410C-824A-F56D99972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765" y="2362200"/>
            <a:ext cx="1119860" cy="437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347F8B-27EA-47A2-8002-588D3836FBBD}"/>
              </a:ext>
            </a:extLst>
          </p:cNvPr>
          <p:cNvSpPr txBox="1"/>
          <p:nvPr/>
        </p:nvSpPr>
        <p:spPr>
          <a:xfrm>
            <a:off x="4286245" y="2362200"/>
            <a:ext cx="8306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Sheet Name</a:t>
            </a:r>
            <a:endParaRPr lang="ko-KR" altLang="en-US" sz="90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8E790AA-7610-4F6C-A380-35467423C97D}"/>
              </a:ext>
            </a:extLst>
          </p:cNvPr>
          <p:cNvCxnSpPr>
            <a:cxnSpLocks/>
          </p:cNvCxnSpPr>
          <p:nvPr/>
        </p:nvCxnSpPr>
        <p:spPr>
          <a:xfrm>
            <a:off x="4358030" y="2788509"/>
            <a:ext cx="3852520" cy="17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B18D71-5E04-4864-B221-58A2FDCFC6F1}"/>
              </a:ext>
            </a:extLst>
          </p:cNvPr>
          <p:cNvSpPr/>
          <p:nvPr/>
        </p:nvSpPr>
        <p:spPr>
          <a:xfrm>
            <a:off x="4355946" y="2910152"/>
            <a:ext cx="963029" cy="26289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0DD9E1-7E21-4BE3-A686-7217EF6D4D87}"/>
              </a:ext>
            </a:extLst>
          </p:cNvPr>
          <p:cNvSpPr txBox="1"/>
          <p:nvPr/>
        </p:nvSpPr>
        <p:spPr>
          <a:xfrm>
            <a:off x="4286250" y="2572967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RACK-Data</a:t>
            </a:r>
            <a:endParaRPr lang="ko-KR" altLang="en-US" sz="80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CE221DD-5D96-42F5-ADAB-8ECA91E0D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158" y="2049612"/>
            <a:ext cx="171450" cy="180975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3B883D1-69C4-45C6-86CC-4DED3E932077}"/>
              </a:ext>
            </a:extLst>
          </p:cNvPr>
          <p:cNvCxnSpPr>
            <a:cxnSpLocks/>
          </p:cNvCxnSpPr>
          <p:nvPr/>
        </p:nvCxnSpPr>
        <p:spPr>
          <a:xfrm flipV="1">
            <a:off x="4885350" y="2126310"/>
            <a:ext cx="2053375" cy="16024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C527BCA-4CA8-4C6D-ACF3-3E1CE5008B18}"/>
              </a:ext>
            </a:extLst>
          </p:cNvPr>
          <p:cNvSpPr txBox="1"/>
          <p:nvPr/>
        </p:nvSpPr>
        <p:spPr>
          <a:xfrm>
            <a:off x="4552950" y="1630460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Step 1</a:t>
            </a:r>
            <a:endParaRPr lang="ko-KR" altLang="en-US" sz="9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33044F-636C-41B3-8FCC-36EB44519446}"/>
              </a:ext>
            </a:extLst>
          </p:cNvPr>
          <p:cNvSpPr txBox="1"/>
          <p:nvPr/>
        </p:nvSpPr>
        <p:spPr>
          <a:xfrm>
            <a:off x="4449412" y="1772618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General</a:t>
            </a:r>
            <a:endParaRPr lang="ko-KR" altLang="en-US" sz="12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797072-53E8-400C-8A93-DCC084180837}"/>
              </a:ext>
            </a:extLst>
          </p:cNvPr>
          <p:cNvSpPr txBox="1"/>
          <p:nvPr/>
        </p:nvSpPr>
        <p:spPr>
          <a:xfrm>
            <a:off x="6714728" y="1600654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Step 2</a:t>
            </a:r>
            <a:endParaRPr lang="ko-KR" altLang="en-US" sz="9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360C21-73EA-4C67-B32F-1F23ABD28897}"/>
              </a:ext>
            </a:extLst>
          </p:cNvPr>
          <p:cNvSpPr txBox="1"/>
          <p:nvPr/>
        </p:nvSpPr>
        <p:spPr>
          <a:xfrm>
            <a:off x="6468315" y="1742812"/>
            <a:ext cx="1075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Data Source</a:t>
            </a:r>
            <a:endParaRPr lang="ko-KR" altLang="en-US" sz="1200" b="1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1F003F5-F57E-4EAD-9E0A-8E42D8B98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4650" y="2028034"/>
            <a:ext cx="190500" cy="19050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EC9EE6A0-85CF-4A7E-8747-2B679384F1EB}"/>
              </a:ext>
            </a:extLst>
          </p:cNvPr>
          <p:cNvSpPr/>
          <p:nvPr/>
        </p:nvSpPr>
        <p:spPr>
          <a:xfrm>
            <a:off x="2356765" y="2330602"/>
            <a:ext cx="1662785" cy="31889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5034779-DAB6-400F-9F70-8761258F368F}"/>
              </a:ext>
            </a:extLst>
          </p:cNvPr>
          <p:cNvSpPr/>
          <p:nvPr/>
        </p:nvSpPr>
        <p:spPr>
          <a:xfrm>
            <a:off x="-297998" y="4787887"/>
            <a:ext cx="1662785" cy="30527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8CFD270-2900-4AEE-898C-166A13C642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961" y="4802181"/>
            <a:ext cx="252413" cy="25241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67812B0-8DCB-4A4E-907F-A27CE97A46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374" y="4802181"/>
            <a:ext cx="252413" cy="25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496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FE4F1-F4DF-4590-A04D-36C4B900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8EF53-B213-4A2F-880C-25EE89BE5B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8979FF-CDBD-4C37-834E-C8929275714D}"/>
              </a:ext>
            </a:extLst>
          </p:cNvPr>
          <p:cNvSpPr/>
          <p:nvPr/>
        </p:nvSpPr>
        <p:spPr>
          <a:xfrm>
            <a:off x="1990034" y="675243"/>
            <a:ext cx="8561406" cy="550751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srgbClr val="C0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A80B5-6950-4E1D-9DE1-8CF10FB0C91B}"/>
              </a:ext>
            </a:extLst>
          </p:cNvPr>
          <p:cNvSpPr txBox="1"/>
          <p:nvPr/>
        </p:nvSpPr>
        <p:spPr>
          <a:xfrm>
            <a:off x="4991531" y="1242700"/>
            <a:ext cx="2208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/>
              <a:t>User Report Template</a:t>
            </a:r>
            <a:endParaRPr lang="ko-KR" altLang="en-US" sz="160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8DDEBA9-8006-4654-B764-08CA140DD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878" y="5768814"/>
            <a:ext cx="1638300" cy="361950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DC9A726-528E-4FE2-8377-7D63AFC11A1A}"/>
              </a:ext>
            </a:extLst>
          </p:cNvPr>
          <p:cNvCxnSpPr/>
          <p:nvPr/>
        </p:nvCxnSpPr>
        <p:spPr>
          <a:xfrm>
            <a:off x="1990034" y="5768814"/>
            <a:ext cx="856140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347F8B-27EA-47A2-8002-588D3836FBBD}"/>
              </a:ext>
            </a:extLst>
          </p:cNvPr>
          <p:cNvSpPr txBox="1"/>
          <p:nvPr/>
        </p:nvSpPr>
        <p:spPr>
          <a:xfrm>
            <a:off x="4286245" y="2400300"/>
            <a:ext cx="865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Cell Column </a:t>
            </a:r>
            <a:endParaRPr lang="ko-KR" altLang="en-US" sz="90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8E790AA-7610-4F6C-A380-35467423C97D}"/>
              </a:ext>
            </a:extLst>
          </p:cNvPr>
          <p:cNvCxnSpPr>
            <a:cxnSpLocks/>
          </p:cNvCxnSpPr>
          <p:nvPr/>
        </p:nvCxnSpPr>
        <p:spPr>
          <a:xfrm>
            <a:off x="4358030" y="2855187"/>
            <a:ext cx="6694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EC89045D-E629-4963-9844-E2E5F7DD0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868" y="2354199"/>
            <a:ext cx="1026105" cy="650537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B84C9FD-CBF3-4F12-9355-DB68F942E55E}"/>
              </a:ext>
            </a:extLst>
          </p:cNvPr>
          <p:cNvCxnSpPr>
            <a:cxnSpLocks/>
          </p:cNvCxnSpPr>
          <p:nvPr/>
        </p:nvCxnSpPr>
        <p:spPr>
          <a:xfrm>
            <a:off x="5438115" y="2855187"/>
            <a:ext cx="5531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98309C6-4AB5-4585-A077-E875140C0E21}"/>
              </a:ext>
            </a:extLst>
          </p:cNvPr>
          <p:cNvSpPr txBox="1"/>
          <p:nvPr/>
        </p:nvSpPr>
        <p:spPr>
          <a:xfrm>
            <a:off x="5363283" y="2400300"/>
            <a:ext cx="6832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Cell Row </a:t>
            </a:r>
            <a:endParaRPr lang="ko-KR" altLang="en-US" sz="90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533B009B-13C1-4A56-AED2-C583F6DED6BF}"/>
              </a:ext>
            </a:extLst>
          </p:cNvPr>
          <p:cNvSpPr/>
          <p:nvPr/>
        </p:nvSpPr>
        <p:spPr>
          <a:xfrm rot="10800000">
            <a:off x="4958919" y="2729396"/>
            <a:ext cx="68528" cy="457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007FE546-976D-46EB-B2D4-9C10F5B8B584}"/>
              </a:ext>
            </a:extLst>
          </p:cNvPr>
          <p:cNvSpPr/>
          <p:nvPr/>
        </p:nvSpPr>
        <p:spPr>
          <a:xfrm rot="10800000">
            <a:off x="5901719" y="2726936"/>
            <a:ext cx="68528" cy="457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17CEFA5-DE40-457B-9E29-8EFCB43E6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635" y="2589847"/>
            <a:ext cx="247650" cy="25717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035933C-C528-42F8-9CA0-104913D5500F}"/>
              </a:ext>
            </a:extLst>
          </p:cNvPr>
          <p:cNvSpPr txBox="1"/>
          <p:nvPr/>
        </p:nvSpPr>
        <p:spPr>
          <a:xfrm>
            <a:off x="6426507" y="2608986"/>
            <a:ext cx="10166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고정 행 생성</a:t>
            </a:r>
            <a:r>
              <a:rPr lang="en-US" altLang="ko-KR" sz="1050"/>
              <a:t>?</a:t>
            </a:r>
            <a:endParaRPr lang="ko-KR" altLang="en-US" sz="105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FE2C5E-01D8-4C11-8D82-A3E634EE3AF1}"/>
              </a:ext>
            </a:extLst>
          </p:cNvPr>
          <p:cNvSpPr txBox="1"/>
          <p:nvPr/>
        </p:nvSpPr>
        <p:spPr>
          <a:xfrm>
            <a:off x="4286245" y="2924138"/>
            <a:ext cx="8226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Data</a:t>
            </a:r>
            <a:r>
              <a:rPr lang="ko-KR" altLang="en-US" sz="900"/>
              <a:t> </a:t>
            </a:r>
            <a:r>
              <a:rPr lang="en-US" altLang="ko-KR" sz="900"/>
              <a:t>Source</a:t>
            </a:r>
            <a:endParaRPr lang="ko-KR" altLang="en-US" sz="90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4DAEFA9-6D5B-4D01-A76A-DB6E63C32EA8}"/>
              </a:ext>
            </a:extLst>
          </p:cNvPr>
          <p:cNvCxnSpPr>
            <a:cxnSpLocks/>
          </p:cNvCxnSpPr>
          <p:nvPr/>
        </p:nvCxnSpPr>
        <p:spPr>
          <a:xfrm>
            <a:off x="4358030" y="3379025"/>
            <a:ext cx="1727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7C07B2E6-F7D5-42CB-97C5-F7F664627479}"/>
              </a:ext>
            </a:extLst>
          </p:cNvPr>
          <p:cNvSpPr/>
          <p:nvPr/>
        </p:nvSpPr>
        <p:spPr>
          <a:xfrm rot="10800000">
            <a:off x="6012219" y="3227493"/>
            <a:ext cx="68528" cy="457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7BA604DB-2A70-41ED-AC2F-854739B090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4158" y="2049612"/>
            <a:ext cx="171450" cy="180975"/>
          </a:xfrm>
          <a:prstGeom prst="rect">
            <a:avLst/>
          </a:prstGeom>
        </p:spPr>
      </p:pic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23E23FC-ACE1-499F-AE07-41500DE0DEB9}"/>
              </a:ext>
            </a:extLst>
          </p:cNvPr>
          <p:cNvCxnSpPr>
            <a:cxnSpLocks/>
          </p:cNvCxnSpPr>
          <p:nvPr/>
        </p:nvCxnSpPr>
        <p:spPr>
          <a:xfrm flipV="1">
            <a:off x="4885350" y="2126310"/>
            <a:ext cx="2053375" cy="16024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8D2558C-D989-4859-ACEB-B8961610527B}"/>
              </a:ext>
            </a:extLst>
          </p:cNvPr>
          <p:cNvSpPr txBox="1"/>
          <p:nvPr/>
        </p:nvSpPr>
        <p:spPr>
          <a:xfrm>
            <a:off x="4552950" y="1630460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Step 1</a:t>
            </a:r>
            <a:endParaRPr lang="ko-KR" altLang="en-US" sz="9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E14003-8CE1-4267-8AA1-BD094470F479}"/>
              </a:ext>
            </a:extLst>
          </p:cNvPr>
          <p:cNvSpPr txBox="1"/>
          <p:nvPr/>
        </p:nvSpPr>
        <p:spPr>
          <a:xfrm>
            <a:off x="4449412" y="1772618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General</a:t>
            </a:r>
            <a:endParaRPr lang="ko-KR" altLang="en-US" sz="1200" b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B11187-2C69-44C9-889A-EC9A6464923D}"/>
              </a:ext>
            </a:extLst>
          </p:cNvPr>
          <p:cNvSpPr txBox="1"/>
          <p:nvPr/>
        </p:nvSpPr>
        <p:spPr>
          <a:xfrm>
            <a:off x="6714728" y="1600654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Step 2</a:t>
            </a:r>
            <a:endParaRPr lang="ko-KR" altLang="en-US" sz="9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701D085-EBEB-40CD-BAAF-EAA240EA047B}"/>
              </a:ext>
            </a:extLst>
          </p:cNvPr>
          <p:cNvSpPr txBox="1"/>
          <p:nvPr/>
        </p:nvSpPr>
        <p:spPr>
          <a:xfrm>
            <a:off x="6468315" y="1742812"/>
            <a:ext cx="1075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Data Source</a:t>
            </a:r>
            <a:endParaRPr lang="ko-KR" altLang="en-US" sz="1200" b="1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904ADCE3-DF82-4E4B-9A2F-509BCFFEA8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4650" y="2028034"/>
            <a:ext cx="190500" cy="190500"/>
          </a:xfrm>
          <a:prstGeom prst="rect">
            <a:avLst/>
          </a:prstGeom>
        </p:spPr>
      </p:pic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C26AC40-9674-487E-8309-5E7217BFB085}"/>
              </a:ext>
            </a:extLst>
          </p:cNvPr>
          <p:cNvCxnSpPr/>
          <p:nvPr/>
        </p:nvCxnSpPr>
        <p:spPr>
          <a:xfrm flipH="1">
            <a:off x="6223635" y="3202595"/>
            <a:ext cx="1319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3697129-9AF3-451D-B285-F5895C21C1CC}"/>
              </a:ext>
            </a:extLst>
          </p:cNvPr>
          <p:cNvSpPr/>
          <p:nvPr/>
        </p:nvSpPr>
        <p:spPr>
          <a:xfrm>
            <a:off x="2356765" y="2330602"/>
            <a:ext cx="1662785" cy="31889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6BCCCBA-E609-4495-9B49-17438DA208CE}"/>
              </a:ext>
            </a:extLst>
          </p:cNvPr>
          <p:cNvSpPr/>
          <p:nvPr/>
        </p:nvSpPr>
        <p:spPr>
          <a:xfrm>
            <a:off x="4358030" y="3527575"/>
            <a:ext cx="4978127" cy="199194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ysClr val="windowText" lastClr="000000"/>
                </a:solidFill>
              </a:rPr>
              <a:t>Data Source </a:t>
            </a:r>
            <a:r>
              <a:rPr lang="ko-KR" altLang="en-US" sz="1400">
                <a:solidFill>
                  <a:sysClr val="windowText" lastClr="000000"/>
                </a:solidFill>
              </a:rPr>
              <a:t>선택에 따라 변화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908E44-4E3F-4389-9AFC-FC9C8A40D5AC}"/>
              </a:ext>
            </a:extLst>
          </p:cNvPr>
          <p:cNvSpPr txBox="1"/>
          <p:nvPr/>
        </p:nvSpPr>
        <p:spPr>
          <a:xfrm>
            <a:off x="7572472" y="2899667"/>
            <a:ext cx="2372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R"/>
            </a:pPr>
            <a:r>
              <a:rPr lang="en-US" altLang="ko-KR" sz="1100"/>
              <a:t>Latest Data</a:t>
            </a:r>
          </a:p>
          <a:p>
            <a:pPr marL="228600" indent="-228600">
              <a:buAutoNum type="arabicParenR"/>
            </a:pPr>
            <a:r>
              <a:rPr lang="en-US" altLang="ko-KR" sz="1100"/>
              <a:t>Daily Statistics</a:t>
            </a:r>
          </a:p>
          <a:p>
            <a:pPr marL="228600" indent="-228600">
              <a:buAutoNum type="arabicParenR"/>
            </a:pPr>
            <a:r>
              <a:rPr lang="en-US" altLang="ko-KR" sz="1100"/>
              <a:t>Point Data from Log Database</a:t>
            </a:r>
          </a:p>
          <a:p>
            <a:pPr marL="228600" indent="-228600">
              <a:buAutoNum type="arabicParenR"/>
            </a:pPr>
            <a:r>
              <a:rPr lang="en-US" altLang="ko-KR" sz="1100"/>
              <a:t>User SQL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596968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FE4F1-F4DF-4590-A04D-36C4B900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8EF53-B213-4A2F-880C-25EE89BE5B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F68782-0FE6-4C97-B720-A6DBDE08D251}"/>
              </a:ext>
            </a:extLst>
          </p:cNvPr>
          <p:cNvSpPr txBox="1"/>
          <p:nvPr/>
        </p:nvSpPr>
        <p:spPr>
          <a:xfrm>
            <a:off x="767793" y="923059"/>
            <a:ext cx="8226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Data</a:t>
            </a:r>
            <a:r>
              <a:rPr lang="ko-KR" altLang="en-US" sz="900"/>
              <a:t> </a:t>
            </a:r>
            <a:r>
              <a:rPr lang="en-US" altLang="ko-KR" sz="900"/>
              <a:t>Source</a:t>
            </a:r>
            <a:endParaRPr lang="ko-KR" altLang="en-US" sz="90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E095DE1-70E1-4ED4-83A1-A53022F3C9BF}"/>
              </a:ext>
            </a:extLst>
          </p:cNvPr>
          <p:cNvCxnSpPr>
            <a:cxnSpLocks/>
          </p:cNvCxnSpPr>
          <p:nvPr/>
        </p:nvCxnSpPr>
        <p:spPr>
          <a:xfrm>
            <a:off x="839578" y="1377946"/>
            <a:ext cx="1727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9A3D37CD-B068-430D-840E-FBE8406C1CC4}"/>
              </a:ext>
            </a:extLst>
          </p:cNvPr>
          <p:cNvSpPr/>
          <p:nvPr/>
        </p:nvSpPr>
        <p:spPr>
          <a:xfrm rot="10800000">
            <a:off x="2493767" y="1226414"/>
            <a:ext cx="68528" cy="457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6533D4-21C7-4073-B141-B04CA03A536D}"/>
              </a:ext>
            </a:extLst>
          </p:cNvPr>
          <p:cNvSpPr txBox="1"/>
          <p:nvPr/>
        </p:nvSpPr>
        <p:spPr>
          <a:xfrm>
            <a:off x="766970" y="1127299"/>
            <a:ext cx="165826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/>
              <a:t>Latest</a:t>
            </a:r>
            <a:r>
              <a:rPr lang="ko-KR" altLang="en-US" sz="1050"/>
              <a:t> </a:t>
            </a:r>
            <a:r>
              <a:rPr lang="en-US" altLang="ko-KR" sz="1050"/>
              <a:t>Data</a:t>
            </a:r>
            <a:endParaRPr lang="ko-KR" altLang="en-US" sz="10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0A7571-CB83-49A5-A783-1D2FC7F6BFF0}"/>
              </a:ext>
            </a:extLst>
          </p:cNvPr>
          <p:cNvSpPr txBox="1"/>
          <p:nvPr/>
        </p:nvSpPr>
        <p:spPr>
          <a:xfrm>
            <a:off x="5956020" y="923059"/>
            <a:ext cx="8226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Data</a:t>
            </a:r>
            <a:r>
              <a:rPr lang="ko-KR" altLang="en-US" sz="900"/>
              <a:t> </a:t>
            </a:r>
            <a:r>
              <a:rPr lang="en-US" altLang="ko-KR" sz="900"/>
              <a:t>Source</a:t>
            </a:r>
            <a:endParaRPr lang="ko-KR" altLang="en-US" sz="9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4A8AA77-07B1-4076-91E2-6D33720906ED}"/>
              </a:ext>
            </a:extLst>
          </p:cNvPr>
          <p:cNvCxnSpPr>
            <a:cxnSpLocks/>
          </p:cNvCxnSpPr>
          <p:nvPr/>
        </p:nvCxnSpPr>
        <p:spPr>
          <a:xfrm>
            <a:off x="6027805" y="1377946"/>
            <a:ext cx="1727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747FC3E1-6460-49B4-A900-9DDD7685A5AD}"/>
              </a:ext>
            </a:extLst>
          </p:cNvPr>
          <p:cNvSpPr/>
          <p:nvPr/>
        </p:nvSpPr>
        <p:spPr>
          <a:xfrm rot="10800000">
            <a:off x="7681994" y="1226414"/>
            <a:ext cx="68528" cy="457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6F08FA-1158-4029-AED8-10AA7DCC8017}"/>
              </a:ext>
            </a:extLst>
          </p:cNvPr>
          <p:cNvSpPr txBox="1"/>
          <p:nvPr/>
        </p:nvSpPr>
        <p:spPr>
          <a:xfrm>
            <a:off x="5955197" y="1127299"/>
            <a:ext cx="142626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/>
              <a:t>Daily Statistics</a:t>
            </a:r>
            <a:endParaRPr lang="ko-KR" altLang="en-US" sz="105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ED93CA1-3A8D-4E1A-BD63-E9B18D7AA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26" y="1490506"/>
            <a:ext cx="2923760" cy="37703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B1269F2-2C70-4F14-AFF6-4E94DDB86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26" y="1923526"/>
            <a:ext cx="2877378" cy="40496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CAA9F50-419E-45EA-96A1-0CC65F20F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805" y="1497229"/>
            <a:ext cx="2923760" cy="37703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6ADEDC1-7D92-4B5B-B9F6-C64463D68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805" y="1930249"/>
            <a:ext cx="2877378" cy="404964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4158871-DC54-4ED5-BE89-697226322815}"/>
              </a:ext>
            </a:extLst>
          </p:cNvPr>
          <p:cNvCxnSpPr>
            <a:cxnSpLocks/>
          </p:cNvCxnSpPr>
          <p:nvPr/>
        </p:nvCxnSpPr>
        <p:spPr>
          <a:xfrm>
            <a:off x="6057900" y="2778121"/>
            <a:ext cx="1727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FAFBBCD0-696A-4080-9945-5867EE84916D}"/>
              </a:ext>
            </a:extLst>
          </p:cNvPr>
          <p:cNvSpPr/>
          <p:nvPr/>
        </p:nvSpPr>
        <p:spPr>
          <a:xfrm rot="10800000">
            <a:off x="7712089" y="2626589"/>
            <a:ext cx="68528" cy="457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78A2DA-36B0-4476-91D3-6932497C5921}"/>
              </a:ext>
            </a:extLst>
          </p:cNvPr>
          <p:cNvSpPr txBox="1"/>
          <p:nvPr/>
        </p:nvSpPr>
        <p:spPr>
          <a:xfrm>
            <a:off x="5985292" y="2527474"/>
            <a:ext cx="169670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/>
              <a:t>Daily , Weekly, Monthly </a:t>
            </a:r>
            <a:endParaRPr lang="ko-KR" altLang="en-US" sz="105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438267-4BC1-4181-859F-EC0E21ED5A15}"/>
              </a:ext>
            </a:extLst>
          </p:cNvPr>
          <p:cNvSpPr txBox="1"/>
          <p:nvPr/>
        </p:nvSpPr>
        <p:spPr>
          <a:xfrm>
            <a:off x="5956020" y="2321052"/>
            <a:ext cx="3433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???</a:t>
            </a:r>
            <a:endParaRPr lang="ko-KR" altLang="en-US" sz="9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9AC2D90-4CBA-4815-AF64-79C1AC88EA91}"/>
              </a:ext>
            </a:extLst>
          </p:cNvPr>
          <p:cNvCxnSpPr>
            <a:cxnSpLocks/>
          </p:cNvCxnSpPr>
          <p:nvPr/>
        </p:nvCxnSpPr>
        <p:spPr>
          <a:xfrm>
            <a:off x="6053130" y="3309250"/>
            <a:ext cx="1727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44C1E231-123B-4E0A-9832-84C4BD16601E}"/>
              </a:ext>
            </a:extLst>
          </p:cNvPr>
          <p:cNvSpPr/>
          <p:nvPr/>
        </p:nvSpPr>
        <p:spPr>
          <a:xfrm rot="10800000">
            <a:off x="7707319" y="3157718"/>
            <a:ext cx="68528" cy="457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1545F1-FC5B-4071-B937-3700901AACC6}"/>
              </a:ext>
            </a:extLst>
          </p:cNvPr>
          <p:cNvSpPr txBox="1"/>
          <p:nvPr/>
        </p:nvSpPr>
        <p:spPr>
          <a:xfrm>
            <a:off x="5980522" y="3058603"/>
            <a:ext cx="142626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/>
              <a:t>Daily Statistics</a:t>
            </a:r>
            <a:endParaRPr lang="ko-KR" altLang="en-US" sz="10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37008E-904F-412D-95E0-5B9785D8E164}"/>
              </a:ext>
            </a:extLst>
          </p:cNvPr>
          <p:cNvSpPr txBox="1"/>
          <p:nvPr/>
        </p:nvSpPr>
        <p:spPr>
          <a:xfrm>
            <a:off x="5951250" y="2852181"/>
            <a:ext cx="2904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??</a:t>
            </a:r>
            <a:endParaRPr lang="ko-KR" altLang="en-US" sz="90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C477CF1-1592-426F-A1AC-6F74E9117801}"/>
              </a:ext>
            </a:extLst>
          </p:cNvPr>
          <p:cNvCxnSpPr>
            <a:cxnSpLocks/>
          </p:cNvCxnSpPr>
          <p:nvPr/>
        </p:nvCxnSpPr>
        <p:spPr>
          <a:xfrm>
            <a:off x="6072131" y="3802910"/>
            <a:ext cx="1727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B0BA68F6-AE35-4BBC-9E74-F02FFA2DE391}"/>
              </a:ext>
            </a:extLst>
          </p:cNvPr>
          <p:cNvSpPr/>
          <p:nvPr/>
        </p:nvSpPr>
        <p:spPr>
          <a:xfrm rot="10800000">
            <a:off x="7726320" y="3651378"/>
            <a:ext cx="68528" cy="457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7B7F58-DC9C-4B8A-9C19-9E22F48C8A31}"/>
              </a:ext>
            </a:extLst>
          </p:cNvPr>
          <p:cNvSpPr txBox="1"/>
          <p:nvPr/>
        </p:nvSpPr>
        <p:spPr>
          <a:xfrm>
            <a:off x="5999523" y="3552263"/>
            <a:ext cx="142626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/>
              <a:t>Daily Statistics</a:t>
            </a:r>
            <a:endParaRPr lang="ko-KR" altLang="en-US" sz="105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201EE5-7E8A-4C6D-80C6-DE86C11B4257}"/>
              </a:ext>
            </a:extLst>
          </p:cNvPr>
          <p:cNvSpPr txBox="1"/>
          <p:nvPr/>
        </p:nvSpPr>
        <p:spPr>
          <a:xfrm>
            <a:off x="5970251" y="3345841"/>
            <a:ext cx="2904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??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45159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FE4F1-F4DF-4590-A04D-36C4B900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8EF53-B213-4A2F-880C-25EE89BE5B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F68782-0FE6-4C97-B720-A6DBDE08D251}"/>
              </a:ext>
            </a:extLst>
          </p:cNvPr>
          <p:cNvSpPr txBox="1"/>
          <p:nvPr/>
        </p:nvSpPr>
        <p:spPr>
          <a:xfrm>
            <a:off x="767793" y="923059"/>
            <a:ext cx="8226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Data</a:t>
            </a:r>
            <a:r>
              <a:rPr lang="ko-KR" altLang="en-US" sz="900"/>
              <a:t> </a:t>
            </a:r>
            <a:r>
              <a:rPr lang="en-US" altLang="ko-KR" sz="900"/>
              <a:t>Source</a:t>
            </a:r>
            <a:endParaRPr lang="ko-KR" altLang="en-US" sz="90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E095DE1-70E1-4ED4-83A1-A53022F3C9BF}"/>
              </a:ext>
            </a:extLst>
          </p:cNvPr>
          <p:cNvCxnSpPr>
            <a:cxnSpLocks/>
          </p:cNvCxnSpPr>
          <p:nvPr/>
        </p:nvCxnSpPr>
        <p:spPr>
          <a:xfrm>
            <a:off x="839578" y="1377946"/>
            <a:ext cx="22415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9A3D37CD-B068-430D-840E-FBE8406C1CC4}"/>
              </a:ext>
            </a:extLst>
          </p:cNvPr>
          <p:cNvSpPr/>
          <p:nvPr/>
        </p:nvSpPr>
        <p:spPr>
          <a:xfrm rot="10800000">
            <a:off x="2933119" y="1226414"/>
            <a:ext cx="68528" cy="457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6533D4-21C7-4073-B141-B04CA03A536D}"/>
              </a:ext>
            </a:extLst>
          </p:cNvPr>
          <p:cNvSpPr txBox="1"/>
          <p:nvPr/>
        </p:nvSpPr>
        <p:spPr>
          <a:xfrm>
            <a:off x="766970" y="1127299"/>
            <a:ext cx="216614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/>
              <a:t>Point Data from Log Database</a:t>
            </a:r>
            <a:endParaRPr lang="ko-KR" altLang="en-US" sz="10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0A7571-CB83-49A5-A783-1D2FC7F6BFF0}"/>
              </a:ext>
            </a:extLst>
          </p:cNvPr>
          <p:cNvSpPr txBox="1"/>
          <p:nvPr/>
        </p:nvSpPr>
        <p:spPr>
          <a:xfrm>
            <a:off x="6373461" y="923059"/>
            <a:ext cx="8226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Data</a:t>
            </a:r>
            <a:r>
              <a:rPr lang="ko-KR" altLang="en-US" sz="900"/>
              <a:t> </a:t>
            </a:r>
            <a:r>
              <a:rPr lang="en-US" altLang="ko-KR" sz="900"/>
              <a:t>Source</a:t>
            </a:r>
            <a:endParaRPr lang="ko-KR" altLang="en-US" sz="9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4A8AA77-07B1-4076-91E2-6D33720906ED}"/>
              </a:ext>
            </a:extLst>
          </p:cNvPr>
          <p:cNvCxnSpPr>
            <a:cxnSpLocks/>
          </p:cNvCxnSpPr>
          <p:nvPr/>
        </p:nvCxnSpPr>
        <p:spPr>
          <a:xfrm>
            <a:off x="6445246" y="1377946"/>
            <a:ext cx="1727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747FC3E1-6460-49B4-A900-9DDD7685A5AD}"/>
              </a:ext>
            </a:extLst>
          </p:cNvPr>
          <p:cNvSpPr/>
          <p:nvPr/>
        </p:nvSpPr>
        <p:spPr>
          <a:xfrm rot="10800000">
            <a:off x="8099435" y="1226414"/>
            <a:ext cx="68528" cy="457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6F08FA-1158-4029-AED8-10AA7DCC8017}"/>
              </a:ext>
            </a:extLst>
          </p:cNvPr>
          <p:cNvSpPr txBox="1"/>
          <p:nvPr/>
        </p:nvSpPr>
        <p:spPr>
          <a:xfrm>
            <a:off x="6372638" y="1127299"/>
            <a:ext cx="142626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/>
              <a:t>User SQL</a:t>
            </a:r>
            <a:endParaRPr lang="ko-KR" altLang="en-US" sz="10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D4D719-2298-49DC-B09C-752EBAA51D26}"/>
              </a:ext>
            </a:extLst>
          </p:cNvPr>
          <p:cNvSpPr txBox="1"/>
          <p:nvPr/>
        </p:nvSpPr>
        <p:spPr>
          <a:xfrm>
            <a:off x="6372638" y="1537863"/>
            <a:ext cx="393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SQL</a:t>
            </a:r>
            <a:endParaRPr lang="ko-KR" altLang="en-US" sz="9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690041A-4DE9-4824-AB6C-7F860AAB8C83}"/>
              </a:ext>
            </a:extLst>
          </p:cNvPr>
          <p:cNvSpPr/>
          <p:nvPr/>
        </p:nvSpPr>
        <p:spPr>
          <a:xfrm>
            <a:off x="6470914" y="1781529"/>
            <a:ext cx="4309729" cy="31889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>
                <a:solidFill>
                  <a:schemeClr val="tx1"/>
                </a:solidFill>
              </a:rPr>
              <a:t>SQL Editor (syntax coloring </a:t>
            </a:r>
            <a:r>
              <a:rPr lang="ko-KR" altLang="en-US" sz="1400">
                <a:solidFill>
                  <a:schemeClr val="tx1"/>
                </a:solidFill>
              </a:rPr>
              <a:t>지원</a:t>
            </a:r>
            <a:r>
              <a:rPr lang="en-US" altLang="ko-KR" sz="1400">
                <a:solidFill>
                  <a:schemeClr val="tx1"/>
                </a:solidFill>
              </a:rPr>
              <a:t>)</a:t>
            </a:r>
            <a:endParaRPr lang="ko-KR" altLang="en-US" sz="1400">
              <a:solidFill>
                <a:schemeClr val="tx1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CEC17ECB-9ED3-462A-97D1-E03346AB4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71" y="1781530"/>
            <a:ext cx="2923760" cy="37703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9F75971-5716-413B-B13A-2CDBF0B60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71" y="2214550"/>
            <a:ext cx="2877378" cy="40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3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B70DC-E0F2-475D-B3D3-8A8B3168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E031FB-389E-434B-8362-02EEB26585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E601F1-9895-4F49-9473-16053CA40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00" y="796383"/>
            <a:ext cx="4057714" cy="29106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FACA60-98C4-462C-A1E5-6AEFA2871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030" y="796383"/>
            <a:ext cx="5552122" cy="39889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F0C173-BF90-4A3E-993A-25339C9A4B32}"/>
              </a:ext>
            </a:extLst>
          </p:cNvPr>
          <p:cNvSpPr txBox="1"/>
          <p:nvPr/>
        </p:nvSpPr>
        <p:spPr>
          <a:xfrm>
            <a:off x="6493565" y="2431773"/>
            <a:ext cx="114807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/>
              <a:t>Append</a:t>
            </a:r>
            <a:r>
              <a:rPr lang="ko-KR" altLang="en-US" sz="500"/>
              <a:t> </a:t>
            </a:r>
            <a:r>
              <a:rPr lang="en-US" altLang="ko-KR" sz="500"/>
              <a:t>Mobile Application Link </a:t>
            </a:r>
            <a:endParaRPr lang="ko-KR" altLang="en-US" sz="5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BFBAA65-95B1-450A-B47B-A679E9BD7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078" y="2421833"/>
            <a:ext cx="319088" cy="2000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A15B4D-975C-40E2-A8CF-A5B9451273CD}"/>
              </a:ext>
            </a:extLst>
          </p:cNvPr>
          <p:cNvSpPr/>
          <p:nvPr/>
        </p:nvSpPr>
        <p:spPr>
          <a:xfrm>
            <a:off x="6387548" y="2421833"/>
            <a:ext cx="1716156" cy="2000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E4E4A2E-F919-4CF2-A94A-5A4B0E3369D0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7245626" y="2621858"/>
            <a:ext cx="0" cy="2506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1A62E38-4F03-4496-82D5-D5BE758E5E3A}"/>
              </a:ext>
            </a:extLst>
          </p:cNvPr>
          <p:cNvSpPr txBox="1"/>
          <p:nvPr/>
        </p:nvSpPr>
        <p:spPr>
          <a:xfrm>
            <a:off x="6165030" y="5128591"/>
            <a:ext cx="467307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</a:rPr>
              <a:t>AlarmNotifyContext Entity</a:t>
            </a:r>
            <a:r>
              <a:rPr lang="ko-KR" altLang="en-US" sz="1050">
                <a:solidFill>
                  <a:srgbClr val="000000"/>
                </a:solidFill>
                <a:latin typeface="Consolas" panose="020B0609020204030204" pitchFamily="49" charset="0"/>
              </a:rPr>
              <a:t>에 신규 필드로 추가하고 </a:t>
            </a:r>
            <a:endParaRPr lang="en-US" altLang="ko-KR" sz="105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</a:rPr>
              <a:t>Admin</a:t>
            </a:r>
            <a:r>
              <a:rPr lang="ko-KR" altLang="en-US" sz="1050">
                <a:solidFill>
                  <a:srgbClr val="000000"/>
                </a:solidFill>
                <a:latin typeface="Consolas" panose="020B0609020204030204" pitchFamily="49" charset="0"/>
              </a:rPr>
              <a:t>에서 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</a:rPr>
              <a:t>SMS Message </a:t>
            </a:r>
            <a:r>
              <a:rPr lang="ko-KR" altLang="en-US" sz="1050">
                <a:solidFill>
                  <a:srgbClr val="000000"/>
                </a:solidFill>
                <a:latin typeface="Consolas" panose="020B0609020204030204" pitchFamily="49" charset="0"/>
              </a:rPr>
              <a:t>본문 생성 시 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</a:rPr>
              <a:t>link</a:t>
            </a:r>
            <a:r>
              <a:rPr lang="ko-KR" altLang="en-US" sz="1050">
                <a:solidFill>
                  <a:srgbClr val="000000"/>
                </a:solidFill>
                <a:latin typeface="Consolas" panose="020B0609020204030204" pitchFamily="49" charset="0"/>
              </a:rPr>
              <a:t>를 첨부하도록 개발합니다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621785-4795-4A29-A4E5-2B27CFB76935}"/>
              </a:ext>
            </a:extLst>
          </p:cNvPr>
          <p:cNvSpPr txBox="1"/>
          <p:nvPr/>
        </p:nvSpPr>
        <p:spPr>
          <a:xfrm>
            <a:off x="3721100" y="167005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highlight>
                  <a:srgbClr val="FFFF00"/>
                </a:highlight>
              </a:rPr>
              <a:t>AS-IS</a:t>
            </a:r>
            <a:endParaRPr lang="ko-KR" altLang="en-US"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A27B0C-12CD-4E3B-AC78-47B9F1F47C2D}"/>
              </a:ext>
            </a:extLst>
          </p:cNvPr>
          <p:cNvSpPr txBox="1"/>
          <p:nvPr/>
        </p:nvSpPr>
        <p:spPr>
          <a:xfrm>
            <a:off x="9281982" y="1670050"/>
            <a:ext cx="82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highlight>
                  <a:srgbClr val="FFFF00"/>
                </a:highlight>
              </a:rPr>
              <a:t>TO-BE</a:t>
            </a:r>
            <a:endParaRPr lang="ko-KR" altLang="en-US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10536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Liz</a:t>
            </a:r>
            <a:r>
              <a:rPr lang="ko-KR" altLang="en-US"/>
              <a:t> </a:t>
            </a:r>
            <a:r>
              <a:rPr lang="en-US" altLang="ko-KR"/>
              <a:t>Lift</a:t>
            </a:r>
            <a:endParaRPr lang="ko-KR" altLang="en-US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Liz App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45D28349-9B7E-4A32-8AA3-F60751A0180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867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37291-0B61-420E-A4C9-A1AD0B16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Lift UI</a:t>
            </a:r>
            <a:r>
              <a:rPr lang="ko-KR" altLang="en-US"/>
              <a:t> </a:t>
            </a:r>
            <a:r>
              <a:rPr lang="en-US" altLang="ko-KR"/>
              <a:t>Flow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3E898DE-24A5-4976-AE4E-35786152B7E2}"/>
              </a:ext>
            </a:extLst>
          </p:cNvPr>
          <p:cNvSpPr/>
          <p:nvPr/>
        </p:nvSpPr>
        <p:spPr>
          <a:xfrm>
            <a:off x="735105" y="955461"/>
            <a:ext cx="1371600" cy="753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0F0C1AE-9611-4E14-942F-08E1791558D5}"/>
              </a:ext>
            </a:extLst>
          </p:cNvPr>
          <p:cNvSpPr/>
          <p:nvPr/>
        </p:nvSpPr>
        <p:spPr>
          <a:xfrm>
            <a:off x="735105" y="2057292"/>
            <a:ext cx="1371600" cy="753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3706558-A9CD-4B02-A908-3D57D30E00C5}"/>
              </a:ext>
            </a:extLst>
          </p:cNvPr>
          <p:cNvSpPr/>
          <p:nvPr/>
        </p:nvSpPr>
        <p:spPr>
          <a:xfrm>
            <a:off x="735106" y="3165288"/>
            <a:ext cx="1371600" cy="7530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A6B02B-1E5B-441E-A988-36093994EA08}"/>
              </a:ext>
            </a:extLst>
          </p:cNvPr>
          <p:cNvSpPr/>
          <p:nvPr/>
        </p:nvSpPr>
        <p:spPr>
          <a:xfrm>
            <a:off x="735106" y="4258630"/>
            <a:ext cx="1371600" cy="7530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474B8-22F5-4B1D-BBD1-1844F7BE9530}"/>
              </a:ext>
            </a:extLst>
          </p:cNvPr>
          <p:cNvSpPr txBox="1"/>
          <p:nvPr/>
        </p:nvSpPr>
        <p:spPr>
          <a:xfrm>
            <a:off x="2366682" y="2057292"/>
            <a:ext cx="60601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/>
              <a:t>Configuration File </a:t>
            </a:r>
            <a:r>
              <a:rPr lang="en-US" altLang="ko-KR" sz="110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/>
              <a:t>server.xml, license.xml </a:t>
            </a:r>
            <a:r>
              <a:rPr lang="ko-KR" altLang="en-US" sz="1100"/>
              <a:t>파일 선택</a:t>
            </a:r>
            <a:endParaRPr lang="en-US" altLang="ko-KR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>
                <a:solidFill>
                  <a:srgbClr val="C00000"/>
                </a:solidFill>
              </a:rPr>
              <a:t>next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/>
              <a:t>server.xml </a:t>
            </a:r>
            <a:r>
              <a:rPr lang="ko-KR" altLang="en-US" sz="1100"/>
              <a:t>정보로 </a:t>
            </a:r>
            <a:r>
              <a:rPr lang="en-US" altLang="ko-KR" sz="1100"/>
              <a:t>mssql server </a:t>
            </a:r>
            <a:r>
              <a:rPr lang="ko-KR" altLang="en-US" sz="1100"/>
              <a:t>접속</a:t>
            </a:r>
            <a:r>
              <a:rPr lang="en-US" altLang="ko-KR" sz="1100"/>
              <a:t>... </a:t>
            </a:r>
          </a:p>
          <a:p>
            <a:endParaRPr lang="en-US" altLang="ko-KR" sz="11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BA9245-232B-4E50-9400-1C0B9486CD86}"/>
              </a:ext>
            </a:extLst>
          </p:cNvPr>
          <p:cNvSpPr txBox="1"/>
          <p:nvPr/>
        </p:nvSpPr>
        <p:spPr>
          <a:xfrm>
            <a:off x="2366682" y="954742"/>
            <a:ext cx="60601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/>
              <a:t>Welcome to Lift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/>
              <a:t>Lift is an application for migrating previous mk119 systems to MK119 v10.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/>
              <a:t>Click next to start migration.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/>
              <a:t>finish, next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3EB807-8D26-4CCD-91CA-C6616FD9C8D3}"/>
              </a:ext>
            </a:extLst>
          </p:cNvPr>
          <p:cNvSpPr txBox="1"/>
          <p:nvPr/>
        </p:nvSpPr>
        <p:spPr>
          <a:xfrm>
            <a:off x="2366682" y="3165288"/>
            <a:ext cx="694982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/>
              <a:t>Connect to System Database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/>
              <a:t>접속 실패 시 </a:t>
            </a:r>
            <a:r>
              <a:rPr lang="en-US" altLang="ko-KR" sz="1100"/>
              <a:t>: </a:t>
            </a:r>
            <a:r>
              <a:rPr lang="ko-KR" altLang="en-US" sz="1100"/>
              <a:t>접속 정보 입력 화면 </a:t>
            </a:r>
            <a:r>
              <a:rPr lang="en-US" altLang="ko-KR" sz="1100"/>
              <a:t>(ip,</a:t>
            </a:r>
            <a:r>
              <a:rPr lang="ko-KR" altLang="en-US" sz="1100"/>
              <a:t> </a:t>
            </a:r>
            <a:r>
              <a:rPr lang="en-US" altLang="ko-KR" sz="1100"/>
              <a:t>port,</a:t>
            </a:r>
            <a:r>
              <a:rPr lang="ko-KR" altLang="en-US" sz="1100"/>
              <a:t> </a:t>
            </a:r>
            <a:r>
              <a:rPr lang="en-US" altLang="ko-KR" sz="1100"/>
              <a:t>db, id, password)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>
                <a:solidFill>
                  <a:srgbClr val="C00000"/>
                </a:solidFill>
              </a:rPr>
              <a:t>next</a:t>
            </a:r>
            <a:r>
              <a:rPr lang="ko-KR" altLang="en-US" sz="1100"/>
              <a:t> </a:t>
            </a:r>
            <a:endParaRPr lang="en-US" altLang="ko-KR" sz="11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/>
              <a:t>재 접속</a:t>
            </a:r>
            <a:r>
              <a:rPr lang="en-US" altLang="ko-KR" sz="1100"/>
              <a:t>... </a:t>
            </a:r>
            <a:r>
              <a:rPr lang="ko-KR" altLang="en-US" sz="1100"/>
              <a:t>실패하면 현재 화면을 계속 유지</a:t>
            </a:r>
            <a:r>
              <a:rPr lang="en-US" altLang="ko-KR" sz="110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/>
              <a:t>성공 시</a:t>
            </a:r>
            <a:r>
              <a:rPr lang="en-US" altLang="ko-KR" sz="1100"/>
              <a:t>... </a:t>
            </a:r>
            <a:r>
              <a:rPr lang="ko-KR" altLang="en-US" sz="1100"/>
              <a:t>주요 설정 정보를 확인하고 이슈가 있다면 </a:t>
            </a:r>
            <a:r>
              <a:rPr lang="en-US" altLang="ko-KR" sz="1100">
                <a:sym typeface="Wingdings" panose="05000000000000000000" pitchFamily="2" charset="2"/>
              </a:rPr>
              <a:t> </a:t>
            </a:r>
            <a:r>
              <a:rPr lang="en-US" altLang="ko-KR" sz="1100"/>
              <a:t>Migration Limitations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A2544C-D3FC-47E4-A5A3-93ADE4966611}"/>
              </a:ext>
            </a:extLst>
          </p:cNvPr>
          <p:cNvSpPr txBox="1"/>
          <p:nvPr/>
        </p:nvSpPr>
        <p:spPr>
          <a:xfrm>
            <a:off x="2366682" y="4242224"/>
            <a:ext cx="71804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i="0">
                <a:solidFill>
                  <a:srgbClr val="161616"/>
                </a:solidFill>
                <a:effectLst/>
              </a:rPr>
              <a:t>Migration Limitations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0" i="0">
                <a:solidFill>
                  <a:srgbClr val="161616"/>
                </a:solidFill>
                <a:effectLst/>
                <a:latin typeface="IBM Plex Sans"/>
              </a:rPr>
              <a:t>The some configuration cannot be migrated.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/>
              <a:t>주요 설정 정보 확인 결과 마이그레이션이 불가한 항목을 나열하고 그래도 계속할 것인지</a:t>
            </a:r>
            <a:r>
              <a:rPr lang="en-US" altLang="ko-KR" sz="1100"/>
              <a:t>? </a:t>
            </a:r>
            <a:r>
              <a:rPr lang="ko-KR" altLang="en-US" sz="1100"/>
              <a:t>여부를 확인</a:t>
            </a:r>
            <a:r>
              <a:rPr lang="en-US" altLang="ko-KR" sz="1100"/>
              <a:t>.</a:t>
            </a:r>
            <a:r>
              <a:rPr lang="ko-KR" altLang="en-US" sz="1100"/>
              <a:t> </a:t>
            </a:r>
            <a:endParaRPr lang="en-US" altLang="ko-KR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/>
              <a:t>특히 사용자 권한 </a:t>
            </a:r>
            <a:r>
              <a:rPr lang="en-US" altLang="ko-KR" sz="1100"/>
              <a:t>(</a:t>
            </a:r>
            <a:r>
              <a:rPr lang="ko-KR" altLang="en-US" sz="1100"/>
              <a:t>장비 권한</a:t>
            </a:r>
            <a:r>
              <a:rPr lang="en-US" altLang="ko-KR" sz="1100"/>
              <a:t>)</a:t>
            </a:r>
            <a:r>
              <a:rPr lang="ko-KR" altLang="en-US" sz="1100"/>
              <a:t>에 대한 정보를 이관이 불가함을 공지합니다</a:t>
            </a:r>
            <a:r>
              <a:rPr lang="en-US" altLang="ko-KR" sz="11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>
                <a:solidFill>
                  <a:srgbClr val="C00000"/>
                </a:solidFill>
              </a:rPr>
              <a:t>next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/>
              <a:t>customer </a:t>
            </a:r>
            <a:r>
              <a:rPr lang="ko-KR" altLang="en-US" sz="1100"/>
              <a:t>정보를 로딩</a:t>
            </a:r>
            <a:endParaRPr lang="en-US" altLang="ko-KR" sz="11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6C79FF-0AD5-429E-95E2-5926E712AB15}"/>
              </a:ext>
            </a:extLst>
          </p:cNvPr>
          <p:cNvSpPr/>
          <p:nvPr/>
        </p:nvSpPr>
        <p:spPr>
          <a:xfrm>
            <a:off x="735105" y="5353982"/>
            <a:ext cx="1371600" cy="7530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40769F-9EE9-457E-A939-9A8158C09CD5}"/>
              </a:ext>
            </a:extLst>
          </p:cNvPr>
          <p:cNvSpPr txBox="1"/>
          <p:nvPr/>
        </p:nvSpPr>
        <p:spPr>
          <a:xfrm>
            <a:off x="2366682" y="5353982"/>
            <a:ext cx="748577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/>
              <a:t>Tenant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/>
              <a:t>정상적으로 로딩되었다면 보이지 않는 페이지</a:t>
            </a:r>
            <a:r>
              <a:rPr lang="en-US" altLang="ko-KR" sz="110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/>
              <a:t>Tenant </a:t>
            </a:r>
            <a:r>
              <a:rPr lang="ko-KR" altLang="en-US" sz="1100"/>
              <a:t>정보 로딩 과정에서 문제가 있을 때</a:t>
            </a:r>
            <a:r>
              <a:rPr lang="en-US" altLang="ko-KR" sz="1100"/>
              <a:t>, </a:t>
            </a:r>
            <a:r>
              <a:rPr lang="ko-KR" altLang="en-US" sz="1100"/>
              <a:t>해당 내용을 출력</a:t>
            </a:r>
            <a:r>
              <a:rPr lang="en-US" altLang="ko-KR" sz="11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>
                <a:solidFill>
                  <a:srgbClr val="C00000"/>
                </a:solidFill>
              </a:rPr>
              <a:t>next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/>
              <a:t>device </a:t>
            </a:r>
            <a:r>
              <a:rPr lang="ko-KR" altLang="en-US" sz="1100"/>
              <a:t>정보 로딩</a:t>
            </a:r>
            <a:r>
              <a:rPr lang="en-US" altLang="ko-KR" sz="11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688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37291-0B61-420E-A4C9-A1AD0B16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Lift UI</a:t>
            </a:r>
            <a:r>
              <a:rPr lang="ko-KR" altLang="en-US"/>
              <a:t> </a:t>
            </a:r>
            <a:r>
              <a:rPr lang="en-US" altLang="ko-KR"/>
              <a:t>Flow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3E898DE-24A5-4976-AE4E-35786152B7E2}"/>
              </a:ext>
            </a:extLst>
          </p:cNvPr>
          <p:cNvSpPr/>
          <p:nvPr/>
        </p:nvSpPr>
        <p:spPr>
          <a:xfrm>
            <a:off x="735105" y="955461"/>
            <a:ext cx="1371600" cy="7530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0F0C1AE-9611-4E14-942F-08E1791558D5}"/>
              </a:ext>
            </a:extLst>
          </p:cNvPr>
          <p:cNvSpPr/>
          <p:nvPr/>
        </p:nvSpPr>
        <p:spPr>
          <a:xfrm>
            <a:off x="735105" y="2262701"/>
            <a:ext cx="1371600" cy="753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3706558-A9CD-4B02-A908-3D57D30E00C5}"/>
              </a:ext>
            </a:extLst>
          </p:cNvPr>
          <p:cNvSpPr/>
          <p:nvPr/>
        </p:nvSpPr>
        <p:spPr>
          <a:xfrm>
            <a:off x="735105" y="3695375"/>
            <a:ext cx="1371600" cy="7530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A6B02B-1E5B-441E-A988-36093994EA08}"/>
              </a:ext>
            </a:extLst>
          </p:cNvPr>
          <p:cNvSpPr/>
          <p:nvPr/>
        </p:nvSpPr>
        <p:spPr>
          <a:xfrm>
            <a:off x="735105" y="5130644"/>
            <a:ext cx="1371600" cy="753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474B8-22F5-4B1D-BBD1-1844F7BE9530}"/>
              </a:ext>
            </a:extLst>
          </p:cNvPr>
          <p:cNvSpPr txBox="1"/>
          <p:nvPr/>
        </p:nvSpPr>
        <p:spPr>
          <a:xfrm>
            <a:off x="2366681" y="2262701"/>
            <a:ext cx="77712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/>
              <a:t>Devices to be migrated </a:t>
            </a:r>
            <a:r>
              <a:rPr lang="en-US" altLang="ko-KR" sz="110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/>
              <a:t>migration</a:t>
            </a:r>
            <a:r>
              <a:rPr lang="ko-KR" altLang="en-US" sz="1100"/>
              <a:t>할 </a:t>
            </a:r>
            <a:r>
              <a:rPr lang="en-US" altLang="ko-KR" sz="1100"/>
              <a:t>device</a:t>
            </a:r>
            <a:r>
              <a:rPr lang="ko-KR" altLang="en-US" sz="1100"/>
              <a:t>를 모두 출력하고 값이 설정되지 않은 항목은 편집 가능하도록 </a:t>
            </a:r>
            <a:r>
              <a:rPr lang="en-US" altLang="ko-KR" sz="1100"/>
              <a:t>grid</a:t>
            </a:r>
            <a:r>
              <a:rPr lang="ko-KR" altLang="en-US" sz="1100"/>
              <a:t>를 </a:t>
            </a:r>
            <a:r>
              <a:rPr lang="en-US" altLang="ko-KR" sz="1100"/>
              <a:t>editable</a:t>
            </a:r>
            <a:r>
              <a:rPr lang="ko-KR" altLang="en-US" sz="1100"/>
              <a:t>하게 제공</a:t>
            </a:r>
            <a:r>
              <a:rPr lang="en-US" altLang="ko-KR" sz="11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/>
              <a:t>예를들어 </a:t>
            </a:r>
            <a:r>
              <a:rPr lang="en-US" altLang="ko-KR" sz="1100"/>
              <a:t>device type</a:t>
            </a:r>
            <a:r>
              <a:rPr lang="ko-KR" altLang="en-US" sz="1100"/>
              <a:t>이 지정되지 않는 경우는 붉은색으로 표시</a:t>
            </a:r>
            <a:r>
              <a:rPr lang="en-US" altLang="ko-KR" sz="11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>
                <a:solidFill>
                  <a:srgbClr val="C00000"/>
                </a:solidFill>
              </a:rPr>
              <a:t>next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/>
              <a:t>필수 항목이 누락된 </a:t>
            </a:r>
            <a:r>
              <a:rPr lang="en-US" altLang="ko-KR" sz="1100"/>
              <a:t>device</a:t>
            </a:r>
            <a:r>
              <a:rPr lang="ko-KR" altLang="en-US" sz="1100"/>
              <a:t>가 있다면 </a:t>
            </a:r>
            <a:r>
              <a:rPr lang="en-US" altLang="ko-KR" sz="1100"/>
              <a:t>: Check and set the required properties.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/>
              <a:t>모두 입력되었다면 </a:t>
            </a:r>
            <a:r>
              <a:rPr lang="en-US" altLang="ko-KR" sz="1100"/>
              <a:t>point </a:t>
            </a:r>
            <a:r>
              <a:rPr lang="ko-KR" altLang="en-US" sz="1100"/>
              <a:t>정보를 로딩</a:t>
            </a:r>
            <a:r>
              <a:rPr lang="en-US" altLang="ko-KR" sz="110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BA9245-232B-4E50-9400-1C0B9486CD86}"/>
              </a:ext>
            </a:extLst>
          </p:cNvPr>
          <p:cNvSpPr txBox="1"/>
          <p:nvPr/>
        </p:nvSpPr>
        <p:spPr>
          <a:xfrm>
            <a:off x="2366682" y="954742"/>
            <a:ext cx="7062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/>
              <a:t>Devices that cannot be migrated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/>
              <a:t>로딩 결과 마이그레이션할 수 없는 </a:t>
            </a:r>
            <a:r>
              <a:rPr lang="en-US" altLang="ko-KR" sz="1100"/>
              <a:t>device </a:t>
            </a:r>
            <a:r>
              <a:rPr lang="ko-KR" altLang="en-US" sz="1100"/>
              <a:t>목록과 이유를 출력</a:t>
            </a:r>
            <a:r>
              <a:rPr lang="en-US" altLang="ko-KR" sz="11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/>
              <a:t>The following devices cannot be migrated because the Liz system does not support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>
                <a:solidFill>
                  <a:srgbClr val="C00000"/>
                </a:solidFill>
              </a:rPr>
              <a:t>next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3EB807-8D26-4CCD-91CA-C6616FD9C8D3}"/>
              </a:ext>
            </a:extLst>
          </p:cNvPr>
          <p:cNvSpPr txBox="1"/>
          <p:nvPr/>
        </p:nvSpPr>
        <p:spPr>
          <a:xfrm>
            <a:off x="2366681" y="3695375"/>
            <a:ext cx="69498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/>
              <a:t>Points</a:t>
            </a:r>
            <a:r>
              <a:rPr lang="ko-KR" altLang="en-US" sz="1100" b="1"/>
              <a:t> </a:t>
            </a:r>
            <a:r>
              <a:rPr lang="en-US" altLang="ko-KR" sz="1100" b="1"/>
              <a:t>that</a:t>
            </a:r>
            <a:r>
              <a:rPr lang="ko-KR" altLang="en-US" sz="1100" b="1"/>
              <a:t> </a:t>
            </a:r>
            <a:r>
              <a:rPr lang="en-US" altLang="ko-KR" sz="1100" b="1"/>
              <a:t>cannot be migrated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/>
              <a:t>로딩 결과 마이그레이션할 수 없는 </a:t>
            </a:r>
            <a:r>
              <a:rPr lang="en-US" altLang="ko-KR" sz="1100"/>
              <a:t>point </a:t>
            </a:r>
            <a:r>
              <a:rPr lang="ko-KR" altLang="en-US" sz="1100"/>
              <a:t>목록과 이유를 출력</a:t>
            </a:r>
            <a:r>
              <a:rPr lang="en-US" altLang="ko-KR" sz="11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/>
              <a:t>The following points cannot be migrated because the Liz system does not support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>
                <a:solidFill>
                  <a:srgbClr val="C00000"/>
                </a:solidFill>
              </a:rPr>
              <a:t>next</a:t>
            </a:r>
            <a:r>
              <a:rPr lang="ko-KR" altLang="en-US" sz="1100"/>
              <a:t> </a:t>
            </a:r>
            <a:endParaRPr lang="en-US" altLang="ko-KR" sz="11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A2544C-D3FC-47E4-A5A3-93ADE4966611}"/>
              </a:ext>
            </a:extLst>
          </p:cNvPr>
          <p:cNvSpPr txBox="1"/>
          <p:nvPr/>
        </p:nvSpPr>
        <p:spPr>
          <a:xfrm>
            <a:off x="2366681" y="5114238"/>
            <a:ext cx="71804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i="0">
                <a:solidFill>
                  <a:srgbClr val="161616"/>
                </a:solidFill>
                <a:effectLst/>
              </a:rPr>
              <a:t>Points to be migrated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/>
              <a:t>migratio</a:t>
            </a:r>
            <a:r>
              <a:rPr lang="ko-KR" altLang="en-US" sz="1100"/>
              <a:t>할 </a:t>
            </a:r>
            <a:r>
              <a:rPr lang="en-US" altLang="ko-KR" sz="1100"/>
              <a:t>point </a:t>
            </a:r>
            <a:r>
              <a:rPr lang="ko-KR" altLang="en-US" sz="1100"/>
              <a:t>정보를 화면에 출력</a:t>
            </a:r>
            <a:endParaRPr lang="en-US" altLang="ko-KR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>
                <a:solidFill>
                  <a:srgbClr val="C00000"/>
                </a:solidFill>
              </a:rPr>
              <a:t>next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/>
              <a:t>이벤트 정보를 로딩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3113657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37291-0B61-420E-A4C9-A1AD0B16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Lift UI</a:t>
            </a:r>
            <a:r>
              <a:rPr lang="ko-KR" altLang="en-US"/>
              <a:t> </a:t>
            </a:r>
            <a:r>
              <a:rPr lang="en-US" altLang="ko-KR"/>
              <a:t>Flow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0E3724-74C2-4E23-BD1B-EDA4DD17BC62}"/>
              </a:ext>
            </a:extLst>
          </p:cNvPr>
          <p:cNvSpPr/>
          <p:nvPr/>
        </p:nvSpPr>
        <p:spPr>
          <a:xfrm>
            <a:off x="735105" y="955461"/>
            <a:ext cx="1371600" cy="7530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A78690-A0D2-41F1-9227-DF695D708E5B}"/>
              </a:ext>
            </a:extLst>
          </p:cNvPr>
          <p:cNvSpPr/>
          <p:nvPr/>
        </p:nvSpPr>
        <p:spPr>
          <a:xfrm>
            <a:off x="735105" y="2147290"/>
            <a:ext cx="1371600" cy="7530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A56E67-45E9-41BA-BE8F-58F0C8E49F8C}"/>
              </a:ext>
            </a:extLst>
          </p:cNvPr>
          <p:cNvSpPr txBox="1"/>
          <p:nvPr/>
        </p:nvSpPr>
        <p:spPr>
          <a:xfrm>
            <a:off x="2366681" y="2147290"/>
            <a:ext cx="777123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/>
              <a:t>Point Collections that cannot be migrated</a:t>
            </a:r>
            <a:endParaRPr lang="en-US" altLang="ko-KR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/>
              <a:t>로딩 결과 마이그레이션 할 수 없는 성능별칭 </a:t>
            </a:r>
            <a:r>
              <a:rPr lang="en-US" altLang="ko-KR" sz="1100"/>
              <a:t>(Point Collections)</a:t>
            </a:r>
            <a:r>
              <a:rPr lang="ko-KR" altLang="en-US" sz="1100"/>
              <a:t>과 불가한 이유를 보입니다</a:t>
            </a:r>
            <a:r>
              <a:rPr lang="en-US" altLang="ko-KR" sz="11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/>
              <a:t>The following point collections(perf alias) cannot be migrated because the Liz system does not support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>
                <a:solidFill>
                  <a:srgbClr val="C00000"/>
                </a:solidFill>
              </a:rPr>
              <a:t>next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/>
              <a:t>pue </a:t>
            </a:r>
            <a:r>
              <a:rPr lang="ko-KR" altLang="en-US" sz="1100"/>
              <a:t>설정을 로딩합니다</a:t>
            </a:r>
            <a:r>
              <a:rPr lang="en-US" altLang="ko-KR" sz="110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FD9D40-9AD8-4D97-9E22-5C093946594C}"/>
              </a:ext>
            </a:extLst>
          </p:cNvPr>
          <p:cNvSpPr txBox="1"/>
          <p:nvPr/>
        </p:nvSpPr>
        <p:spPr>
          <a:xfrm>
            <a:off x="2366682" y="954742"/>
            <a:ext cx="706224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/>
              <a:t>Event Definitions that cannot be migrated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/>
              <a:t>이벤트 정로를 로딩한 결과 마이그레이션 할 수 없는 항목이 있을때 보여지는 페이지</a:t>
            </a:r>
            <a:r>
              <a:rPr lang="en-US" altLang="ko-KR" sz="11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/>
              <a:t>The following event definitions cannot be migrated because the Liz system does not support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>
                <a:solidFill>
                  <a:srgbClr val="C00000"/>
                </a:solidFill>
              </a:rPr>
              <a:t>next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/>
              <a:t>성능 별칭</a:t>
            </a:r>
            <a:r>
              <a:rPr lang="en-US" altLang="ko-KR" sz="1100"/>
              <a:t>(point</a:t>
            </a:r>
            <a:r>
              <a:rPr lang="ko-KR" altLang="en-US" sz="1100"/>
              <a:t> </a:t>
            </a:r>
            <a:r>
              <a:rPr lang="en-US" altLang="ko-KR" sz="1100"/>
              <a:t>collection)</a:t>
            </a:r>
            <a:r>
              <a:rPr lang="ko-KR" altLang="en-US" sz="1100"/>
              <a:t>을 로딩합니다</a:t>
            </a:r>
            <a:r>
              <a:rPr lang="en-US" altLang="ko-KR" sz="110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DA4BB6-93A8-4709-997F-2D5017771910}"/>
              </a:ext>
            </a:extLst>
          </p:cNvPr>
          <p:cNvSpPr/>
          <p:nvPr/>
        </p:nvSpPr>
        <p:spPr>
          <a:xfrm>
            <a:off x="735105" y="3319888"/>
            <a:ext cx="1371600" cy="7530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12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4B4F6-CF0A-44EC-9890-32728FF5FC39}"/>
              </a:ext>
            </a:extLst>
          </p:cNvPr>
          <p:cNvSpPr txBox="1"/>
          <p:nvPr/>
        </p:nvSpPr>
        <p:spPr>
          <a:xfrm>
            <a:off x="2366681" y="3319888"/>
            <a:ext cx="777123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/>
              <a:t>PUE settings that cannot be migrated</a:t>
            </a:r>
            <a:endParaRPr lang="en-US" altLang="ko-KR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/>
              <a:t>로딩 결과 마이그레이션 할 수 없는 </a:t>
            </a:r>
            <a:r>
              <a:rPr lang="en-US" altLang="ko-KR" sz="1100"/>
              <a:t>PUE </a:t>
            </a:r>
            <a:r>
              <a:rPr lang="ko-KR" altLang="en-US" sz="1100"/>
              <a:t>설정과 이유를 보입니다</a:t>
            </a:r>
            <a:r>
              <a:rPr lang="en-US" altLang="ko-KR" sz="11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/>
              <a:t>The following PUE settings cannot be migrated because the Liz system does not support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>
                <a:solidFill>
                  <a:srgbClr val="C00000"/>
                </a:solidFill>
              </a:rPr>
              <a:t>next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/>
              <a:t>SERVER_PERFREPORT </a:t>
            </a:r>
            <a:r>
              <a:rPr lang="ko-KR" altLang="en-US" sz="1100"/>
              <a:t>저장 상황을 확인합니다</a:t>
            </a:r>
            <a:r>
              <a:rPr lang="en-US" altLang="ko-KR" sz="1100"/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98F77D0-C9DA-43D9-9754-F9F4DB503363}"/>
              </a:ext>
            </a:extLst>
          </p:cNvPr>
          <p:cNvSpPr/>
          <p:nvPr/>
        </p:nvSpPr>
        <p:spPr>
          <a:xfrm>
            <a:off x="735105" y="4643834"/>
            <a:ext cx="1371600" cy="753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13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A7DD32-6437-4767-ACB8-A26E84E55ADF}"/>
              </a:ext>
            </a:extLst>
          </p:cNvPr>
          <p:cNvSpPr txBox="1"/>
          <p:nvPr/>
        </p:nvSpPr>
        <p:spPr>
          <a:xfrm>
            <a:off x="2366681" y="4643834"/>
            <a:ext cx="77712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/>
              <a:t>Specifies the period of data that needs to be migrated.</a:t>
            </a:r>
            <a:endParaRPr lang="en-US" altLang="ko-KR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/>
              <a:t>server_perfreport</a:t>
            </a:r>
            <a:r>
              <a:rPr lang="ko-KR" altLang="en-US" sz="1100"/>
              <a:t> 테이블에서 데이터를 이관할 기간을 지정합니다</a:t>
            </a:r>
            <a:r>
              <a:rPr lang="en-US" altLang="ko-KR" sz="1100"/>
              <a:t>. (from ~ to)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>
                <a:solidFill>
                  <a:srgbClr val="C00000"/>
                </a:solidFill>
              </a:rPr>
              <a:t>next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38175180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E0AE5-F15D-4B47-B94B-FDD9C4FC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Lift UI</a:t>
            </a:r>
            <a:r>
              <a:rPr lang="ko-KR" altLang="en-US"/>
              <a:t> </a:t>
            </a:r>
            <a:r>
              <a:rPr lang="en-US" altLang="ko-KR"/>
              <a:t>Flow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6B38E-7E4D-4F0E-BDE5-19726B809B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FD5F4F-1615-4CE7-9975-F2B396B8430F}"/>
              </a:ext>
            </a:extLst>
          </p:cNvPr>
          <p:cNvSpPr/>
          <p:nvPr/>
        </p:nvSpPr>
        <p:spPr>
          <a:xfrm>
            <a:off x="747484" y="1005160"/>
            <a:ext cx="1371600" cy="753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14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9BD9C2-EC9C-4646-920F-262509FEF53A}"/>
              </a:ext>
            </a:extLst>
          </p:cNvPr>
          <p:cNvSpPr txBox="1"/>
          <p:nvPr/>
        </p:nvSpPr>
        <p:spPr>
          <a:xfrm>
            <a:off x="2379060" y="1005160"/>
            <a:ext cx="777123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/>
              <a:t>Migration in progress.</a:t>
            </a:r>
            <a:endParaRPr lang="en-US" altLang="ko-KR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/>
              <a:t>migration </a:t>
            </a:r>
            <a:r>
              <a:rPr lang="ko-KR" altLang="en-US" sz="1100"/>
              <a:t>진행 상황을 보입니다</a:t>
            </a:r>
            <a:r>
              <a:rPr lang="en-US" altLang="ko-KR" sz="11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/>
              <a:t>끝날 때 까지 버튼을 </a:t>
            </a:r>
            <a:r>
              <a:rPr lang="en-US" altLang="ko-KR" sz="1100"/>
              <a:t>show</a:t>
            </a:r>
            <a:r>
              <a:rPr lang="ko-KR" altLang="en-US" sz="1100"/>
              <a:t>하지 않고 있다가 모두 끝나면</a:t>
            </a:r>
            <a:r>
              <a:rPr lang="en-US" altLang="ko-KR" sz="1100"/>
              <a:t>...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100"/>
              <a:t>타이틀을 </a:t>
            </a:r>
            <a:r>
              <a:rPr lang="en-US" altLang="ko-KR" sz="1100" b="1"/>
              <a:t>Migration is completed</a:t>
            </a:r>
            <a:r>
              <a:rPr lang="ko-KR" altLang="en-US" sz="1100"/>
              <a:t>로 출력</a:t>
            </a:r>
            <a:r>
              <a:rPr lang="en-US" altLang="ko-KR" sz="110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/>
              <a:t>Finish </a:t>
            </a:r>
            <a:r>
              <a:rPr lang="ko-KR" altLang="en-US" sz="1100"/>
              <a:t>버튼을 </a:t>
            </a:r>
            <a:r>
              <a:rPr lang="en-US" altLang="ko-KR" sz="1100"/>
              <a:t>show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/>
              <a:t>Finish</a:t>
            </a:r>
            <a:r>
              <a:rPr lang="ko-KR" altLang="en-US" sz="1100"/>
              <a:t> 버튼 클릭 시 </a:t>
            </a:r>
            <a:r>
              <a:rPr lang="en-US" altLang="ko-KR" sz="1100"/>
              <a:t>app</a:t>
            </a:r>
            <a:r>
              <a:rPr lang="ko-KR" altLang="en-US" sz="1100"/>
              <a:t>을 종료하고 </a:t>
            </a:r>
            <a:r>
              <a:rPr lang="en-US" altLang="ko-KR" sz="1100"/>
              <a:t>apps </a:t>
            </a:r>
            <a:r>
              <a:rPr lang="ko-KR" altLang="en-US" sz="1100"/>
              <a:t>화면으로 이동</a:t>
            </a:r>
            <a:r>
              <a:rPr lang="en-US" altLang="ko-KR" sz="11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/>
              <a:t>중간에 에러가 발생하였다면</a:t>
            </a:r>
            <a:r>
              <a:rPr lang="en-US" altLang="ko-KR" sz="110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 b="1"/>
              <a:t>Migration Error Occured</a:t>
            </a:r>
            <a:r>
              <a:rPr lang="ko-KR" altLang="en-US" sz="1100"/>
              <a:t>로 타이틀 변경</a:t>
            </a:r>
            <a:r>
              <a:rPr lang="en-US" altLang="ko-KR" sz="110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/>
              <a:t>Finish</a:t>
            </a:r>
            <a:r>
              <a:rPr lang="ko-KR" altLang="en-US" sz="1100"/>
              <a:t>와 </a:t>
            </a:r>
            <a:r>
              <a:rPr lang="en-US" altLang="ko-KR" sz="1100"/>
              <a:t>Delete All </a:t>
            </a:r>
            <a:r>
              <a:rPr lang="ko-KR" altLang="en-US" sz="1100"/>
              <a:t>버튼 </a:t>
            </a:r>
            <a:r>
              <a:rPr lang="en-US" altLang="ko-KR" sz="1100"/>
              <a:t>show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/>
              <a:t>Delete All </a:t>
            </a:r>
            <a:r>
              <a:rPr lang="ko-KR" altLang="en-US" sz="1100"/>
              <a:t>버튼 클릭 시 이관된 모든 데이터 삭제</a:t>
            </a:r>
            <a:r>
              <a:rPr lang="en-US" altLang="ko-KR" sz="1100"/>
              <a:t>....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100"/>
              <a:t>Finish</a:t>
            </a:r>
            <a:r>
              <a:rPr lang="ko-KR" altLang="en-US" sz="1100"/>
              <a:t> 버튼 클릭 시 </a:t>
            </a:r>
            <a:r>
              <a:rPr lang="en-US" altLang="ko-KR" sz="1100"/>
              <a:t>app</a:t>
            </a:r>
            <a:r>
              <a:rPr lang="ko-KR" altLang="en-US" sz="1100"/>
              <a:t>을 종료하고 </a:t>
            </a:r>
            <a:r>
              <a:rPr lang="en-US" altLang="ko-KR" sz="1100"/>
              <a:t>apps </a:t>
            </a:r>
            <a:r>
              <a:rPr lang="ko-KR" altLang="en-US" sz="1100"/>
              <a:t>화면으로 이동</a:t>
            </a:r>
            <a:r>
              <a:rPr lang="en-US" altLang="ko-KR" sz="110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56629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46880E2-EE9F-4007-9DE2-6BA9248C6056}"/>
              </a:ext>
            </a:extLst>
          </p:cNvPr>
          <p:cNvSpPr/>
          <p:nvPr/>
        </p:nvSpPr>
        <p:spPr>
          <a:xfrm>
            <a:off x="670394" y="2212503"/>
            <a:ext cx="2187105" cy="29845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F37291-0B61-420E-A4C9-A1AD0B16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Category</a:t>
            </a:r>
            <a:r>
              <a:rPr lang="ko-KR" altLang="en-US"/>
              <a:t> </a:t>
            </a:r>
            <a:r>
              <a:rPr lang="en-US" altLang="ko-KR"/>
              <a:t>and</a:t>
            </a:r>
            <a:r>
              <a:rPr lang="ko-KR" altLang="en-US"/>
              <a:t> </a:t>
            </a:r>
            <a:r>
              <a:rPr lang="en-US" altLang="ko-KR"/>
              <a:t>Type</a:t>
            </a: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357AD4-7582-4D1F-9CAF-03089BE63C76}"/>
              </a:ext>
            </a:extLst>
          </p:cNvPr>
          <p:cNvSpPr txBox="1"/>
          <p:nvPr/>
        </p:nvSpPr>
        <p:spPr>
          <a:xfrm>
            <a:off x="708495" y="1439268"/>
            <a:ext cx="5899372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50"/>
              <a:t>Category and Type       Point Type       Manufacturer and Model       Maintenance Provider</a:t>
            </a:r>
            <a:endParaRPr lang="ko-KR" altLang="en-US" sz="105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30D9F7-3E46-4790-BFEF-13B5E93CAD5D}"/>
              </a:ext>
            </a:extLst>
          </p:cNvPr>
          <p:cNvSpPr/>
          <p:nvPr/>
        </p:nvSpPr>
        <p:spPr>
          <a:xfrm>
            <a:off x="670395" y="1783080"/>
            <a:ext cx="2187105" cy="425195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F39BDB-69F6-45BE-B541-4FA996D5A71E}"/>
              </a:ext>
            </a:extLst>
          </p:cNvPr>
          <p:cNvSpPr/>
          <p:nvPr/>
        </p:nvSpPr>
        <p:spPr>
          <a:xfrm>
            <a:off x="2857500" y="1783080"/>
            <a:ext cx="7048500" cy="425195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B035C6-3287-46D0-9F16-336AC0C1A8CE}"/>
              </a:ext>
            </a:extLst>
          </p:cNvPr>
          <p:cNvSpPr/>
          <p:nvPr/>
        </p:nvSpPr>
        <p:spPr>
          <a:xfrm>
            <a:off x="670394" y="1318261"/>
            <a:ext cx="9235606" cy="4572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215238B-9743-4DD7-AFCE-14F7778D73E8}"/>
              </a:ext>
            </a:extLst>
          </p:cNvPr>
          <p:cNvCxnSpPr/>
          <p:nvPr/>
        </p:nvCxnSpPr>
        <p:spPr>
          <a:xfrm>
            <a:off x="670395" y="1775460"/>
            <a:ext cx="145558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69CD12-C5E6-4D6E-9CB8-458AC5980A20}"/>
              </a:ext>
            </a:extLst>
          </p:cNvPr>
          <p:cNvSpPr txBox="1"/>
          <p:nvPr/>
        </p:nvSpPr>
        <p:spPr>
          <a:xfrm>
            <a:off x="701040" y="1853302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Category</a:t>
            </a:r>
            <a:endParaRPr lang="ko-KR" altLang="en-US" sz="1050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092AE8-2859-4B8B-8C59-A866D2DFB0F2}"/>
              </a:ext>
            </a:extLst>
          </p:cNvPr>
          <p:cNvSpPr txBox="1"/>
          <p:nvPr/>
        </p:nvSpPr>
        <p:spPr>
          <a:xfrm>
            <a:off x="708495" y="2224128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Electric Power</a:t>
            </a:r>
            <a:endParaRPr lang="ko-KR" altLang="en-US" sz="10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AF4FBF-B71A-4231-B8DC-C329665E206A}"/>
              </a:ext>
            </a:extLst>
          </p:cNvPr>
          <p:cNvSpPr txBox="1"/>
          <p:nvPr/>
        </p:nvSpPr>
        <p:spPr>
          <a:xfrm>
            <a:off x="701040" y="2493351"/>
            <a:ext cx="5405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HVAC</a:t>
            </a:r>
            <a:endParaRPr lang="ko-KR" altLang="en-US" sz="10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4856EB-3B8C-4228-9108-6249E1EA290E}"/>
              </a:ext>
            </a:extLst>
          </p:cNvPr>
          <p:cNvSpPr txBox="1"/>
          <p:nvPr/>
        </p:nvSpPr>
        <p:spPr>
          <a:xfrm>
            <a:off x="685634" y="2792202"/>
            <a:ext cx="12458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Building Facilities</a:t>
            </a:r>
            <a:endParaRPr lang="ko-KR" altLang="en-US" sz="105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E8BB8A2-4DB2-4DDB-9D2D-3D716175A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420" y="2133600"/>
            <a:ext cx="366130" cy="428303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27FAC2E-F694-404A-8273-BA7C988BF153}"/>
              </a:ext>
            </a:extLst>
          </p:cNvPr>
          <p:cNvCxnSpPr/>
          <p:nvPr/>
        </p:nvCxnSpPr>
        <p:spPr>
          <a:xfrm>
            <a:off x="2943225" y="2143750"/>
            <a:ext cx="68294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9D16106-9ABA-4C51-A1D0-5B4839BEB15E}"/>
              </a:ext>
            </a:extLst>
          </p:cNvPr>
          <p:cNvSpPr txBox="1"/>
          <p:nvPr/>
        </p:nvSpPr>
        <p:spPr>
          <a:xfrm>
            <a:off x="2900993" y="1853302"/>
            <a:ext cx="1088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Electric Power</a:t>
            </a:r>
            <a:endParaRPr lang="ko-KR" altLang="en-US" sz="1050" b="1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BBA83CC-8B2A-46A1-A5A5-A786DE88B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187" y="5539739"/>
            <a:ext cx="828675" cy="38100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F7226D28-7BE5-46C3-BF2C-FE6A080D0BCA}"/>
              </a:ext>
            </a:extLst>
          </p:cNvPr>
          <p:cNvSpPr/>
          <p:nvPr/>
        </p:nvSpPr>
        <p:spPr>
          <a:xfrm>
            <a:off x="2943224" y="2232660"/>
            <a:ext cx="1564591" cy="235223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>
                <a:solidFill>
                  <a:schemeClr val="tx1"/>
                </a:solidFill>
              </a:rPr>
              <a:t>+ ADD DEVICE TYPE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5C80A1-3B34-4447-8B38-C4B5D02B77E2}"/>
              </a:ext>
            </a:extLst>
          </p:cNvPr>
          <p:cNvSpPr/>
          <p:nvPr/>
        </p:nvSpPr>
        <p:spPr>
          <a:xfrm>
            <a:off x="2943225" y="2561902"/>
            <a:ext cx="6829425" cy="3358835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grid</a:t>
            </a: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8" name="표 4">
            <a:extLst>
              <a:ext uri="{FF2B5EF4-FFF2-40B4-BE49-F238E27FC236}">
                <a16:creationId xmlns:a16="http://schemas.microsoft.com/office/drawing/2014/main" id="{D3C8396E-06DA-46CB-B016-7FEFCEF19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840907"/>
              </p:ext>
            </p:extLst>
          </p:nvPr>
        </p:nvGraphicFramePr>
        <p:xfrm>
          <a:off x="8636807" y="2758006"/>
          <a:ext cx="293482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8826">
                  <a:extLst>
                    <a:ext uri="{9D8B030D-6E8A-4147-A177-3AD203B41FA5}">
                      <a16:colId xmlns:a16="http://schemas.microsoft.com/office/drawing/2014/main" val="3235888679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1199549932"/>
                    </a:ext>
                  </a:extLst>
                </a:gridCol>
              </a:tblGrid>
              <a:tr h="17229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</a:rPr>
                        <a:t>Grid Attributes</a:t>
                      </a:r>
                      <a:endParaRPr lang="ko-KR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131114"/>
                  </a:ext>
                </a:extLst>
              </a:tr>
              <a:tr h="1169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Button Section (icon)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X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428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Common Functions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Export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915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Check Column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X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369917"/>
                  </a:ext>
                </a:extLst>
              </a:tr>
              <a:tr h="1722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Hover Icon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Edit, delete (</a:t>
                      </a:r>
                      <a:r>
                        <a:rPr lang="ko-KR" altLang="en-US" sz="900"/>
                        <a:t>선택적</a:t>
                      </a:r>
                      <a:r>
                        <a:rPr lang="en-US" altLang="ko-KR" sz="900"/>
                        <a:t>)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656417"/>
                  </a:ext>
                </a:extLst>
              </a:tr>
              <a:tr h="1722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Paging Section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X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672228"/>
                  </a:ext>
                </a:extLst>
              </a:tr>
              <a:tr h="1722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Search Type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X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368640"/>
                  </a:ext>
                </a:extLst>
              </a:tr>
              <a:tr h="1359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Size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가변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280425"/>
                  </a:ext>
                </a:extLst>
              </a:tr>
            </a:tbl>
          </a:graphicData>
        </a:graphic>
      </p:graphicFrame>
      <p:graphicFrame>
        <p:nvGraphicFramePr>
          <p:cNvPr id="29" name="표 7">
            <a:extLst>
              <a:ext uri="{FF2B5EF4-FFF2-40B4-BE49-F238E27FC236}">
                <a16:creationId xmlns:a16="http://schemas.microsoft.com/office/drawing/2014/main" id="{2E3A725C-74BF-421E-A5BF-B7929610E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983232"/>
              </p:ext>
            </p:extLst>
          </p:nvPr>
        </p:nvGraphicFramePr>
        <p:xfrm>
          <a:off x="2659280" y="4918563"/>
          <a:ext cx="8654128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3838">
                  <a:extLst>
                    <a:ext uri="{9D8B030D-6E8A-4147-A177-3AD203B41FA5}">
                      <a16:colId xmlns:a16="http://schemas.microsoft.com/office/drawing/2014/main" val="132890166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1620671569"/>
                    </a:ext>
                  </a:extLst>
                </a:gridCol>
                <a:gridCol w="763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966">
                  <a:extLst>
                    <a:ext uri="{9D8B030D-6E8A-4147-A177-3AD203B41FA5}">
                      <a16:colId xmlns:a16="http://schemas.microsoft.com/office/drawing/2014/main" val="181659154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1812583400"/>
                    </a:ext>
                  </a:extLst>
                </a:gridCol>
                <a:gridCol w="4969972">
                  <a:extLst>
                    <a:ext uri="{9D8B030D-6E8A-4147-A177-3AD203B41FA5}">
                      <a16:colId xmlns:a16="http://schemas.microsoft.com/office/drawing/2014/main" val="944953786"/>
                    </a:ext>
                  </a:extLst>
                </a:gridCol>
              </a:tblGrid>
              <a:tr h="150636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</a:rPr>
                        <a:t>Grid Fields</a:t>
                      </a:r>
                      <a:endParaRPr lang="ko-KR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340238"/>
                  </a:ext>
                </a:extLst>
              </a:tr>
              <a:tr h="1679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/>
                        <a:t>Name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Type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JSON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Width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Default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Description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538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Id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Name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O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867594"/>
                  </a:ext>
                </a:extLst>
              </a:tr>
              <a:tr h="150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Type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O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Builtin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or</a:t>
                      </a:r>
                      <a:r>
                        <a:rPr lang="ko-KR" altLang="en-US" sz="900"/>
                        <a:t> 공백문자 </a:t>
                      </a:r>
                      <a:r>
                        <a:rPr lang="en-US" altLang="ko-KR" sz="900"/>
                        <a:t>(Builtin type</a:t>
                      </a:r>
                      <a:r>
                        <a:rPr lang="ko-KR" altLang="en-US" sz="900"/>
                        <a:t>은 편집과 삭제 불가</a:t>
                      </a:r>
                      <a:r>
                        <a:rPr lang="en-US" altLang="ko-KR" sz="900"/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316736"/>
                  </a:ext>
                </a:extLst>
              </a:tr>
              <a:tr h="150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Description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O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334603"/>
                  </a:ext>
                </a:extLst>
              </a:tr>
            </a:tbl>
          </a:graphicData>
        </a:graphic>
      </p:graphicFrame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FFABAA7-3511-42FA-A60A-C9518E35E31D}"/>
              </a:ext>
            </a:extLst>
          </p:cNvPr>
          <p:cNvCxnSpPr>
            <a:endCxn id="10" idx="0"/>
          </p:cNvCxnSpPr>
          <p:nvPr/>
        </p:nvCxnSpPr>
        <p:spPr>
          <a:xfrm flipH="1">
            <a:off x="2717800" y="1104900"/>
            <a:ext cx="533400" cy="113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546E8E7-9F8F-435E-84F5-590BE3B934CE}"/>
              </a:ext>
            </a:extLst>
          </p:cNvPr>
          <p:cNvSpPr txBox="1"/>
          <p:nvPr/>
        </p:nvSpPr>
        <p:spPr>
          <a:xfrm>
            <a:off x="3086100" y="825500"/>
            <a:ext cx="2596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builtin category</a:t>
            </a:r>
            <a:r>
              <a:rPr lang="ko-KR" altLang="en-US" sz="1200"/>
              <a:t>는 편집</a:t>
            </a:r>
            <a:r>
              <a:rPr lang="en-US" altLang="ko-KR" sz="1200"/>
              <a:t>, </a:t>
            </a:r>
            <a:r>
              <a:rPr lang="ko-KR" altLang="en-US" sz="1200"/>
              <a:t>삭제 불가</a:t>
            </a:r>
            <a:r>
              <a:rPr lang="en-US" altLang="ko-KR" sz="1200"/>
              <a:t>.</a:t>
            </a:r>
            <a:endParaRPr lang="ko-KR" altLang="en-US" sz="120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097EC72-CB75-4898-A668-B0E7F184AC55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1623613" y="5920739"/>
            <a:ext cx="188912" cy="259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0EEC522-74D4-460B-B1EA-41CEA4667ABD}"/>
              </a:ext>
            </a:extLst>
          </p:cNvPr>
          <p:cNvSpPr txBox="1"/>
          <p:nvPr/>
        </p:nvSpPr>
        <p:spPr>
          <a:xfrm>
            <a:off x="715010" y="6257209"/>
            <a:ext cx="1674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Add Device Category</a:t>
            </a:r>
            <a:endParaRPr lang="ko-KR" altLang="en-US" sz="120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643B4D3-D804-4866-8AA4-745BB6B7C85B}"/>
              </a:ext>
            </a:extLst>
          </p:cNvPr>
          <p:cNvCxnSpPr>
            <a:cxnSpLocks/>
          </p:cNvCxnSpPr>
          <p:nvPr/>
        </p:nvCxnSpPr>
        <p:spPr>
          <a:xfrm>
            <a:off x="3897269" y="2383734"/>
            <a:ext cx="178273" cy="348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D2CBF85-C329-433F-BE79-FCA8EB28801E}"/>
              </a:ext>
            </a:extLst>
          </p:cNvPr>
          <p:cNvSpPr txBox="1"/>
          <p:nvPr/>
        </p:nvSpPr>
        <p:spPr>
          <a:xfrm>
            <a:off x="3308180" y="2658389"/>
            <a:ext cx="1363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Add Device Type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4127577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6EAF0-5ECE-44D4-9AFB-16491D19B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Welcome to Lift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BB026-2711-48E0-8C23-5C3E625780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D55D7A-5487-4874-9779-99F244DED268}"/>
              </a:ext>
            </a:extLst>
          </p:cNvPr>
          <p:cNvSpPr/>
          <p:nvPr/>
        </p:nvSpPr>
        <p:spPr>
          <a:xfrm>
            <a:off x="3076486" y="1775792"/>
            <a:ext cx="6018062" cy="330641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031242-9C7B-4399-942A-F7C8BD687FDE}"/>
              </a:ext>
            </a:extLst>
          </p:cNvPr>
          <p:cNvSpPr txBox="1"/>
          <p:nvPr/>
        </p:nvSpPr>
        <p:spPr>
          <a:xfrm>
            <a:off x="3339548" y="2670309"/>
            <a:ext cx="41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Lift is an application for migrating previous mk119 systems to MK119 v10.</a:t>
            </a:r>
          </a:p>
          <a:p>
            <a:r>
              <a:rPr lang="en-US" altLang="ko-KR" sz="900"/>
              <a:t>Click next to start migration.</a:t>
            </a:r>
            <a:endParaRPr lang="ko-KR" altLang="en-US" sz="9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1BCA08-EA78-4DB6-9E5A-B6407CA87230}"/>
              </a:ext>
            </a:extLst>
          </p:cNvPr>
          <p:cNvSpPr/>
          <p:nvPr/>
        </p:nvSpPr>
        <p:spPr>
          <a:xfrm>
            <a:off x="3437989" y="3344747"/>
            <a:ext cx="479563" cy="147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</a:rPr>
              <a:t>Next</a:t>
            </a:r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E6AC9D-4073-4D48-B68E-FA5E7BDC4F25}"/>
              </a:ext>
            </a:extLst>
          </p:cNvPr>
          <p:cNvSpPr txBox="1"/>
          <p:nvPr/>
        </p:nvSpPr>
        <p:spPr>
          <a:xfrm>
            <a:off x="3339548" y="2080898"/>
            <a:ext cx="19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Welcome to Lift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4420805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5AECD-D047-4D64-B0A1-7B1554F4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Specify Configuration File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03FF65-D3DB-4E35-9E50-ED6BC66432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8C9CF8-80EE-42AC-8C60-63080B8901EC}"/>
              </a:ext>
            </a:extLst>
          </p:cNvPr>
          <p:cNvSpPr/>
          <p:nvPr/>
        </p:nvSpPr>
        <p:spPr>
          <a:xfrm>
            <a:off x="1046135" y="1775792"/>
            <a:ext cx="6018062" cy="330641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4C709-2391-4417-AD3E-32FF6D864122}"/>
              </a:ext>
            </a:extLst>
          </p:cNvPr>
          <p:cNvSpPr txBox="1"/>
          <p:nvPr/>
        </p:nvSpPr>
        <p:spPr>
          <a:xfrm>
            <a:off x="1298714" y="2686385"/>
            <a:ext cx="25811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Specify the MK119 system configuration files.</a:t>
            </a:r>
            <a:endParaRPr lang="ko-KR" altLang="en-US" sz="9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B4F658-8800-4638-89D8-C431E48299DE}"/>
              </a:ext>
            </a:extLst>
          </p:cNvPr>
          <p:cNvSpPr/>
          <p:nvPr/>
        </p:nvSpPr>
        <p:spPr>
          <a:xfrm>
            <a:off x="1394378" y="3765355"/>
            <a:ext cx="479563" cy="147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</a:rPr>
              <a:t>Previous</a:t>
            </a:r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E53F71-0CA8-48C8-A54D-04A3C78E3341}"/>
              </a:ext>
            </a:extLst>
          </p:cNvPr>
          <p:cNvSpPr/>
          <p:nvPr/>
        </p:nvSpPr>
        <p:spPr>
          <a:xfrm>
            <a:off x="1940494" y="3765355"/>
            <a:ext cx="479563" cy="147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</a:rPr>
              <a:t>Next</a:t>
            </a:r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CA9341-D899-4AA0-8183-654879072D8E}"/>
              </a:ext>
            </a:extLst>
          </p:cNvPr>
          <p:cNvSpPr txBox="1"/>
          <p:nvPr/>
        </p:nvSpPr>
        <p:spPr>
          <a:xfrm>
            <a:off x="1298714" y="2103324"/>
            <a:ext cx="2806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Specify Configuration Files</a:t>
            </a:r>
            <a:endParaRPr lang="ko-KR" altLang="en-US" sz="16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EE8F94-D936-40BD-A179-EB178B10F59F}"/>
              </a:ext>
            </a:extLst>
          </p:cNvPr>
          <p:cNvSpPr txBox="1"/>
          <p:nvPr/>
        </p:nvSpPr>
        <p:spPr>
          <a:xfrm>
            <a:off x="1294843" y="2929917"/>
            <a:ext cx="5886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/>
              <a:t>server.xml</a:t>
            </a:r>
            <a:endParaRPr lang="ko-KR" altLang="en-US" sz="70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B627F56-EDDA-4FD1-85DD-4FDD05B98690}"/>
              </a:ext>
            </a:extLst>
          </p:cNvPr>
          <p:cNvCxnSpPr/>
          <p:nvPr/>
        </p:nvCxnSpPr>
        <p:spPr>
          <a:xfrm>
            <a:off x="1394378" y="3254576"/>
            <a:ext cx="2438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59A2196-2CC5-46E1-9436-B8861D568886}"/>
              </a:ext>
            </a:extLst>
          </p:cNvPr>
          <p:cNvSpPr txBox="1"/>
          <p:nvPr/>
        </p:nvSpPr>
        <p:spPr>
          <a:xfrm>
            <a:off x="1294843" y="3267277"/>
            <a:ext cx="6190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/>
              <a:t>license.xml</a:t>
            </a:r>
            <a:endParaRPr lang="ko-KR" altLang="en-US" sz="70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08F77C-7347-46EA-B75B-496EC6F49DD2}"/>
              </a:ext>
            </a:extLst>
          </p:cNvPr>
          <p:cNvCxnSpPr/>
          <p:nvPr/>
        </p:nvCxnSpPr>
        <p:spPr>
          <a:xfrm>
            <a:off x="1394378" y="3591936"/>
            <a:ext cx="2438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907D6F4-AF51-4E4C-BAFD-48F94FC90B29}"/>
              </a:ext>
            </a:extLst>
          </p:cNvPr>
          <p:cNvSpPr txBox="1"/>
          <p:nvPr/>
        </p:nvSpPr>
        <p:spPr>
          <a:xfrm>
            <a:off x="3660431" y="3037639"/>
            <a:ext cx="2519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...</a:t>
            </a:r>
            <a:endParaRPr lang="ko-KR" altLang="en-US" sz="8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F6553E-E6D2-4F2C-A19F-0495D26AC3B8}"/>
              </a:ext>
            </a:extLst>
          </p:cNvPr>
          <p:cNvSpPr txBox="1"/>
          <p:nvPr/>
        </p:nvSpPr>
        <p:spPr>
          <a:xfrm>
            <a:off x="3660431" y="3374544"/>
            <a:ext cx="2519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...</a:t>
            </a:r>
            <a:endParaRPr lang="ko-KR" altLang="en-US" sz="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C13A84-955A-43A9-83DA-57503765D075}"/>
              </a:ext>
            </a:extLst>
          </p:cNvPr>
          <p:cNvSpPr txBox="1"/>
          <p:nvPr/>
        </p:nvSpPr>
        <p:spPr>
          <a:xfrm>
            <a:off x="1112765" y="5118966"/>
            <a:ext cx="51475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050"/>
          </a:p>
          <a:p>
            <a:r>
              <a:rPr lang="ko-KR" altLang="en-US" sz="1050"/>
              <a:t>선택된 </a:t>
            </a:r>
            <a:r>
              <a:rPr lang="en-US" altLang="ko-KR" sz="1050"/>
              <a:t>xml </a:t>
            </a:r>
            <a:r>
              <a:rPr lang="ko-KR" altLang="en-US" sz="1050"/>
              <a:t>파일을 </a:t>
            </a:r>
            <a:r>
              <a:rPr lang="en-US" altLang="ko-KR" sz="1050"/>
              <a:t>liz </a:t>
            </a:r>
            <a:r>
              <a:rPr lang="ko-KR" altLang="en-US" sz="1050"/>
              <a:t>서버로 업로드해서 파싱하고 </a:t>
            </a:r>
            <a:r>
              <a:rPr lang="en-US" altLang="ko-KR" sz="1050"/>
              <a:t>database</a:t>
            </a:r>
            <a:r>
              <a:rPr lang="ko-KR" altLang="en-US" sz="1050"/>
              <a:t>로 접속을 시도합니다</a:t>
            </a:r>
            <a:r>
              <a:rPr lang="en-US" altLang="ko-KR" sz="1050"/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23FBF8A-0D7F-443E-9704-70A9B0F3E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174" y="1498210"/>
            <a:ext cx="3367474" cy="321822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DDC75EB-CCC1-4333-8308-DA50F6F81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174" y="4797600"/>
            <a:ext cx="3367474" cy="1071469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C22D33B-5455-4A09-938D-1F8ED10DCC76}"/>
              </a:ext>
            </a:extLst>
          </p:cNvPr>
          <p:cNvCxnSpPr>
            <a:stCxn id="7" idx="2"/>
          </p:cNvCxnSpPr>
          <p:nvPr/>
        </p:nvCxnSpPr>
        <p:spPr>
          <a:xfrm flipH="1">
            <a:off x="2180275" y="3912785"/>
            <a:ext cx="1" cy="131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1753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5AECD-D047-4D64-B0A1-7B1554F4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Connect to System Database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03FF65-D3DB-4E35-9E50-ED6BC66432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8C9CF8-80EE-42AC-8C60-63080B8901EC}"/>
              </a:ext>
            </a:extLst>
          </p:cNvPr>
          <p:cNvSpPr/>
          <p:nvPr/>
        </p:nvSpPr>
        <p:spPr>
          <a:xfrm>
            <a:off x="3086969" y="1759716"/>
            <a:ext cx="6018062" cy="330641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4C709-2391-4417-AD3E-32FF6D864122}"/>
              </a:ext>
            </a:extLst>
          </p:cNvPr>
          <p:cNvSpPr txBox="1"/>
          <p:nvPr/>
        </p:nvSpPr>
        <p:spPr>
          <a:xfrm>
            <a:off x="3339548" y="2670309"/>
            <a:ext cx="3308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Specify the information to connect to the system database.</a:t>
            </a:r>
            <a:endParaRPr lang="ko-KR" altLang="en-US" sz="9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B4F658-8800-4638-89D8-C431E48299DE}"/>
              </a:ext>
            </a:extLst>
          </p:cNvPr>
          <p:cNvSpPr/>
          <p:nvPr/>
        </p:nvSpPr>
        <p:spPr>
          <a:xfrm>
            <a:off x="3428586" y="4715722"/>
            <a:ext cx="479563" cy="147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</a:rPr>
              <a:t>Previous</a:t>
            </a:r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E53F71-0CA8-48C8-A54D-04A3C78E3341}"/>
              </a:ext>
            </a:extLst>
          </p:cNvPr>
          <p:cNvSpPr/>
          <p:nvPr/>
        </p:nvSpPr>
        <p:spPr>
          <a:xfrm>
            <a:off x="3974702" y="4715722"/>
            <a:ext cx="479563" cy="147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</a:rPr>
              <a:t>Next</a:t>
            </a:r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CA9341-D899-4AA0-8183-654879072D8E}"/>
              </a:ext>
            </a:extLst>
          </p:cNvPr>
          <p:cNvSpPr txBox="1"/>
          <p:nvPr/>
        </p:nvSpPr>
        <p:spPr>
          <a:xfrm>
            <a:off x="3339548" y="2074548"/>
            <a:ext cx="29978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Connect to System Database</a:t>
            </a:r>
            <a:endParaRPr lang="ko-KR" altLang="en-US" sz="16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EE8F94-D936-40BD-A179-EB178B10F59F}"/>
              </a:ext>
            </a:extLst>
          </p:cNvPr>
          <p:cNvSpPr txBox="1"/>
          <p:nvPr/>
        </p:nvSpPr>
        <p:spPr>
          <a:xfrm>
            <a:off x="3335677" y="2913841"/>
            <a:ext cx="37382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/>
              <a:t>Host</a:t>
            </a:r>
            <a:endParaRPr lang="ko-KR" altLang="en-US" sz="70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B627F56-EDDA-4FD1-85DD-4FDD05B98690}"/>
              </a:ext>
            </a:extLst>
          </p:cNvPr>
          <p:cNvCxnSpPr/>
          <p:nvPr/>
        </p:nvCxnSpPr>
        <p:spPr>
          <a:xfrm>
            <a:off x="3435212" y="3238500"/>
            <a:ext cx="2438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59A2196-2CC5-46E1-9436-B8861D568886}"/>
              </a:ext>
            </a:extLst>
          </p:cNvPr>
          <p:cNvSpPr txBox="1"/>
          <p:nvPr/>
        </p:nvSpPr>
        <p:spPr>
          <a:xfrm>
            <a:off x="3335677" y="3251201"/>
            <a:ext cx="35298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/>
              <a:t>Port</a:t>
            </a:r>
            <a:endParaRPr lang="ko-KR" altLang="en-US" sz="70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08F77C-7347-46EA-B75B-496EC6F49DD2}"/>
              </a:ext>
            </a:extLst>
          </p:cNvPr>
          <p:cNvCxnSpPr/>
          <p:nvPr/>
        </p:nvCxnSpPr>
        <p:spPr>
          <a:xfrm>
            <a:off x="3435212" y="3575860"/>
            <a:ext cx="2438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633E33B-DCB4-4911-964B-AC8B4136E2E3}"/>
              </a:ext>
            </a:extLst>
          </p:cNvPr>
          <p:cNvSpPr txBox="1"/>
          <p:nvPr/>
        </p:nvSpPr>
        <p:spPr>
          <a:xfrm>
            <a:off x="3335675" y="3397456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1433</a:t>
            </a:r>
            <a:endParaRPr lang="ko-KR" altLang="en-US" sz="8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8928CC-1CB5-476A-A416-CE4C6A1B3943}"/>
              </a:ext>
            </a:extLst>
          </p:cNvPr>
          <p:cNvSpPr txBox="1"/>
          <p:nvPr/>
        </p:nvSpPr>
        <p:spPr>
          <a:xfrm>
            <a:off x="3335677" y="3609701"/>
            <a:ext cx="55976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/>
              <a:t>Database</a:t>
            </a:r>
            <a:endParaRPr lang="ko-KR" altLang="en-US" sz="70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234B8B-0E02-4740-BC4D-38B5C751D9D9}"/>
              </a:ext>
            </a:extLst>
          </p:cNvPr>
          <p:cNvCxnSpPr/>
          <p:nvPr/>
        </p:nvCxnSpPr>
        <p:spPr>
          <a:xfrm>
            <a:off x="3435212" y="3934360"/>
            <a:ext cx="2438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468AD99-94FB-4DFA-8EA0-BDC55225A2B7}"/>
              </a:ext>
            </a:extLst>
          </p:cNvPr>
          <p:cNvSpPr txBox="1"/>
          <p:nvPr/>
        </p:nvSpPr>
        <p:spPr>
          <a:xfrm>
            <a:off x="3335677" y="3954300"/>
            <a:ext cx="6399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/>
              <a:t>User Name</a:t>
            </a:r>
            <a:endParaRPr lang="ko-KR" altLang="en-US" sz="70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1D80031-1EE1-4F6F-B3EB-0F18E5992EA5}"/>
              </a:ext>
            </a:extLst>
          </p:cNvPr>
          <p:cNvCxnSpPr/>
          <p:nvPr/>
        </p:nvCxnSpPr>
        <p:spPr>
          <a:xfrm>
            <a:off x="3435212" y="4278959"/>
            <a:ext cx="2438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B15B425-370E-4FFB-9AAC-6C2935916E81}"/>
              </a:ext>
            </a:extLst>
          </p:cNvPr>
          <p:cNvSpPr txBox="1"/>
          <p:nvPr/>
        </p:nvSpPr>
        <p:spPr>
          <a:xfrm>
            <a:off x="3335677" y="4278676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/>
              <a:t>Password</a:t>
            </a:r>
            <a:endParaRPr lang="ko-KR" altLang="en-US" sz="70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922AB69-96DF-4965-8DF1-05CCF0108AA4}"/>
              </a:ext>
            </a:extLst>
          </p:cNvPr>
          <p:cNvCxnSpPr/>
          <p:nvPr/>
        </p:nvCxnSpPr>
        <p:spPr>
          <a:xfrm>
            <a:off x="3435212" y="4603335"/>
            <a:ext cx="2438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2FDFE24-A9CA-4FB1-8B46-59CAE7EF4EAD}"/>
              </a:ext>
            </a:extLst>
          </p:cNvPr>
          <p:cNvSpPr txBox="1"/>
          <p:nvPr/>
        </p:nvSpPr>
        <p:spPr>
          <a:xfrm>
            <a:off x="3122511" y="790592"/>
            <a:ext cx="4637808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server.xml</a:t>
            </a:r>
            <a:r>
              <a:rPr lang="ko-KR" altLang="en-US" sz="1050"/>
              <a:t> 파일에 기재된 접속 정보로 접속할 수 없을 경우 보입니다</a:t>
            </a:r>
            <a:r>
              <a:rPr lang="en-US" altLang="ko-KR" sz="1050"/>
              <a:t>.</a:t>
            </a:r>
          </a:p>
          <a:p>
            <a:r>
              <a:rPr lang="ko-KR" altLang="en-US" sz="1050"/>
              <a:t>대부분 </a:t>
            </a:r>
            <a:r>
              <a:rPr lang="en-US" altLang="ko-KR" sz="1050"/>
              <a:t>xml</a:t>
            </a:r>
            <a:r>
              <a:rPr lang="ko-KR" altLang="en-US" sz="1050"/>
              <a:t>에는 </a:t>
            </a:r>
            <a:r>
              <a:rPr lang="en-US" altLang="ko-KR" sz="1050"/>
              <a:t>localhost</a:t>
            </a:r>
            <a:r>
              <a:rPr lang="ko-KR" altLang="en-US" sz="1050"/>
              <a:t>로 기재되기 때문에 본 화면이 나타날 것입니다</a:t>
            </a:r>
            <a:r>
              <a:rPr lang="en-US" altLang="ko-KR" sz="1050"/>
              <a:t>. </a:t>
            </a:r>
          </a:p>
          <a:p>
            <a:endParaRPr lang="en-US" altLang="ko-KR" sz="1050"/>
          </a:p>
          <a:p>
            <a:r>
              <a:rPr lang="en-US" altLang="ko-KR" sz="1050"/>
              <a:t>api</a:t>
            </a:r>
            <a:r>
              <a:rPr lang="ko-KR" altLang="en-US" sz="1050"/>
              <a:t>를</a:t>
            </a:r>
            <a:r>
              <a:rPr lang="en-US" altLang="ko-KR" sz="1050"/>
              <a:t> </a:t>
            </a:r>
            <a:r>
              <a:rPr lang="ko-KR" altLang="en-US" sz="1050"/>
              <a:t>호출해서 </a:t>
            </a:r>
            <a:r>
              <a:rPr lang="en-US" altLang="ko-KR" sz="1050"/>
              <a:t>xml</a:t>
            </a:r>
            <a:r>
              <a:rPr lang="ko-KR" altLang="en-US" sz="1050"/>
              <a:t>에 설정된 값을 초기값으로 보입니다</a:t>
            </a:r>
            <a:r>
              <a:rPr lang="en-US" altLang="ko-KR" sz="105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3BBEF6-A09D-4F76-8C96-E6155FA26E8B}"/>
              </a:ext>
            </a:extLst>
          </p:cNvPr>
          <p:cNvSpPr txBox="1"/>
          <p:nvPr/>
        </p:nvSpPr>
        <p:spPr>
          <a:xfrm>
            <a:off x="3331973" y="5244536"/>
            <a:ext cx="405110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접속을 시도하고 실패하면 발생한 오류 메시지를 팝업으로 보임</a:t>
            </a:r>
            <a:r>
              <a:rPr lang="en-US" altLang="ko-KR" sz="1050"/>
              <a:t>.</a:t>
            </a:r>
          </a:p>
          <a:p>
            <a:r>
              <a:rPr lang="ko-KR" altLang="en-US" sz="1050"/>
              <a:t>성공하면 팝업 없이 다음 화면으로 이동</a:t>
            </a:r>
            <a:r>
              <a:rPr lang="en-US" altLang="ko-KR" sz="1050"/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DA12DC0-EBF6-4E10-8C3D-6106BDD90D73}"/>
              </a:ext>
            </a:extLst>
          </p:cNvPr>
          <p:cNvCxnSpPr>
            <a:stCxn id="7" idx="2"/>
          </p:cNvCxnSpPr>
          <p:nvPr/>
        </p:nvCxnSpPr>
        <p:spPr>
          <a:xfrm flipH="1">
            <a:off x="4214483" y="4863152"/>
            <a:ext cx="1" cy="38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C63C99D-BF52-4865-A769-25E648B1A06A}"/>
              </a:ext>
            </a:extLst>
          </p:cNvPr>
          <p:cNvSpPr/>
          <p:nvPr/>
        </p:nvSpPr>
        <p:spPr>
          <a:xfrm>
            <a:off x="8342243" y="5244536"/>
            <a:ext cx="2760990" cy="132846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D66582-B072-4615-9CBB-E34787BF115A}"/>
              </a:ext>
            </a:extLst>
          </p:cNvPr>
          <p:cNvSpPr/>
          <p:nvPr/>
        </p:nvSpPr>
        <p:spPr>
          <a:xfrm>
            <a:off x="9482956" y="6306221"/>
            <a:ext cx="479563" cy="147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</a:rPr>
              <a:t>Close</a:t>
            </a:r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337AC8-B506-4EDC-9E77-0B6F88D128BD}"/>
              </a:ext>
            </a:extLst>
          </p:cNvPr>
          <p:cNvSpPr txBox="1"/>
          <p:nvPr/>
        </p:nvSpPr>
        <p:spPr>
          <a:xfrm>
            <a:off x="9002027" y="5439033"/>
            <a:ext cx="13356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Connection</a:t>
            </a:r>
            <a:r>
              <a:rPr lang="ko-KR" altLang="en-US" sz="1050" b="1"/>
              <a:t> </a:t>
            </a:r>
            <a:r>
              <a:rPr lang="en-US" altLang="ko-KR" sz="1050" b="1"/>
              <a:t>Failed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2527A4-02A1-455B-8ECA-E9DE9C851F24}"/>
              </a:ext>
            </a:extLst>
          </p:cNvPr>
          <p:cNvSpPr txBox="1"/>
          <p:nvPr/>
        </p:nvSpPr>
        <p:spPr>
          <a:xfrm>
            <a:off x="8514808" y="5755937"/>
            <a:ext cx="16225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connection failure message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9116829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98A3E-8090-451D-B7EA-B1CFF7955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Migration</a:t>
            </a:r>
            <a:r>
              <a:rPr lang="ko-KR" altLang="en-US"/>
              <a:t> </a:t>
            </a:r>
            <a:r>
              <a:rPr lang="en-US" altLang="ko-KR"/>
              <a:t>Limitations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410219-4D50-4A1F-9060-24B0AF6B01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11359F-6AA8-4024-AEA2-A620B224B20C}"/>
              </a:ext>
            </a:extLst>
          </p:cNvPr>
          <p:cNvSpPr/>
          <p:nvPr/>
        </p:nvSpPr>
        <p:spPr>
          <a:xfrm>
            <a:off x="3086969" y="1759716"/>
            <a:ext cx="6018062" cy="330641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935198-F590-44A7-8D2B-8D2293D15720}"/>
              </a:ext>
            </a:extLst>
          </p:cNvPr>
          <p:cNvSpPr/>
          <p:nvPr/>
        </p:nvSpPr>
        <p:spPr>
          <a:xfrm>
            <a:off x="3448465" y="3916085"/>
            <a:ext cx="479563" cy="147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</a:rPr>
              <a:t>Previous</a:t>
            </a:r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840167-198B-4111-8CFB-F981E5C08AC5}"/>
              </a:ext>
            </a:extLst>
          </p:cNvPr>
          <p:cNvSpPr/>
          <p:nvPr/>
        </p:nvSpPr>
        <p:spPr>
          <a:xfrm>
            <a:off x="3994581" y="3916085"/>
            <a:ext cx="479563" cy="147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</a:rPr>
              <a:t>Next</a:t>
            </a:r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2ABF4-0D93-4D77-AE9F-95B5A78FBFFD}"/>
              </a:ext>
            </a:extLst>
          </p:cNvPr>
          <p:cNvSpPr txBox="1"/>
          <p:nvPr/>
        </p:nvSpPr>
        <p:spPr>
          <a:xfrm>
            <a:off x="3339548" y="2074548"/>
            <a:ext cx="2295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Migration Limitations</a:t>
            </a:r>
            <a:endParaRPr lang="ko-KR" altLang="en-US" sz="1600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96F3A0-CEE0-42EF-A484-2B0BAC732B48}"/>
              </a:ext>
            </a:extLst>
          </p:cNvPr>
          <p:cNvSpPr txBox="1"/>
          <p:nvPr/>
        </p:nvSpPr>
        <p:spPr>
          <a:xfrm>
            <a:off x="3129137" y="936364"/>
            <a:ext cx="63522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주요 설정</a:t>
            </a:r>
            <a:r>
              <a:rPr lang="en-US" altLang="ko-KR" sz="1050"/>
              <a:t>(</a:t>
            </a:r>
            <a:r>
              <a:rPr lang="ko-KR" altLang="en-US" sz="1050"/>
              <a:t>사용자</a:t>
            </a:r>
            <a:r>
              <a:rPr lang="en-US" altLang="ko-KR" sz="1050"/>
              <a:t>, </a:t>
            </a:r>
            <a:r>
              <a:rPr lang="ko-KR" altLang="en-US" sz="1050"/>
              <a:t>권한 정보를 포함해서</a:t>
            </a:r>
            <a:r>
              <a:rPr lang="en-US" altLang="ko-KR" sz="1050"/>
              <a:t>....)</a:t>
            </a:r>
            <a:r>
              <a:rPr lang="ko-KR" altLang="en-US" sz="1050"/>
              <a:t>을 검토하고 </a:t>
            </a:r>
            <a:endParaRPr lang="en-US" altLang="ko-KR" sz="1050"/>
          </a:p>
          <a:p>
            <a:r>
              <a:rPr lang="ko-KR" altLang="en-US" sz="1050"/>
              <a:t>마이그레이션 할 수 없는 사항이 있을 경우 보임</a:t>
            </a:r>
            <a:r>
              <a:rPr lang="en-US" altLang="ko-KR" sz="1050"/>
              <a:t>. </a:t>
            </a:r>
          </a:p>
          <a:p>
            <a:endParaRPr lang="en-US" altLang="ko-KR" sz="105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FF4DC8-444D-4454-9709-7B7A1AB80E8C}"/>
              </a:ext>
            </a:extLst>
          </p:cNvPr>
          <p:cNvSpPr/>
          <p:nvPr/>
        </p:nvSpPr>
        <p:spPr>
          <a:xfrm>
            <a:off x="3448465" y="2868633"/>
            <a:ext cx="3515552" cy="9021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600">
                <a:solidFill>
                  <a:schemeClr val="tx1"/>
                </a:solidFill>
              </a:rPr>
              <a:t>마이그레이션 할 수 없는 설정들을 텍스트로 출력</a:t>
            </a:r>
            <a:r>
              <a:rPr lang="en-US" altLang="ko-KR" sz="600">
                <a:solidFill>
                  <a:schemeClr val="tx1"/>
                </a:solidFill>
              </a:rPr>
              <a:t>.</a:t>
            </a:r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A4BBDA-F7D5-490E-AD1A-8437DF8548EB}"/>
              </a:ext>
            </a:extLst>
          </p:cNvPr>
          <p:cNvSpPr txBox="1"/>
          <p:nvPr/>
        </p:nvSpPr>
        <p:spPr>
          <a:xfrm>
            <a:off x="3399182" y="2501613"/>
            <a:ext cx="4538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0" i="0">
                <a:solidFill>
                  <a:srgbClr val="161616"/>
                </a:solidFill>
                <a:effectLst/>
                <a:latin typeface="IBM Plex Sans"/>
              </a:rPr>
              <a:t>The some configuration cannot be migrated.</a:t>
            </a:r>
          </a:p>
          <a:p>
            <a:r>
              <a:rPr lang="en-US" altLang="ko-KR" sz="900" b="0" i="0">
                <a:solidFill>
                  <a:srgbClr val="161616"/>
                </a:solidFill>
                <a:effectLst/>
                <a:latin typeface="IBM Plex Sans"/>
              </a:rPr>
              <a:t>There are </a:t>
            </a:r>
            <a:r>
              <a:rPr lang="en-US" altLang="ko-KR" sz="900">
                <a:solidFill>
                  <a:srgbClr val="161616"/>
                </a:solidFill>
                <a:latin typeface="IBM Plex Sans"/>
              </a:rPr>
              <a:t>the</a:t>
            </a:r>
            <a:r>
              <a:rPr lang="ko-KR" altLang="en-US" sz="900">
                <a:solidFill>
                  <a:srgbClr val="161616"/>
                </a:solidFill>
                <a:latin typeface="IBM Plex Sans"/>
              </a:rPr>
              <a:t> </a:t>
            </a:r>
            <a:r>
              <a:rPr lang="en-US" altLang="ko-KR" sz="900">
                <a:solidFill>
                  <a:srgbClr val="161616"/>
                </a:solidFill>
                <a:latin typeface="IBM Plex Sans"/>
              </a:rPr>
              <a:t>following </a:t>
            </a:r>
            <a:r>
              <a:rPr lang="en-US" altLang="ko-KR" sz="900" b="0" i="0">
                <a:solidFill>
                  <a:srgbClr val="161616"/>
                </a:solidFill>
                <a:effectLst/>
                <a:latin typeface="IBM Plex Sans"/>
              </a:rPr>
              <a:t>limitations, but do you still want to proceed with the migration? </a:t>
            </a:r>
            <a:endParaRPr lang="ko-KR" altLang="en-US" sz="90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7D69F0E-51B5-45F3-91B9-850B7ACC9255}"/>
              </a:ext>
            </a:extLst>
          </p:cNvPr>
          <p:cNvCxnSpPr/>
          <p:nvPr/>
        </p:nvCxnSpPr>
        <p:spPr>
          <a:xfrm flipV="1">
            <a:off x="5635369" y="3429000"/>
            <a:ext cx="0" cy="197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32A2DC6-D862-4859-8D03-97DC3749C01D}"/>
              </a:ext>
            </a:extLst>
          </p:cNvPr>
          <p:cNvSpPr txBox="1"/>
          <p:nvPr/>
        </p:nvSpPr>
        <p:spPr>
          <a:xfrm>
            <a:off x="4139213" y="5415969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/>
              <a:t>특히 사용자 권한 </a:t>
            </a:r>
            <a:r>
              <a:rPr lang="en-US" altLang="ko-KR" sz="1200"/>
              <a:t>(</a:t>
            </a:r>
            <a:r>
              <a:rPr lang="ko-KR" altLang="en-US" sz="1200"/>
              <a:t>장비 권한</a:t>
            </a:r>
            <a:r>
              <a:rPr lang="en-US" altLang="ko-KR" sz="1200"/>
              <a:t>)</a:t>
            </a:r>
            <a:r>
              <a:rPr lang="ko-KR" altLang="en-US" sz="1200"/>
              <a:t>에 대한 정보를 이관이 불가함을 공지합니다</a:t>
            </a:r>
            <a:r>
              <a:rPr lang="en-US" altLang="ko-KR" sz="12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/>
              <a:t>사용자 보고서는 별도 </a:t>
            </a:r>
            <a:r>
              <a:rPr lang="en-US" altLang="ko-KR" sz="1200" b="1"/>
              <a:t>“</a:t>
            </a:r>
            <a:r>
              <a:rPr lang="ko-KR" altLang="en-US" sz="1200" b="1"/>
              <a:t>커스터마이징</a:t>
            </a:r>
            <a:r>
              <a:rPr lang="en-US" altLang="ko-KR" sz="1200" b="1"/>
              <a:t>”</a:t>
            </a:r>
            <a:r>
              <a:rPr lang="ko-KR" altLang="en-US" sz="1200"/>
              <a:t>이 필요함을 공지합니다</a:t>
            </a:r>
            <a:r>
              <a:rPr lang="en-US" altLang="ko-KR" sz="1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18514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A844C-1B14-4998-A292-0C02A5F5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Tenant</a:t>
            </a:r>
            <a:r>
              <a:rPr lang="ko-KR" altLang="en-US"/>
              <a:t> </a:t>
            </a:r>
            <a:r>
              <a:rPr lang="en-US" altLang="ko-KR"/>
              <a:t>Information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13D5FA-DB75-419F-8A85-1F9637EEBF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900AA3-BAEE-45BA-9007-45EA1B179CED}"/>
              </a:ext>
            </a:extLst>
          </p:cNvPr>
          <p:cNvSpPr/>
          <p:nvPr/>
        </p:nvSpPr>
        <p:spPr>
          <a:xfrm>
            <a:off x="3086969" y="1759716"/>
            <a:ext cx="6018062" cy="330641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E444B6-A3C4-4522-842B-577D6BA447E3}"/>
              </a:ext>
            </a:extLst>
          </p:cNvPr>
          <p:cNvSpPr/>
          <p:nvPr/>
        </p:nvSpPr>
        <p:spPr>
          <a:xfrm>
            <a:off x="3448465" y="3916085"/>
            <a:ext cx="479563" cy="147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</a:rPr>
              <a:t>Previous</a:t>
            </a:r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27BE62-CDA3-4C5C-8798-BA460019DAFB}"/>
              </a:ext>
            </a:extLst>
          </p:cNvPr>
          <p:cNvSpPr/>
          <p:nvPr/>
        </p:nvSpPr>
        <p:spPr>
          <a:xfrm>
            <a:off x="3994581" y="3916085"/>
            <a:ext cx="479563" cy="147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</a:rPr>
              <a:t>Next</a:t>
            </a:r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B99649-583F-4EF7-AF1A-48CBD5BB6334}"/>
              </a:ext>
            </a:extLst>
          </p:cNvPr>
          <p:cNvSpPr txBox="1"/>
          <p:nvPr/>
        </p:nvSpPr>
        <p:spPr>
          <a:xfrm>
            <a:off x="3339548" y="2074548"/>
            <a:ext cx="2070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Tenant</a:t>
            </a:r>
            <a:r>
              <a:rPr lang="ko-KR" altLang="en-US" sz="1600" b="1"/>
              <a:t> </a:t>
            </a:r>
            <a:r>
              <a:rPr lang="en-US" altLang="ko-KR" sz="1600" b="1"/>
              <a:t>Information</a:t>
            </a:r>
            <a:endParaRPr lang="ko-KR" altLang="en-US" sz="16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353C30-BD92-492B-93BD-59F4B3216CB8}"/>
              </a:ext>
            </a:extLst>
          </p:cNvPr>
          <p:cNvSpPr txBox="1"/>
          <p:nvPr/>
        </p:nvSpPr>
        <p:spPr>
          <a:xfrm>
            <a:off x="3129137" y="1155022"/>
            <a:ext cx="420018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Tenant </a:t>
            </a:r>
            <a:r>
              <a:rPr lang="ko-KR" altLang="en-US" sz="1050"/>
              <a:t>정보를 로딩하는 과정에 이슈가 있다면 보이는 화면입니다</a:t>
            </a:r>
            <a:r>
              <a:rPr lang="en-US" altLang="ko-KR" sz="1050"/>
              <a:t>.</a:t>
            </a:r>
          </a:p>
          <a:p>
            <a:r>
              <a:rPr lang="ko-KR" altLang="en-US" sz="1050"/>
              <a:t>문제가 없었다면 이 페이지는 </a:t>
            </a:r>
            <a:r>
              <a:rPr lang="en-US" altLang="ko-KR" sz="1050"/>
              <a:t>skip</a:t>
            </a:r>
            <a:r>
              <a:rPr lang="ko-KR" altLang="en-US" sz="1050"/>
              <a:t>됩니다</a:t>
            </a:r>
            <a:r>
              <a:rPr lang="en-US" altLang="ko-KR" sz="105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616F58-87C8-4313-A9CA-C6CE762EA994}"/>
              </a:ext>
            </a:extLst>
          </p:cNvPr>
          <p:cNvSpPr/>
          <p:nvPr/>
        </p:nvSpPr>
        <p:spPr>
          <a:xfrm>
            <a:off x="3448465" y="2868633"/>
            <a:ext cx="3515552" cy="9021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600">
                <a:solidFill>
                  <a:schemeClr val="tx1"/>
                </a:solidFill>
              </a:rPr>
              <a:t>로딩 과정에 이슈를 출력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68A6C4-FC6F-49F2-AF91-4FDF3BC4E5FB}"/>
              </a:ext>
            </a:extLst>
          </p:cNvPr>
          <p:cNvSpPr txBox="1"/>
          <p:nvPr/>
        </p:nvSpPr>
        <p:spPr>
          <a:xfrm>
            <a:off x="3399182" y="2501613"/>
            <a:ext cx="4538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0" i="0">
                <a:solidFill>
                  <a:srgbClr val="161616"/>
                </a:solidFill>
                <a:effectLst/>
                <a:latin typeface="IBM Plex Sans"/>
              </a:rPr>
              <a:t>There are some issues while loading tenant information.</a:t>
            </a:r>
          </a:p>
          <a:p>
            <a:r>
              <a:rPr lang="en-US" altLang="ko-KR" sz="900" b="0" i="0">
                <a:solidFill>
                  <a:srgbClr val="161616"/>
                </a:solidFill>
                <a:effectLst/>
                <a:latin typeface="IBM Plex Sans"/>
              </a:rPr>
              <a:t>Do you want to proceed with the migration? 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914459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A844C-1B14-4998-A292-0C02A5F5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/>
              <a:t>Devices that cannot be migrated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13D5FA-DB75-419F-8A85-1F9637EEBF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900AA3-BAEE-45BA-9007-45EA1B179CED}"/>
              </a:ext>
            </a:extLst>
          </p:cNvPr>
          <p:cNvSpPr/>
          <p:nvPr/>
        </p:nvSpPr>
        <p:spPr>
          <a:xfrm>
            <a:off x="602186" y="1775792"/>
            <a:ext cx="6018062" cy="330641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E444B6-A3C4-4522-842B-577D6BA447E3}"/>
              </a:ext>
            </a:extLst>
          </p:cNvPr>
          <p:cNvSpPr/>
          <p:nvPr/>
        </p:nvSpPr>
        <p:spPr>
          <a:xfrm>
            <a:off x="963682" y="4594769"/>
            <a:ext cx="479563" cy="147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</a:rPr>
              <a:t>Previous</a:t>
            </a:r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27BE62-CDA3-4C5C-8798-BA460019DAFB}"/>
              </a:ext>
            </a:extLst>
          </p:cNvPr>
          <p:cNvSpPr/>
          <p:nvPr/>
        </p:nvSpPr>
        <p:spPr>
          <a:xfrm>
            <a:off x="1509798" y="4594769"/>
            <a:ext cx="479563" cy="147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</a:rPr>
              <a:t>Next</a:t>
            </a:r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B99649-583F-4EF7-AF1A-48CBD5BB6334}"/>
              </a:ext>
            </a:extLst>
          </p:cNvPr>
          <p:cNvSpPr txBox="1"/>
          <p:nvPr/>
        </p:nvSpPr>
        <p:spPr>
          <a:xfrm>
            <a:off x="854765" y="2090624"/>
            <a:ext cx="3396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Devices that cannot be migrated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353C30-BD92-492B-93BD-59F4B3216CB8}"/>
              </a:ext>
            </a:extLst>
          </p:cNvPr>
          <p:cNvSpPr txBox="1"/>
          <p:nvPr/>
        </p:nvSpPr>
        <p:spPr>
          <a:xfrm>
            <a:off x="533395" y="837735"/>
            <a:ext cx="553388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MK119 device</a:t>
            </a:r>
            <a:r>
              <a:rPr lang="ko-KR" altLang="en-US" sz="1050"/>
              <a:t>정보를 로딩하고 마이그레이션 할 수 없는 </a:t>
            </a:r>
            <a:r>
              <a:rPr lang="en-US" altLang="ko-KR" sz="1050"/>
              <a:t>device</a:t>
            </a:r>
            <a:r>
              <a:rPr lang="ko-KR" altLang="en-US" sz="1050"/>
              <a:t>와 그 사유를 출력합니다</a:t>
            </a:r>
            <a:r>
              <a:rPr lang="en-US" altLang="ko-KR" sz="1050"/>
              <a:t>.</a:t>
            </a:r>
          </a:p>
          <a:p>
            <a:r>
              <a:rPr lang="ko-KR" altLang="en-US" sz="1050"/>
              <a:t>모두 마이그레이션 가능하다면 이 페이지는 </a:t>
            </a:r>
            <a:r>
              <a:rPr lang="en-US" altLang="ko-KR" sz="1050"/>
              <a:t>skip </a:t>
            </a:r>
            <a:r>
              <a:rPr lang="ko-KR" altLang="en-US" sz="1050"/>
              <a:t>합니다</a:t>
            </a:r>
            <a:r>
              <a:rPr lang="en-US" altLang="ko-KR" sz="105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616F58-87C8-4313-A9CA-C6CE762EA994}"/>
              </a:ext>
            </a:extLst>
          </p:cNvPr>
          <p:cNvSpPr/>
          <p:nvPr/>
        </p:nvSpPr>
        <p:spPr>
          <a:xfrm>
            <a:off x="963682" y="2958501"/>
            <a:ext cx="5423866" cy="15339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>
                <a:solidFill>
                  <a:schemeClr val="tx1"/>
                </a:solidFill>
              </a:rPr>
              <a:t>grid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68A6C4-FC6F-49F2-AF91-4FDF3BC4E5FB}"/>
              </a:ext>
            </a:extLst>
          </p:cNvPr>
          <p:cNvSpPr txBox="1"/>
          <p:nvPr/>
        </p:nvSpPr>
        <p:spPr>
          <a:xfrm>
            <a:off x="914399" y="2517689"/>
            <a:ext cx="4538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0" i="0">
                <a:solidFill>
                  <a:srgbClr val="161616"/>
                </a:solidFill>
                <a:effectLst/>
                <a:latin typeface="IBM Plex Sans"/>
              </a:rPr>
              <a:t>The following devices cannot be migrated.</a:t>
            </a:r>
          </a:p>
          <a:p>
            <a:r>
              <a:rPr lang="en-US" altLang="ko-KR" sz="900" b="0" i="0">
                <a:solidFill>
                  <a:srgbClr val="161616"/>
                </a:solidFill>
                <a:effectLst/>
                <a:latin typeface="IBM Plex Sans"/>
              </a:rPr>
              <a:t>Do you want to continue the migration even if these devices are excluded?</a:t>
            </a:r>
            <a:endParaRPr lang="ko-KR" altLang="en-US" sz="900"/>
          </a:p>
        </p:txBody>
      </p:sp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7DFF3A29-87D2-4077-AA5A-9C474C2EC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914088"/>
              </p:ext>
            </p:extLst>
          </p:nvPr>
        </p:nvGraphicFramePr>
        <p:xfrm>
          <a:off x="8723779" y="964693"/>
          <a:ext cx="293482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8826">
                  <a:extLst>
                    <a:ext uri="{9D8B030D-6E8A-4147-A177-3AD203B41FA5}">
                      <a16:colId xmlns:a16="http://schemas.microsoft.com/office/drawing/2014/main" val="3235888679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1199549932"/>
                    </a:ext>
                  </a:extLst>
                </a:gridCol>
              </a:tblGrid>
              <a:tr h="17229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</a:rPr>
                        <a:t>Grid Attributes</a:t>
                      </a:r>
                      <a:endParaRPr lang="ko-KR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131114"/>
                  </a:ext>
                </a:extLst>
              </a:tr>
              <a:tr h="1169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Button Section (icon)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X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428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Common Functions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Export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915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Check Column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X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369917"/>
                  </a:ext>
                </a:extLst>
              </a:tr>
              <a:tr h="1722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Hover Icon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X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656417"/>
                  </a:ext>
                </a:extLst>
              </a:tr>
              <a:tr h="1722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Paging Section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X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672228"/>
                  </a:ext>
                </a:extLst>
              </a:tr>
              <a:tr h="1722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Search Type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1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368640"/>
                  </a:ext>
                </a:extLst>
              </a:tr>
              <a:tr h="1359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Size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가변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280425"/>
                  </a:ext>
                </a:extLst>
              </a:tr>
            </a:tbl>
          </a:graphicData>
        </a:graphic>
      </p:graphicFrame>
      <p:graphicFrame>
        <p:nvGraphicFramePr>
          <p:cNvPr id="13" name="표 7">
            <a:extLst>
              <a:ext uri="{FF2B5EF4-FFF2-40B4-BE49-F238E27FC236}">
                <a16:creationId xmlns:a16="http://schemas.microsoft.com/office/drawing/2014/main" id="{CD13B85E-3DB8-471B-894E-D5E806F6D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171539"/>
              </p:ext>
            </p:extLst>
          </p:nvPr>
        </p:nvGraphicFramePr>
        <p:xfrm>
          <a:off x="5453269" y="2975532"/>
          <a:ext cx="6228222" cy="347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5583">
                  <a:extLst>
                    <a:ext uri="{9D8B030D-6E8A-4147-A177-3AD203B41FA5}">
                      <a16:colId xmlns:a16="http://schemas.microsoft.com/office/drawing/2014/main" val="132890166"/>
                    </a:ext>
                  </a:extLst>
                </a:gridCol>
                <a:gridCol w="562516">
                  <a:extLst>
                    <a:ext uri="{9D8B030D-6E8A-4147-A177-3AD203B41FA5}">
                      <a16:colId xmlns:a16="http://schemas.microsoft.com/office/drawing/2014/main" val="1620671569"/>
                    </a:ext>
                  </a:extLst>
                </a:gridCol>
                <a:gridCol w="781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8699">
                  <a:extLst>
                    <a:ext uri="{9D8B030D-6E8A-4147-A177-3AD203B41FA5}">
                      <a16:colId xmlns:a16="http://schemas.microsoft.com/office/drawing/2014/main" val="944953786"/>
                    </a:ext>
                  </a:extLst>
                </a:gridCol>
              </a:tblGrid>
              <a:tr h="132841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</a:rPr>
                        <a:t>Grid Fields</a:t>
                      </a:r>
                      <a:endParaRPr lang="ko-KR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340238"/>
                  </a:ext>
                </a:extLst>
              </a:tr>
              <a:tr h="13284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/>
                        <a:t>Name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Type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JSON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Description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538476"/>
                  </a:ext>
                </a:extLst>
              </a:tr>
              <a:tr h="132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Id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Name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867594"/>
                  </a:ext>
                </a:extLst>
              </a:tr>
              <a:tr h="1328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Group Name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2575"/>
                  </a:ext>
                </a:extLst>
              </a:tr>
              <a:tr h="1328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Device Type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316736"/>
                  </a:ext>
                </a:extLst>
              </a:tr>
              <a:tr h="2035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Facility Type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334603"/>
                  </a:ext>
                </a:extLst>
              </a:tr>
              <a:tr h="2035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RCU Type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49067"/>
                  </a:ext>
                </a:extLst>
              </a:tr>
              <a:tr h="2035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Connection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Method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680330"/>
                  </a:ext>
                </a:extLst>
              </a:tr>
              <a:tr h="2035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Protocol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067244"/>
                  </a:ext>
                </a:extLst>
              </a:tr>
              <a:tr h="2035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IP Address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497951"/>
                  </a:ext>
                </a:extLst>
              </a:tr>
              <a:tr h="203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Port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530933"/>
                  </a:ext>
                </a:extLst>
              </a:tr>
              <a:tr h="203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Description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066192"/>
                  </a:ext>
                </a:extLst>
              </a:tr>
              <a:tr h="203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Why can’t migrate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마이그레이션 할 수 없는 이유</a:t>
                      </a:r>
                      <a:r>
                        <a:rPr lang="en-US" altLang="ko-KR" sz="900"/>
                        <a:t>... </a:t>
                      </a:r>
                      <a:r>
                        <a:rPr lang="ko-KR" altLang="en-US" sz="900"/>
                        <a:t>이 항목을 붉은색으로 출력합니다</a:t>
                      </a:r>
                      <a:r>
                        <a:rPr lang="en-US" altLang="ko-KR" sz="900"/>
                        <a:t>.</a:t>
                      </a:r>
                    </a:p>
                    <a:p>
                      <a:pPr algn="l" latinLnBrk="1"/>
                      <a:r>
                        <a:rPr lang="en-US" altLang="ko-KR" sz="900"/>
                        <a:t>(</a:t>
                      </a:r>
                      <a:r>
                        <a:rPr lang="ko-KR" altLang="en-US" sz="900"/>
                        <a:t>예</a:t>
                      </a:r>
                      <a:r>
                        <a:rPr lang="en-US" altLang="ko-KR" sz="900"/>
                        <a:t>) The protocol is not supported.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(</a:t>
                      </a:r>
                      <a:r>
                        <a:rPr lang="ko-KR" altLang="en-US" sz="900"/>
                        <a:t>예</a:t>
                      </a:r>
                      <a:r>
                        <a:rPr lang="en-US" altLang="ko-KR" sz="900"/>
                        <a:t>) Unsupported RCU type.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55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0449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A844C-1B14-4998-A292-0C02A5F5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/>
              <a:t>Devices </a:t>
            </a:r>
            <a:r>
              <a:rPr lang="en-US" altLang="ko-KR"/>
              <a:t>to</a:t>
            </a:r>
            <a:r>
              <a:rPr lang="ko-KR" altLang="en-US"/>
              <a:t> </a:t>
            </a:r>
            <a:r>
              <a:rPr lang="en-US" altLang="ko-KR" sz="1400"/>
              <a:t>be migrated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13D5FA-DB75-419F-8A85-1F9637EEBF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900AA3-BAEE-45BA-9007-45EA1B179CED}"/>
              </a:ext>
            </a:extLst>
          </p:cNvPr>
          <p:cNvSpPr/>
          <p:nvPr/>
        </p:nvSpPr>
        <p:spPr>
          <a:xfrm>
            <a:off x="602186" y="1775792"/>
            <a:ext cx="6018062" cy="330641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E444B6-A3C4-4522-842B-577D6BA447E3}"/>
              </a:ext>
            </a:extLst>
          </p:cNvPr>
          <p:cNvSpPr/>
          <p:nvPr/>
        </p:nvSpPr>
        <p:spPr>
          <a:xfrm>
            <a:off x="963682" y="4594769"/>
            <a:ext cx="479563" cy="147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</a:rPr>
              <a:t>Previous</a:t>
            </a:r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27BE62-CDA3-4C5C-8798-BA460019DAFB}"/>
              </a:ext>
            </a:extLst>
          </p:cNvPr>
          <p:cNvSpPr/>
          <p:nvPr/>
        </p:nvSpPr>
        <p:spPr>
          <a:xfrm>
            <a:off x="1509798" y="4594769"/>
            <a:ext cx="479563" cy="147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</a:rPr>
              <a:t>Next</a:t>
            </a:r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B99649-583F-4EF7-AF1A-48CBD5BB6334}"/>
              </a:ext>
            </a:extLst>
          </p:cNvPr>
          <p:cNvSpPr txBox="1"/>
          <p:nvPr/>
        </p:nvSpPr>
        <p:spPr>
          <a:xfrm>
            <a:off x="854765" y="2090624"/>
            <a:ext cx="246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Devices to be migrated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353C30-BD92-492B-93BD-59F4B3216CB8}"/>
              </a:ext>
            </a:extLst>
          </p:cNvPr>
          <p:cNvSpPr txBox="1"/>
          <p:nvPr/>
        </p:nvSpPr>
        <p:spPr>
          <a:xfrm>
            <a:off x="533395" y="773263"/>
            <a:ext cx="8037778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마이그레이션 진행할 </a:t>
            </a:r>
            <a:r>
              <a:rPr lang="en-US" altLang="ko-KR" sz="1050"/>
              <a:t>device </a:t>
            </a:r>
            <a:r>
              <a:rPr lang="ko-KR" altLang="en-US" sz="1050"/>
              <a:t>목록을 모두 보입니다</a:t>
            </a:r>
            <a:r>
              <a:rPr lang="en-US" altLang="ko-KR" sz="1050"/>
              <a:t>. </a:t>
            </a:r>
          </a:p>
          <a:p>
            <a:r>
              <a:rPr lang="en-US" altLang="ko-KR" sz="1050"/>
              <a:t>mk119 device type </a:t>
            </a:r>
            <a:r>
              <a:rPr lang="ko-KR" altLang="en-US" sz="1050"/>
              <a:t>체계와 </a:t>
            </a:r>
            <a:r>
              <a:rPr lang="en-US" altLang="ko-KR" sz="1050"/>
              <a:t>liz</a:t>
            </a:r>
            <a:r>
              <a:rPr lang="ko-KR" altLang="en-US" sz="1050"/>
              <a:t>가 서로 다르기 때문에 </a:t>
            </a:r>
            <a:r>
              <a:rPr lang="en-US" altLang="ko-KR" sz="1050"/>
              <a:t>type</a:t>
            </a:r>
            <a:r>
              <a:rPr lang="ko-KR" altLang="en-US" sz="1050"/>
              <a:t>을 지정할 수 없는 경우를 대비해서</a:t>
            </a:r>
            <a:endParaRPr lang="en-US" altLang="ko-KR" sz="1050"/>
          </a:p>
          <a:p>
            <a:r>
              <a:rPr lang="ko-KR" altLang="en-US" sz="1050"/>
              <a:t>사용자가 타입을 변경할 수 있도록 </a:t>
            </a:r>
            <a:r>
              <a:rPr lang="en-US" altLang="ko-KR" sz="1050"/>
              <a:t>edit </a:t>
            </a:r>
            <a:r>
              <a:rPr lang="ko-KR" altLang="en-US" sz="1050"/>
              <a:t>기능을 제공하기로 합니다</a:t>
            </a:r>
            <a:r>
              <a:rPr lang="en-US" altLang="ko-KR" sz="1050"/>
              <a:t>.</a:t>
            </a:r>
          </a:p>
          <a:p>
            <a:endParaRPr lang="en-US" altLang="ko-KR" sz="1050"/>
          </a:p>
          <a:p>
            <a:r>
              <a:rPr lang="ko-KR" altLang="en-US" sz="1050"/>
              <a:t>또</a:t>
            </a:r>
            <a:r>
              <a:rPr lang="en-US" altLang="ko-KR" sz="1050"/>
              <a:t>, </a:t>
            </a:r>
            <a:r>
              <a:rPr lang="ko-KR" altLang="en-US" sz="1050"/>
              <a:t>마이그레이션에서 제외시킬 항목을 뺄 수 있도록 </a:t>
            </a:r>
            <a:r>
              <a:rPr lang="en-US" altLang="ko-KR" sz="1050"/>
              <a:t>Check box</a:t>
            </a:r>
            <a:r>
              <a:rPr lang="ko-KR" altLang="en-US" sz="1050"/>
              <a:t>를 제공하고 하나라도 클릭하면 </a:t>
            </a:r>
            <a:r>
              <a:rPr lang="en-US" altLang="ko-KR" sz="1050"/>
              <a:t>delete </a:t>
            </a:r>
            <a:r>
              <a:rPr lang="ko-KR" altLang="en-US" sz="1050"/>
              <a:t>버튼이 </a:t>
            </a:r>
            <a:r>
              <a:rPr lang="en-US" altLang="ko-KR" sz="1050"/>
              <a:t>show</a:t>
            </a:r>
            <a:r>
              <a:rPr lang="ko-KR" altLang="en-US" sz="1050"/>
              <a:t>되도록 합니다</a:t>
            </a:r>
            <a:r>
              <a:rPr lang="en-US" altLang="ko-KR" sz="105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616F58-87C8-4313-A9CA-C6CE762EA994}"/>
              </a:ext>
            </a:extLst>
          </p:cNvPr>
          <p:cNvSpPr/>
          <p:nvPr/>
        </p:nvSpPr>
        <p:spPr>
          <a:xfrm>
            <a:off x="963682" y="2958501"/>
            <a:ext cx="5423866" cy="15339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>
                <a:solidFill>
                  <a:schemeClr val="tx1"/>
                </a:solidFill>
              </a:rPr>
              <a:t>grid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68A6C4-FC6F-49F2-AF91-4FDF3BC4E5FB}"/>
              </a:ext>
            </a:extLst>
          </p:cNvPr>
          <p:cNvSpPr txBox="1"/>
          <p:nvPr/>
        </p:nvSpPr>
        <p:spPr>
          <a:xfrm>
            <a:off x="914399" y="2517689"/>
            <a:ext cx="4538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0" i="0">
                <a:solidFill>
                  <a:srgbClr val="161616"/>
                </a:solidFill>
                <a:effectLst/>
                <a:latin typeface="IBM Plex Sans"/>
              </a:rPr>
              <a:t>The following devices are to be migrated.</a:t>
            </a:r>
          </a:p>
          <a:p>
            <a:r>
              <a:rPr lang="en-US" altLang="ko-KR" sz="900" b="0" i="0">
                <a:solidFill>
                  <a:srgbClr val="161616"/>
                </a:solidFill>
                <a:effectLst/>
                <a:latin typeface="IBM Plex Sans"/>
              </a:rPr>
              <a:t>If the device type is incorrect or empty, please correct it.</a:t>
            </a:r>
            <a:endParaRPr lang="ko-KR" altLang="en-US" sz="900"/>
          </a:p>
        </p:txBody>
      </p:sp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7DFF3A29-87D2-4077-AA5A-9C474C2EC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67809"/>
              </p:ext>
            </p:extLst>
          </p:nvPr>
        </p:nvGraphicFramePr>
        <p:xfrm>
          <a:off x="8723779" y="964693"/>
          <a:ext cx="293482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8826">
                  <a:extLst>
                    <a:ext uri="{9D8B030D-6E8A-4147-A177-3AD203B41FA5}">
                      <a16:colId xmlns:a16="http://schemas.microsoft.com/office/drawing/2014/main" val="3235888679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1199549932"/>
                    </a:ext>
                  </a:extLst>
                </a:gridCol>
              </a:tblGrid>
              <a:tr h="17229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</a:rPr>
                        <a:t>Grid Attributes</a:t>
                      </a:r>
                      <a:endParaRPr lang="ko-KR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131114"/>
                  </a:ext>
                </a:extLst>
              </a:tr>
              <a:tr h="1169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Button Section (icon)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X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428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Common Functions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Export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915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Check Column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O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369917"/>
                  </a:ext>
                </a:extLst>
              </a:tr>
              <a:tr h="1722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Hover Icon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X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656417"/>
                  </a:ext>
                </a:extLst>
              </a:tr>
              <a:tr h="1722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Paging Section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X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672228"/>
                  </a:ext>
                </a:extLst>
              </a:tr>
              <a:tr h="1722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Search Type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1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368640"/>
                  </a:ext>
                </a:extLst>
              </a:tr>
              <a:tr h="1359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Size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가변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280425"/>
                  </a:ext>
                </a:extLst>
              </a:tr>
            </a:tbl>
          </a:graphicData>
        </a:graphic>
      </p:graphicFrame>
      <p:graphicFrame>
        <p:nvGraphicFramePr>
          <p:cNvPr id="13" name="표 7">
            <a:extLst>
              <a:ext uri="{FF2B5EF4-FFF2-40B4-BE49-F238E27FC236}">
                <a16:creationId xmlns:a16="http://schemas.microsoft.com/office/drawing/2014/main" id="{CD13B85E-3DB8-471B-894E-D5E806F6D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020771"/>
              </p:ext>
            </p:extLst>
          </p:nvPr>
        </p:nvGraphicFramePr>
        <p:xfrm>
          <a:off x="4289042" y="3072847"/>
          <a:ext cx="7369563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2548">
                  <a:extLst>
                    <a:ext uri="{9D8B030D-6E8A-4147-A177-3AD203B41FA5}">
                      <a16:colId xmlns:a16="http://schemas.microsoft.com/office/drawing/2014/main" val="132890166"/>
                    </a:ext>
                  </a:extLst>
                </a:gridCol>
                <a:gridCol w="681789">
                  <a:extLst>
                    <a:ext uri="{9D8B030D-6E8A-4147-A177-3AD203B41FA5}">
                      <a16:colId xmlns:a16="http://schemas.microsoft.com/office/drawing/2014/main" val="1620671569"/>
                    </a:ext>
                  </a:extLst>
                </a:gridCol>
                <a:gridCol w="545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9794">
                  <a:extLst>
                    <a:ext uri="{9D8B030D-6E8A-4147-A177-3AD203B41FA5}">
                      <a16:colId xmlns:a16="http://schemas.microsoft.com/office/drawing/2014/main" val="944953786"/>
                    </a:ext>
                  </a:extLst>
                </a:gridCol>
              </a:tblGrid>
              <a:tr h="132841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</a:rPr>
                        <a:t>Grid Fields</a:t>
                      </a:r>
                      <a:endParaRPr lang="ko-KR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340238"/>
                  </a:ext>
                </a:extLst>
              </a:tr>
              <a:tr h="13284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/>
                        <a:t>Name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Type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JSON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Description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538476"/>
                  </a:ext>
                </a:extLst>
              </a:tr>
              <a:tr h="132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Id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Name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867594"/>
                  </a:ext>
                </a:extLst>
              </a:tr>
              <a:tr h="1328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Group Name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2575"/>
                  </a:ext>
                </a:extLst>
              </a:tr>
              <a:tr h="1328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Device Type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316736"/>
                  </a:ext>
                </a:extLst>
              </a:tr>
              <a:tr h="2035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Facility Type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334603"/>
                  </a:ext>
                </a:extLst>
              </a:tr>
              <a:tr h="2035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RCU Type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49067"/>
                  </a:ext>
                </a:extLst>
              </a:tr>
              <a:tr h="2035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Connection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Method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680330"/>
                  </a:ext>
                </a:extLst>
              </a:tr>
              <a:tr h="2035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Protocol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067244"/>
                  </a:ext>
                </a:extLst>
              </a:tr>
              <a:tr h="2035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IP Address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497951"/>
                  </a:ext>
                </a:extLst>
              </a:tr>
              <a:tr h="203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Port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530933"/>
                  </a:ext>
                </a:extLst>
              </a:tr>
              <a:tr h="203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Description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066192"/>
                  </a:ext>
                </a:extLst>
              </a:tr>
              <a:tr h="203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/>
                        <a:t>New Device Category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/>
                        <a:t>drop-down </a:t>
                      </a:r>
                      <a:r>
                        <a:rPr lang="en-US" altLang="ko-KR" sz="900"/>
                        <a:t>: </a:t>
                      </a:r>
                      <a:r>
                        <a:rPr lang="ko-KR" altLang="en-US" sz="900"/>
                        <a:t>새로운 </a:t>
                      </a:r>
                      <a:r>
                        <a:rPr lang="en-US" altLang="ko-KR" sz="900"/>
                        <a:t>device category (</a:t>
                      </a:r>
                      <a:r>
                        <a:rPr lang="ko-KR" altLang="en-US" sz="900"/>
                        <a:t>파란색 </a:t>
                      </a:r>
                      <a:r>
                        <a:rPr lang="en-US" altLang="ko-KR" sz="900"/>
                        <a:t>bold), undefined</a:t>
                      </a:r>
                      <a:r>
                        <a:rPr lang="ko-KR" altLang="en-US" sz="900"/>
                        <a:t>일 수 있음</a:t>
                      </a:r>
                      <a:r>
                        <a:rPr lang="en-US" altLang="ko-KR" sz="900"/>
                        <a:t>. 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55649"/>
                  </a:ext>
                </a:extLst>
              </a:tr>
              <a:tr h="203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/>
                        <a:t>New Device Type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/>
                        <a:t>drop-down </a:t>
                      </a:r>
                      <a:r>
                        <a:rPr lang="en-US" altLang="ko-KR" sz="900"/>
                        <a:t>: </a:t>
                      </a:r>
                      <a:r>
                        <a:rPr lang="ko-KR" altLang="en-US" sz="900"/>
                        <a:t>새로운 </a:t>
                      </a:r>
                      <a:r>
                        <a:rPr lang="en-US" altLang="ko-KR" sz="900"/>
                        <a:t>device type (</a:t>
                      </a:r>
                      <a:r>
                        <a:rPr lang="ko-KR" altLang="en-US" sz="900"/>
                        <a:t>파란색 </a:t>
                      </a:r>
                      <a:r>
                        <a:rPr lang="en-US" altLang="ko-KR" sz="900"/>
                        <a:t>bold). undefined</a:t>
                      </a:r>
                      <a:r>
                        <a:rPr lang="ko-KR" altLang="en-US" sz="900"/>
                        <a:t>일 수 있음</a:t>
                      </a:r>
                      <a:r>
                        <a:rPr lang="en-US" altLang="ko-KR" sz="900"/>
                        <a:t>. 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27260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527EED7-055C-406C-9EFB-93720851D4DC}"/>
              </a:ext>
            </a:extLst>
          </p:cNvPr>
          <p:cNvSpPr txBox="1"/>
          <p:nvPr/>
        </p:nvSpPr>
        <p:spPr>
          <a:xfrm>
            <a:off x="405059" y="5359000"/>
            <a:ext cx="39148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>
                <a:highlight>
                  <a:srgbClr val="FFFF00"/>
                </a:highlight>
              </a:rPr>
              <a:t>grid</a:t>
            </a:r>
            <a:r>
              <a:rPr lang="ko-KR" altLang="en-US" sz="1050">
                <a:highlight>
                  <a:srgbClr val="FFFF00"/>
                </a:highlight>
              </a:rPr>
              <a:t> 기본 </a:t>
            </a:r>
            <a:r>
              <a:rPr lang="en-US" altLang="ko-KR" sz="1050">
                <a:highlight>
                  <a:srgbClr val="FFFF00"/>
                </a:highlight>
              </a:rPr>
              <a:t>sortin</a:t>
            </a:r>
            <a:r>
              <a:rPr lang="ko-KR" altLang="en-US" sz="1050">
                <a:highlight>
                  <a:srgbClr val="FFFF00"/>
                </a:highlight>
              </a:rPr>
              <a:t>으로 </a:t>
            </a:r>
            <a:r>
              <a:rPr lang="en-US" altLang="ko-KR" sz="1050">
                <a:highlight>
                  <a:srgbClr val="FFFF00"/>
                </a:highlight>
              </a:rPr>
              <a:t>undefined</a:t>
            </a:r>
            <a:r>
              <a:rPr lang="ko-KR" altLang="en-US" sz="1050">
                <a:highlight>
                  <a:srgbClr val="FFFF00"/>
                </a:highlight>
              </a:rPr>
              <a:t>인 것이 우선 보이도록 합니다</a:t>
            </a:r>
            <a:r>
              <a:rPr lang="en-US" altLang="ko-KR" sz="1050"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9F274C-CB0B-4AFB-9855-64B516804CFC}"/>
              </a:ext>
            </a:extLst>
          </p:cNvPr>
          <p:cNvSpPr txBox="1"/>
          <p:nvPr/>
        </p:nvSpPr>
        <p:spPr>
          <a:xfrm>
            <a:off x="405059" y="5769901"/>
            <a:ext cx="37721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Next</a:t>
            </a:r>
            <a:r>
              <a:rPr lang="ko-KR" altLang="en-US" sz="1050"/>
              <a:t> </a:t>
            </a:r>
            <a:r>
              <a:rPr lang="en-US" altLang="ko-KR" sz="1050"/>
              <a:t>:</a:t>
            </a:r>
            <a:r>
              <a:rPr lang="ko-KR" altLang="en-US" sz="1050"/>
              <a:t> </a:t>
            </a:r>
            <a:r>
              <a:rPr lang="en-US" altLang="ko-KR" sz="1050"/>
              <a:t>undefined</a:t>
            </a:r>
            <a:r>
              <a:rPr lang="ko-KR" altLang="en-US" sz="1050"/>
              <a:t> 항목이 있으면 모두 선택하도록 종용해야</a:t>
            </a:r>
            <a:r>
              <a:rPr lang="en-US" altLang="ko-KR" sz="1050"/>
              <a:t>.</a:t>
            </a:r>
          </a:p>
          <a:p>
            <a:r>
              <a:rPr lang="ko-KR" altLang="en-US" sz="1050"/>
              <a:t>팝업 </a:t>
            </a:r>
            <a:r>
              <a:rPr lang="en-US" altLang="ko-KR" sz="1050"/>
              <a:t>: There are devices</a:t>
            </a:r>
            <a:r>
              <a:rPr lang="ko-KR" altLang="en-US" sz="1050"/>
              <a:t> </a:t>
            </a:r>
            <a:r>
              <a:rPr lang="en-US" altLang="ko-KR" sz="1050"/>
              <a:t>which no type is specified.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B57877-42BF-436C-B59A-6E9D84F7BC3F}"/>
              </a:ext>
            </a:extLst>
          </p:cNvPr>
          <p:cNvSpPr/>
          <p:nvPr/>
        </p:nvSpPr>
        <p:spPr>
          <a:xfrm>
            <a:off x="963682" y="4821795"/>
            <a:ext cx="479563" cy="147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</a:rPr>
              <a:t>Previous</a:t>
            </a:r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23DBC2-EFD3-4A48-B832-A38BF47DBAC1}"/>
              </a:ext>
            </a:extLst>
          </p:cNvPr>
          <p:cNvSpPr/>
          <p:nvPr/>
        </p:nvSpPr>
        <p:spPr>
          <a:xfrm>
            <a:off x="1509798" y="4821795"/>
            <a:ext cx="479563" cy="147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</a:rPr>
              <a:t>Delete</a:t>
            </a:r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0D00DF1-FF92-4C8F-9EEB-4F20F08B15EC}"/>
              </a:ext>
            </a:extLst>
          </p:cNvPr>
          <p:cNvSpPr/>
          <p:nvPr/>
        </p:nvSpPr>
        <p:spPr>
          <a:xfrm>
            <a:off x="2055914" y="4821795"/>
            <a:ext cx="479563" cy="147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</a:rPr>
              <a:t>Next</a:t>
            </a:r>
            <a:endParaRPr lang="ko-KR" altLang="en-US" sz="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0296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A844C-1B14-4998-A292-0C02A5F5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/>
              <a:t>Points that cannot be migrated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13D5FA-DB75-419F-8A85-1F9637EEBF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900AA3-BAEE-45BA-9007-45EA1B179CED}"/>
              </a:ext>
            </a:extLst>
          </p:cNvPr>
          <p:cNvSpPr/>
          <p:nvPr/>
        </p:nvSpPr>
        <p:spPr>
          <a:xfrm>
            <a:off x="602186" y="1775792"/>
            <a:ext cx="6018062" cy="330641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E444B6-A3C4-4522-842B-577D6BA447E3}"/>
              </a:ext>
            </a:extLst>
          </p:cNvPr>
          <p:cNvSpPr/>
          <p:nvPr/>
        </p:nvSpPr>
        <p:spPr>
          <a:xfrm>
            <a:off x="963682" y="4594769"/>
            <a:ext cx="479563" cy="147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</a:rPr>
              <a:t>Previous</a:t>
            </a:r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27BE62-CDA3-4C5C-8798-BA460019DAFB}"/>
              </a:ext>
            </a:extLst>
          </p:cNvPr>
          <p:cNvSpPr/>
          <p:nvPr/>
        </p:nvSpPr>
        <p:spPr>
          <a:xfrm>
            <a:off x="1509798" y="4594769"/>
            <a:ext cx="479563" cy="147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</a:rPr>
              <a:t>Next</a:t>
            </a:r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B99649-583F-4EF7-AF1A-48CBD5BB6334}"/>
              </a:ext>
            </a:extLst>
          </p:cNvPr>
          <p:cNvSpPr txBox="1"/>
          <p:nvPr/>
        </p:nvSpPr>
        <p:spPr>
          <a:xfrm>
            <a:off x="854765" y="2090624"/>
            <a:ext cx="3259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Points that cannot be migrated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353C30-BD92-492B-93BD-59F4B3216CB8}"/>
              </a:ext>
            </a:extLst>
          </p:cNvPr>
          <p:cNvSpPr txBox="1"/>
          <p:nvPr/>
        </p:nvSpPr>
        <p:spPr>
          <a:xfrm>
            <a:off x="533395" y="837735"/>
            <a:ext cx="54986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MK119 point </a:t>
            </a:r>
            <a:r>
              <a:rPr lang="ko-KR" altLang="en-US" sz="1050"/>
              <a:t>정보를 로딩하고 마이그레이션 할 수 없는 </a:t>
            </a:r>
            <a:r>
              <a:rPr lang="en-US" altLang="ko-KR" sz="1050"/>
              <a:t>points</a:t>
            </a:r>
            <a:r>
              <a:rPr lang="ko-KR" altLang="en-US" sz="1050"/>
              <a:t>와 그 사유를 출력합니다</a:t>
            </a:r>
            <a:r>
              <a:rPr lang="en-US" altLang="ko-KR" sz="1050"/>
              <a:t>.</a:t>
            </a:r>
          </a:p>
          <a:p>
            <a:r>
              <a:rPr lang="ko-KR" altLang="en-US" sz="1050"/>
              <a:t>모두 마이그레이션 가능하다면 이 페이지는 </a:t>
            </a:r>
            <a:r>
              <a:rPr lang="en-US" altLang="ko-KR" sz="1050"/>
              <a:t>skip </a:t>
            </a:r>
            <a:r>
              <a:rPr lang="ko-KR" altLang="en-US" sz="1050"/>
              <a:t>합니다</a:t>
            </a:r>
            <a:r>
              <a:rPr lang="en-US" altLang="ko-KR" sz="1050"/>
              <a:t>.</a:t>
            </a:r>
          </a:p>
          <a:p>
            <a:endParaRPr lang="en-US" altLang="ko-KR" sz="1050"/>
          </a:p>
          <a:p>
            <a:endParaRPr lang="en-US" altLang="ko-KR" sz="105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616F58-87C8-4313-A9CA-C6CE762EA994}"/>
              </a:ext>
            </a:extLst>
          </p:cNvPr>
          <p:cNvSpPr/>
          <p:nvPr/>
        </p:nvSpPr>
        <p:spPr>
          <a:xfrm>
            <a:off x="963682" y="2958501"/>
            <a:ext cx="5423866" cy="15339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>
                <a:solidFill>
                  <a:schemeClr val="tx1"/>
                </a:solidFill>
              </a:rPr>
              <a:t>grid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68A6C4-FC6F-49F2-AF91-4FDF3BC4E5FB}"/>
              </a:ext>
            </a:extLst>
          </p:cNvPr>
          <p:cNvSpPr txBox="1"/>
          <p:nvPr/>
        </p:nvSpPr>
        <p:spPr>
          <a:xfrm>
            <a:off x="914399" y="2517689"/>
            <a:ext cx="4538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0" i="0">
                <a:solidFill>
                  <a:srgbClr val="161616"/>
                </a:solidFill>
                <a:effectLst/>
                <a:latin typeface="IBM Plex Sans"/>
              </a:rPr>
              <a:t>The following points cannot be migrated.</a:t>
            </a:r>
          </a:p>
          <a:p>
            <a:r>
              <a:rPr lang="en-US" altLang="ko-KR" sz="900" b="0" i="0">
                <a:solidFill>
                  <a:srgbClr val="161616"/>
                </a:solidFill>
                <a:effectLst/>
                <a:latin typeface="IBM Plex Sans"/>
              </a:rPr>
              <a:t>Do you want to continue the migration even if these points are excluded?</a:t>
            </a:r>
            <a:endParaRPr lang="ko-KR" altLang="en-US" sz="900"/>
          </a:p>
        </p:txBody>
      </p:sp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7DFF3A29-87D2-4077-AA5A-9C474C2EC11D}"/>
              </a:ext>
            </a:extLst>
          </p:cNvPr>
          <p:cNvGraphicFramePr>
            <a:graphicFrameLocks noGrp="1"/>
          </p:cNvGraphicFramePr>
          <p:nvPr/>
        </p:nvGraphicFramePr>
        <p:xfrm>
          <a:off x="8723779" y="964693"/>
          <a:ext cx="293482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8826">
                  <a:extLst>
                    <a:ext uri="{9D8B030D-6E8A-4147-A177-3AD203B41FA5}">
                      <a16:colId xmlns:a16="http://schemas.microsoft.com/office/drawing/2014/main" val="3235888679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1199549932"/>
                    </a:ext>
                  </a:extLst>
                </a:gridCol>
              </a:tblGrid>
              <a:tr h="17229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</a:rPr>
                        <a:t>Grid Attributes</a:t>
                      </a:r>
                      <a:endParaRPr lang="ko-KR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131114"/>
                  </a:ext>
                </a:extLst>
              </a:tr>
              <a:tr h="1169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Button Section (icon)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X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428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Common Functions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Export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915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Check Column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X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369917"/>
                  </a:ext>
                </a:extLst>
              </a:tr>
              <a:tr h="1722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Hover Icon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X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656417"/>
                  </a:ext>
                </a:extLst>
              </a:tr>
              <a:tr h="1722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Paging Section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X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672228"/>
                  </a:ext>
                </a:extLst>
              </a:tr>
              <a:tr h="1722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Search Type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1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368640"/>
                  </a:ext>
                </a:extLst>
              </a:tr>
              <a:tr h="1359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Size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가변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280425"/>
                  </a:ext>
                </a:extLst>
              </a:tr>
            </a:tbl>
          </a:graphicData>
        </a:graphic>
      </p:graphicFrame>
      <p:graphicFrame>
        <p:nvGraphicFramePr>
          <p:cNvPr id="13" name="표 7">
            <a:extLst>
              <a:ext uri="{FF2B5EF4-FFF2-40B4-BE49-F238E27FC236}">
                <a16:creationId xmlns:a16="http://schemas.microsoft.com/office/drawing/2014/main" id="{CD13B85E-3DB8-471B-894E-D5E806F6D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191855"/>
              </p:ext>
            </p:extLst>
          </p:nvPr>
        </p:nvGraphicFramePr>
        <p:xfrm>
          <a:off x="5453269" y="2975532"/>
          <a:ext cx="6228222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5583">
                  <a:extLst>
                    <a:ext uri="{9D8B030D-6E8A-4147-A177-3AD203B41FA5}">
                      <a16:colId xmlns:a16="http://schemas.microsoft.com/office/drawing/2014/main" val="132890166"/>
                    </a:ext>
                  </a:extLst>
                </a:gridCol>
                <a:gridCol w="562516">
                  <a:extLst>
                    <a:ext uri="{9D8B030D-6E8A-4147-A177-3AD203B41FA5}">
                      <a16:colId xmlns:a16="http://schemas.microsoft.com/office/drawing/2014/main" val="1620671569"/>
                    </a:ext>
                  </a:extLst>
                </a:gridCol>
                <a:gridCol w="781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8699">
                  <a:extLst>
                    <a:ext uri="{9D8B030D-6E8A-4147-A177-3AD203B41FA5}">
                      <a16:colId xmlns:a16="http://schemas.microsoft.com/office/drawing/2014/main" val="944953786"/>
                    </a:ext>
                  </a:extLst>
                </a:gridCol>
              </a:tblGrid>
              <a:tr h="132841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</a:rPr>
                        <a:t>Grid Fields</a:t>
                      </a:r>
                      <a:endParaRPr lang="ko-KR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340238"/>
                  </a:ext>
                </a:extLst>
              </a:tr>
              <a:tr h="13284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/>
                        <a:t>Name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Type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JSON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Description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538476"/>
                  </a:ext>
                </a:extLst>
              </a:tr>
              <a:tr h="132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Id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/>
                        <a:t>Point index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Name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/>
                        <a:t>Point name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867594"/>
                  </a:ext>
                </a:extLst>
              </a:tr>
              <a:tr h="1328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Measure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2575"/>
                  </a:ext>
                </a:extLst>
              </a:tr>
              <a:tr h="1328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Point Code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(ex) 1.3.6.1.2.1.33.1.3.3.1.3.1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(ex) 00000008\{2}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64106"/>
                  </a:ext>
                </a:extLst>
              </a:tr>
              <a:tr h="1328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Device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Device group name 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316736"/>
                  </a:ext>
                </a:extLst>
              </a:tr>
              <a:tr h="203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Group Name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334603"/>
                  </a:ext>
                </a:extLst>
              </a:tr>
              <a:tr h="2035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Facility Type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49067"/>
                  </a:ext>
                </a:extLst>
              </a:tr>
              <a:tr h="203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Connection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Method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680330"/>
                  </a:ext>
                </a:extLst>
              </a:tr>
              <a:tr h="2035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Protocol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067244"/>
                  </a:ext>
                </a:extLst>
              </a:tr>
              <a:tr h="2035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IP Address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497951"/>
                  </a:ext>
                </a:extLst>
              </a:tr>
              <a:tr h="203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Port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530933"/>
                  </a:ext>
                </a:extLst>
              </a:tr>
              <a:tr h="203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Description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066192"/>
                  </a:ext>
                </a:extLst>
              </a:tr>
              <a:tr h="203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Why can’t migrate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/>
                        <a:t>마이그레이션 할 수 없는 이유</a:t>
                      </a:r>
                      <a:r>
                        <a:rPr lang="en-US" altLang="ko-KR" sz="900"/>
                        <a:t>... </a:t>
                      </a:r>
                      <a:r>
                        <a:rPr lang="ko-KR" altLang="en-US" sz="900"/>
                        <a:t>이 항목은 붉은색으로 출력합니다</a:t>
                      </a:r>
                      <a:r>
                        <a:rPr lang="en-US" altLang="ko-KR" sz="900"/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55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9829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A844C-1B14-4998-A292-0C02A5F5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Points</a:t>
            </a:r>
            <a:r>
              <a:rPr lang="en-US" altLang="ko-KR" sz="1400"/>
              <a:t> </a:t>
            </a:r>
            <a:r>
              <a:rPr lang="en-US" altLang="ko-KR"/>
              <a:t>to</a:t>
            </a:r>
            <a:r>
              <a:rPr lang="ko-KR" altLang="en-US"/>
              <a:t> </a:t>
            </a:r>
            <a:r>
              <a:rPr lang="en-US" altLang="ko-KR" sz="1400"/>
              <a:t>be migrated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13D5FA-DB75-419F-8A85-1F9637EEBF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900AA3-BAEE-45BA-9007-45EA1B179CED}"/>
              </a:ext>
            </a:extLst>
          </p:cNvPr>
          <p:cNvSpPr/>
          <p:nvPr/>
        </p:nvSpPr>
        <p:spPr>
          <a:xfrm>
            <a:off x="602186" y="1775792"/>
            <a:ext cx="6018062" cy="330641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E444B6-A3C4-4522-842B-577D6BA447E3}"/>
              </a:ext>
            </a:extLst>
          </p:cNvPr>
          <p:cNvSpPr/>
          <p:nvPr/>
        </p:nvSpPr>
        <p:spPr>
          <a:xfrm>
            <a:off x="963682" y="4594769"/>
            <a:ext cx="479563" cy="147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</a:rPr>
              <a:t>Previous</a:t>
            </a:r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27BE62-CDA3-4C5C-8798-BA460019DAFB}"/>
              </a:ext>
            </a:extLst>
          </p:cNvPr>
          <p:cNvSpPr/>
          <p:nvPr/>
        </p:nvSpPr>
        <p:spPr>
          <a:xfrm>
            <a:off x="1509798" y="4594769"/>
            <a:ext cx="479563" cy="147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</a:rPr>
              <a:t>Next</a:t>
            </a:r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B99649-583F-4EF7-AF1A-48CBD5BB6334}"/>
              </a:ext>
            </a:extLst>
          </p:cNvPr>
          <p:cNvSpPr txBox="1"/>
          <p:nvPr/>
        </p:nvSpPr>
        <p:spPr>
          <a:xfrm>
            <a:off x="854765" y="2090624"/>
            <a:ext cx="2330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Points to be migrated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353C30-BD92-492B-93BD-59F4B3216CB8}"/>
              </a:ext>
            </a:extLst>
          </p:cNvPr>
          <p:cNvSpPr txBox="1"/>
          <p:nvPr/>
        </p:nvSpPr>
        <p:spPr>
          <a:xfrm>
            <a:off x="533395" y="895897"/>
            <a:ext cx="8037778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마이그레이션 진행할 </a:t>
            </a:r>
            <a:r>
              <a:rPr lang="en-US" altLang="ko-KR" sz="1050"/>
              <a:t>point </a:t>
            </a:r>
            <a:r>
              <a:rPr lang="ko-KR" altLang="en-US" sz="1050"/>
              <a:t>목록을 모두 보입니다</a:t>
            </a:r>
            <a:r>
              <a:rPr lang="en-US" altLang="ko-KR" sz="1050"/>
              <a:t>.</a:t>
            </a:r>
          </a:p>
          <a:p>
            <a:r>
              <a:rPr lang="ko-KR" altLang="en-US" sz="1050"/>
              <a:t>항목이 매우 많을 수 있으므로 </a:t>
            </a:r>
            <a:r>
              <a:rPr lang="en-US" altLang="ko-KR" sz="1050"/>
              <a:t>paging section</a:t>
            </a:r>
            <a:r>
              <a:rPr lang="ko-KR" altLang="en-US" sz="1050"/>
              <a:t>을 보입니다</a:t>
            </a:r>
            <a:r>
              <a:rPr lang="en-US" altLang="ko-KR" sz="1050"/>
              <a:t>. </a:t>
            </a:r>
          </a:p>
          <a:p>
            <a:endParaRPr lang="en-US" altLang="ko-KR" sz="1050"/>
          </a:p>
          <a:p>
            <a:r>
              <a:rPr lang="ko-KR" altLang="en-US" sz="1050"/>
              <a:t>또</a:t>
            </a:r>
            <a:r>
              <a:rPr lang="en-US" altLang="ko-KR" sz="1050"/>
              <a:t>, </a:t>
            </a:r>
            <a:r>
              <a:rPr lang="ko-KR" altLang="en-US" sz="1050"/>
              <a:t>마이그레이션에서 제외시킬 항목을 뺄 수 있도록 </a:t>
            </a:r>
            <a:r>
              <a:rPr lang="en-US" altLang="ko-KR" sz="1050"/>
              <a:t>Check box</a:t>
            </a:r>
            <a:r>
              <a:rPr lang="ko-KR" altLang="en-US" sz="1050"/>
              <a:t>를 제공하고 하나라도 클릭하면 </a:t>
            </a:r>
            <a:r>
              <a:rPr lang="en-US" altLang="ko-KR" sz="1050"/>
              <a:t>delete </a:t>
            </a:r>
            <a:r>
              <a:rPr lang="ko-KR" altLang="en-US" sz="1050"/>
              <a:t>버튼이 </a:t>
            </a:r>
            <a:r>
              <a:rPr lang="en-US" altLang="ko-KR" sz="1050"/>
              <a:t>show</a:t>
            </a:r>
            <a:r>
              <a:rPr lang="ko-KR" altLang="en-US" sz="1050"/>
              <a:t>되도록 합니다</a:t>
            </a:r>
            <a:r>
              <a:rPr lang="en-US" altLang="ko-KR" sz="1050"/>
              <a:t>.</a:t>
            </a:r>
          </a:p>
          <a:p>
            <a:endParaRPr lang="en-US" altLang="ko-KR" sz="105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616F58-87C8-4313-A9CA-C6CE762EA994}"/>
              </a:ext>
            </a:extLst>
          </p:cNvPr>
          <p:cNvSpPr/>
          <p:nvPr/>
        </p:nvSpPr>
        <p:spPr>
          <a:xfrm>
            <a:off x="963682" y="2958501"/>
            <a:ext cx="5423866" cy="15339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>
                <a:solidFill>
                  <a:schemeClr val="tx1"/>
                </a:solidFill>
              </a:rPr>
              <a:t>grid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68A6C4-FC6F-49F2-AF91-4FDF3BC4E5FB}"/>
              </a:ext>
            </a:extLst>
          </p:cNvPr>
          <p:cNvSpPr txBox="1"/>
          <p:nvPr/>
        </p:nvSpPr>
        <p:spPr>
          <a:xfrm>
            <a:off x="914399" y="2517689"/>
            <a:ext cx="453887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0" i="0">
                <a:solidFill>
                  <a:srgbClr val="161616"/>
                </a:solidFill>
                <a:effectLst/>
                <a:latin typeface="IBM Plex Sans"/>
              </a:rPr>
              <a:t>The following points are to be migrated.</a:t>
            </a:r>
          </a:p>
        </p:txBody>
      </p:sp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7DFF3A29-87D2-4077-AA5A-9C474C2EC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937048"/>
              </p:ext>
            </p:extLst>
          </p:nvPr>
        </p:nvGraphicFramePr>
        <p:xfrm>
          <a:off x="8723779" y="964693"/>
          <a:ext cx="293482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8826">
                  <a:extLst>
                    <a:ext uri="{9D8B030D-6E8A-4147-A177-3AD203B41FA5}">
                      <a16:colId xmlns:a16="http://schemas.microsoft.com/office/drawing/2014/main" val="3235888679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1199549932"/>
                    </a:ext>
                  </a:extLst>
                </a:gridCol>
              </a:tblGrid>
              <a:tr h="17229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</a:rPr>
                        <a:t>Grid Attributes</a:t>
                      </a:r>
                      <a:endParaRPr lang="ko-KR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131114"/>
                  </a:ext>
                </a:extLst>
              </a:tr>
              <a:tr h="1169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Button Section (icon)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X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428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Common Functions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Export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915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Check Column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O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369917"/>
                  </a:ext>
                </a:extLst>
              </a:tr>
              <a:tr h="1722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Hover Icon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X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656417"/>
                  </a:ext>
                </a:extLst>
              </a:tr>
              <a:tr h="1722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Paging Section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O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672228"/>
                  </a:ext>
                </a:extLst>
              </a:tr>
              <a:tr h="1722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Search Type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1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368640"/>
                  </a:ext>
                </a:extLst>
              </a:tr>
              <a:tr h="1359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Size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가변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280425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5006B6-42C0-4AB8-92EA-20268910B9D9}"/>
              </a:ext>
            </a:extLst>
          </p:cNvPr>
          <p:cNvSpPr/>
          <p:nvPr/>
        </p:nvSpPr>
        <p:spPr>
          <a:xfrm>
            <a:off x="963682" y="4821795"/>
            <a:ext cx="479563" cy="147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</a:rPr>
              <a:t>Previous</a:t>
            </a:r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629875-8B6B-4AEE-B80F-BE5A142ADB7D}"/>
              </a:ext>
            </a:extLst>
          </p:cNvPr>
          <p:cNvSpPr/>
          <p:nvPr/>
        </p:nvSpPr>
        <p:spPr>
          <a:xfrm>
            <a:off x="1509798" y="4821795"/>
            <a:ext cx="479563" cy="147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</a:rPr>
              <a:t>Delete</a:t>
            </a:r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9CF736-7094-4C3B-A295-9DF183445EE9}"/>
              </a:ext>
            </a:extLst>
          </p:cNvPr>
          <p:cNvSpPr/>
          <p:nvPr/>
        </p:nvSpPr>
        <p:spPr>
          <a:xfrm>
            <a:off x="2055914" y="4821795"/>
            <a:ext cx="479563" cy="1474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>
                <a:solidFill>
                  <a:schemeClr val="tx1"/>
                </a:solidFill>
              </a:rPr>
              <a:t>Next</a:t>
            </a:r>
            <a:endParaRPr lang="ko-KR" altLang="en-US" sz="600">
              <a:solidFill>
                <a:schemeClr val="tx1"/>
              </a:solidFill>
            </a:endParaRPr>
          </a:p>
        </p:txBody>
      </p:sp>
      <p:graphicFrame>
        <p:nvGraphicFramePr>
          <p:cNvPr id="19" name="표 7">
            <a:extLst>
              <a:ext uri="{FF2B5EF4-FFF2-40B4-BE49-F238E27FC236}">
                <a16:creationId xmlns:a16="http://schemas.microsoft.com/office/drawing/2014/main" id="{9B025229-23BB-48E6-810B-0EE6AC688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963496"/>
              </p:ext>
            </p:extLst>
          </p:nvPr>
        </p:nvGraphicFramePr>
        <p:xfrm>
          <a:off x="5453269" y="2975532"/>
          <a:ext cx="6228222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5583">
                  <a:extLst>
                    <a:ext uri="{9D8B030D-6E8A-4147-A177-3AD203B41FA5}">
                      <a16:colId xmlns:a16="http://schemas.microsoft.com/office/drawing/2014/main" val="132890166"/>
                    </a:ext>
                  </a:extLst>
                </a:gridCol>
                <a:gridCol w="562516">
                  <a:extLst>
                    <a:ext uri="{9D8B030D-6E8A-4147-A177-3AD203B41FA5}">
                      <a16:colId xmlns:a16="http://schemas.microsoft.com/office/drawing/2014/main" val="1620671569"/>
                    </a:ext>
                  </a:extLst>
                </a:gridCol>
                <a:gridCol w="781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8699">
                  <a:extLst>
                    <a:ext uri="{9D8B030D-6E8A-4147-A177-3AD203B41FA5}">
                      <a16:colId xmlns:a16="http://schemas.microsoft.com/office/drawing/2014/main" val="944953786"/>
                    </a:ext>
                  </a:extLst>
                </a:gridCol>
              </a:tblGrid>
              <a:tr h="132841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</a:rPr>
                        <a:t>Grid Fields</a:t>
                      </a:r>
                      <a:endParaRPr lang="ko-KR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340238"/>
                  </a:ext>
                </a:extLst>
              </a:tr>
              <a:tr h="13284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/>
                        <a:t>Name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Type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JSON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Description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538476"/>
                  </a:ext>
                </a:extLst>
              </a:tr>
              <a:tr h="132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Id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/>
                        <a:t>Point index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8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Name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/>
                        <a:t>Point name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867594"/>
                  </a:ext>
                </a:extLst>
              </a:tr>
              <a:tr h="1328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Measure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2575"/>
                  </a:ext>
                </a:extLst>
              </a:tr>
              <a:tr h="1328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Point Code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(ex) 1.3.6.1.2.1.33.1.3.3.1.3.1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(ex) 00000008\{2}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64106"/>
                  </a:ext>
                </a:extLst>
              </a:tr>
              <a:tr h="1328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Device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Device group name 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316736"/>
                  </a:ext>
                </a:extLst>
              </a:tr>
              <a:tr h="203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Group Name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334603"/>
                  </a:ext>
                </a:extLst>
              </a:tr>
              <a:tr h="2035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Facility Type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49067"/>
                  </a:ext>
                </a:extLst>
              </a:tr>
              <a:tr h="203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Connection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Method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680330"/>
                  </a:ext>
                </a:extLst>
              </a:tr>
              <a:tr h="2035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Protocol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067244"/>
                  </a:ext>
                </a:extLst>
              </a:tr>
              <a:tr h="2035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IP Address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497951"/>
                  </a:ext>
                </a:extLst>
              </a:tr>
              <a:tr h="203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Port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530933"/>
                  </a:ext>
                </a:extLst>
              </a:tr>
              <a:tr h="2035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Description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066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4023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D9141-8A8B-4057-A585-84AE5E9A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5BCEC2-5E43-48F1-B218-4578FA04DD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FFD66D-BC15-4FA8-A8D7-23C1CABC0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1947862"/>
            <a:ext cx="8982075" cy="296227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54152B4-205B-4636-A25E-F745FD912479}"/>
              </a:ext>
            </a:extLst>
          </p:cNvPr>
          <p:cNvCxnSpPr>
            <a:cxnSpLocks/>
          </p:cNvCxnSpPr>
          <p:nvPr/>
        </p:nvCxnSpPr>
        <p:spPr>
          <a:xfrm>
            <a:off x="7467600" y="1479572"/>
            <a:ext cx="410818" cy="103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74081B8-8223-4762-8520-640CDFB74325}"/>
              </a:ext>
            </a:extLst>
          </p:cNvPr>
          <p:cNvSpPr txBox="1"/>
          <p:nvPr/>
        </p:nvSpPr>
        <p:spPr>
          <a:xfrm>
            <a:off x="6568023" y="833241"/>
            <a:ext cx="34411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SERVERINFO_FACILITY.</a:t>
            </a:r>
            <a:r>
              <a:rPr lang="en-US" altLang="ko-KR" sz="1400"/>
              <a:t>comm_protocol</a:t>
            </a:r>
          </a:p>
          <a:p>
            <a:r>
              <a:rPr lang="en-US" altLang="ko-KR" sz="1400"/>
              <a:t>TCP : 2</a:t>
            </a:r>
          </a:p>
          <a:p>
            <a:r>
              <a:rPr lang="en-US" altLang="ko-KR" sz="1400"/>
              <a:t>RCU : 997, (</a:t>
            </a:r>
            <a:r>
              <a:rPr lang="ko-KR" altLang="en-US" sz="1400"/>
              <a:t>또는 과거에 </a:t>
            </a:r>
            <a:r>
              <a:rPr lang="en-US" altLang="ko-KR" sz="1400"/>
              <a:t>0)</a:t>
            </a:r>
            <a:endParaRPr lang="ko-KR" altLang="en-US" sz="140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787EC83-FE31-4ECB-8A13-7F3EBEFB091C}"/>
              </a:ext>
            </a:extLst>
          </p:cNvPr>
          <p:cNvCxnSpPr>
            <a:cxnSpLocks/>
          </p:cNvCxnSpPr>
          <p:nvPr/>
        </p:nvCxnSpPr>
        <p:spPr>
          <a:xfrm flipH="1" flipV="1">
            <a:off x="6997147" y="4651514"/>
            <a:ext cx="755375" cy="841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2F5632D-1969-4E1A-B538-61D0B533B952}"/>
              </a:ext>
            </a:extLst>
          </p:cNvPr>
          <p:cNvSpPr txBox="1"/>
          <p:nvPr/>
        </p:nvSpPr>
        <p:spPr>
          <a:xfrm>
            <a:off x="6939084" y="5493027"/>
            <a:ext cx="34411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SERVERINFO_FACILITY.</a:t>
            </a:r>
            <a:r>
              <a:rPr lang="en-US" altLang="ko-KR" sz="1400"/>
              <a:t>comm_protocol</a:t>
            </a:r>
          </a:p>
          <a:p>
            <a:r>
              <a:rPr lang="en-US" altLang="ko-KR" sz="1400"/>
              <a:t>SERIAL (RTU mode) : 997</a:t>
            </a:r>
          </a:p>
          <a:p>
            <a:r>
              <a:rPr lang="en-US" altLang="ko-KR" sz="1400"/>
              <a:t>TCP : 998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32083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5C4DF4-9CC6-4FA9-9BF0-042CCA4C75B2}"/>
              </a:ext>
            </a:extLst>
          </p:cNvPr>
          <p:cNvSpPr/>
          <p:nvPr/>
        </p:nvSpPr>
        <p:spPr>
          <a:xfrm>
            <a:off x="836484" y="1279525"/>
            <a:ext cx="4092797" cy="25971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srgbClr val="C0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F37291-0B61-420E-A4C9-A1AD0B16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Category</a:t>
            </a:r>
            <a:r>
              <a:rPr lang="ko-KR" altLang="en-US"/>
              <a:t> </a:t>
            </a:r>
            <a:r>
              <a:rPr lang="en-US" altLang="ko-KR"/>
              <a:t>and</a:t>
            </a:r>
            <a:r>
              <a:rPr lang="ko-KR" altLang="en-US"/>
              <a:t> </a:t>
            </a:r>
            <a:r>
              <a:rPr lang="en-US" altLang="ko-KR"/>
              <a:t>Type : Add/Update Popup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B3E7B8-B764-4C36-A1B5-D58F78BCFF40}"/>
              </a:ext>
            </a:extLst>
          </p:cNvPr>
          <p:cNvSpPr txBox="1"/>
          <p:nvPr/>
        </p:nvSpPr>
        <p:spPr>
          <a:xfrm>
            <a:off x="2153799" y="1553288"/>
            <a:ext cx="1524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Device</a:t>
            </a:r>
            <a:r>
              <a:rPr lang="ko-KR" altLang="en-US" sz="1400"/>
              <a:t> </a:t>
            </a:r>
            <a:r>
              <a:rPr lang="en-US" altLang="ko-KR" sz="1400"/>
              <a:t>Category</a:t>
            </a:r>
            <a:endParaRPr lang="ko-KR" alt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47253B-34F2-4AFC-85E5-18DEBBB525B0}"/>
              </a:ext>
            </a:extLst>
          </p:cNvPr>
          <p:cNvSpPr txBox="1"/>
          <p:nvPr/>
        </p:nvSpPr>
        <p:spPr>
          <a:xfrm>
            <a:off x="1212104" y="2183701"/>
            <a:ext cx="5405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*</a:t>
            </a:r>
            <a:r>
              <a:rPr lang="en-US" altLang="ko-KR" sz="800"/>
              <a:t> Name</a:t>
            </a:r>
            <a:endParaRPr lang="ko-KR" altLang="en-US" sz="80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E312653-7F5A-46A8-A1B1-D8A23AA34A0B}"/>
              </a:ext>
            </a:extLst>
          </p:cNvPr>
          <p:cNvCxnSpPr/>
          <p:nvPr/>
        </p:nvCxnSpPr>
        <p:spPr>
          <a:xfrm>
            <a:off x="1291461" y="2549540"/>
            <a:ext cx="3200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6B00FFD-EBD2-43AB-A51A-0DD1D244D73C}"/>
              </a:ext>
            </a:extLst>
          </p:cNvPr>
          <p:cNvSpPr txBox="1"/>
          <p:nvPr/>
        </p:nvSpPr>
        <p:spPr>
          <a:xfrm>
            <a:off x="1212104" y="2663353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Description</a:t>
            </a:r>
            <a:endParaRPr lang="ko-KR" altLang="en-US" sz="80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6CA729B-E49C-4603-9361-181286475CBE}"/>
              </a:ext>
            </a:extLst>
          </p:cNvPr>
          <p:cNvCxnSpPr/>
          <p:nvPr/>
        </p:nvCxnSpPr>
        <p:spPr>
          <a:xfrm>
            <a:off x="1291461" y="3029192"/>
            <a:ext cx="3200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1062D25-E9DC-4C0D-856A-A7F0E5257FC9}"/>
              </a:ext>
            </a:extLst>
          </p:cNvPr>
          <p:cNvGrpSpPr/>
          <p:nvPr/>
        </p:nvGrpSpPr>
        <p:grpSpPr>
          <a:xfrm>
            <a:off x="2194816" y="3508844"/>
            <a:ext cx="1393689" cy="225084"/>
            <a:chOff x="8494846" y="6387807"/>
            <a:chExt cx="1247767" cy="225084"/>
          </a:xfrm>
        </p:grpSpPr>
        <p:sp>
          <p:nvSpPr>
            <p:cNvPr id="37" name="모서리가 둥근 직사각형 68">
              <a:extLst>
                <a:ext uri="{FF2B5EF4-FFF2-40B4-BE49-F238E27FC236}">
                  <a16:creationId xmlns:a16="http://schemas.microsoft.com/office/drawing/2014/main" id="{BEF27864-18A4-4B19-8094-71A80C764C22}"/>
                </a:ext>
              </a:extLst>
            </p:cNvPr>
            <p:cNvSpPr/>
            <p:nvPr/>
          </p:nvSpPr>
          <p:spPr>
            <a:xfrm>
              <a:off x="8494846" y="6387807"/>
              <a:ext cx="601953" cy="22508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OK</a:t>
              </a:r>
              <a:endParaRPr lang="ko-KR" altLang="en-US" sz="1600"/>
            </a:p>
          </p:txBody>
        </p:sp>
        <p:sp>
          <p:nvSpPr>
            <p:cNvPr id="38" name="모서리가 둥근 직사각형 69">
              <a:extLst>
                <a:ext uri="{FF2B5EF4-FFF2-40B4-BE49-F238E27FC236}">
                  <a16:creationId xmlns:a16="http://schemas.microsoft.com/office/drawing/2014/main" id="{0920B80C-811B-42CE-B74E-9E23FBAC9DBC}"/>
                </a:ext>
              </a:extLst>
            </p:cNvPr>
            <p:cNvSpPr/>
            <p:nvPr/>
          </p:nvSpPr>
          <p:spPr>
            <a:xfrm>
              <a:off x="9140660" y="6387807"/>
              <a:ext cx="601953" cy="22508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Cancel</a:t>
              </a:r>
              <a:endParaRPr lang="ko-KR" altLang="en-US" sz="1000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22E2EE4-D2D2-4312-996F-40695EDA13FA}"/>
              </a:ext>
            </a:extLst>
          </p:cNvPr>
          <p:cNvSpPr/>
          <p:nvPr/>
        </p:nvSpPr>
        <p:spPr>
          <a:xfrm>
            <a:off x="5827584" y="1279525"/>
            <a:ext cx="4092797" cy="25971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srgbClr val="C0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0D557B-338F-458A-8BA5-489B54C2627E}"/>
              </a:ext>
            </a:extLst>
          </p:cNvPr>
          <p:cNvSpPr txBox="1"/>
          <p:nvPr/>
        </p:nvSpPr>
        <p:spPr>
          <a:xfrm>
            <a:off x="7296877" y="1548169"/>
            <a:ext cx="11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Device</a:t>
            </a:r>
            <a:r>
              <a:rPr lang="ko-KR" altLang="en-US" sz="1400"/>
              <a:t> </a:t>
            </a:r>
            <a:r>
              <a:rPr lang="en-US" altLang="ko-KR" sz="1400"/>
              <a:t>Type</a:t>
            </a:r>
            <a:endParaRPr lang="ko-KR" altLang="en-US" sz="1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654FF9-2527-4507-B073-B32551973BB7}"/>
              </a:ext>
            </a:extLst>
          </p:cNvPr>
          <p:cNvSpPr txBox="1"/>
          <p:nvPr/>
        </p:nvSpPr>
        <p:spPr>
          <a:xfrm>
            <a:off x="6203204" y="2183701"/>
            <a:ext cx="5405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*</a:t>
            </a:r>
            <a:r>
              <a:rPr lang="en-US" altLang="ko-KR" sz="800"/>
              <a:t> Name</a:t>
            </a:r>
            <a:endParaRPr lang="ko-KR" altLang="en-US" sz="80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C648F0A-25FE-478E-A040-553E2E4245C1}"/>
              </a:ext>
            </a:extLst>
          </p:cNvPr>
          <p:cNvCxnSpPr/>
          <p:nvPr/>
        </p:nvCxnSpPr>
        <p:spPr>
          <a:xfrm>
            <a:off x="6282561" y="2549540"/>
            <a:ext cx="3200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F7C4B07-FF2B-4FFE-B051-4B1ECAC99B0D}"/>
              </a:ext>
            </a:extLst>
          </p:cNvPr>
          <p:cNvSpPr txBox="1"/>
          <p:nvPr/>
        </p:nvSpPr>
        <p:spPr>
          <a:xfrm>
            <a:off x="6203204" y="2663353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Description</a:t>
            </a:r>
            <a:endParaRPr lang="ko-KR" altLang="en-US" sz="80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6853727-07E5-4729-BB25-491B022E556C}"/>
              </a:ext>
            </a:extLst>
          </p:cNvPr>
          <p:cNvCxnSpPr/>
          <p:nvPr/>
        </p:nvCxnSpPr>
        <p:spPr>
          <a:xfrm>
            <a:off x="6282561" y="3029192"/>
            <a:ext cx="3200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CB71EF7-037F-4E7C-A2D5-7AF9FA1ED705}"/>
              </a:ext>
            </a:extLst>
          </p:cNvPr>
          <p:cNvGrpSpPr/>
          <p:nvPr/>
        </p:nvGrpSpPr>
        <p:grpSpPr>
          <a:xfrm>
            <a:off x="7185916" y="3508844"/>
            <a:ext cx="1393689" cy="225084"/>
            <a:chOff x="8494846" y="6387807"/>
            <a:chExt cx="1247767" cy="225084"/>
          </a:xfrm>
        </p:grpSpPr>
        <p:sp>
          <p:nvSpPr>
            <p:cNvPr id="46" name="모서리가 둥근 직사각형 68">
              <a:extLst>
                <a:ext uri="{FF2B5EF4-FFF2-40B4-BE49-F238E27FC236}">
                  <a16:creationId xmlns:a16="http://schemas.microsoft.com/office/drawing/2014/main" id="{F3C0DEC0-360B-423C-A310-2D91DD947E88}"/>
                </a:ext>
              </a:extLst>
            </p:cNvPr>
            <p:cNvSpPr/>
            <p:nvPr/>
          </p:nvSpPr>
          <p:spPr>
            <a:xfrm>
              <a:off x="8494846" y="6387807"/>
              <a:ext cx="601953" cy="22508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OK</a:t>
              </a:r>
              <a:endParaRPr lang="ko-KR" altLang="en-US" sz="1600"/>
            </a:p>
          </p:txBody>
        </p:sp>
        <p:sp>
          <p:nvSpPr>
            <p:cNvPr id="47" name="모서리가 둥근 직사각형 69">
              <a:extLst>
                <a:ext uri="{FF2B5EF4-FFF2-40B4-BE49-F238E27FC236}">
                  <a16:creationId xmlns:a16="http://schemas.microsoft.com/office/drawing/2014/main" id="{3F365382-54EA-4127-B060-663E9BE93756}"/>
                </a:ext>
              </a:extLst>
            </p:cNvPr>
            <p:cNvSpPr/>
            <p:nvPr/>
          </p:nvSpPr>
          <p:spPr>
            <a:xfrm>
              <a:off x="9140660" y="6387807"/>
              <a:ext cx="601953" cy="22508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Cancel</a:t>
              </a:r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0479312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iBSM </a:t>
            </a:r>
            <a:r>
              <a:rPr lang="ko-KR" altLang="en-US"/>
              <a:t>연동 기능</a:t>
            </a: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Liz Admin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45D28349-9B7E-4A32-8AA3-F60751A0180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3819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582BA-4FCC-4438-80DE-B54BE1A4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4A2247-069A-4A08-9096-81C21E1470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 descr="장난감이(가) 표시된 사진&#10;&#10;자동 생성된 설명">
            <a:extLst>
              <a:ext uri="{FF2B5EF4-FFF2-40B4-BE49-F238E27FC236}">
                <a16:creationId xmlns:a16="http://schemas.microsoft.com/office/drawing/2014/main" id="{1B503B05-0929-48D7-8074-BAED277DD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7" y="866775"/>
            <a:ext cx="5607824" cy="5562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E78E24-1042-4370-B3CD-A9DC7D94B09C}"/>
              </a:ext>
            </a:extLst>
          </p:cNvPr>
          <p:cNvSpPr txBox="1"/>
          <p:nvPr/>
        </p:nvSpPr>
        <p:spPr>
          <a:xfrm>
            <a:off x="5237792" y="1085850"/>
            <a:ext cx="6279155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시스템 구성도</a:t>
            </a:r>
            <a:endParaRPr lang="en-US" altLang="ko-KR" sz="1600" b="1"/>
          </a:p>
          <a:p>
            <a:endParaRPr lang="en-US" altLang="ko-KR" sz="1600"/>
          </a:p>
          <a:p>
            <a:r>
              <a:rPr lang="en-US" altLang="ko-KR" sz="1600"/>
              <a:t>Busway Gateway</a:t>
            </a:r>
            <a:r>
              <a:rPr lang="ko-KR" altLang="en-US" sz="1600"/>
              <a:t>는 두 채널을 갖습니다</a:t>
            </a:r>
            <a:r>
              <a:rPr lang="en-US" altLang="ko-KR" sz="1600"/>
              <a:t>. (</a:t>
            </a:r>
            <a:r>
              <a:rPr lang="ko-KR" altLang="en-US" sz="1600"/>
              <a:t>그림에서 초록색</a:t>
            </a:r>
            <a:r>
              <a:rPr lang="en-US" altLang="ko-KR" sz="1600"/>
              <a:t>, </a:t>
            </a:r>
            <a:r>
              <a:rPr lang="ko-KR" altLang="en-US" sz="1600"/>
              <a:t>주홍색</a:t>
            </a:r>
            <a:r>
              <a:rPr lang="en-US" altLang="ko-KR" sz="1600"/>
              <a:t>)</a:t>
            </a:r>
          </a:p>
          <a:p>
            <a:r>
              <a:rPr lang="ko-KR" altLang="en-US" sz="1600"/>
              <a:t>그리고 채널 당 최대 </a:t>
            </a:r>
            <a:r>
              <a:rPr lang="en-US" altLang="ko-KR" sz="1600"/>
              <a:t>32</a:t>
            </a:r>
            <a:r>
              <a:rPr lang="ko-KR" altLang="en-US" sz="1600"/>
              <a:t>개 </a:t>
            </a:r>
            <a:r>
              <a:rPr lang="en-US" altLang="ko-KR" sz="1600"/>
              <a:t>Busway Meter</a:t>
            </a:r>
            <a:r>
              <a:rPr lang="ko-KR" altLang="en-US" sz="1600"/>
              <a:t> 관리가 가능합니다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ko-KR" altLang="en-US" sz="1600"/>
              <a:t>여기서 채널이랑 </a:t>
            </a:r>
            <a:r>
              <a:rPr lang="en-US" altLang="ko-KR" sz="1600"/>
              <a:t>ip</a:t>
            </a:r>
            <a:r>
              <a:rPr lang="ko-KR" altLang="en-US" sz="1600"/>
              <a:t>를 가진 통신 인터페이스를 의미합니다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ko-KR" altLang="en-US" sz="1600"/>
              <a:t>물리적인 </a:t>
            </a:r>
            <a:r>
              <a:rPr lang="en-US" altLang="ko-KR" sz="1600"/>
              <a:t>Gateway </a:t>
            </a:r>
            <a:r>
              <a:rPr lang="ko-KR" altLang="en-US" sz="1600"/>
              <a:t>하나가 두개 </a:t>
            </a:r>
            <a:r>
              <a:rPr lang="en-US" altLang="ko-KR" sz="1600"/>
              <a:t>ip</a:t>
            </a:r>
            <a:r>
              <a:rPr lang="ko-KR" altLang="en-US" sz="1600"/>
              <a:t>를 가지기 때문에</a:t>
            </a:r>
            <a:endParaRPr lang="en-US" altLang="ko-KR" sz="1600"/>
          </a:p>
          <a:p>
            <a:r>
              <a:rPr lang="en-US" altLang="ko-KR" sz="1600"/>
              <a:t>mk119</a:t>
            </a:r>
            <a:r>
              <a:rPr lang="ko-KR" altLang="en-US" sz="1600"/>
              <a:t>에는 채널별로 </a:t>
            </a:r>
            <a:r>
              <a:rPr lang="en-US" altLang="ko-KR" sz="1600"/>
              <a:t>Gateway device 2</a:t>
            </a:r>
            <a:r>
              <a:rPr lang="ko-KR" altLang="en-US" sz="1600"/>
              <a:t>개 등록하게 됩니다</a:t>
            </a:r>
            <a:r>
              <a:rPr lang="en-US" altLang="ko-KR" sz="1600"/>
              <a:t>. </a:t>
            </a:r>
          </a:p>
          <a:p>
            <a:endParaRPr lang="en-US" altLang="ko-KR" sz="1600"/>
          </a:p>
          <a:p>
            <a:r>
              <a:rPr lang="ko-KR" altLang="en-US" sz="1600"/>
              <a:t>하위로 관리되는</a:t>
            </a:r>
            <a:r>
              <a:rPr lang="en-US" altLang="ko-KR" sz="1600"/>
              <a:t>Busway Meter</a:t>
            </a:r>
            <a:r>
              <a:rPr lang="ko-KR" altLang="en-US" sz="1600"/>
              <a:t>를 매번 수동 등록하기 불편하므로</a:t>
            </a:r>
            <a:endParaRPr lang="en-US" altLang="ko-KR" sz="1600"/>
          </a:p>
          <a:p>
            <a:endParaRPr lang="en-US" altLang="ko-KR" sz="1600"/>
          </a:p>
          <a:p>
            <a:r>
              <a:rPr lang="en-US" altLang="ko-KR" sz="1600"/>
              <a:t>Busway Meter</a:t>
            </a:r>
            <a:r>
              <a:rPr lang="ko-KR" altLang="en-US" sz="1600"/>
              <a:t>자동 등록 기능을 제공합니다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513233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37291-0B61-420E-A4C9-A1AD0B16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Busway</a:t>
            </a:r>
            <a:r>
              <a:rPr lang="ko-KR" altLang="en-US"/>
              <a:t> </a:t>
            </a:r>
            <a:r>
              <a:rPr lang="en-US" altLang="ko-KR"/>
              <a:t>Gateway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D6E593-7EE5-4B1D-AF58-776C5BB72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81" y="1270596"/>
            <a:ext cx="7370328" cy="53377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183947-A425-49EA-966A-040BE7CE9052}"/>
              </a:ext>
            </a:extLst>
          </p:cNvPr>
          <p:cNvSpPr txBox="1"/>
          <p:nvPr/>
        </p:nvSpPr>
        <p:spPr>
          <a:xfrm>
            <a:off x="876983" y="1688118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Added Busway Meters</a:t>
            </a:r>
            <a:endParaRPr lang="ko-KR" altLang="en-US" sz="9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D307BB-312B-4BC9-AC16-113DD5408027}"/>
              </a:ext>
            </a:extLst>
          </p:cNvPr>
          <p:cNvSpPr txBox="1"/>
          <p:nvPr/>
        </p:nvSpPr>
        <p:spPr>
          <a:xfrm>
            <a:off x="831263" y="2480067"/>
            <a:ext cx="1710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Available Busway Meters</a:t>
            </a:r>
            <a:endParaRPr lang="ko-KR" altLang="en-US" sz="1000" b="1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2E22C99-B022-45E1-BB08-020FA6BA2D5D}"/>
              </a:ext>
            </a:extLst>
          </p:cNvPr>
          <p:cNvCxnSpPr/>
          <p:nvPr/>
        </p:nvCxnSpPr>
        <p:spPr>
          <a:xfrm>
            <a:off x="756368" y="2361429"/>
            <a:ext cx="721183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4CFDD7F-7C17-4604-9A72-F3B133E2426D}"/>
              </a:ext>
            </a:extLst>
          </p:cNvPr>
          <p:cNvSpPr/>
          <p:nvPr/>
        </p:nvSpPr>
        <p:spPr>
          <a:xfrm>
            <a:off x="3897465" y="6315698"/>
            <a:ext cx="890546" cy="206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Add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136DBD2-F483-4751-9A0E-51C8215031D6}"/>
              </a:ext>
            </a:extLst>
          </p:cNvPr>
          <p:cNvSpPr/>
          <p:nvPr/>
        </p:nvSpPr>
        <p:spPr>
          <a:xfrm>
            <a:off x="910268" y="2796540"/>
            <a:ext cx="6980232" cy="34165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185E6D3-0451-4552-B062-245486AF66C2}"/>
              </a:ext>
            </a:extLst>
          </p:cNvPr>
          <p:cNvSpPr txBox="1"/>
          <p:nvPr/>
        </p:nvSpPr>
        <p:spPr>
          <a:xfrm>
            <a:off x="1175072" y="4197014"/>
            <a:ext cx="6623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하단 </a:t>
            </a:r>
            <a:r>
              <a:rPr lang="en-US" altLang="ko-KR" sz="1400"/>
              <a:t>Meter</a:t>
            </a:r>
            <a:r>
              <a:rPr lang="ko-KR" altLang="en-US" sz="1400"/>
              <a:t>들을 하나씩 </a:t>
            </a:r>
            <a:r>
              <a:rPr lang="en-US" altLang="ko-KR" sz="1400"/>
              <a:t>Add </a:t>
            </a:r>
            <a:r>
              <a:rPr lang="ko-KR" altLang="en-US" sz="1400"/>
              <a:t>하면 자동으로 </a:t>
            </a:r>
            <a:r>
              <a:rPr lang="en-US" altLang="ko-KR" sz="1400"/>
              <a:t>devcie</a:t>
            </a:r>
            <a:r>
              <a:rPr lang="ko-KR" altLang="en-US" sz="1400"/>
              <a:t>를 추가하고 상위 </a:t>
            </a:r>
            <a:r>
              <a:rPr lang="en-US" altLang="ko-KR" sz="1400"/>
              <a:t>grid</a:t>
            </a:r>
            <a:r>
              <a:rPr lang="ko-KR" altLang="en-US" sz="1400"/>
              <a:t>로 </a:t>
            </a:r>
            <a:r>
              <a:rPr lang="en-US" altLang="ko-KR" sz="1400"/>
              <a:t>move</a:t>
            </a:r>
            <a:endParaRPr lang="ko-KR" altLang="en-US" sz="14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8D7A2F-A7DF-4400-9F18-8870AA8B2548}"/>
              </a:ext>
            </a:extLst>
          </p:cNvPr>
          <p:cNvSpPr txBox="1"/>
          <p:nvPr/>
        </p:nvSpPr>
        <p:spPr>
          <a:xfrm>
            <a:off x="853440" y="1872734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/>
              <a:t>There are no b</a:t>
            </a:r>
            <a:r>
              <a:rPr lang="ko-KR" altLang="en-US" sz="900"/>
              <a:t>usway </a:t>
            </a:r>
            <a:r>
              <a:rPr lang="en-US" altLang="ko-KR" sz="900"/>
              <a:t>m</a:t>
            </a:r>
            <a:r>
              <a:rPr lang="ko-KR" altLang="en-US" sz="900"/>
              <a:t>eters added.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6F3DE6D-ACE7-4476-9339-CDFBFFB22293}"/>
              </a:ext>
            </a:extLst>
          </p:cNvPr>
          <p:cNvCxnSpPr/>
          <p:nvPr/>
        </p:nvCxnSpPr>
        <p:spPr>
          <a:xfrm>
            <a:off x="771608" y="6262869"/>
            <a:ext cx="721183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319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37291-0B61-420E-A4C9-A1AD0B16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Busway</a:t>
            </a:r>
            <a:r>
              <a:rPr lang="ko-KR" altLang="en-US"/>
              <a:t> </a:t>
            </a:r>
            <a:r>
              <a:rPr lang="en-US" altLang="ko-KR"/>
              <a:t>Gateway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D6E593-7EE5-4B1D-AF58-776C5BB72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81" y="1270596"/>
            <a:ext cx="7370328" cy="53377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183947-A425-49EA-966A-040BE7CE9052}"/>
              </a:ext>
            </a:extLst>
          </p:cNvPr>
          <p:cNvSpPr txBox="1"/>
          <p:nvPr/>
        </p:nvSpPr>
        <p:spPr>
          <a:xfrm>
            <a:off x="876983" y="1688118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Added Busway Meters</a:t>
            </a:r>
            <a:endParaRPr lang="ko-KR" altLang="en-US" sz="9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D307BB-312B-4BC9-AC16-113DD5408027}"/>
              </a:ext>
            </a:extLst>
          </p:cNvPr>
          <p:cNvSpPr txBox="1"/>
          <p:nvPr/>
        </p:nvSpPr>
        <p:spPr>
          <a:xfrm>
            <a:off x="891228" y="2903175"/>
            <a:ext cx="1710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Available Busway Meters</a:t>
            </a:r>
            <a:endParaRPr lang="ko-KR" altLang="en-US" sz="1000" b="1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2E22C99-B022-45E1-BB08-020FA6BA2D5D}"/>
              </a:ext>
            </a:extLst>
          </p:cNvPr>
          <p:cNvCxnSpPr/>
          <p:nvPr/>
        </p:nvCxnSpPr>
        <p:spPr>
          <a:xfrm>
            <a:off x="763988" y="2877663"/>
            <a:ext cx="721183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4CFDD7F-7C17-4604-9A72-F3B133E2426D}"/>
              </a:ext>
            </a:extLst>
          </p:cNvPr>
          <p:cNvSpPr/>
          <p:nvPr/>
        </p:nvSpPr>
        <p:spPr>
          <a:xfrm>
            <a:off x="3897465" y="6315698"/>
            <a:ext cx="890546" cy="206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Add</a:t>
            </a:r>
            <a:endParaRPr lang="ko-KR" altLang="en-US" sz="80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7A14D1D-23F3-4039-A20C-738147164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318" y="1730256"/>
            <a:ext cx="944217" cy="185471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4B220A3B-55BA-41C7-A820-B3A70097C83C}"/>
              </a:ext>
            </a:extLst>
          </p:cNvPr>
          <p:cNvGrpSpPr/>
          <p:nvPr/>
        </p:nvGrpSpPr>
        <p:grpSpPr>
          <a:xfrm>
            <a:off x="913489" y="3183582"/>
            <a:ext cx="6858497" cy="3032476"/>
            <a:chOff x="943969" y="2980615"/>
            <a:chExt cx="6858497" cy="3032476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345A93DA-05BA-4DF7-8A4A-57729711E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3969" y="2980615"/>
              <a:ext cx="6858497" cy="3032476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F739DDC5-2FFE-40D1-9940-4160132F0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73935" y="3239758"/>
              <a:ext cx="1327475" cy="2758288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32799D-C19A-48E9-9657-A63D8E7FA01D}"/>
              </a:ext>
            </a:extLst>
          </p:cNvPr>
          <p:cNvSpPr txBox="1"/>
          <p:nvPr/>
        </p:nvSpPr>
        <p:spPr>
          <a:xfrm>
            <a:off x="1077894" y="3401011"/>
            <a:ext cx="1863426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iBSM iGCW100 Gateway-TB#01</a:t>
            </a:r>
            <a:endParaRPr lang="ko-KR" altLang="en-US" sz="8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FA5E36-610A-410B-BAF2-1A70BAB574DF}"/>
              </a:ext>
            </a:extLst>
          </p:cNvPr>
          <p:cNvSpPr txBox="1"/>
          <p:nvPr/>
        </p:nvSpPr>
        <p:spPr>
          <a:xfrm>
            <a:off x="1077894" y="3618729"/>
            <a:ext cx="1863426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iBSM iGCW100 Gateway-TB#02</a:t>
            </a:r>
            <a:endParaRPr lang="ko-KR" altLang="en-US" sz="8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47A62D-4BC8-42F6-B55E-83F6D7CABD20}"/>
              </a:ext>
            </a:extLst>
          </p:cNvPr>
          <p:cNvSpPr txBox="1"/>
          <p:nvPr/>
        </p:nvSpPr>
        <p:spPr>
          <a:xfrm>
            <a:off x="1077894" y="3831944"/>
            <a:ext cx="1863426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iBSM iGCW100 Gateway-TB#03</a:t>
            </a:r>
            <a:endParaRPr lang="ko-KR" altLang="en-US" sz="8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CE9F7F-315F-4E48-9D4D-57D419B09140}"/>
              </a:ext>
            </a:extLst>
          </p:cNvPr>
          <p:cNvSpPr txBox="1"/>
          <p:nvPr/>
        </p:nvSpPr>
        <p:spPr>
          <a:xfrm>
            <a:off x="1077894" y="4043938"/>
            <a:ext cx="1863426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iBSM iGCW100 Gateway-TB#04</a:t>
            </a:r>
            <a:endParaRPr lang="ko-KR" altLang="en-US" sz="8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A0469D3-4700-443A-A0DB-E2E5DA7D11B5}"/>
              </a:ext>
            </a:extLst>
          </p:cNvPr>
          <p:cNvSpPr txBox="1"/>
          <p:nvPr/>
        </p:nvSpPr>
        <p:spPr>
          <a:xfrm>
            <a:off x="1077894" y="4273599"/>
            <a:ext cx="1863426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iBSM iGCW100 Gateway-TB#05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136DBD2-F483-4751-9A0E-51C8215031D6}"/>
              </a:ext>
            </a:extLst>
          </p:cNvPr>
          <p:cNvSpPr/>
          <p:nvPr/>
        </p:nvSpPr>
        <p:spPr>
          <a:xfrm>
            <a:off x="853128" y="3183582"/>
            <a:ext cx="6980232" cy="30591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7CEB5D-60C0-4004-8413-B2AF6AF94470}"/>
              </a:ext>
            </a:extLst>
          </p:cNvPr>
          <p:cNvSpPr txBox="1"/>
          <p:nvPr/>
        </p:nvSpPr>
        <p:spPr>
          <a:xfrm>
            <a:off x="1077894" y="4485593"/>
            <a:ext cx="1863426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iBSM iGCW100 Gateway-TB#06</a:t>
            </a:r>
            <a:endParaRPr lang="ko-KR" altLang="en-US" sz="8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865280-B77F-48FC-9C5C-20587664714A}"/>
              </a:ext>
            </a:extLst>
          </p:cNvPr>
          <p:cNvSpPr txBox="1"/>
          <p:nvPr/>
        </p:nvSpPr>
        <p:spPr>
          <a:xfrm>
            <a:off x="1077894" y="4703311"/>
            <a:ext cx="1863426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iBSM iGCW100 Gateway-TB#07</a:t>
            </a:r>
            <a:endParaRPr lang="ko-KR" altLang="en-US" sz="8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0566F40-5405-4B75-B8E3-485743BC4C9D}"/>
              </a:ext>
            </a:extLst>
          </p:cNvPr>
          <p:cNvSpPr txBox="1"/>
          <p:nvPr/>
        </p:nvSpPr>
        <p:spPr>
          <a:xfrm>
            <a:off x="1077894" y="4916526"/>
            <a:ext cx="1863426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iBSM iGCW100 Gateway-TB#08</a:t>
            </a:r>
            <a:endParaRPr lang="ko-KR" altLang="en-US" sz="8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055B8F-DEFD-4169-A70C-2B88DA3C36D9}"/>
              </a:ext>
            </a:extLst>
          </p:cNvPr>
          <p:cNvSpPr txBox="1"/>
          <p:nvPr/>
        </p:nvSpPr>
        <p:spPr>
          <a:xfrm>
            <a:off x="1077894" y="5128520"/>
            <a:ext cx="1863426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iBSM iGCW100 Gateway-TB#09</a:t>
            </a:r>
            <a:endParaRPr lang="ko-KR" altLang="en-US" sz="8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CD8FB4-8577-4714-AB12-2C559EECD515}"/>
              </a:ext>
            </a:extLst>
          </p:cNvPr>
          <p:cNvSpPr txBox="1"/>
          <p:nvPr/>
        </p:nvSpPr>
        <p:spPr>
          <a:xfrm>
            <a:off x="1077894" y="5358181"/>
            <a:ext cx="1863426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iBSM iGCW100 Gateway-TB#10</a:t>
            </a:r>
            <a:endParaRPr lang="ko-KR" altLang="en-US" sz="8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926FA9-5524-4A26-A753-6D9EE9524130}"/>
              </a:ext>
            </a:extLst>
          </p:cNvPr>
          <p:cNvSpPr txBox="1"/>
          <p:nvPr/>
        </p:nvSpPr>
        <p:spPr>
          <a:xfrm>
            <a:off x="1072146" y="5552755"/>
            <a:ext cx="1863426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iBSM iGCW100 Gateway-TB#11</a:t>
            </a:r>
            <a:endParaRPr lang="ko-KR" altLang="en-US" sz="8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CB5877-D1E9-4E1C-96A6-BCBC30515316}"/>
              </a:ext>
            </a:extLst>
          </p:cNvPr>
          <p:cNvSpPr txBox="1"/>
          <p:nvPr/>
        </p:nvSpPr>
        <p:spPr>
          <a:xfrm>
            <a:off x="1072146" y="5770473"/>
            <a:ext cx="1863426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iBSM iGCW100 Gateway-TB#12</a:t>
            </a:r>
            <a:endParaRPr lang="ko-KR" altLang="en-US" sz="8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698351-5B7D-4350-A0CE-9AC946C29232}"/>
              </a:ext>
            </a:extLst>
          </p:cNvPr>
          <p:cNvSpPr txBox="1"/>
          <p:nvPr/>
        </p:nvSpPr>
        <p:spPr>
          <a:xfrm>
            <a:off x="1072146" y="5983688"/>
            <a:ext cx="1863426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iBSM iGCW100 Gateway-TB#13</a:t>
            </a:r>
            <a:endParaRPr lang="ko-KR" altLang="en-US" sz="80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638BAE9-EBBC-4B06-B500-896C4642F4E0}"/>
              </a:ext>
            </a:extLst>
          </p:cNvPr>
          <p:cNvCxnSpPr/>
          <p:nvPr/>
        </p:nvCxnSpPr>
        <p:spPr>
          <a:xfrm flipH="1">
            <a:off x="7833360" y="3618729"/>
            <a:ext cx="769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F0ED1B0-1EE5-4FF5-9FC4-44213E77A73D}"/>
              </a:ext>
            </a:extLst>
          </p:cNvPr>
          <p:cNvSpPr txBox="1"/>
          <p:nvPr/>
        </p:nvSpPr>
        <p:spPr>
          <a:xfrm>
            <a:off x="8602980" y="3445277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editable grid</a:t>
            </a:r>
            <a:r>
              <a:rPr lang="ko-KR" altLang="en-US" sz="1400"/>
              <a:t>로 구합니다</a:t>
            </a:r>
            <a:r>
              <a:rPr lang="en-US" altLang="ko-KR" sz="1400"/>
              <a:t>.</a:t>
            </a:r>
          </a:p>
          <a:p>
            <a:endParaRPr lang="ko-KR" altLang="en-US" sz="14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F3DE5C8-A2EA-4532-99AF-E548624F6D29}"/>
              </a:ext>
            </a:extLst>
          </p:cNvPr>
          <p:cNvSpPr/>
          <p:nvPr/>
        </p:nvSpPr>
        <p:spPr>
          <a:xfrm>
            <a:off x="853128" y="1661450"/>
            <a:ext cx="6980232" cy="11818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 descr="텍스트, 스크린샷, 해변이(가) 표시된 사진&#10;&#10;자동 생성된 설명">
            <a:extLst>
              <a:ext uri="{FF2B5EF4-FFF2-40B4-BE49-F238E27FC236}">
                <a16:creationId xmlns:a16="http://schemas.microsoft.com/office/drawing/2014/main" id="{7E0DBC60-DD8F-4C77-B43B-28C3001F5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305" y="1883177"/>
            <a:ext cx="6855681" cy="886391"/>
          </a:xfrm>
          <a:prstGeom prst="rect">
            <a:avLst/>
          </a:prstGeom>
        </p:spPr>
      </p:pic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C587E8A-F0CC-4D57-ABBC-AA80BC955A14}"/>
              </a:ext>
            </a:extLst>
          </p:cNvPr>
          <p:cNvCxnSpPr/>
          <p:nvPr/>
        </p:nvCxnSpPr>
        <p:spPr>
          <a:xfrm flipH="1">
            <a:off x="7833360" y="2254749"/>
            <a:ext cx="769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C2E5987-449C-499A-BCD9-4E37F6FD91A8}"/>
              </a:ext>
            </a:extLst>
          </p:cNvPr>
          <p:cNvSpPr txBox="1"/>
          <p:nvPr/>
        </p:nvSpPr>
        <p:spPr>
          <a:xfrm>
            <a:off x="8602980" y="2065184"/>
            <a:ext cx="40110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Name</a:t>
            </a:r>
            <a:r>
              <a:rPr lang="ko-KR" altLang="en-US" sz="1400"/>
              <a:t>은 </a:t>
            </a:r>
            <a:r>
              <a:rPr lang="en-US" altLang="ko-KR" sz="1400"/>
              <a:t>Busway Meter </a:t>
            </a:r>
            <a:r>
              <a:rPr lang="ko-KR" altLang="en-US" sz="1400"/>
              <a:t>장비 이름 </a:t>
            </a:r>
            <a:endParaRPr lang="en-US" altLang="ko-KR" sz="1400"/>
          </a:p>
          <a:p>
            <a:r>
              <a:rPr lang="en-US" altLang="ko-KR" sz="1400"/>
              <a:t>Description</a:t>
            </a:r>
            <a:r>
              <a:rPr lang="ko-KR" altLang="en-US" sz="1400"/>
              <a:t>은 </a:t>
            </a:r>
            <a:r>
              <a:rPr lang="en-US" altLang="ko-KR" sz="1400"/>
              <a:t>device descriptio</a:t>
            </a:r>
            <a:r>
              <a:rPr lang="ko-KR" altLang="en-US" sz="1400"/>
              <a:t>입니다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ko-KR" altLang="en-US" sz="1400"/>
              <a:t>연필 클릭 시 </a:t>
            </a:r>
            <a:r>
              <a:rPr lang="en-US" altLang="ko-KR" sz="1400"/>
              <a:t>Device </a:t>
            </a:r>
            <a:r>
              <a:rPr lang="ko-KR" altLang="en-US" sz="1400"/>
              <a:t>정보로 페이지 이동합니다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12BF770-5016-463A-AFB7-34B7053B5D55}"/>
              </a:ext>
            </a:extLst>
          </p:cNvPr>
          <p:cNvSpPr txBox="1"/>
          <p:nvPr/>
        </p:nvSpPr>
        <p:spPr>
          <a:xfrm>
            <a:off x="1059635" y="2073744"/>
            <a:ext cx="1863426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iBSM iGCW100 Gateway-TB#14</a:t>
            </a:r>
            <a:endParaRPr lang="ko-KR" altLang="en-US" sz="8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63D5DFF-5662-4A79-A6AE-7E4AB5C74E9E}"/>
              </a:ext>
            </a:extLst>
          </p:cNvPr>
          <p:cNvSpPr txBox="1"/>
          <p:nvPr/>
        </p:nvSpPr>
        <p:spPr>
          <a:xfrm>
            <a:off x="1059635" y="2279484"/>
            <a:ext cx="1863426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iBSM iGCW100 Gateway-TB#15</a:t>
            </a:r>
            <a:endParaRPr lang="ko-KR" altLang="en-US" sz="8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FF7D4B0-1115-4475-AAFD-7306D7D03A39}"/>
              </a:ext>
            </a:extLst>
          </p:cNvPr>
          <p:cNvSpPr txBox="1"/>
          <p:nvPr/>
        </p:nvSpPr>
        <p:spPr>
          <a:xfrm>
            <a:off x="1059635" y="2485224"/>
            <a:ext cx="1863426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/>
              <a:t>iBSM iGCW100 Gateway-TB#16</a:t>
            </a:r>
            <a:endParaRPr lang="ko-KR" altLang="en-US" sz="800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82CE734F-3906-4CFC-805D-EEBC742A6A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2732" y="2134637"/>
            <a:ext cx="150631" cy="15621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0185E6D3-0451-4552-B062-245486AF66C2}"/>
              </a:ext>
            </a:extLst>
          </p:cNvPr>
          <p:cNvSpPr txBox="1"/>
          <p:nvPr/>
        </p:nvSpPr>
        <p:spPr>
          <a:xfrm>
            <a:off x="794468" y="657447"/>
            <a:ext cx="3038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Preview Pane</a:t>
            </a:r>
            <a:r>
              <a:rPr lang="ko-KR" altLang="en-US" sz="1400"/>
              <a:t>은 제공하지 않습니다</a:t>
            </a:r>
            <a:r>
              <a:rPr lang="en-US" altLang="ko-KR" sz="1400"/>
              <a:t>.</a:t>
            </a:r>
          </a:p>
          <a:p>
            <a:endParaRPr lang="ko-KR" altLang="en-US" sz="140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F5DA564E-9152-458C-B49C-B007CA433492}"/>
              </a:ext>
            </a:extLst>
          </p:cNvPr>
          <p:cNvCxnSpPr/>
          <p:nvPr/>
        </p:nvCxnSpPr>
        <p:spPr>
          <a:xfrm>
            <a:off x="771608" y="6262869"/>
            <a:ext cx="721183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63E20FE-5FB9-4EAD-9093-0D8E1AFF339B}"/>
              </a:ext>
            </a:extLst>
          </p:cNvPr>
          <p:cNvSpPr txBox="1"/>
          <p:nvPr/>
        </p:nvSpPr>
        <p:spPr>
          <a:xfrm>
            <a:off x="8061609" y="4076049"/>
            <a:ext cx="35871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[ Add</a:t>
            </a:r>
            <a:r>
              <a:rPr lang="ko-KR" altLang="en-US" sz="1400"/>
              <a:t> </a:t>
            </a:r>
            <a:r>
              <a:rPr lang="en-US" altLang="ko-KR" sz="1400"/>
              <a:t>]</a:t>
            </a:r>
          </a:p>
          <a:p>
            <a:r>
              <a:rPr lang="ko-KR" altLang="en-US" sz="1400"/>
              <a:t>선택된 </a:t>
            </a:r>
            <a:r>
              <a:rPr lang="en-US" altLang="ko-KR" sz="1400"/>
              <a:t>Name</a:t>
            </a:r>
            <a:r>
              <a:rPr lang="ko-KR" altLang="en-US" sz="1400"/>
              <a:t>과 </a:t>
            </a:r>
            <a:r>
              <a:rPr lang="en-US" altLang="ko-KR" sz="1400"/>
              <a:t>Description</a:t>
            </a:r>
            <a:r>
              <a:rPr lang="ko-KR" altLang="en-US" sz="1400"/>
              <a:t>으로 </a:t>
            </a:r>
            <a:r>
              <a:rPr lang="en-US" altLang="ko-KR" sz="1400"/>
              <a:t>Busway Meter </a:t>
            </a:r>
            <a:r>
              <a:rPr lang="ko-KR" altLang="en-US" sz="1400"/>
              <a:t>장비를 자동으로 추가합니다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ko-KR" altLang="en-US" sz="1400"/>
              <a:t>추가되는 장비의 위치는</a:t>
            </a:r>
            <a:r>
              <a:rPr lang="en-US" altLang="ko-KR" sz="1400"/>
              <a:t>? </a:t>
            </a:r>
          </a:p>
          <a:p>
            <a:endParaRPr lang="en-US" altLang="ko-KR" sz="1400"/>
          </a:p>
          <a:p>
            <a:r>
              <a:rPr lang="en-US" altLang="ko-KR" sz="1400"/>
              <a:t>gateway</a:t>
            </a:r>
            <a:r>
              <a:rPr lang="ko-KR" altLang="en-US" sz="1400"/>
              <a:t>와 동일한 그룹으로 위치시킵니다</a:t>
            </a:r>
            <a:r>
              <a:rPr lang="en-US" altLang="ko-KR" sz="1400"/>
              <a:t>.</a:t>
            </a:r>
          </a:p>
          <a:p>
            <a:r>
              <a:rPr lang="ko-KR" altLang="en-US" sz="1400"/>
              <a:t>만약</a:t>
            </a:r>
            <a:r>
              <a:rPr lang="en-US" altLang="ko-KR" sz="1400"/>
              <a:t>, </a:t>
            </a:r>
            <a:r>
              <a:rPr lang="ko-KR" altLang="en-US" sz="1400"/>
              <a:t>해당 그룹이 </a:t>
            </a:r>
            <a:r>
              <a:rPr lang="en-US" altLang="ko-KR" sz="1400"/>
              <a:t>dynamic </a:t>
            </a:r>
            <a:r>
              <a:rPr lang="ko-KR" altLang="en-US" sz="1400"/>
              <a:t>그룹이라면 </a:t>
            </a:r>
            <a:endParaRPr lang="en-US" altLang="ko-KR" sz="1400"/>
          </a:p>
          <a:p>
            <a:r>
              <a:rPr lang="en-US" altLang="ko-KR" sz="1400"/>
              <a:t>root</a:t>
            </a:r>
            <a:r>
              <a:rPr lang="ko-KR" altLang="en-US" sz="1400"/>
              <a:t>로 위치시킵니다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3841968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37291-0B61-420E-A4C9-A1AD0B16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Busway</a:t>
            </a:r>
            <a:r>
              <a:rPr lang="ko-KR" altLang="en-US"/>
              <a:t> </a:t>
            </a:r>
            <a:r>
              <a:rPr lang="en-US" altLang="ko-KR"/>
              <a:t>Gateway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D6E593-7EE5-4B1D-AF58-776C5BB72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81" y="1270596"/>
            <a:ext cx="7370328" cy="53377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183947-A425-49EA-966A-040BE7CE9052}"/>
              </a:ext>
            </a:extLst>
          </p:cNvPr>
          <p:cNvSpPr txBox="1"/>
          <p:nvPr/>
        </p:nvSpPr>
        <p:spPr>
          <a:xfrm>
            <a:off x="876983" y="1688118"/>
            <a:ext cx="1422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Added Busway Meters</a:t>
            </a:r>
            <a:endParaRPr lang="ko-KR" altLang="en-US" sz="9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D307BB-312B-4BC9-AC16-113DD5408027}"/>
              </a:ext>
            </a:extLst>
          </p:cNvPr>
          <p:cNvSpPr txBox="1"/>
          <p:nvPr/>
        </p:nvSpPr>
        <p:spPr>
          <a:xfrm>
            <a:off x="838883" y="5543307"/>
            <a:ext cx="1710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Available Busway Meters</a:t>
            </a:r>
            <a:endParaRPr lang="ko-KR" altLang="en-US" sz="1000" b="1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2E22C99-B022-45E1-BB08-020FA6BA2D5D}"/>
              </a:ext>
            </a:extLst>
          </p:cNvPr>
          <p:cNvCxnSpPr/>
          <p:nvPr/>
        </p:nvCxnSpPr>
        <p:spPr>
          <a:xfrm>
            <a:off x="763988" y="5424669"/>
            <a:ext cx="721183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4CFDD7F-7C17-4604-9A72-F3B133E2426D}"/>
              </a:ext>
            </a:extLst>
          </p:cNvPr>
          <p:cNvSpPr/>
          <p:nvPr/>
        </p:nvSpPr>
        <p:spPr>
          <a:xfrm>
            <a:off x="3897465" y="6315698"/>
            <a:ext cx="890546" cy="206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Add</a:t>
            </a:r>
            <a:endParaRPr lang="ko-KR" altLang="en-US" sz="8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136DBD2-F483-4751-9A0E-51C8215031D6}"/>
              </a:ext>
            </a:extLst>
          </p:cNvPr>
          <p:cNvSpPr/>
          <p:nvPr/>
        </p:nvSpPr>
        <p:spPr>
          <a:xfrm>
            <a:off x="895028" y="1918950"/>
            <a:ext cx="6980232" cy="33998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185E6D3-0451-4552-B062-245486AF66C2}"/>
              </a:ext>
            </a:extLst>
          </p:cNvPr>
          <p:cNvSpPr txBox="1"/>
          <p:nvPr/>
        </p:nvSpPr>
        <p:spPr>
          <a:xfrm>
            <a:off x="794468" y="687927"/>
            <a:ext cx="6715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하단 </a:t>
            </a:r>
            <a:r>
              <a:rPr lang="en-US" altLang="ko-KR" sz="1400"/>
              <a:t>Meter</a:t>
            </a:r>
            <a:r>
              <a:rPr lang="ko-KR" altLang="en-US" sz="1400"/>
              <a:t>들을 하나씩 </a:t>
            </a:r>
            <a:r>
              <a:rPr lang="en-US" altLang="ko-KR" sz="1400"/>
              <a:t>Add </a:t>
            </a:r>
            <a:r>
              <a:rPr lang="ko-KR" altLang="en-US" sz="1400"/>
              <a:t>하고 나면 하단에는 남는 항목이 없어질 수 있습니다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6D10804-DB02-46F8-95E4-77A57B774ECC}"/>
              </a:ext>
            </a:extLst>
          </p:cNvPr>
          <p:cNvCxnSpPr/>
          <p:nvPr/>
        </p:nvCxnSpPr>
        <p:spPr>
          <a:xfrm>
            <a:off x="763988" y="6118089"/>
            <a:ext cx="721183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4D251F-0915-4975-9710-89C7DFE3FF8C}"/>
              </a:ext>
            </a:extLst>
          </p:cNvPr>
          <p:cNvSpPr txBox="1"/>
          <p:nvPr/>
        </p:nvSpPr>
        <p:spPr>
          <a:xfrm>
            <a:off x="838883" y="5762523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/>
              <a:t>There are no available b</a:t>
            </a:r>
            <a:r>
              <a:rPr lang="ko-KR" altLang="en-US" sz="900"/>
              <a:t>usway </a:t>
            </a:r>
            <a:r>
              <a:rPr lang="en-US" altLang="ko-KR" sz="900"/>
              <a:t>m</a:t>
            </a:r>
            <a:r>
              <a:rPr lang="ko-KR" altLang="en-US" sz="900"/>
              <a:t>eters.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09C0645-7554-4EA3-A0D8-8FE5F166F06E}"/>
              </a:ext>
            </a:extLst>
          </p:cNvPr>
          <p:cNvCxnSpPr/>
          <p:nvPr/>
        </p:nvCxnSpPr>
        <p:spPr>
          <a:xfrm flipH="1">
            <a:off x="4732020" y="1470660"/>
            <a:ext cx="662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E26277F-4D3E-44BD-B93A-CA80CA6B6391}"/>
              </a:ext>
            </a:extLst>
          </p:cNvPr>
          <p:cNvSpPr txBox="1"/>
          <p:nvPr/>
        </p:nvSpPr>
        <p:spPr>
          <a:xfrm>
            <a:off x="5412459" y="1310640"/>
            <a:ext cx="3201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point </a:t>
            </a:r>
            <a:r>
              <a:rPr lang="ko-KR" altLang="en-US" sz="1200"/>
              <a:t>와 </a:t>
            </a:r>
            <a:r>
              <a:rPr lang="en-US" altLang="ko-KR" sz="1200"/>
              <a:t>receive setting </a:t>
            </a:r>
            <a:r>
              <a:rPr lang="ko-KR" altLang="en-US" sz="1200"/>
              <a:t>사이에 위치합니다</a:t>
            </a:r>
            <a:r>
              <a:rPr lang="en-US" altLang="ko-KR" sz="1200"/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1517287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8D6F8-278A-4E9F-A463-184327AD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19444D-C58B-4AD7-9219-DB871408AC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6645EE8-5860-485B-A04C-CFDDABD93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41" y="674672"/>
            <a:ext cx="8940115" cy="5886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7C2D89-96DF-4B1E-8CD5-89E54B7D75E4}"/>
              </a:ext>
            </a:extLst>
          </p:cNvPr>
          <p:cNvSpPr txBox="1"/>
          <p:nvPr/>
        </p:nvSpPr>
        <p:spPr>
          <a:xfrm>
            <a:off x="9658350" y="1895475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참고 </a:t>
            </a:r>
            <a:r>
              <a:rPr lang="en-US" altLang="ko-KR"/>
              <a:t>mk119 </a:t>
            </a:r>
            <a:r>
              <a:rPr lang="ko-KR" altLang="en-US"/>
              <a:t>화면 </a:t>
            </a:r>
          </a:p>
        </p:txBody>
      </p:sp>
    </p:spTree>
    <p:extLst>
      <p:ext uri="{BB962C8B-B14F-4D97-AF65-F5344CB8AC3E}">
        <p14:creationId xmlns:p14="http://schemas.microsoft.com/office/powerpoint/2010/main" val="1345178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37291-0B61-420E-A4C9-A1AD0B16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Point Type</a:t>
            </a: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357AD4-7582-4D1F-9CAF-03089BE63C76}"/>
              </a:ext>
            </a:extLst>
          </p:cNvPr>
          <p:cNvSpPr txBox="1"/>
          <p:nvPr/>
        </p:nvSpPr>
        <p:spPr>
          <a:xfrm>
            <a:off x="708495" y="1439268"/>
            <a:ext cx="5899372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50"/>
              <a:t>Category and Type       Point Type       Manufacturer and Model       Maintenance Provider</a:t>
            </a:r>
            <a:endParaRPr lang="ko-KR" altLang="en-US" sz="105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F39BDB-69F6-45BE-B541-4FA996D5A71E}"/>
              </a:ext>
            </a:extLst>
          </p:cNvPr>
          <p:cNvSpPr/>
          <p:nvPr/>
        </p:nvSpPr>
        <p:spPr>
          <a:xfrm>
            <a:off x="670394" y="1783080"/>
            <a:ext cx="9235606" cy="425195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B035C6-3287-46D0-9F16-336AC0C1A8CE}"/>
              </a:ext>
            </a:extLst>
          </p:cNvPr>
          <p:cNvSpPr/>
          <p:nvPr/>
        </p:nvSpPr>
        <p:spPr>
          <a:xfrm>
            <a:off x="670394" y="1318261"/>
            <a:ext cx="9235606" cy="4572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215238B-9743-4DD7-AFCE-14F7778D73E8}"/>
              </a:ext>
            </a:extLst>
          </p:cNvPr>
          <p:cNvCxnSpPr>
            <a:cxnSpLocks/>
          </p:cNvCxnSpPr>
          <p:nvPr/>
        </p:nvCxnSpPr>
        <p:spPr>
          <a:xfrm>
            <a:off x="2203920" y="1775460"/>
            <a:ext cx="95838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27FAC2E-F694-404A-8273-BA7C988BF153}"/>
              </a:ext>
            </a:extLst>
          </p:cNvPr>
          <p:cNvCxnSpPr>
            <a:cxnSpLocks/>
          </p:cNvCxnSpPr>
          <p:nvPr/>
        </p:nvCxnSpPr>
        <p:spPr>
          <a:xfrm>
            <a:off x="791823" y="2106736"/>
            <a:ext cx="897130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9D16106-9ABA-4C51-A1D0-5B4839BEB15E}"/>
              </a:ext>
            </a:extLst>
          </p:cNvPr>
          <p:cNvSpPr txBox="1"/>
          <p:nvPr/>
        </p:nvSpPr>
        <p:spPr>
          <a:xfrm>
            <a:off x="749591" y="1816288"/>
            <a:ext cx="8787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Point Type</a:t>
            </a:r>
            <a:endParaRPr lang="ko-KR" altLang="en-US" sz="105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7226D28-7BE5-46C3-BF2C-FE6A080D0BCA}"/>
              </a:ext>
            </a:extLst>
          </p:cNvPr>
          <p:cNvSpPr/>
          <p:nvPr/>
        </p:nvSpPr>
        <p:spPr>
          <a:xfrm>
            <a:off x="791822" y="2195646"/>
            <a:ext cx="1494177" cy="235223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>
                <a:solidFill>
                  <a:schemeClr val="tx1"/>
                </a:solidFill>
              </a:rPr>
              <a:t>+ ADD POINT TYPE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5C80A1-3B34-4447-8B38-C4B5D02B77E2}"/>
              </a:ext>
            </a:extLst>
          </p:cNvPr>
          <p:cNvSpPr/>
          <p:nvPr/>
        </p:nvSpPr>
        <p:spPr>
          <a:xfrm>
            <a:off x="791823" y="2524888"/>
            <a:ext cx="8971302" cy="3358835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grid</a:t>
            </a: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8" name="표 4">
            <a:extLst>
              <a:ext uri="{FF2B5EF4-FFF2-40B4-BE49-F238E27FC236}">
                <a16:creationId xmlns:a16="http://schemas.microsoft.com/office/drawing/2014/main" id="{D3C8396E-06DA-46CB-B016-7FEFCEF1942E}"/>
              </a:ext>
            </a:extLst>
          </p:cNvPr>
          <p:cNvGraphicFramePr>
            <a:graphicFrameLocks noGrp="1"/>
          </p:cNvGraphicFramePr>
          <p:nvPr/>
        </p:nvGraphicFramePr>
        <p:xfrm>
          <a:off x="8636807" y="2758006"/>
          <a:ext cx="293482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8826">
                  <a:extLst>
                    <a:ext uri="{9D8B030D-6E8A-4147-A177-3AD203B41FA5}">
                      <a16:colId xmlns:a16="http://schemas.microsoft.com/office/drawing/2014/main" val="3235888679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1199549932"/>
                    </a:ext>
                  </a:extLst>
                </a:gridCol>
              </a:tblGrid>
              <a:tr h="17229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</a:rPr>
                        <a:t>Grid Attributes</a:t>
                      </a:r>
                      <a:endParaRPr lang="ko-KR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131114"/>
                  </a:ext>
                </a:extLst>
              </a:tr>
              <a:tr h="1169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Button Section (icon)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X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428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Common Functions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Export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915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Check Column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X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369917"/>
                  </a:ext>
                </a:extLst>
              </a:tr>
              <a:tr h="1722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Hover Icon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Edit, delete (</a:t>
                      </a:r>
                      <a:r>
                        <a:rPr lang="ko-KR" altLang="en-US" sz="900"/>
                        <a:t>선택적</a:t>
                      </a:r>
                      <a:r>
                        <a:rPr lang="en-US" altLang="ko-KR" sz="900"/>
                        <a:t>)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656417"/>
                  </a:ext>
                </a:extLst>
              </a:tr>
              <a:tr h="1722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Paging Section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X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672228"/>
                  </a:ext>
                </a:extLst>
              </a:tr>
              <a:tr h="1722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Search Type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X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368640"/>
                  </a:ext>
                </a:extLst>
              </a:tr>
              <a:tr h="1359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Size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가변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280425"/>
                  </a:ext>
                </a:extLst>
              </a:tr>
            </a:tbl>
          </a:graphicData>
        </a:graphic>
      </p:graphicFrame>
      <p:graphicFrame>
        <p:nvGraphicFramePr>
          <p:cNvPr id="29" name="표 7">
            <a:extLst>
              <a:ext uri="{FF2B5EF4-FFF2-40B4-BE49-F238E27FC236}">
                <a16:creationId xmlns:a16="http://schemas.microsoft.com/office/drawing/2014/main" id="{2E3A725C-74BF-421E-A5BF-B7929610E542}"/>
              </a:ext>
            </a:extLst>
          </p:cNvPr>
          <p:cNvGraphicFramePr>
            <a:graphicFrameLocks noGrp="1"/>
          </p:cNvGraphicFramePr>
          <p:nvPr/>
        </p:nvGraphicFramePr>
        <p:xfrm>
          <a:off x="2659280" y="4918563"/>
          <a:ext cx="8654128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3838">
                  <a:extLst>
                    <a:ext uri="{9D8B030D-6E8A-4147-A177-3AD203B41FA5}">
                      <a16:colId xmlns:a16="http://schemas.microsoft.com/office/drawing/2014/main" val="132890166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1620671569"/>
                    </a:ext>
                  </a:extLst>
                </a:gridCol>
                <a:gridCol w="763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966">
                  <a:extLst>
                    <a:ext uri="{9D8B030D-6E8A-4147-A177-3AD203B41FA5}">
                      <a16:colId xmlns:a16="http://schemas.microsoft.com/office/drawing/2014/main" val="181659154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1812583400"/>
                    </a:ext>
                  </a:extLst>
                </a:gridCol>
                <a:gridCol w="4969972">
                  <a:extLst>
                    <a:ext uri="{9D8B030D-6E8A-4147-A177-3AD203B41FA5}">
                      <a16:colId xmlns:a16="http://schemas.microsoft.com/office/drawing/2014/main" val="944953786"/>
                    </a:ext>
                  </a:extLst>
                </a:gridCol>
              </a:tblGrid>
              <a:tr h="150636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</a:rPr>
                        <a:t>Grid Fields</a:t>
                      </a:r>
                      <a:endParaRPr lang="ko-KR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340238"/>
                  </a:ext>
                </a:extLst>
              </a:tr>
              <a:tr h="1679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/>
                        <a:t>Name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Type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JSON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Width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Default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Description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538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Id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Name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O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867594"/>
                  </a:ext>
                </a:extLst>
              </a:tr>
              <a:tr h="150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Type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O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Builtin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or</a:t>
                      </a:r>
                      <a:r>
                        <a:rPr lang="ko-KR" altLang="en-US" sz="900"/>
                        <a:t> 공백문자열 </a:t>
                      </a:r>
                      <a:r>
                        <a:rPr lang="en-US" altLang="ko-KR" sz="900"/>
                        <a:t>(Builtin type</a:t>
                      </a:r>
                      <a:r>
                        <a:rPr lang="ko-KR" altLang="en-US" sz="900"/>
                        <a:t>은 편집과 삭제 불가</a:t>
                      </a:r>
                      <a:r>
                        <a:rPr lang="en-US" altLang="ko-KR" sz="900"/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316736"/>
                  </a:ext>
                </a:extLst>
              </a:tr>
              <a:tr h="150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Description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O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334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81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5C4DF4-9CC6-4FA9-9BF0-042CCA4C75B2}"/>
              </a:ext>
            </a:extLst>
          </p:cNvPr>
          <p:cNvSpPr/>
          <p:nvPr/>
        </p:nvSpPr>
        <p:spPr>
          <a:xfrm>
            <a:off x="836484" y="1279525"/>
            <a:ext cx="4092797" cy="25971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srgbClr val="C0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F37291-0B61-420E-A4C9-A1AD0B16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Point Type : Add / Update Popup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B3E7B8-B764-4C36-A1B5-D58F78BCFF40}"/>
              </a:ext>
            </a:extLst>
          </p:cNvPr>
          <p:cNvSpPr txBox="1"/>
          <p:nvPr/>
        </p:nvSpPr>
        <p:spPr>
          <a:xfrm>
            <a:off x="2398805" y="1548169"/>
            <a:ext cx="1038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Point Type</a:t>
            </a:r>
            <a:endParaRPr lang="ko-KR" alt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47253B-34F2-4AFC-85E5-18DEBBB525B0}"/>
              </a:ext>
            </a:extLst>
          </p:cNvPr>
          <p:cNvSpPr txBox="1"/>
          <p:nvPr/>
        </p:nvSpPr>
        <p:spPr>
          <a:xfrm>
            <a:off x="1212104" y="2183701"/>
            <a:ext cx="5405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*</a:t>
            </a:r>
            <a:r>
              <a:rPr lang="en-US" altLang="ko-KR" sz="800"/>
              <a:t> Name</a:t>
            </a:r>
            <a:endParaRPr lang="ko-KR" altLang="en-US" sz="80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E312653-7F5A-46A8-A1B1-D8A23AA34A0B}"/>
              </a:ext>
            </a:extLst>
          </p:cNvPr>
          <p:cNvCxnSpPr/>
          <p:nvPr/>
        </p:nvCxnSpPr>
        <p:spPr>
          <a:xfrm>
            <a:off x="1291461" y="2549540"/>
            <a:ext cx="3200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6B00FFD-EBD2-43AB-A51A-0DD1D244D73C}"/>
              </a:ext>
            </a:extLst>
          </p:cNvPr>
          <p:cNvSpPr txBox="1"/>
          <p:nvPr/>
        </p:nvSpPr>
        <p:spPr>
          <a:xfrm>
            <a:off x="1212104" y="2663353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Description</a:t>
            </a:r>
            <a:endParaRPr lang="ko-KR" altLang="en-US" sz="80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6CA729B-E49C-4603-9361-181286475CBE}"/>
              </a:ext>
            </a:extLst>
          </p:cNvPr>
          <p:cNvCxnSpPr/>
          <p:nvPr/>
        </p:nvCxnSpPr>
        <p:spPr>
          <a:xfrm>
            <a:off x="1291461" y="3029192"/>
            <a:ext cx="3200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1062D25-E9DC-4C0D-856A-A7F0E5257FC9}"/>
              </a:ext>
            </a:extLst>
          </p:cNvPr>
          <p:cNvGrpSpPr/>
          <p:nvPr/>
        </p:nvGrpSpPr>
        <p:grpSpPr>
          <a:xfrm>
            <a:off x="2194816" y="3508844"/>
            <a:ext cx="1393689" cy="225084"/>
            <a:chOff x="8494846" y="6387807"/>
            <a:chExt cx="1247767" cy="225084"/>
          </a:xfrm>
        </p:grpSpPr>
        <p:sp>
          <p:nvSpPr>
            <p:cNvPr id="37" name="모서리가 둥근 직사각형 68">
              <a:extLst>
                <a:ext uri="{FF2B5EF4-FFF2-40B4-BE49-F238E27FC236}">
                  <a16:creationId xmlns:a16="http://schemas.microsoft.com/office/drawing/2014/main" id="{BEF27864-18A4-4B19-8094-71A80C764C22}"/>
                </a:ext>
              </a:extLst>
            </p:cNvPr>
            <p:cNvSpPr/>
            <p:nvPr/>
          </p:nvSpPr>
          <p:spPr>
            <a:xfrm>
              <a:off x="8494846" y="6387807"/>
              <a:ext cx="601953" cy="22508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OK</a:t>
              </a:r>
              <a:endParaRPr lang="ko-KR" altLang="en-US" sz="1600"/>
            </a:p>
          </p:txBody>
        </p:sp>
        <p:sp>
          <p:nvSpPr>
            <p:cNvPr id="38" name="모서리가 둥근 직사각형 69">
              <a:extLst>
                <a:ext uri="{FF2B5EF4-FFF2-40B4-BE49-F238E27FC236}">
                  <a16:creationId xmlns:a16="http://schemas.microsoft.com/office/drawing/2014/main" id="{0920B80C-811B-42CE-B74E-9E23FBAC9DBC}"/>
                </a:ext>
              </a:extLst>
            </p:cNvPr>
            <p:cNvSpPr/>
            <p:nvPr/>
          </p:nvSpPr>
          <p:spPr>
            <a:xfrm>
              <a:off x="9140660" y="6387807"/>
              <a:ext cx="601953" cy="22508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Cancel</a:t>
              </a:r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424404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37291-0B61-420E-A4C9-A1AD0B16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/>
              <a:t>Manufacturer and Model</a:t>
            </a: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357AD4-7582-4D1F-9CAF-03089BE63C76}"/>
              </a:ext>
            </a:extLst>
          </p:cNvPr>
          <p:cNvSpPr txBox="1"/>
          <p:nvPr/>
        </p:nvSpPr>
        <p:spPr>
          <a:xfrm>
            <a:off x="708495" y="1439268"/>
            <a:ext cx="6303329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50"/>
              <a:t>Category and Type       Point Type       Manufacturer and Device Model       Maintenance Provider</a:t>
            </a:r>
            <a:endParaRPr lang="ko-KR" altLang="en-US" sz="105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F39BDB-69F6-45BE-B541-4FA996D5A71E}"/>
              </a:ext>
            </a:extLst>
          </p:cNvPr>
          <p:cNvSpPr/>
          <p:nvPr/>
        </p:nvSpPr>
        <p:spPr>
          <a:xfrm>
            <a:off x="2876550" y="1783080"/>
            <a:ext cx="7029450" cy="425195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B035C6-3287-46D0-9F16-336AC0C1A8CE}"/>
              </a:ext>
            </a:extLst>
          </p:cNvPr>
          <p:cNvSpPr/>
          <p:nvPr/>
        </p:nvSpPr>
        <p:spPr>
          <a:xfrm>
            <a:off x="670394" y="1318261"/>
            <a:ext cx="9235606" cy="4572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215238B-9743-4DD7-AFCE-14F7778D73E8}"/>
              </a:ext>
            </a:extLst>
          </p:cNvPr>
          <p:cNvCxnSpPr>
            <a:cxnSpLocks/>
          </p:cNvCxnSpPr>
          <p:nvPr/>
        </p:nvCxnSpPr>
        <p:spPr>
          <a:xfrm>
            <a:off x="3223095" y="1784513"/>
            <a:ext cx="2065102" cy="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9D16106-9ABA-4C51-A1D0-5B4839BEB15E}"/>
              </a:ext>
            </a:extLst>
          </p:cNvPr>
          <p:cNvSpPr txBox="1"/>
          <p:nvPr/>
        </p:nvSpPr>
        <p:spPr>
          <a:xfrm>
            <a:off x="734351" y="1854388"/>
            <a:ext cx="18674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/>
              <a:t>Manufacturer</a:t>
            </a:r>
            <a:endParaRPr lang="ko-KR" altLang="en-US" sz="1050" b="1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8B6EEA-244C-498B-9CF7-4902D7B0A428}"/>
              </a:ext>
            </a:extLst>
          </p:cNvPr>
          <p:cNvSpPr/>
          <p:nvPr/>
        </p:nvSpPr>
        <p:spPr>
          <a:xfrm>
            <a:off x="670394" y="2203450"/>
            <a:ext cx="2187105" cy="29845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520F79-2F9B-4585-88EA-AFD83C6D19C0}"/>
              </a:ext>
            </a:extLst>
          </p:cNvPr>
          <p:cNvSpPr txBox="1"/>
          <p:nvPr/>
        </p:nvSpPr>
        <p:spPr>
          <a:xfrm>
            <a:off x="708495" y="2224128"/>
            <a:ext cx="6399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LS </a:t>
            </a:r>
            <a:r>
              <a:rPr lang="ko-KR" altLang="en-US" sz="1050"/>
              <a:t>산전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4AB84A-6C72-4742-BC6C-85EC95D62791}"/>
              </a:ext>
            </a:extLst>
          </p:cNvPr>
          <p:cNvSpPr txBox="1"/>
          <p:nvPr/>
        </p:nvSpPr>
        <p:spPr>
          <a:xfrm>
            <a:off x="682934" y="2538616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에이알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319FA1-94EF-41A3-AF69-087A5908E27F}"/>
              </a:ext>
            </a:extLst>
          </p:cNvPr>
          <p:cNvSpPr txBox="1"/>
          <p:nvPr/>
        </p:nvSpPr>
        <p:spPr>
          <a:xfrm>
            <a:off x="685634" y="2792202"/>
            <a:ext cx="5212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Moxa</a:t>
            </a:r>
            <a:endParaRPr lang="ko-KR" altLang="en-US" sz="105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1346726-B2AC-4415-97E3-6C6072B77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420" y="2133600"/>
            <a:ext cx="366130" cy="428303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52569B7-C524-4C0D-9147-99BF0AAEE541}"/>
              </a:ext>
            </a:extLst>
          </p:cNvPr>
          <p:cNvCxnSpPr/>
          <p:nvPr/>
        </p:nvCxnSpPr>
        <p:spPr>
          <a:xfrm>
            <a:off x="2943225" y="2143750"/>
            <a:ext cx="682942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7443419-D62D-49CB-BC73-6333A42955C5}"/>
              </a:ext>
            </a:extLst>
          </p:cNvPr>
          <p:cNvSpPr txBox="1"/>
          <p:nvPr/>
        </p:nvSpPr>
        <p:spPr>
          <a:xfrm>
            <a:off x="2900993" y="1853302"/>
            <a:ext cx="6479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LS </a:t>
            </a:r>
            <a:r>
              <a:rPr lang="ko-KR" altLang="en-US" sz="1050" b="1"/>
              <a:t>산전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ED6A975-717B-4642-87D4-A6E244437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187" y="5539739"/>
            <a:ext cx="828675" cy="38100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379679-A60C-4FD0-ADAB-9FC778F5D9FB}"/>
              </a:ext>
            </a:extLst>
          </p:cNvPr>
          <p:cNvSpPr/>
          <p:nvPr/>
        </p:nvSpPr>
        <p:spPr>
          <a:xfrm>
            <a:off x="2943225" y="2232660"/>
            <a:ext cx="1602944" cy="235223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>
                <a:solidFill>
                  <a:schemeClr val="tx1"/>
                </a:solidFill>
              </a:rPr>
              <a:t>+ ADD DEVICE MODEL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2FD648-A69E-49DA-810F-124B83841F8B}"/>
              </a:ext>
            </a:extLst>
          </p:cNvPr>
          <p:cNvSpPr/>
          <p:nvPr/>
        </p:nvSpPr>
        <p:spPr>
          <a:xfrm>
            <a:off x="2943225" y="2561902"/>
            <a:ext cx="6829425" cy="3358835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grid</a:t>
            </a: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5" name="표 4">
            <a:extLst>
              <a:ext uri="{FF2B5EF4-FFF2-40B4-BE49-F238E27FC236}">
                <a16:creationId xmlns:a16="http://schemas.microsoft.com/office/drawing/2014/main" id="{BDE3B6D7-B241-40AC-9626-63CD54A18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027505"/>
              </p:ext>
            </p:extLst>
          </p:nvPr>
        </p:nvGraphicFramePr>
        <p:xfrm>
          <a:off x="8636807" y="2758006"/>
          <a:ext cx="293482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8826">
                  <a:extLst>
                    <a:ext uri="{9D8B030D-6E8A-4147-A177-3AD203B41FA5}">
                      <a16:colId xmlns:a16="http://schemas.microsoft.com/office/drawing/2014/main" val="3235888679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1199549932"/>
                    </a:ext>
                  </a:extLst>
                </a:gridCol>
              </a:tblGrid>
              <a:tr h="17229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</a:rPr>
                        <a:t>Grid Attributes</a:t>
                      </a:r>
                      <a:endParaRPr lang="ko-KR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131114"/>
                  </a:ext>
                </a:extLst>
              </a:tr>
              <a:tr h="1169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Button Section (icon)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X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428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Common Functions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Export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915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Check Column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X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369917"/>
                  </a:ext>
                </a:extLst>
              </a:tr>
              <a:tr h="1722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Hover Icon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Edit, delete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656417"/>
                  </a:ext>
                </a:extLst>
              </a:tr>
              <a:tr h="1722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Paging Section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X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672228"/>
                  </a:ext>
                </a:extLst>
              </a:tr>
              <a:tr h="1722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Search Type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X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368640"/>
                  </a:ext>
                </a:extLst>
              </a:tr>
              <a:tr h="1359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Size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가변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280425"/>
                  </a:ext>
                </a:extLst>
              </a:tr>
            </a:tbl>
          </a:graphicData>
        </a:graphic>
      </p:graphicFrame>
      <p:graphicFrame>
        <p:nvGraphicFramePr>
          <p:cNvPr id="36" name="표 7">
            <a:extLst>
              <a:ext uri="{FF2B5EF4-FFF2-40B4-BE49-F238E27FC236}">
                <a16:creationId xmlns:a16="http://schemas.microsoft.com/office/drawing/2014/main" id="{94CDA43F-6DCD-4D5F-99B3-830BF8217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735691"/>
              </p:ext>
            </p:extLst>
          </p:nvPr>
        </p:nvGraphicFramePr>
        <p:xfrm>
          <a:off x="2659280" y="4918563"/>
          <a:ext cx="8654128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2620">
                  <a:extLst>
                    <a:ext uri="{9D8B030D-6E8A-4147-A177-3AD203B41FA5}">
                      <a16:colId xmlns:a16="http://schemas.microsoft.com/office/drawing/2014/main" val="132890166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1620671569"/>
                    </a:ext>
                  </a:extLst>
                </a:gridCol>
                <a:gridCol w="648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966">
                  <a:extLst>
                    <a:ext uri="{9D8B030D-6E8A-4147-A177-3AD203B41FA5}">
                      <a16:colId xmlns:a16="http://schemas.microsoft.com/office/drawing/2014/main" val="181659154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1812583400"/>
                    </a:ext>
                  </a:extLst>
                </a:gridCol>
                <a:gridCol w="4969972">
                  <a:extLst>
                    <a:ext uri="{9D8B030D-6E8A-4147-A177-3AD203B41FA5}">
                      <a16:colId xmlns:a16="http://schemas.microsoft.com/office/drawing/2014/main" val="944953786"/>
                    </a:ext>
                  </a:extLst>
                </a:gridCol>
              </a:tblGrid>
              <a:tr h="150636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900" b="1">
                          <a:solidFill>
                            <a:schemeClr val="bg1"/>
                          </a:solidFill>
                        </a:rPr>
                        <a:t>Grid Fields</a:t>
                      </a:r>
                      <a:endParaRPr lang="ko-KR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340238"/>
                  </a:ext>
                </a:extLst>
              </a:tr>
              <a:tr h="16797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/>
                        <a:t>Name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Type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JSON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Width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Default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Description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538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Id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Device Model</a:t>
                      </a:r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O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867594"/>
                  </a:ext>
                </a:extLst>
              </a:tr>
              <a:tr h="150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/>
                        <a:t>Description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O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316736"/>
                  </a:ext>
                </a:extLst>
              </a:tr>
              <a:tr h="150636">
                <a:tc>
                  <a:txBody>
                    <a:bodyPr/>
                    <a:lstStyle/>
                    <a:p>
                      <a:pPr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334603"/>
                  </a:ext>
                </a:extLst>
              </a:tr>
            </a:tbl>
          </a:graphicData>
        </a:graphic>
      </p:graphicFrame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5C330F0-5A03-4CB3-828E-F33D1D57C4A5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1623613" y="5920739"/>
            <a:ext cx="188912" cy="259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04AECDC-8AD7-40F4-8C9A-57B3B5BE2A20}"/>
              </a:ext>
            </a:extLst>
          </p:cNvPr>
          <p:cNvSpPr txBox="1"/>
          <p:nvPr/>
        </p:nvSpPr>
        <p:spPr>
          <a:xfrm>
            <a:off x="715010" y="6257209"/>
            <a:ext cx="1458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Add Manufacturer</a:t>
            </a:r>
            <a:endParaRPr lang="ko-KR" altLang="en-US" sz="120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58420FF-A9A3-48B0-AE60-BCA37F3B0095}"/>
              </a:ext>
            </a:extLst>
          </p:cNvPr>
          <p:cNvCxnSpPr>
            <a:cxnSpLocks/>
          </p:cNvCxnSpPr>
          <p:nvPr/>
        </p:nvCxnSpPr>
        <p:spPr>
          <a:xfrm>
            <a:off x="3897269" y="2383734"/>
            <a:ext cx="178273" cy="348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193C02D-5F4E-4C47-89EC-4F4608D87E7D}"/>
              </a:ext>
            </a:extLst>
          </p:cNvPr>
          <p:cNvSpPr txBox="1"/>
          <p:nvPr/>
        </p:nvSpPr>
        <p:spPr>
          <a:xfrm>
            <a:off x="3308180" y="2658389"/>
            <a:ext cx="1487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Add Device Model</a:t>
            </a:r>
            <a:endParaRPr lang="ko-KR" altLang="en-US" sz="120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FC217C5-00DF-4D31-9DA2-DE70789B9EAE}"/>
              </a:ext>
            </a:extLst>
          </p:cNvPr>
          <p:cNvSpPr/>
          <p:nvPr/>
        </p:nvSpPr>
        <p:spPr>
          <a:xfrm>
            <a:off x="670394" y="1784187"/>
            <a:ext cx="2206156" cy="425195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725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5C4DF4-9CC6-4FA9-9BF0-042CCA4C75B2}"/>
              </a:ext>
            </a:extLst>
          </p:cNvPr>
          <p:cNvSpPr/>
          <p:nvPr/>
        </p:nvSpPr>
        <p:spPr>
          <a:xfrm>
            <a:off x="836484" y="1279525"/>
            <a:ext cx="4092797" cy="25971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srgbClr val="C0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F37291-0B61-420E-A4C9-A1AD0B16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400"/>
              <a:t>Manufacturer and Model</a:t>
            </a:r>
            <a:r>
              <a:rPr lang="en-US" altLang="ko-KR"/>
              <a:t> : Add/Update Popup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B3E7B8-B764-4C36-A1B5-D58F78BCFF40}"/>
              </a:ext>
            </a:extLst>
          </p:cNvPr>
          <p:cNvSpPr txBox="1"/>
          <p:nvPr/>
        </p:nvSpPr>
        <p:spPr>
          <a:xfrm>
            <a:off x="2153799" y="1553288"/>
            <a:ext cx="1273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Manufacturer</a:t>
            </a:r>
            <a:endParaRPr lang="ko-KR" alt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47253B-34F2-4AFC-85E5-18DEBBB525B0}"/>
              </a:ext>
            </a:extLst>
          </p:cNvPr>
          <p:cNvSpPr txBox="1"/>
          <p:nvPr/>
        </p:nvSpPr>
        <p:spPr>
          <a:xfrm>
            <a:off x="1212104" y="2183701"/>
            <a:ext cx="5405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*</a:t>
            </a:r>
            <a:r>
              <a:rPr lang="en-US" altLang="ko-KR" sz="800"/>
              <a:t> Name</a:t>
            </a:r>
            <a:endParaRPr lang="ko-KR" altLang="en-US" sz="80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E312653-7F5A-46A8-A1B1-D8A23AA34A0B}"/>
              </a:ext>
            </a:extLst>
          </p:cNvPr>
          <p:cNvCxnSpPr/>
          <p:nvPr/>
        </p:nvCxnSpPr>
        <p:spPr>
          <a:xfrm>
            <a:off x="1291461" y="2549540"/>
            <a:ext cx="3200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6B00FFD-EBD2-43AB-A51A-0DD1D244D73C}"/>
              </a:ext>
            </a:extLst>
          </p:cNvPr>
          <p:cNvSpPr txBox="1"/>
          <p:nvPr/>
        </p:nvSpPr>
        <p:spPr>
          <a:xfrm>
            <a:off x="1212104" y="2663353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Description</a:t>
            </a:r>
            <a:endParaRPr lang="ko-KR" altLang="en-US" sz="80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6CA729B-E49C-4603-9361-181286475CBE}"/>
              </a:ext>
            </a:extLst>
          </p:cNvPr>
          <p:cNvCxnSpPr/>
          <p:nvPr/>
        </p:nvCxnSpPr>
        <p:spPr>
          <a:xfrm>
            <a:off x="1291461" y="3029192"/>
            <a:ext cx="3200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1062D25-E9DC-4C0D-856A-A7F0E5257FC9}"/>
              </a:ext>
            </a:extLst>
          </p:cNvPr>
          <p:cNvGrpSpPr/>
          <p:nvPr/>
        </p:nvGrpSpPr>
        <p:grpSpPr>
          <a:xfrm>
            <a:off x="2194816" y="3508844"/>
            <a:ext cx="1393689" cy="225084"/>
            <a:chOff x="8494846" y="6387807"/>
            <a:chExt cx="1247767" cy="225084"/>
          </a:xfrm>
        </p:grpSpPr>
        <p:sp>
          <p:nvSpPr>
            <p:cNvPr id="37" name="모서리가 둥근 직사각형 68">
              <a:extLst>
                <a:ext uri="{FF2B5EF4-FFF2-40B4-BE49-F238E27FC236}">
                  <a16:creationId xmlns:a16="http://schemas.microsoft.com/office/drawing/2014/main" id="{BEF27864-18A4-4B19-8094-71A80C764C22}"/>
                </a:ext>
              </a:extLst>
            </p:cNvPr>
            <p:cNvSpPr/>
            <p:nvPr/>
          </p:nvSpPr>
          <p:spPr>
            <a:xfrm>
              <a:off x="8494846" y="6387807"/>
              <a:ext cx="601953" cy="22508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OK</a:t>
              </a:r>
              <a:endParaRPr lang="ko-KR" altLang="en-US" sz="1600"/>
            </a:p>
          </p:txBody>
        </p:sp>
        <p:sp>
          <p:nvSpPr>
            <p:cNvPr id="38" name="모서리가 둥근 직사각형 69">
              <a:extLst>
                <a:ext uri="{FF2B5EF4-FFF2-40B4-BE49-F238E27FC236}">
                  <a16:creationId xmlns:a16="http://schemas.microsoft.com/office/drawing/2014/main" id="{0920B80C-811B-42CE-B74E-9E23FBAC9DBC}"/>
                </a:ext>
              </a:extLst>
            </p:cNvPr>
            <p:cNvSpPr/>
            <p:nvPr/>
          </p:nvSpPr>
          <p:spPr>
            <a:xfrm>
              <a:off x="9140660" y="6387807"/>
              <a:ext cx="601953" cy="22508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Cancel</a:t>
              </a:r>
              <a:endParaRPr lang="ko-KR" altLang="en-US" sz="1000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22E2EE4-D2D2-4312-996F-40695EDA13FA}"/>
              </a:ext>
            </a:extLst>
          </p:cNvPr>
          <p:cNvSpPr/>
          <p:nvPr/>
        </p:nvSpPr>
        <p:spPr>
          <a:xfrm>
            <a:off x="5827584" y="1279525"/>
            <a:ext cx="4092797" cy="25971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ys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srgbClr val="C0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0D557B-338F-458A-8BA5-489B54C2627E}"/>
              </a:ext>
            </a:extLst>
          </p:cNvPr>
          <p:cNvSpPr txBox="1"/>
          <p:nvPr/>
        </p:nvSpPr>
        <p:spPr>
          <a:xfrm>
            <a:off x="7296877" y="1548169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Device Model</a:t>
            </a:r>
            <a:endParaRPr lang="ko-KR" altLang="en-US" sz="1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654FF9-2527-4507-B073-B32551973BB7}"/>
              </a:ext>
            </a:extLst>
          </p:cNvPr>
          <p:cNvSpPr txBox="1"/>
          <p:nvPr/>
        </p:nvSpPr>
        <p:spPr>
          <a:xfrm>
            <a:off x="6203204" y="2183701"/>
            <a:ext cx="5405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*</a:t>
            </a:r>
            <a:r>
              <a:rPr lang="en-US" altLang="ko-KR" sz="800"/>
              <a:t> Name</a:t>
            </a:r>
            <a:endParaRPr lang="ko-KR" altLang="en-US" sz="80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C648F0A-25FE-478E-A040-553E2E4245C1}"/>
              </a:ext>
            </a:extLst>
          </p:cNvPr>
          <p:cNvCxnSpPr/>
          <p:nvPr/>
        </p:nvCxnSpPr>
        <p:spPr>
          <a:xfrm>
            <a:off x="6282561" y="2549540"/>
            <a:ext cx="3200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F7C4B07-FF2B-4FFE-B051-4B1ECAC99B0D}"/>
              </a:ext>
            </a:extLst>
          </p:cNvPr>
          <p:cNvSpPr txBox="1"/>
          <p:nvPr/>
        </p:nvSpPr>
        <p:spPr>
          <a:xfrm>
            <a:off x="6203204" y="2663353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Description</a:t>
            </a:r>
            <a:endParaRPr lang="ko-KR" altLang="en-US" sz="80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6853727-07E5-4729-BB25-491B022E556C}"/>
              </a:ext>
            </a:extLst>
          </p:cNvPr>
          <p:cNvCxnSpPr/>
          <p:nvPr/>
        </p:nvCxnSpPr>
        <p:spPr>
          <a:xfrm>
            <a:off x="6282561" y="3029192"/>
            <a:ext cx="3200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CB71EF7-037F-4E7C-A2D5-7AF9FA1ED705}"/>
              </a:ext>
            </a:extLst>
          </p:cNvPr>
          <p:cNvGrpSpPr/>
          <p:nvPr/>
        </p:nvGrpSpPr>
        <p:grpSpPr>
          <a:xfrm>
            <a:off x="7185916" y="3508844"/>
            <a:ext cx="1393689" cy="225084"/>
            <a:chOff x="8494846" y="6387807"/>
            <a:chExt cx="1247767" cy="225084"/>
          </a:xfrm>
        </p:grpSpPr>
        <p:sp>
          <p:nvSpPr>
            <p:cNvPr id="46" name="모서리가 둥근 직사각형 68">
              <a:extLst>
                <a:ext uri="{FF2B5EF4-FFF2-40B4-BE49-F238E27FC236}">
                  <a16:creationId xmlns:a16="http://schemas.microsoft.com/office/drawing/2014/main" id="{F3C0DEC0-360B-423C-A310-2D91DD947E88}"/>
                </a:ext>
              </a:extLst>
            </p:cNvPr>
            <p:cNvSpPr/>
            <p:nvPr/>
          </p:nvSpPr>
          <p:spPr>
            <a:xfrm>
              <a:off x="8494846" y="6387807"/>
              <a:ext cx="601953" cy="22508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OK</a:t>
              </a:r>
              <a:endParaRPr lang="ko-KR" altLang="en-US" sz="1600"/>
            </a:p>
          </p:txBody>
        </p:sp>
        <p:sp>
          <p:nvSpPr>
            <p:cNvPr id="47" name="모서리가 둥근 직사각형 69">
              <a:extLst>
                <a:ext uri="{FF2B5EF4-FFF2-40B4-BE49-F238E27FC236}">
                  <a16:creationId xmlns:a16="http://schemas.microsoft.com/office/drawing/2014/main" id="{3F365382-54EA-4127-B060-663E9BE93756}"/>
                </a:ext>
              </a:extLst>
            </p:cNvPr>
            <p:cNvSpPr/>
            <p:nvPr/>
          </p:nvSpPr>
          <p:spPr>
            <a:xfrm>
              <a:off x="9140660" y="6387807"/>
              <a:ext cx="601953" cy="225084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Cancel</a:t>
              </a:r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562007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0A1C917D22AE444A5B614E3139ED1F1" ma:contentTypeVersion="5" ma:contentTypeDescription="새 문서를 만듭니다." ma:contentTypeScope="" ma:versionID="3b79594183095533b0d2bc0871f180a8">
  <xsd:schema xmlns:xsd="http://www.w3.org/2001/XMLSchema" xmlns:xs="http://www.w3.org/2001/XMLSchema" xmlns:p="http://schemas.microsoft.com/office/2006/metadata/properties" xmlns:ns3="a71c72ac-f516-490c-af2e-ab61ab58b93d" xmlns:ns4="8eb3499a-4430-492f-8c55-5c5cd2d0db6e" targetNamespace="http://schemas.microsoft.com/office/2006/metadata/properties" ma:root="true" ma:fieldsID="5e3c5f682f750ed1475f8ee9d61f669a" ns3:_="" ns4:_="">
    <xsd:import namespace="a71c72ac-f516-490c-af2e-ab61ab58b93d"/>
    <xsd:import namespace="8eb3499a-4430-492f-8c55-5c5cd2d0db6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1c72ac-f516-490c-af2e-ab61ab58b9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b3499a-4430-492f-8c55-5c5cd2d0db6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F601F1-68FF-4CBF-856D-0748B9E21028}">
  <ds:schemaRefs>
    <ds:schemaRef ds:uri="8eb3499a-4430-492f-8c55-5c5cd2d0db6e"/>
    <ds:schemaRef ds:uri="a71c72ac-f516-490c-af2e-ab61ab58b93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4EE283A-F0F2-4231-B113-D02F31F70B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46DF62-A5F5-4CE0-ACB7-4906E7F612C4}">
  <ds:schemaRefs>
    <ds:schemaRef ds:uri="8eb3499a-4430-492f-8c55-5c5cd2d0db6e"/>
    <ds:schemaRef ds:uri="a71c72ac-f516-490c-af2e-ab61ab58b93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66802</TotalTime>
  <Words>2687</Words>
  <Application>Microsoft Office PowerPoint</Application>
  <PresentationFormat>와이드스크린</PresentationFormat>
  <Paragraphs>764</Paragraphs>
  <Slides>55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2" baseType="lpstr">
      <vt:lpstr>Arial Unicode MS</vt:lpstr>
      <vt:lpstr>IBM Plex Sans</vt:lpstr>
      <vt:lpstr>맑은 고딕</vt:lpstr>
      <vt:lpstr>Arial</vt:lpstr>
      <vt:lpstr>Consolas</vt:lpstr>
      <vt:lpstr>Open Sans</vt:lpstr>
      <vt:lpstr>Office 테마</vt:lpstr>
      <vt:lpstr>Liz Mockup</vt:lpstr>
      <vt:lpstr>Field Definition</vt:lpstr>
      <vt:lpstr>Field Definition</vt:lpstr>
      <vt:lpstr>Category and Type</vt:lpstr>
      <vt:lpstr>Category and Type : Add/Update Popup</vt:lpstr>
      <vt:lpstr>Point Type</vt:lpstr>
      <vt:lpstr>Point Type : Add / Update Popup</vt:lpstr>
      <vt:lpstr>Manufacturer and Model</vt:lpstr>
      <vt:lpstr>Manufacturer and Model : Add/Update Popup</vt:lpstr>
      <vt:lpstr>Maintenance Provider</vt:lpstr>
      <vt:lpstr>Maintenance Provider : Add / Update Popup</vt:lpstr>
      <vt:lpstr>Library &gt; QR Code</vt:lpstr>
      <vt:lpstr>QR Code</vt:lpstr>
      <vt:lpstr>Multi Channel Interface Converter</vt:lpstr>
      <vt:lpstr>PowerPoint 프레젠테이션</vt:lpstr>
      <vt:lpstr>PowerPoint 프레젠테이션</vt:lpstr>
      <vt:lpstr>Import Devies</vt:lpstr>
      <vt:lpstr>PowerPoint 프레젠테이션</vt:lpstr>
      <vt:lpstr>PowerPoint 프레젠테이션</vt:lpstr>
      <vt:lpstr>PowerPoint 프레젠테이션</vt:lpstr>
      <vt:lpstr>Excel Template File</vt:lpstr>
      <vt:lpstr>Connected To PLC Excel Template</vt:lpstr>
      <vt:lpstr>User Report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Liz Lift</vt:lpstr>
      <vt:lpstr>Lift UI Flow</vt:lpstr>
      <vt:lpstr>Lift UI Flow</vt:lpstr>
      <vt:lpstr>Lift UI Flow</vt:lpstr>
      <vt:lpstr>Lift UI Flow</vt:lpstr>
      <vt:lpstr>Welcome to Lift</vt:lpstr>
      <vt:lpstr>Specify Configuration File</vt:lpstr>
      <vt:lpstr>Connect to System Database</vt:lpstr>
      <vt:lpstr>Migration Limitations</vt:lpstr>
      <vt:lpstr>Tenant Information</vt:lpstr>
      <vt:lpstr>Devices that cannot be migrated</vt:lpstr>
      <vt:lpstr>Devices to be migrated</vt:lpstr>
      <vt:lpstr>Points that cannot be migrated</vt:lpstr>
      <vt:lpstr>Points to be migrated</vt:lpstr>
      <vt:lpstr>PowerPoint 프레젠테이션</vt:lpstr>
      <vt:lpstr>iBSM 연동 기능</vt:lpstr>
      <vt:lpstr>PowerPoint 프레젠테이션</vt:lpstr>
      <vt:lpstr>Busway Gateway</vt:lpstr>
      <vt:lpstr>Busway Gateway</vt:lpstr>
      <vt:lpstr>Busway Gateway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견적용 pptx</dc:title>
  <dc:creator>Evan 이강호</dc:creator>
  <cp:lastModifiedBy>Philip 이필주</cp:lastModifiedBy>
  <cp:revision>87</cp:revision>
  <cp:lastPrinted>2020-09-11T01:18:51Z</cp:lastPrinted>
  <dcterms:created xsi:type="dcterms:W3CDTF">2020-07-30T07:59:20Z</dcterms:created>
  <dcterms:modified xsi:type="dcterms:W3CDTF">2021-09-08T01:16:15Z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0x01010080A1C917D22AE444A5B614E3139ED1F1</vt:lpwstr>
  </property>
</Properties>
</file>