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6" r:id="rId25"/>
    <p:sldId id="269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799" userDrawn="1">
          <p15:clr>
            <a:srgbClr val="A4A3A4"/>
          </p15:clr>
        </p15:guide>
        <p15:guide id="3" orient="horz" pos="3543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846" userDrawn="1">
          <p15:clr>
            <a:srgbClr val="A4A3A4"/>
          </p15:clr>
        </p15:guide>
        <p15:guide id="8" pos="6811" userDrawn="1">
          <p15:clr>
            <a:srgbClr val="A4A3A4"/>
          </p15:clr>
        </p15:guide>
        <p15:guide id="9" pos="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8C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834"/>
      </p:cViewPr>
      <p:guideLst>
        <p:guide orient="horz" pos="799"/>
        <p:guide orient="horz" pos="3543"/>
        <p:guide pos="7015"/>
        <p:guide pos="3840"/>
        <p:guide orient="horz" pos="2160"/>
        <p:guide pos="846"/>
        <p:guide pos="6811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3T05:41:35.888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0"/>
      <inkml:brushProperty name="anchorY" value="0"/>
      <inkml:brushProperty name="scaleFactor" value="0.5"/>
    </inkml:brush>
  </inkml:definitions>
  <inkml:trace contextRef="#ctx0" brushRef="#br0">0 0,'0'0,"0"0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F5D97-A0DE-41B7-88BC-31668D55E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ADF44-BC23-4B47-A28B-F07BED5B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B02A0-FB3F-4C63-97FF-B3B6C5B0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ABB62-0400-4897-A303-19B8EAD5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A20F1-5A75-4510-9EAF-A2EA177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23D85-2743-40E1-A87E-13321E0B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BBD23-51BD-4253-BF80-E52E268E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2F1AC-B967-4F5D-928F-7C7B46FC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CC1DB-0611-43BA-B938-EDBA3160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ED5B9-E67E-404C-AD88-9E96DED5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6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19FDB4-EC44-4430-A62D-04C6EAD78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274C67-72D8-4717-8243-46E987CA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C258B-8883-425B-A545-A23667A9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9CE09-27DA-4133-9E16-8073DDB5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7ADD0-83EE-45E8-A7AE-9105EC91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5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359EA-E527-4CE5-9A9E-80B2860F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5BB5E-0585-4115-A6D3-D6DAF669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2F730-61E1-41DD-9F28-2E4F52F3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5C033-B6A8-46E4-A459-ACF65150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02D2E-474E-468B-AD6F-6182859D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2D3ED-6CDE-42C2-A34E-6F5A5398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3C58A-6CCE-4BF8-9C16-9DDF2191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E4809-9A78-4DA9-A9D1-2B46EF13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9C14-BD83-4042-A493-9AB37B79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D1DF1-1CF9-497E-9B18-CC403006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5B149-9898-489A-881F-539E57E5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332C-ACFC-4D4D-AFE8-A33EFE180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3118B6-C5BF-41E3-A7C9-B0C90F30A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6C936-26AF-4EAE-8C4C-66C21072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A57D2-692C-4672-AA38-10966960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AD847-20FB-45E4-8D19-AEE32765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4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C7985-379C-4633-8F14-DC81DF3D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12587-2F2F-477F-B373-852556AF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E12DD-D503-4CE5-9893-2AE758BC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ECB520-9C5B-442F-872A-A6ED0AAD4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B99A58-446C-4736-91AA-654DFE0D6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DC8764-C043-4C44-AF80-02E95A1B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24FBD1-E445-4352-8EA8-66B272B1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AD5D-008B-493C-85C9-6470E175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9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2F95D-FEF6-4455-872A-4A1B2351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8691F-070F-44C7-B57F-BC04E626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3C85F1-7720-4C51-AE8E-92B190D3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88544B-72B7-4787-B98B-5F70BF6D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2A46-C507-4D07-AB38-6570287C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1E0FB3-6EBC-4B39-BB8A-8819702E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0513B-F27B-465F-85A0-BA579E30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3A1AD-4E57-4CD0-86B4-F3C45FCD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8EFCD-446F-4539-86CF-635EC9F3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FE5F2-985D-4DB6-994B-6B86253B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9356B-0371-48A6-A2DA-5B6100D7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C5C25-1E2D-4733-8AC4-B42BE6E2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D0BDF-0145-4600-9254-5390ED09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507A-C0B3-4E81-8E9E-3B19AD57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8B0467-4E2F-4C46-A978-80F175BFF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1466F-8D4C-4688-9197-CB1BC1B2D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3EA1E-EAAD-4023-A526-CA31AA98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863AB-4625-4373-954F-B362935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ACDFE-0087-40E4-9106-AD176D75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8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7D730-8FD9-4AF9-94E3-8DEA96E7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18702-C4DE-4AB5-9626-5C7EDCE5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A8B8-EB65-4A80-B2E8-8E4CCEBDE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6A09-C7F9-4138-9A5C-27BDE13FA7CC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65E65-9557-4DCE-8B3B-0F0C0B1CE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0ECF8-4E23-4EE3-B7E9-423F20589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7240-6DAA-47B2-9010-89645AF34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2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4663B-1189-4257-9525-FFC2D9FD4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071" y="2442036"/>
            <a:ext cx="8898194" cy="105686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0070C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StubTroy</a:t>
            </a:r>
            <a:endParaRPr lang="ko-KR" altLang="en-US" dirty="0">
              <a:solidFill>
                <a:srgbClr val="0070C0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8EC7AF-ACD6-418F-951D-7B0D1BA3C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826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김다솜</a:t>
            </a:r>
          </a:p>
        </p:txBody>
      </p:sp>
    </p:spTree>
    <p:extLst>
      <p:ext uri="{BB962C8B-B14F-4D97-AF65-F5344CB8AC3E}">
        <p14:creationId xmlns:p14="http://schemas.microsoft.com/office/powerpoint/2010/main" val="378681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054BF2C3-D407-4D6E-BBE7-B70406CB9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990694"/>
              </p:ext>
            </p:extLst>
          </p:nvPr>
        </p:nvGraphicFramePr>
        <p:xfrm>
          <a:off x="7199926" y="1336612"/>
          <a:ext cx="3649047" cy="425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047">
                  <a:extLst>
                    <a:ext uri="{9D8B030D-6E8A-4147-A177-3AD203B41FA5}">
                      <a16:colId xmlns:a16="http://schemas.microsoft.com/office/drawing/2014/main" val="3014199376"/>
                    </a:ext>
                  </a:extLst>
                </a:gridCol>
              </a:tblGrid>
              <a:tr h="6075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IMAGGE_DOS_HEADER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7486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MS-DOS Stub Program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865946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IMAGE_NT_HEADERS</a:t>
                      </a:r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836302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IMAGE_SECTION_HEADER_1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28121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IMAGE_SECTION_HEADER_2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19077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SECTION_1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85478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SECTION_2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4784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954053-7B65-45C6-9848-90397E9562E8}"/>
              </a:ext>
            </a:extLst>
          </p:cNvPr>
          <p:cNvSpPr/>
          <p:nvPr/>
        </p:nvSpPr>
        <p:spPr>
          <a:xfrm>
            <a:off x="7199926" y="1946786"/>
            <a:ext cx="3649048" cy="6341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3C9F4-9E0C-423D-9A53-EDF3FACE870F}"/>
              </a:ext>
            </a:extLst>
          </p:cNvPr>
          <p:cNvSpPr/>
          <p:nvPr/>
        </p:nvSpPr>
        <p:spPr>
          <a:xfrm>
            <a:off x="7199925" y="2585882"/>
            <a:ext cx="3649048" cy="6341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5722250" cy="43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Stub</a:t>
            </a:r>
            <a:r>
              <a:rPr lang="ko-KR" altLang="en-US" dirty="0"/>
              <a:t>에 임의의 코드를 넣고 </a:t>
            </a:r>
            <a:r>
              <a:rPr lang="ko-KR" altLang="en-US" dirty="0" err="1"/>
              <a:t>구동시키기</a:t>
            </a:r>
            <a:r>
              <a:rPr lang="ko-KR" altLang="en-US" dirty="0"/>
              <a:t> 위해 프로그램에 편집이 필요한 부분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MS-DOS Stub Program </a:t>
            </a:r>
            <a:r>
              <a:rPr lang="ko-KR" altLang="en-US" dirty="0"/>
              <a:t>전체</a:t>
            </a: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 dirty="0"/>
              <a:t>IMAGE_NT_HEADER</a:t>
            </a:r>
          </a:p>
          <a:p>
            <a:pPr marL="457200" lvl="1" indent="0">
              <a:buNone/>
            </a:pPr>
            <a:r>
              <a:rPr lang="en-US" altLang="ko-KR" dirty="0"/>
              <a:t>-&gt;Address of Entry Point </a:t>
            </a:r>
            <a:r>
              <a:rPr lang="ko-KR" altLang="en-US" dirty="0"/>
              <a:t>부분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Address of Entry Point</a:t>
            </a:r>
            <a:r>
              <a:rPr lang="ko-KR" altLang="en-US" sz="1800" dirty="0"/>
              <a:t>는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프로그램 함수가 시작하는 부분을 알려주는 역할을 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93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5722250" cy="436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MS-DOS Stub Program</a:t>
            </a:r>
            <a:r>
              <a:rPr lang="ko-KR" altLang="en-US" dirty="0"/>
              <a:t>에 들어갈 </a:t>
            </a:r>
            <a:r>
              <a:rPr lang="ko-KR" altLang="en-US" dirty="0" err="1"/>
              <a:t>쉘코드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NOP (90)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아무런 기능을 하지 않는 코드</a:t>
            </a:r>
            <a:endParaRPr lang="en-US" altLang="ko-KR" sz="1800" dirty="0"/>
          </a:p>
          <a:p>
            <a:pPr marL="342900" indent="-342900">
              <a:buAutoNum type="arabicPeriod" startAt="2"/>
            </a:pPr>
            <a:r>
              <a:rPr lang="en-US" altLang="ko-KR" dirty="0"/>
              <a:t> </a:t>
            </a:r>
            <a:r>
              <a:rPr lang="en-US" altLang="ko-KR" dirty="0" err="1"/>
              <a:t>ShellCode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사용자에게 입력 받은 </a:t>
            </a:r>
            <a:r>
              <a:rPr lang="ko-KR" altLang="en-US" dirty="0" err="1"/>
              <a:t>쉘코드</a:t>
            </a:r>
            <a:endParaRPr lang="en-US" altLang="ko-KR" dirty="0"/>
          </a:p>
          <a:p>
            <a:pPr marL="514350" indent="-514350">
              <a:buAutoNum type="arabicPeriod" startAt="3"/>
            </a:pPr>
            <a:r>
              <a:rPr lang="en-US" altLang="ko-KR" dirty="0"/>
              <a:t>INC ECX (41)</a:t>
            </a:r>
          </a:p>
          <a:p>
            <a:pPr marL="914400" lvl="2" indent="0">
              <a:buNone/>
            </a:pPr>
            <a:r>
              <a:rPr lang="ko-KR" altLang="en-US" dirty="0"/>
              <a:t>남은 </a:t>
            </a:r>
            <a:r>
              <a:rPr lang="en-US" altLang="ko-KR" dirty="0"/>
              <a:t>DOS-Stub</a:t>
            </a:r>
            <a:r>
              <a:rPr lang="ko-KR" altLang="en-US" dirty="0"/>
              <a:t>을 채울 코드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</p:txBody>
      </p:sp>
      <p:graphicFrame>
        <p:nvGraphicFramePr>
          <p:cNvPr id="10" name="내용 개체 틀 5">
            <a:extLst>
              <a:ext uri="{FF2B5EF4-FFF2-40B4-BE49-F238E27FC236}">
                <a16:creationId xmlns:a16="http://schemas.microsoft.com/office/drawing/2014/main" id="{329776D9-74C5-48A8-844A-746D51811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582489"/>
              </p:ext>
            </p:extLst>
          </p:nvPr>
        </p:nvGraphicFramePr>
        <p:xfrm>
          <a:off x="7199926" y="1336612"/>
          <a:ext cx="3649047" cy="45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047">
                  <a:extLst>
                    <a:ext uri="{9D8B030D-6E8A-4147-A177-3AD203B41FA5}">
                      <a16:colId xmlns:a16="http://schemas.microsoft.com/office/drawing/2014/main" val="3014199376"/>
                    </a:ext>
                  </a:extLst>
                </a:gridCol>
              </a:tblGrid>
              <a:tr h="1215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90 90 90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…. 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90 90 90</a:t>
                      </a:r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7486"/>
                  </a:ext>
                </a:extLst>
              </a:tr>
              <a:tr h="1822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/>
                        <a:t>SHELLCODE</a:t>
                      </a:r>
                      <a:endParaRPr lang="ko-KR" altLang="en-US" sz="2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83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41 41 41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…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41 41 41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85478"/>
                  </a:ext>
                </a:extLst>
              </a:tr>
            </a:tbl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23FF6D5D-9B36-4045-A04B-FC6288AEEF8C}"/>
              </a:ext>
            </a:extLst>
          </p:cNvPr>
          <p:cNvSpPr/>
          <p:nvPr/>
        </p:nvSpPr>
        <p:spPr>
          <a:xfrm flipH="1">
            <a:off x="6645724" y="1336612"/>
            <a:ext cx="554197" cy="4574160"/>
          </a:xfrm>
          <a:prstGeom prst="rightBrace">
            <a:avLst>
              <a:gd name="adj1" fmla="val 135533"/>
              <a:gd name="adj2" fmla="val 5214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36B7286-2410-40C2-936E-2B83267B81E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200400" y="2468500"/>
            <a:ext cx="3445324" cy="1253171"/>
          </a:xfrm>
          <a:prstGeom prst="bentConnector5">
            <a:avLst>
              <a:gd name="adj1" fmla="val 15640"/>
              <a:gd name="adj2" fmla="val 79395"/>
              <a:gd name="adj3" fmla="val 99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2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옵션 </a:t>
            </a:r>
            <a:r>
              <a:rPr lang="en-US" altLang="ko-KR" dirty="0"/>
              <a:t>–m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입력된 </a:t>
            </a:r>
            <a:r>
              <a:rPr lang="ko-KR" altLang="en-US" dirty="0" err="1"/>
              <a:t>쉘코드의</a:t>
            </a:r>
            <a:r>
              <a:rPr lang="ko-KR" altLang="en-US" dirty="0"/>
              <a:t> 실행이 끝나면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메인 함수로 돌아가는 내용의 코드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삽입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6A 01 		PUSH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8B (00000000)	MOV </a:t>
            </a:r>
            <a:r>
              <a:rPr lang="en-US" altLang="ko-KR" sz="1700" dirty="0" err="1"/>
              <a:t>ebp</a:t>
            </a:r>
            <a:r>
              <a:rPr lang="en-US" altLang="ko-KR" sz="1700" dirty="0"/>
              <a:t>, eax,0x000000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/>
              <a:t>FF D0		CALL </a:t>
            </a:r>
            <a:r>
              <a:rPr lang="en-US" altLang="ko-KR" sz="1700" dirty="0" err="1"/>
              <a:t>eax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-&gt;</a:t>
            </a:r>
            <a:r>
              <a:rPr lang="ko-KR" altLang="en-US" sz="1700" dirty="0"/>
              <a:t>원래 프로그램의 </a:t>
            </a:r>
            <a:r>
              <a:rPr lang="ko-KR" altLang="en-US" sz="1700" u="sng" dirty="0"/>
              <a:t>시작지점</a:t>
            </a:r>
            <a:r>
              <a:rPr lang="ko-KR" altLang="en-US" sz="1700" dirty="0"/>
              <a:t> 호출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	</a:t>
            </a:r>
            <a:r>
              <a:rPr lang="en-US" altLang="ko-KR" sz="1700" dirty="0" err="1"/>
              <a:t>ImageBase</a:t>
            </a:r>
            <a:r>
              <a:rPr lang="ko-KR" altLang="en-US" sz="1700" dirty="0"/>
              <a:t>와 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	</a:t>
            </a:r>
            <a:r>
              <a:rPr lang="ko-KR" altLang="en-US" sz="1700" dirty="0"/>
              <a:t>원래의 </a:t>
            </a:r>
            <a:r>
              <a:rPr lang="en-US" altLang="ko-KR" sz="1700" dirty="0"/>
              <a:t>Address of Entry Point</a:t>
            </a:r>
            <a:r>
              <a:rPr lang="ko-KR" altLang="en-US" sz="1700" dirty="0"/>
              <a:t>를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	</a:t>
            </a:r>
            <a:r>
              <a:rPr lang="ko-KR" altLang="en-US" sz="1700" dirty="0"/>
              <a:t>더한 값</a:t>
            </a:r>
            <a:endParaRPr lang="en-US" altLang="ko-KR" sz="17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CACE49A7-3F14-4FF6-854D-ACEC319E5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034182"/>
              </p:ext>
            </p:extLst>
          </p:nvPr>
        </p:nvGraphicFramePr>
        <p:xfrm>
          <a:off x="7219203" y="2858825"/>
          <a:ext cx="3612537" cy="276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537">
                  <a:extLst>
                    <a:ext uri="{9D8B030D-6E8A-4147-A177-3AD203B41FA5}">
                      <a16:colId xmlns:a16="http://schemas.microsoft.com/office/drawing/2014/main" val="3014199376"/>
                    </a:ext>
                  </a:extLst>
                </a:gridCol>
              </a:tblGrid>
              <a:tr h="18160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SHELLCODE</a:t>
                      </a:r>
                      <a:endPara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7486"/>
                  </a:ext>
                </a:extLst>
              </a:tr>
              <a:tr h="9496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6A 01 B8 00 00 00 00 FF D0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85478"/>
                  </a:ext>
                </a:extLst>
              </a:tr>
            </a:tbl>
          </a:graphicData>
        </a:graphic>
      </p:graphicFrame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BFA4847C-2292-4A99-AC63-902A1A6F563B}"/>
              </a:ext>
            </a:extLst>
          </p:cNvPr>
          <p:cNvSpPr/>
          <p:nvPr/>
        </p:nvSpPr>
        <p:spPr>
          <a:xfrm flipH="1">
            <a:off x="6645722" y="4735286"/>
            <a:ext cx="554197" cy="889227"/>
          </a:xfrm>
          <a:prstGeom prst="rightBrace">
            <a:avLst>
              <a:gd name="adj1" fmla="val 135533"/>
              <a:gd name="adj2" fmla="val 5214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9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현재 </a:t>
            </a:r>
            <a:r>
              <a:rPr lang="en-US" altLang="ko-KR" dirty="0" err="1"/>
              <a:t>stubtroy</a:t>
            </a:r>
            <a:r>
              <a:rPr lang="ko-KR" altLang="en-US" dirty="0"/>
              <a:t>는 </a:t>
            </a:r>
            <a:r>
              <a:rPr lang="en-US" altLang="ko-KR" dirty="0"/>
              <a:t>UI</a:t>
            </a:r>
            <a:r>
              <a:rPr lang="ko-KR" altLang="en-US" dirty="0"/>
              <a:t>가 없는 커맨드 형식 프로그램이다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전달인자를 포함하지 않고 실행시키면 다음과 같은 용법이 표시 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4268A7-1D45-4EDA-A746-6819F6782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" t="66870" r="42201" b="24387"/>
          <a:stretch/>
        </p:blipFill>
        <p:spPr>
          <a:xfrm>
            <a:off x="1712073" y="4835963"/>
            <a:ext cx="8767853" cy="15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6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목표로 하는 파일의 첫 두 바이트를 확인하여 매직 넘버를 확인하고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이 파일이 윈도우</a:t>
            </a:r>
            <a:r>
              <a:rPr lang="en-US" altLang="ko-KR" sz="2000" dirty="0"/>
              <a:t> </a:t>
            </a:r>
            <a:r>
              <a:rPr lang="ko-KR" altLang="en-US" sz="2000" dirty="0"/>
              <a:t>실행 파일인지 판별한다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만약 매직 넘버가 아스키 문자열로 </a:t>
            </a:r>
            <a:r>
              <a:rPr lang="en-US" altLang="ko-KR" sz="2000" dirty="0"/>
              <a:t>MZ</a:t>
            </a:r>
            <a:r>
              <a:rPr lang="ko-KR" altLang="en-US" sz="2000" dirty="0"/>
              <a:t>가 아니라면 목표 파일이 윈도우</a:t>
            </a:r>
            <a:r>
              <a:rPr lang="en-US" altLang="ko-KR" sz="2000" dirty="0"/>
              <a:t> </a:t>
            </a:r>
            <a:r>
              <a:rPr lang="ko-KR" altLang="en-US" sz="2000" dirty="0"/>
              <a:t>실행 파일이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err="1"/>
              <a:t>아닌것으로</a:t>
            </a:r>
            <a:r>
              <a:rPr lang="ko-KR" altLang="en-US" sz="2000" dirty="0"/>
              <a:t> 판별하고 실행 되지 않는다</a:t>
            </a:r>
            <a:r>
              <a:rPr lang="en-US" altLang="ko-KR" sz="2000" dirty="0"/>
              <a:t>.	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DD0453-33CC-457C-9B1F-F8169029A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96" y="5624513"/>
            <a:ext cx="6410608" cy="650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AAC0CF-D4A8-447A-9F7A-4F7A31011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36" y="4296228"/>
            <a:ext cx="9335309" cy="1095407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873D647-1EE4-4559-A1C6-D2AB832A3535}"/>
              </a:ext>
            </a:extLst>
          </p:cNvPr>
          <p:cNvSpPr/>
          <p:nvPr/>
        </p:nvSpPr>
        <p:spPr>
          <a:xfrm>
            <a:off x="2490954" y="4611415"/>
            <a:ext cx="662151" cy="26801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9600A7-5B5E-430A-82ED-5AC3D54C1BDE}"/>
              </a:ext>
            </a:extLst>
          </p:cNvPr>
          <p:cNvSpPr/>
          <p:nvPr/>
        </p:nvSpPr>
        <p:spPr>
          <a:xfrm>
            <a:off x="8287411" y="4611415"/>
            <a:ext cx="662151" cy="26801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7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본격적으로 작동을 확인하기 위해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간단한 문자열이 출력되는 프로그램 </a:t>
            </a:r>
            <a:r>
              <a:rPr lang="en-US" altLang="ko-KR" sz="2000" dirty="0" err="1"/>
              <a:t>hellow</a:t>
            </a:r>
            <a:r>
              <a:rPr lang="ko-KR" altLang="en-US" sz="2000" dirty="0"/>
              <a:t>를 준비했다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3ECBB-E338-4524-A60E-78E11B461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35" y="4217276"/>
            <a:ext cx="5042597" cy="14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7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hellow.exe </a:t>
            </a:r>
            <a:r>
              <a:rPr lang="ko-KR" altLang="en-US" sz="2000" dirty="0"/>
              <a:t>프로그램에 </a:t>
            </a:r>
            <a:r>
              <a:rPr lang="en-US" altLang="ko-KR" sz="2000" dirty="0"/>
              <a:t>hellow_troy.exe</a:t>
            </a:r>
            <a:r>
              <a:rPr lang="ko-KR" altLang="en-US" sz="2000" dirty="0"/>
              <a:t>라는 이름으로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자동으로 메인 함수로 돌아가게 하는 옵션을 사용해 </a:t>
            </a:r>
            <a:r>
              <a:rPr lang="ko-KR" altLang="en-US" sz="2000" dirty="0" err="1"/>
              <a:t>쉘코드를</a:t>
            </a:r>
            <a:r>
              <a:rPr lang="ko-KR" altLang="en-US" sz="2000" dirty="0"/>
              <a:t> 삽입하려 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err="1"/>
              <a:t>Stubtroy</a:t>
            </a:r>
            <a:r>
              <a:rPr lang="ko-KR" altLang="en-US" sz="2000" dirty="0"/>
              <a:t>를 실행하면 원래 프로그램의 </a:t>
            </a:r>
            <a:r>
              <a:rPr lang="en-US" altLang="ko-KR" sz="2000" dirty="0"/>
              <a:t>Stub </a:t>
            </a:r>
            <a:r>
              <a:rPr lang="ko-KR" altLang="en-US" sz="2000" dirty="0"/>
              <a:t>공간에 </a:t>
            </a:r>
            <a:r>
              <a:rPr lang="en-US" altLang="ko-KR" sz="2000" dirty="0"/>
              <a:t>–m</a:t>
            </a:r>
            <a:r>
              <a:rPr lang="ko-KR" altLang="en-US" sz="2000" dirty="0"/>
              <a:t> 옵션을 사용한 만큼의 쓸 수 있는 공간을 알려주고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쉘코드를</a:t>
            </a:r>
            <a:r>
              <a:rPr lang="ko-KR" altLang="en-US" sz="2000" dirty="0"/>
              <a:t> 사용자에게 입력 받는다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E1C877-A096-4AD2-91F6-48AD7BCCF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7" y="4917353"/>
            <a:ext cx="10075948" cy="13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3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/>
              <a:t>준비된 </a:t>
            </a:r>
            <a:r>
              <a:rPr lang="ko-KR" altLang="en-US" sz="2000" dirty="0" err="1"/>
              <a:t>쉘코드는</a:t>
            </a:r>
            <a:r>
              <a:rPr lang="ko-KR" altLang="en-US" sz="2000" dirty="0"/>
              <a:t> 다음과 같다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\x55\x8B\</a:t>
            </a:r>
            <a:r>
              <a:rPr lang="en-US" altLang="ko-KR" sz="2000" dirty="0" err="1"/>
              <a:t>xEC</a:t>
            </a:r>
            <a:r>
              <a:rPr lang="en-US" altLang="ko-KR" sz="2000" dirty="0"/>
              <a:t>\x53\x33\</a:t>
            </a:r>
            <a:r>
              <a:rPr lang="en-US" altLang="ko-KR" sz="2000" dirty="0" err="1"/>
              <a:t>xDB</a:t>
            </a:r>
            <a:r>
              <a:rPr lang="en-US" altLang="ko-KR" sz="2000" dirty="0"/>
              <a:t>\x89\x5D\</a:t>
            </a:r>
            <a:r>
              <a:rPr lang="en-US" altLang="ko-KR" sz="2000" dirty="0" err="1"/>
              <a:t>xFC</a:t>
            </a:r>
            <a:r>
              <a:rPr lang="en-US" altLang="ko-KR" sz="2000" dirty="0"/>
              <a:t>\xC6\x45\</a:t>
            </a:r>
            <a:r>
              <a:rPr lang="en-US" altLang="ko-KR" sz="2000" dirty="0" err="1"/>
              <a:t>xFC</a:t>
            </a:r>
            <a:r>
              <a:rPr lang="en-US" altLang="ko-KR" sz="2000" dirty="0"/>
              <a:t>\x63\xC6\x45\</a:t>
            </a:r>
            <a:r>
              <a:rPr lang="en-US" altLang="ko-KR" sz="2000" dirty="0" err="1"/>
              <a:t>xFD</a:t>
            </a:r>
            <a:r>
              <a:rPr lang="en-US" altLang="ko-KR" sz="2000" dirty="0"/>
              <a:t>\x6D\xC6\x45\</a:t>
            </a:r>
            <a:r>
              <a:rPr lang="en-US" altLang="ko-KR" sz="2000" dirty="0" err="1"/>
              <a:t>xFE</a:t>
            </a:r>
            <a:r>
              <a:rPr lang="en-US" altLang="ko-KR" sz="2000" dirty="0"/>
              <a:t>\x64\x6A\x05\x8D\x45\</a:t>
            </a:r>
            <a:r>
              <a:rPr lang="en-US" altLang="ko-KR" sz="2000" dirty="0" err="1"/>
              <a:t>xFC</a:t>
            </a:r>
            <a:r>
              <a:rPr lang="en-US" altLang="ko-KR" sz="2000" dirty="0"/>
              <a:t>\x50\xB8\x??\x??\x??\x??\</a:t>
            </a:r>
            <a:r>
              <a:rPr lang="en-US" altLang="ko-KR" sz="2000" dirty="0" err="1"/>
              <a:t>xFF</a:t>
            </a:r>
            <a:r>
              <a:rPr lang="en-US" altLang="ko-KR" sz="2000" dirty="0"/>
              <a:t>\xD0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CMD</a:t>
            </a:r>
            <a:r>
              <a:rPr lang="ko-KR" altLang="en-US" sz="2000" dirty="0"/>
              <a:t>를 실행시키는 </a:t>
            </a:r>
            <a:r>
              <a:rPr lang="ko-KR" altLang="en-US" sz="2000" dirty="0" err="1"/>
              <a:t>쉘코드이다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5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Kernel32.WinExec</a:t>
            </a:r>
            <a:r>
              <a:rPr lang="ko-KR" altLang="en-US" sz="1500" dirty="0"/>
              <a:t>의 메모리주소는 </a:t>
            </a:r>
            <a:endParaRPr lang="en-US" altLang="ko-KR" sz="15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500" dirty="0"/>
              <a:t>컴퓨터를 실행시킬 </a:t>
            </a:r>
            <a:r>
              <a:rPr lang="ko-KR" altLang="en-US" sz="1500" dirty="0" err="1"/>
              <a:t>떄</a:t>
            </a:r>
            <a:r>
              <a:rPr lang="ko-KR" altLang="en-US" sz="1500" dirty="0"/>
              <a:t> 마다 달라진다</a:t>
            </a:r>
            <a:r>
              <a:rPr lang="en-US" altLang="ko-KR" sz="15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034605-C05B-49EA-BCCA-4D74BAD1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14" y="3736428"/>
            <a:ext cx="6254399" cy="29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0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/>
              <a:t>쉘코드를</a:t>
            </a:r>
            <a:r>
              <a:rPr lang="ko-KR" altLang="en-US" dirty="0"/>
              <a:t> 입력한다</a:t>
            </a:r>
            <a:r>
              <a:rPr lang="en-US" altLang="ko-KR" dirty="0"/>
              <a:t>. </a:t>
            </a:r>
            <a:r>
              <a:rPr lang="ko-KR" altLang="en-US" dirty="0"/>
              <a:t>편의를 위해 </a:t>
            </a:r>
            <a:r>
              <a:rPr lang="en-US" altLang="ko-KR" dirty="0"/>
              <a:t>16</a:t>
            </a:r>
            <a:r>
              <a:rPr lang="ko-KR" altLang="en-US" dirty="0"/>
              <a:t>진수라고 명명해주는 </a:t>
            </a:r>
            <a:r>
              <a:rPr lang="en-US" altLang="ko-KR" dirty="0"/>
              <a:t>\x </a:t>
            </a:r>
            <a:r>
              <a:rPr lang="ko-KR" altLang="en-US" dirty="0"/>
              <a:t>를 생략하고 공백으로 구분하여 </a:t>
            </a:r>
            <a:r>
              <a:rPr lang="ko-KR" altLang="en-US" dirty="0" err="1"/>
              <a:t>쉘코드를</a:t>
            </a:r>
            <a:r>
              <a:rPr lang="ko-KR" altLang="en-US" dirty="0"/>
              <a:t> 입력하게 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1D60-C048-41E7-A0A4-0DB7107540C8}"/>
              </a:ext>
            </a:extLst>
          </p:cNvPr>
          <p:cNvSpPr/>
          <p:nvPr/>
        </p:nvSpPr>
        <p:spPr>
          <a:xfrm>
            <a:off x="1343025" y="4296228"/>
            <a:ext cx="9469438" cy="10282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C:\&gt;stubtroy hellow.exe hellow_st.exe -m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Typing the Shellcode. Maximum length is 57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here:55 8b </a:t>
            </a:r>
            <a:r>
              <a:rPr lang="en-US" altLang="ko-KR" kern="0" dirty="0" err="1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ec</a:t>
            </a:r>
            <a:r>
              <a:rPr lang="en-US" altLang="ko-KR" kern="0" dirty="0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53 33 </a:t>
            </a:r>
            <a:r>
              <a:rPr lang="en-US" altLang="ko-KR" kern="0" dirty="0" err="1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db</a:t>
            </a:r>
            <a:r>
              <a:rPr lang="en-US" altLang="ko-KR" kern="0" dirty="0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89 5d fc c6 45 fc 63 c6 45 </a:t>
            </a:r>
            <a:r>
              <a:rPr lang="en-US" altLang="ko-KR" kern="0" dirty="0" err="1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fd</a:t>
            </a:r>
            <a:r>
              <a:rPr lang="en-US" altLang="ko-KR" kern="0" dirty="0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6d c6 45 </a:t>
            </a:r>
            <a:r>
              <a:rPr lang="en-US" altLang="ko-KR" kern="0" dirty="0" err="1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fe</a:t>
            </a:r>
            <a:r>
              <a:rPr lang="en-US" altLang="ko-KR" kern="0" dirty="0">
                <a:solidFill>
                  <a:srgbClr val="D4D4D4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64 6a 05 8d 45 fc 50 b8 29 32 c3 76 ff d0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/>
              <a:t>쉘코드</a:t>
            </a:r>
            <a:r>
              <a:rPr lang="ko-KR" altLang="en-US" dirty="0"/>
              <a:t> 입력을 마쳤다면 사용된 옵션과 나머지 버퍼를 채우기 위한 </a:t>
            </a:r>
            <a:r>
              <a:rPr lang="en-US" altLang="ko-KR" dirty="0"/>
              <a:t>90</a:t>
            </a:r>
            <a:r>
              <a:rPr lang="ko-KR" altLang="en-US" dirty="0"/>
              <a:t>과 </a:t>
            </a:r>
            <a:r>
              <a:rPr lang="en-US" altLang="ko-KR" dirty="0"/>
              <a:t>41</a:t>
            </a:r>
            <a:r>
              <a:rPr lang="ko-KR" altLang="en-US" dirty="0"/>
              <a:t>의 값이 모두 합쳐진 </a:t>
            </a:r>
            <a:r>
              <a:rPr lang="ko-KR" altLang="en-US" dirty="0" err="1"/>
              <a:t>쉘코드</a:t>
            </a:r>
            <a:r>
              <a:rPr lang="ko-KR" altLang="en-US" dirty="0"/>
              <a:t> 값을 알려주고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/>
              <a:t>쉘코드가</a:t>
            </a:r>
            <a:r>
              <a:rPr lang="ko-KR" altLang="en-US" dirty="0"/>
              <a:t> 삽입된 프로그램이 생성된 뒤 프로그램이 종료된다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80CEAB-E6B4-4E64-81B7-2151E22C7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 t="35463" r="-467" b="25203"/>
          <a:stretch/>
        </p:blipFill>
        <p:spPr>
          <a:xfrm>
            <a:off x="1216627" y="4087671"/>
            <a:ext cx="9787704" cy="10720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68C29C-F15B-48FC-9DA0-2B4EFE5F2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85" t="42758" r="4578" b="50001"/>
          <a:stretch/>
        </p:blipFill>
        <p:spPr>
          <a:xfrm>
            <a:off x="1153563" y="5235577"/>
            <a:ext cx="9826794" cy="10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0AB4-B49E-4AAE-BB9E-D2E01F17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530943"/>
            <a:ext cx="10080625" cy="57682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sz="3800" dirty="0">
                <a:solidFill>
                  <a:srgbClr val="0070C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ko-KR" altLang="en-US" sz="3800" dirty="0">
                <a:solidFill>
                  <a:srgbClr val="0070C0"/>
                </a:solidFill>
              </a:rPr>
              <a:t>개요</a:t>
            </a:r>
            <a:endParaRPr lang="en-US" altLang="ko-KR" sz="3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 선정 동기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목표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3800" dirty="0">
                <a:solidFill>
                  <a:srgbClr val="0070C0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ko-KR" altLang="en-US" sz="3800" dirty="0">
                <a:solidFill>
                  <a:srgbClr val="0070C0"/>
                </a:solidFill>
              </a:rPr>
              <a:t>내용</a:t>
            </a:r>
            <a:endParaRPr lang="en-US" altLang="ko-KR" sz="3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개발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3800" dirty="0">
                <a:solidFill>
                  <a:srgbClr val="0070C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ko-KR" altLang="en-US" sz="3800" dirty="0">
                <a:solidFill>
                  <a:srgbClr val="0070C0"/>
                </a:solidFill>
              </a:rPr>
              <a:t>결론</a:t>
            </a:r>
            <a:endParaRPr lang="en-US" altLang="ko-KR" sz="38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추후 과제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발전 방향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01C78DB-BC4F-4C94-8D52-9B686E216FAC}"/>
                  </a:ext>
                </a:extLst>
              </p14:cNvPr>
              <p14:cNvContentPartPr/>
              <p14:nvPr/>
            </p14:nvContentPartPr>
            <p14:xfrm>
              <a:off x="-3759293" y="2675413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01C78DB-BC4F-4C94-8D52-9B686E216F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777293" y="265741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52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/>
              <a:t>쉘코드로</a:t>
            </a:r>
            <a:r>
              <a:rPr lang="ko-KR" altLang="en-US" dirty="0"/>
              <a:t> 삽입한 동작과 원래 프로그램의 동작 모두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문제 없이 잘 실행되었다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76FB5A-9161-4118-8CF8-A645D7D78700}"/>
              </a:ext>
            </a:extLst>
          </p:cNvPr>
          <p:cNvPicPr/>
          <p:nvPr/>
        </p:nvPicPr>
        <p:blipFill rotWithShape="1">
          <a:blip r:embed="rId2"/>
          <a:srcRect l="4268" t="31727" r="30990" b="59818"/>
          <a:stretch/>
        </p:blipFill>
        <p:spPr bwMode="auto">
          <a:xfrm>
            <a:off x="1329559" y="4157145"/>
            <a:ext cx="9532882" cy="1397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4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대표적인 상용 </a:t>
            </a:r>
            <a:r>
              <a:rPr lang="ko-KR" altLang="en-US" dirty="0" err="1"/>
              <a:t>패커</a:t>
            </a:r>
            <a:r>
              <a:rPr lang="ko-KR" altLang="en-US" dirty="0"/>
              <a:t> </a:t>
            </a:r>
            <a:r>
              <a:rPr lang="en-US" altLang="ko-KR" dirty="0" err="1"/>
              <a:t>Themida</a:t>
            </a:r>
            <a:r>
              <a:rPr lang="ko-KR" altLang="en-US" dirty="0"/>
              <a:t>로 </a:t>
            </a:r>
            <a:r>
              <a:rPr lang="ko-KR" altLang="en-US" dirty="0" err="1"/>
              <a:t>패킹된</a:t>
            </a:r>
            <a:r>
              <a:rPr lang="ko-KR" altLang="en-US" dirty="0"/>
              <a:t> 프로그램인 카카오톡에도 적용시켜 보았다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24032-077C-4D9C-9C7B-FFAC65743B0D}"/>
              </a:ext>
            </a:extLst>
          </p:cNvPr>
          <p:cNvPicPr/>
          <p:nvPr/>
        </p:nvPicPr>
        <p:blipFill rotWithShape="1">
          <a:blip r:embed="rId2"/>
          <a:srcRect l="59665" t="47602" r="7297" b="29008"/>
          <a:stretch/>
        </p:blipFill>
        <p:spPr bwMode="auto">
          <a:xfrm>
            <a:off x="1592897" y="3460532"/>
            <a:ext cx="9006205" cy="35863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997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문제 없이 적용되어 </a:t>
            </a:r>
            <a:r>
              <a:rPr lang="ko-KR" altLang="en-US" dirty="0" err="1"/>
              <a:t>쉘코드와</a:t>
            </a:r>
            <a:r>
              <a:rPr lang="ko-KR" altLang="en-US" dirty="0"/>
              <a:t> 본래 프로그램 모두 잘 실행되는 것을 볼 수 있었다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DE9702-DFC3-4C43-BAA2-F8AB5F49CAB1}"/>
              </a:ext>
            </a:extLst>
          </p:cNvPr>
          <p:cNvPicPr/>
          <p:nvPr/>
        </p:nvPicPr>
        <p:blipFill rotWithShape="1">
          <a:blip r:embed="rId2"/>
          <a:srcRect l="59919" t="34629" r="371" b="28424"/>
          <a:stretch/>
        </p:blipFill>
        <p:spPr bwMode="auto">
          <a:xfrm>
            <a:off x="3078355" y="3677690"/>
            <a:ext cx="5703038" cy="2984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824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프로그램 개발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42743BD-858C-4B7C-BC2C-07DCDABD048B}"/>
              </a:ext>
            </a:extLst>
          </p:cNvPr>
          <p:cNvSpPr txBox="1">
            <a:spLocks/>
          </p:cNvSpPr>
          <p:nvPr/>
        </p:nvSpPr>
        <p:spPr>
          <a:xfrm>
            <a:off x="1070437" y="1930400"/>
            <a:ext cx="10065876" cy="4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작동 확인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-c </a:t>
            </a:r>
            <a:r>
              <a:rPr lang="ko-KR" altLang="en-US" dirty="0"/>
              <a:t>옵션을 사용하여 해당 파일이 </a:t>
            </a:r>
            <a:r>
              <a:rPr lang="en-US" altLang="ko-KR" dirty="0"/>
              <a:t>DOS Stub</a:t>
            </a:r>
            <a:r>
              <a:rPr lang="ko-KR" altLang="en-US" dirty="0"/>
              <a:t>에 </a:t>
            </a:r>
            <a:r>
              <a:rPr lang="ko-KR" altLang="en-US" dirty="0" err="1"/>
              <a:t>쉘코드가</a:t>
            </a:r>
            <a:r>
              <a:rPr lang="ko-KR" altLang="en-US" dirty="0"/>
              <a:t> 삽입 되어 실행 될 수 있는 파일인지 검사 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58C5B-B04B-4C53-B1D5-C8BCFA806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26" t="39426" r="11477" b="49769"/>
          <a:stretch/>
        </p:blipFill>
        <p:spPr>
          <a:xfrm>
            <a:off x="598112" y="3837415"/>
            <a:ext cx="11010525" cy="23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94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B9AB2-056D-429A-8CB0-5EFB282C1B15}"/>
              </a:ext>
            </a:extLst>
          </p:cNvPr>
          <p:cNvSpPr/>
          <p:nvPr/>
        </p:nvSpPr>
        <p:spPr>
          <a:xfrm>
            <a:off x="3048000" y="236717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800" dirty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ko-KR" altLang="en-US" sz="4800" dirty="0">
                <a:solidFill>
                  <a:srgbClr val="0070C0"/>
                </a:solidFill>
              </a:rPr>
              <a:t>결론</a:t>
            </a:r>
            <a:endParaRPr lang="en-US" altLang="ko-KR" sz="4800" dirty="0">
              <a:solidFill>
                <a:srgbClr val="0070C0"/>
              </a:solidFill>
            </a:endParaRPr>
          </a:p>
          <a:p>
            <a:pPr algn="ctr"/>
            <a:endParaRPr lang="en-US" altLang="ko-KR" sz="4800" dirty="0"/>
          </a:p>
          <a:p>
            <a:pPr algn="ctr"/>
            <a:r>
              <a:rPr lang="ko-KR" altLang="en-US" dirty="0"/>
              <a:t>추후 과제</a:t>
            </a:r>
            <a:endParaRPr lang="en-US" altLang="ko-KR" dirty="0"/>
          </a:p>
          <a:p>
            <a:pPr algn="ctr"/>
            <a:r>
              <a:rPr lang="ko-KR" altLang="en-US" dirty="0"/>
              <a:t>발전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2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추후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0AB4-B49E-4AAE-BB9E-D2E01F17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436" y="1930400"/>
            <a:ext cx="10080625" cy="4368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Window 8</a:t>
            </a:r>
            <a:r>
              <a:rPr lang="ko-KR" altLang="en-US" dirty="0"/>
              <a:t> 이상의 상위 윈도우 운영 체제에서는 </a:t>
            </a:r>
            <a:r>
              <a:rPr lang="en-US" altLang="ko-KR" dirty="0"/>
              <a:t>Address of Entry Point</a:t>
            </a:r>
            <a:r>
              <a:rPr lang="ko-KR" altLang="en-US" dirty="0"/>
              <a:t>가 </a:t>
            </a:r>
            <a:r>
              <a:rPr lang="en-US" altLang="ko-KR" dirty="0"/>
              <a:t>399 </a:t>
            </a:r>
            <a:r>
              <a:rPr lang="ko-KR" altLang="en-US" dirty="0"/>
              <a:t>이하일 경우 오류가 발생하며 실행 불가능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window 7</a:t>
            </a:r>
            <a:r>
              <a:rPr lang="ko-KR" altLang="en-US" dirty="0"/>
              <a:t>에서만 구동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Window 8</a:t>
            </a:r>
            <a:r>
              <a:rPr lang="ko-KR" altLang="en-US" dirty="0"/>
              <a:t>이상의 상위 버전에서 구동 가능하게 하려면 </a:t>
            </a:r>
            <a:r>
              <a:rPr lang="ko-KR" altLang="en-US" dirty="0" err="1"/>
              <a:t>쉘코드를</a:t>
            </a:r>
            <a:r>
              <a:rPr lang="ko-KR" altLang="en-US" dirty="0"/>
              <a:t> </a:t>
            </a:r>
            <a:r>
              <a:rPr lang="en-US" altLang="ko-KR" dirty="0"/>
              <a:t>MS-DOS Stub</a:t>
            </a:r>
            <a:r>
              <a:rPr lang="ko-KR" altLang="en-US" dirty="0"/>
              <a:t>이 아닌 다른 곳에 삽입해야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178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발전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0AB4-B49E-4AAE-BB9E-D2E01F17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436" y="1930400"/>
            <a:ext cx="10080625" cy="4368799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DOS Stub</a:t>
            </a:r>
            <a:r>
              <a:rPr lang="ko-KR" altLang="en-US" dirty="0"/>
              <a:t>이 아닌</a:t>
            </a:r>
            <a:r>
              <a:rPr lang="en-US" altLang="ko-KR" dirty="0"/>
              <a:t>,</a:t>
            </a:r>
            <a:r>
              <a:rPr lang="ko-KR" altLang="en-US" dirty="0"/>
              <a:t> 주소가 </a:t>
            </a:r>
            <a:r>
              <a:rPr lang="en-US" altLang="ko-KR" dirty="0"/>
              <a:t>400 </a:t>
            </a:r>
            <a:r>
              <a:rPr lang="ko-KR" altLang="en-US" dirty="0"/>
              <a:t>이상인 다른 공간에 </a:t>
            </a:r>
            <a:r>
              <a:rPr lang="ko-KR" altLang="en-US" dirty="0" err="1"/>
              <a:t>쉘코드를</a:t>
            </a:r>
            <a:r>
              <a:rPr lang="ko-KR" altLang="en-US" dirty="0"/>
              <a:t> 삽입하고 그에 맞춰 편집해야 하는 헤더 구조의 정보들을 맞춰 편집한다면 윈도우 </a:t>
            </a:r>
            <a:r>
              <a:rPr lang="en-US" altLang="ko-KR" dirty="0"/>
              <a:t>8 </a:t>
            </a:r>
            <a:r>
              <a:rPr lang="ko-KR" altLang="en-US" dirty="0"/>
              <a:t>이상의 운영체제에서 사용가능한 트로이 제작 툴을 작성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BaseofCode</a:t>
            </a:r>
            <a:r>
              <a:rPr lang="en-US" altLang="ko-KR" dirty="0"/>
              <a:t>, Address of Entry Point </a:t>
            </a:r>
            <a:r>
              <a:rPr lang="ko-KR" altLang="en-US" dirty="0"/>
              <a:t>이외에도 </a:t>
            </a:r>
            <a:r>
              <a:rPr lang="en-US" altLang="ko-KR" dirty="0"/>
              <a:t>Number of Sections, </a:t>
            </a:r>
            <a:r>
              <a:rPr lang="ko-KR" altLang="en-US" dirty="0"/>
              <a:t>섹션들의 </a:t>
            </a:r>
            <a:r>
              <a:rPr lang="en-US" altLang="ko-KR" dirty="0"/>
              <a:t>Name, Pointer to Raw Data </a:t>
            </a:r>
            <a:r>
              <a:rPr lang="ko-KR" altLang="en-US" dirty="0"/>
              <a:t>등의 현재 프로젝트보다 더 많은 요소에 접근해 편집하고 </a:t>
            </a:r>
            <a:r>
              <a:rPr lang="ko-KR" altLang="en-US" dirty="0" err="1"/>
              <a:t>쉘코드를</a:t>
            </a:r>
            <a:r>
              <a:rPr lang="ko-KR" altLang="en-US" dirty="0"/>
              <a:t> 추가해야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49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B9AB2-056D-429A-8CB0-5EFB282C1B15}"/>
              </a:ext>
            </a:extLst>
          </p:cNvPr>
          <p:cNvSpPr/>
          <p:nvPr/>
        </p:nvSpPr>
        <p:spPr>
          <a:xfrm>
            <a:off x="3048000" y="236717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800" dirty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ko-KR" altLang="en-US" sz="4800" dirty="0">
                <a:solidFill>
                  <a:srgbClr val="0070C0"/>
                </a:solidFill>
              </a:rPr>
              <a:t>개요</a:t>
            </a:r>
            <a:endParaRPr lang="en-US" altLang="ko-KR" sz="4800" dirty="0">
              <a:solidFill>
                <a:srgbClr val="0070C0"/>
              </a:solidFill>
            </a:endParaRPr>
          </a:p>
          <a:p>
            <a:pPr algn="ctr"/>
            <a:endParaRPr lang="en-US" altLang="ko-KR" sz="4800" dirty="0"/>
          </a:p>
          <a:p>
            <a:pPr algn="ctr"/>
            <a:r>
              <a:rPr lang="ko-KR" altLang="en-US" dirty="0"/>
              <a:t>주제 선정 동기</a:t>
            </a:r>
            <a:endParaRPr lang="en-US" altLang="ko-KR" dirty="0"/>
          </a:p>
          <a:p>
            <a:pPr algn="ctr"/>
            <a:r>
              <a:rPr lang="ko-KR" altLang="en-US" dirty="0"/>
              <a:t>프로젝트 목표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4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F43A14-976D-4876-9179-6FC76E8A9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23" b="44007"/>
          <a:stretch/>
        </p:blipFill>
        <p:spPr>
          <a:xfrm>
            <a:off x="6360000" y="3413440"/>
            <a:ext cx="5920488" cy="34445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주제 선정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0AB4-B49E-4AAE-BB9E-D2E01F17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436" y="1930401"/>
            <a:ext cx="7173911" cy="42213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PE(Portable Executable)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윈도우 운영 체제에서 사용되는 실행파일</a:t>
            </a:r>
            <a:r>
              <a:rPr lang="en-US" altLang="ko-KR" dirty="0"/>
              <a:t>, DLL</a:t>
            </a:r>
            <a:r>
              <a:rPr lang="ko-KR" altLang="en-US" dirty="0"/>
              <a:t>등을 위한 파일 형식</a:t>
            </a:r>
            <a:r>
              <a:rPr lang="en-US" altLang="ko-KR" dirty="0"/>
              <a:t>. </a:t>
            </a:r>
            <a:r>
              <a:rPr lang="ko-KR" altLang="en-US" dirty="0"/>
              <a:t>윈도우 </a:t>
            </a:r>
            <a:r>
              <a:rPr lang="ko-KR" altLang="en-US" dirty="0" err="1"/>
              <a:t>로더가</a:t>
            </a:r>
            <a:r>
              <a:rPr lang="ko-KR" altLang="en-US" dirty="0"/>
              <a:t> 실행 가능한 코드를 관리하는데 필요한 정보를 </a:t>
            </a:r>
            <a:r>
              <a:rPr lang="ko-KR" altLang="en-US" dirty="0" err="1"/>
              <a:t>캡슐화한</a:t>
            </a:r>
            <a:r>
              <a:rPr lang="ko-KR" altLang="en-US" dirty="0"/>
              <a:t> 구조체이다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61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7D3D59-5AD2-49C4-B1D6-D5FC3421E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23" b="44007"/>
          <a:stretch/>
        </p:blipFill>
        <p:spPr>
          <a:xfrm>
            <a:off x="6360000" y="3413440"/>
            <a:ext cx="5920488" cy="34445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주제 선정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0AB4-B49E-4AAE-BB9E-D2E01F17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436" y="1930400"/>
            <a:ext cx="10080625" cy="4368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MS-DOS Stub Program</a:t>
            </a:r>
          </a:p>
          <a:p>
            <a:pPr marL="0" indent="0">
              <a:buNone/>
            </a:pPr>
            <a:r>
              <a:rPr lang="en-US" altLang="ko-KR" dirty="0"/>
              <a:t>	DOS </a:t>
            </a:r>
            <a:r>
              <a:rPr lang="ko-KR" altLang="en-US" dirty="0"/>
              <a:t>환경에서 실행될 내용의 코드 부분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필수 구성 요소가 아니고</a:t>
            </a:r>
            <a:r>
              <a:rPr lang="en-US" altLang="ko-KR" dirty="0"/>
              <a:t>, </a:t>
            </a:r>
            <a:r>
              <a:rPr lang="ko-KR" altLang="en-US" dirty="0"/>
              <a:t>이 부분이 없더라도 실행되는 데에 </a:t>
            </a:r>
            <a:r>
              <a:rPr lang="ko-KR" altLang="en-US" b="1" dirty="0"/>
              <a:t>아무런 지장이 없다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852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주제 선정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0AB4-B49E-4AAE-BB9E-D2E01F17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436" y="1930400"/>
            <a:ext cx="10080625" cy="436879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MS-DOS Stub Program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-&gt;</a:t>
            </a:r>
            <a:r>
              <a:rPr lang="ko-KR" altLang="en-US" dirty="0"/>
              <a:t> 이 공간에 원하는 쉘 코드를 넣어 실행 시킬 수 있지 않을까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	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56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0AB4-B49E-4AAE-BB9E-D2E01F17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436" y="1930400"/>
            <a:ext cx="10080625" cy="436879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MS-DOS Stub</a:t>
            </a:r>
            <a:r>
              <a:rPr lang="ko-KR" altLang="en-US" dirty="0"/>
              <a:t>을 비우고 원하는 쉘 코드를 삽입이 유용한 프로그램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	</a:t>
            </a:r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012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B9AB2-056D-429A-8CB0-5EFB282C1B15}"/>
              </a:ext>
            </a:extLst>
          </p:cNvPr>
          <p:cNvSpPr/>
          <p:nvPr/>
        </p:nvSpPr>
        <p:spPr>
          <a:xfrm>
            <a:off x="3048000" y="236717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800" dirty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ko-KR" altLang="en-US" sz="4800" dirty="0">
                <a:solidFill>
                  <a:srgbClr val="0070C0"/>
                </a:solidFill>
              </a:rPr>
              <a:t>내용</a:t>
            </a:r>
            <a:endParaRPr lang="en-US" altLang="ko-KR" sz="4800" dirty="0">
              <a:solidFill>
                <a:srgbClr val="0070C0"/>
              </a:solidFill>
            </a:endParaRPr>
          </a:p>
          <a:p>
            <a:pPr algn="ctr"/>
            <a:endParaRPr lang="en-US" altLang="ko-KR" sz="4800" dirty="0"/>
          </a:p>
          <a:p>
            <a:pPr algn="ctr"/>
            <a:r>
              <a:rPr lang="ko-KR" altLang="en-US" dirty="0"/>
              <a:t>개발 환경</a:t>
            </a:r>
            <a:endParaRPr lang="en-US" altLang="ko-KR" dirty="0"/>
          </a:p>
          <a:p>
            <a:pPr algn="ctr"/>
            <a:r>
              <a:rPr lang="ko-KR" altLang="en-US" dirty="0"/>
              <a:t>프로그램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862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D2FAE-B2DD-4518-AEDE-2E0D45E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06284"/>
            <a:ext cx="10080625" cy="11318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30AB4-B49E-4AAE-BB9E-D2E01F17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436" y="1930400"/>
            <a:ext cx="10080625" cy="4368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프로그램 작성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HxD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프로그램 작동 간단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Vmware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프로그램 작동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Immunity Debugger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프로그램 작동 상세 확인</a:t>
            </a:r>
          </a:p>
        </p:txBody>
      </p:sp>
    </p:spTree>
    <p:extLst>
      <p:ext uri="{BB962C8B-B14F-4D97-AF65-F5344CB8AC3E}">
        <p14:creationId xmlns:p14="http://schemas.microsoft.com/office/powerpoint/2010/main" val="151730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715</Words>
  <Application>Microsoft Office PowerPoint</Application>
  <PresentationFormat>와이드스크린</PresentationFormat>
  <Paragraphs>179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LG PC</vt:lpstr>
      <vt:lpstr>굴림</vt:lpstr>
      <vt:lpstr>맑은 고딕</vt:lpstr>
      <vt:lpstr>Arial</vt:lpstr>
      <vt:lpstr>Consolas</vt:lpstr>
      <vt:lpstr>Times New Roman</vt:lpstr>
      <vt:lpstr>Office 테마</vt:lpstr>
      <vt:lpstr>StubTroy</vt:lpstr>
      <vt:lpstr>PowerPoint 프레젠테이션</vt:lpstr>
      <vt:lpstr>PowerPoint 프레젠테이션</vt:lpstr>
      <vt:lpstr>주제 선정 동기</vt:lpstr>
      <vt:lpstr>주제 선정 동기</vt:lpstr>
      <vt:lpstr>주제 선정 동기</vt:lpstr>
      <vt:lpstr>프로젝트 목표</vt:lpstr>
      <vt:lpstr>PowerPoint 프레젠테이션</vt:lpstr>
      <vt:lpstr>개발 환경</vt:lpstr>
      <vt:lpstr>프로그램 개발</vt:lpstr>
      <vt:lpstr>프로그램 개발</vt:lpstr>
      <vt:lpstr>프로그램 개발</vt:lpstr>
      <vt:lpstr>프로그램 개발</vt:lpstr>
      <vt:lpstr>프로그램 개발</vt:lpstr>
      <vt:lpstr>프로그램 개발</vt:lpstr>
      <vt:lpstr>프로그램 개발</vt:lpstr>
      <vt:lpstr>프로그램 개발</vt:lpstr>
      <vt:lpstr>프로그램 개발</vt:lpstr>
      <vt:lpstr>프로그램 개발</vt:lpstr>
      <vt:lpstr>프로그램 개발</vt:lpstr>
      <vt:lpstr>프로그램 개발</vt:lpstr>
      <vt:lpstr>프로그램 개발</vt:lpstr>
      <vt:lpstr>프로그램 개발</vt:lpstr>
      <vt:lpstr>PowerPoint 프레젠테이션</vt:lpstr>
      <vt:lpstr>추후 과제</vt:lpstr>
      <vt:lpstr>발전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다솜</dc:creator>
  <cp:lastModifiedBy>김 다솜</cp:lastModifiedBy>
  <cp:revision>48</cp:revision>
  <dcterms:created xsi:type="dcterms:W3CDTF">2018-04-23T05:17:22Z</dcterms:created>
  <dcterms:modified xsi:type="dcterms:W3CDTF">2018-05-15T13:33:52Z</dcterms:modified>
</cp:coreProperties>
</file>