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4A6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545"/>
    <p:restoredTop sz="94697"/>
  </p:normalViewPr>
  <p:slideViewPr>
    <p:cSldViewPr snapToGrid="0" snapToObjects="1">
      <p:cViewPr>
        <p:scale>
          <a:sx n="83" d="100"/>
          <a:sy n="83" d="100"/>
        </p:scale>
        <p:origin x="232" y="8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3692AB-2531-6B47-92CF-65D04008F401}" type="datetimeFigureOut">
              <a:rPr lang="en-US" smtClean="0"/>
              <a:t>9/26/18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4F667B-4EC0-D042-A0A4-37C5B30FB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973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4F667B-4EC0-D042-A0A4-37C5B30FB91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6069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59AC0-F11A-BE40-B019-C9ACB49D73E6}" type="datetimeFigureOut">
              <a:rPr lang="en-US" smtClean="0"/>
              <a:t>9/26/18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EA814-4261-DD4E-B234-1BF4B8918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19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59AC0-F11A-BE40-B019-C9ACB49D73E6}" type="datetimeFigureOut">
              <a:rPr lang="en-US" smtClean="0"/>
              <a:t>9/26/18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EA814-4261-DD4E-B234-1BF4B8918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086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59AC0-F11A-BE40-B019-C9ACB49D73E6}" type="datetimeFigureOut">
              <a:rPr lang="en-US" smtClean="0"/>
              <a:t>9/26/18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EA814-4261-DD4E-B234-1BF4B8918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269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59AC0-F11A-BE40-B019-C9ACB49D73E6}" type="datetimeFigureOut">
              <a:rPr lang="en-US" smtClean="0"/>
              <a:t>9/26/18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EA814-4261-DD4E-B234-1BF4B8918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217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59AC0-F11A-BE40-B019-C9ACB49D73E6}" type="datetimeFigureOut">
              <a:rPr lang="en-US" smtClean="0"/>
              <a:t>9/26/18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EA814-4261-DD4E-B234-1BF4B8918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69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59AC0-F11A-BE40-B019-C9ACB49D73E6}" type="datetimeFigureOut">
              <a:rPr lang="en-US" smtClean="0"/>
              <a:t>9/26/18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EA814-4261-DD4E-B234-1BF4B8918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697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59AC0-F11A-BE40-B019-C9ACB49D73E6}" type="datetimeFigureOut">
              <a:rPr lang="en-US" smtClean="0"/>
              <a:t>9/26/18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EA814-4261-DD4E-B234-1BF4B8918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55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59AC0-F11A-BE40-B019-C9ACB49D73E6}" type="datetimeFigureOut">
              <a:rPr lang="en-US" smtClean="0"/>
              <a:t>9/26/18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EA814-4261-DD4E-B234-1BF4B8918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106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59AC0-F11A-BE40-B019-C9ACB49D73E6}" type="datetimeFigureOut">
              <a:rPr lang="en-US" smtClean="0"/>
              <a:t>9/26/18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EA814-4261-DD4E-B234-1BF4B8918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674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59AC0-F11A-BE40-B019-C9ACB49D73E6}" type="datetimeFigureOut">
              <a:rPr lang="en-US" smtClean="0"/>
              <a:t>9/26/18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EA814-4261-DD4E-B234-1BF4B8918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416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59AC0-F11A-BE40-B019-C9ACB49D73E6}" type="datetimeFigureOut">
              <a:rPr lang="en-US" smtClean="0"/>
              <a:t>9/26/18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EA814-4261-DD4E-B234-1BF4B8918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92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759AC0-F11A-BE40-B019-C9ACB49D73E6}" type="datetimeFigureOut">
              <a:rPr lang="en-US" smtClean="0"/>
              <a:t>9/26/18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3EA814-4261-DD4E-B234-1BF4B8918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74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7.png"/><Relationship Id="rId20" Type="http://schemas.openxmlformats.org/officeDocument/2006/relationships/image" Target="../media/image18.png"/><Relationship Id="rId21" Type="http://schemas.openxmlformats.org/officeDocument/2006/relationships/image" Target="../media/image19.png"/><Relationship Id="rId22" Type="http://schemas.openxmlformats.org/officeDocument/2006/relationships/image" Target="../media/image20.png"/><Relationship Id="rId23" Type="http://schemas.openxmlformats.org/officeDocument/2006/relationships/image" Target="../media/image21.png"/><Relationship Id="rId10" Type="http://schemas.openxmlformats.org/officeDocument/2006/relationships/image" Target="../media/image8.png"/><Relationship Id="rId11" Type="http://schemas.openxmlformats.org/officeDocument/2006/relationships/image" Target="../media/image9.png"/><Relationship Id="rId12" Type="http://schemas.openxmlformats.org/officeDocument/2006/relationships/image" Target="../media/image10.png"/><Relationship Id="rId13" Type="http://schemas.openxmlformats.org/officeDocument/2006/relationships/image" Target="../media/image11.png"/><Relationship Id="rId14" Type="http://schemas.openxmlformats.org/officeDocument/2006/relationships/image" Target="../media/image12.png"/><Relationship Id="rId15" Type="http://schemas.openxmlformats.org/officeDocument/2006/relationships/image" Target="../media/image13.png"/><Relationship Id="rId16" Type="http://schemas.openxmlformats.org/officeDocument/2006/relationships/image" Target="../media/image14.png"/><Relationship Id="rId17" Type="http://schemas.openxmlformats.org/officeDocument/2006/relationships/image" Target="../media/image15.png"/><Relationship Id="rId18" Type="http://schemas.openxmlformats.org/officeDocument/2006/relationships/image" Target="../media/image16.png"/><Relationship Id="rId19" Type="http://schemas.openxmlformats.org/officeDocument/2006/relationships/image" Target="../media/image17.em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8776162"/>
              </p:ext>
            </p:extLst>
          </p:nvPr>
        </p:nvGraphicFramePr>
        <p:xfrm>
          <a:off x="2365841" y="1126070"/>
          <a:ext cx="1334674" cy="10972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99350"/>
                <a:gridCol w="345108"/>
                <a:gridCol w="345108"/>
                <a:gridCol w="345108"/>
              </a:tblGrid>
              <a:tr h="3429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983119"/>
              </p:ext>
            </p:extLst>
          </p:nvPr>
        </p:nvGraphicFramePr>
        <p:xfrm>
          <a:off x="951664" y="1117599"/>
          <a:ext cx="875022" cy="15036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91674"/>
                <a:gridCol w="291674"/>
                <a:gridCol w="291674"/>
              </a:tblGrid>
              <a:tr h="3759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59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59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59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/>
              <p:cNvSpPr txBox="1"/>
              <p:nvPr/>
            </p:nvSpPr>
            <p:spPr>
              <a:xfrm flipH="1">
                <a:off x="1115159" y="784311"/>
                <a:ext cx="1473207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1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b="1" i="1" smtClean="0">
                              <a:latin typeface="Cambria Math" charset="0"/>
                            </a:rPr>
                            <m:t>𝒇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∗</m:t>
                          </m:r>
                        </m:sub>
                        <m:sup>
                          <m:r>
                            <a:rPr lang="en-US" b="0" i="1" smtClean="0">
                              <a:latin typeface="Cambria Math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−1</m:t>
                          </m:r>
                        </m:sup>
                      </m:sSubSup>
                    </m:oMath>
                  </m:oMathPara>
                </a14:m>
                <a:endParaRPr lang="en-US" b="1" dirty="0" smtClean="0"/>
              </a:p>
              <a:p>
                <a:endParaRPr lang="en-US" dirty="0"/>
              </a:p>
            </p:txBody>
          </p:sp>
        </mc:Choice>
        <mc:Fallback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115159" y="784311"/>
                <a:ext cx="1473207" cy="553998"/>
              </a:xfrm>
              <a:prstGeom prst="rect">
                <a:avLst/>
              </a:prstGeom>
              <a:blipFill rotWithShape="0">
                <a:blip r:embed="rId3"/>
                <a:stretch>
                  <a:fillRect t="-2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/>
              <p:cNvSpPr txBox="1"/>
              <p:nvPr/>
            </p:nvSpPr>
            <p:spPr>
              <a:xfrm>
                <a:off x="1308104" y="776986"/>
                <a:ext cx="248936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⋯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8104" y="776986"/>
                <a:ext cx="248936" cy="307777"/>
              </a:xfrm>
              <a:prstGeom prst="rect">
                <a:avLst/>
              </a:prstGeom>
              <a:blipFill rotWithShape="0">
                <a:blip r:embed="rId4"/>
                <a:stretch>
                  <a:fillRect l="-15000" r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/>
              <p:cNvSpPr txBox="1"/>
              <p:nvPr/>
            </p:nvSpPr>
            <p:spPr>
              <a:xfrm>
                <a:off x="1998265" y="1625979"/>
                <a:ext cx="24045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×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8265" y="1625979"/>
                <a:ext cx="240450" cy="307777"/>
              </a:xfrm>
              <a:prstGeom prst="rect">
                <a:avLst/>
              </a:prstGeom>
              <a:blipFill rotWithShape="0">
                <a:blip r:embed="rId5"/>
                <a:stretch>
                  <a:fillRect l="-17949" r="-20513" b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/>
              <p:cNvSpPr txBox="1"/>
              <p:nvPr/>
            </p:nvSpPr>
            <p:spPr>
              <a:xfrm>
                <a:off x="841214" y="758325"/>
                <a:ext cx="552331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1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b="1" i="1" smtClean="0">
                              <a:latin typeface="Cambria Math" charset="0"/>
                            </a:rPr>
                            <m:t>𝒇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∗</m:t>
                          </m:r>
                        </m:sub>
                        <m:sup>
                          <m:r>
                            <a:rPr lang="en-US" b="0" i="1" smtClean="0">
                              <a:latin typeface="Cambria Math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𝑚</m:t>
                          </m:r>
                        </m:sup>
                      </m:sSubSup>
                    </m:oMath>
                  </m:oMathPara>
                </a14:m>
                <a:endParaRPr lang="en-US" b="1" dirty="0" smtClean="0"/>
              </a:p>
              <a:p>
                <a:endParaRPr lang="en-US" dirty="0"/>
              </a:p>
            </p:txBody>
          </p:sp>
        </mc:Choice>
        <mc:Fallback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214" y="758325"/>
                <a:ext cx="552331" cy="553998"/>
              </a:xfrm>
              <a:prstGeom prst="rect">
                <a:avLst/>
              </a:prstGeom>
              <a:blipFill rotWithShape="0">
                <a:blip r:embed="rId6"/>
                <a:stretch>
                  <a:fillRect l="-14286" t="-10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TextBox 45"/>
          <p:cNvSpPr txBox="1"/>
          <p:nvPr/>
        </p:nvSpPr>
        <p:spPr>
          <a:xfrm>
            <a:off x="2213472" y="705672"/>
            <a:ext cx="17458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weight matrix</a:t>
            </a:r>
            <a:endParaRPr lang="en-US" sz="20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/>
              <p:cNvSpPr txBox="1"/>
              <p:nvPr/>
            </p:nvSpPr>
            <p:spPr>
              <a:xfrm>
                <a:off x="2326539" y="1181959"/>
                <a:ext cx="375996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en-US" sz="1400" b="0" dirty="0" smtClean="0"/>
              </a:p>
              <a:p>
                <a:endParaRPr lang="en-US" dirty="0"/>
              </a:p>
            </p:txBody>
          </p:sp>
        </mc:Choice>
        <mc:Fallback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6539" y="1181959"/>
                <a:ext cx="375996" cy="492443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Rectangle 47"/>
              <p:cNvSpPr/>
              <p:nvPr/>
            </p:nvSpPr>
            <p:spPr>
              <a:xfrm>
                <a:off x="2621875" y="1141506"/>
                <a:ext cx="397940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48" name="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1875" y="1141506"/>
                <a:ext cx="397940" cy="307777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Rectangle 49"/>
              <p:cNvSpPr/>
              <p:nvPr/>
            </p:nvSpPr>
            <p:spPr>
              <a:xfrm>
                <a:off x="3318072" y="1132584"/>
                <a:ext cx="443087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charset="0"/>
                            </a:rPr>
                            <m:t>1</m:t>
                          </m:r>
                          <m:r>
                            <a:rPr lang="en-US" sz="1400" b="0" i="1" smtClean="0">
                              <a:latin typeface="Cambria Math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50" name="Rectangle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8072" y="1132584"/>
                <a:ext cx="443087" cy="307777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Rectangle 54"/>
              <p:cNvSpPr/>
              <p:nvPr/>
            </p:nvSpPr>
            <p:spPr>
              <a:xfrm>
                <a:off x="2318184" y="1476265"/>
                <a:ext cx="410921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⋮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>
          <p:sp>
            <p:nvSpPr>
              <p:cNvPr id="55" name="Rectangle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8184" y="1476265"/>
                <a:ext cx="410921" cy="400110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Rectangle 56"/>
              <p:cNvSpPr/>
              <p:nvPr/>
            </p:nvSpPr>
            <p:spPr>
              <a:xfrm>
                <a:off x="2215260" y="1876613"/>
                <a:ext cx="677333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charset="0"/>
                            </a:rPr>
                            <m:t>𝑚</m:t>
                          </m:r>
                          <m:r>
                            <a:rPr lang="en-US" sz="1400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57" name="Rectangle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5260" y="1876613"/>
                <a:ext cx="677333" cy="307777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" name="Rectangle 59"/>
              <p:cNvSpPr/>
              <p:nvPr/>
            </p:nvSpPr>
            <p:spPr>
              <a:xfrm>
                <a:off x="3230683" y="1889453"/>
                <a:ext cx="677333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charset="0"/>
                            </a:rPr>
                            <m:t>𝑚𝑛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60" name="Rectangle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0683" y="1889453"/>
                <a:ext cx="677333" cy="307777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3" name="Rectangle 62"/>
              <p:cNvSpPr/>
              <p:nvPr/>
            </p:nvSpPr>
            <p:spPr>
              <a:xfrm>
                <a:off x="2518286" y="1880902"/>
                <a:ext cx="677333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charset="0"/>
                            </a:rPr>
                            <m:t>𝑚</m:t>
                          </m:r>
                          <m:r>
                            <a:rPr lang="en-US" sz="1400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63" name="Rectangle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8286" y="1880902"/>
                <a:ext cx="677333" cy="307777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TextBox 68"/>
          <p:cNvSpPr txBox="1"/>
          <p:nvPr/>
        </p:nvSpPr>
        <p:spPr>
          <a:xfrm>
            <a:off x="5387472" y="1304911"/>
            <a:ext cx="863614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concat</a:t>
            </a:r>
            <a:endParaRPr 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0" name="TextBox 69"/>
              <p:cNvSpPr txBox="1"/>
              <p:nvPr/>
            </p:nvSpPr>
            <p:spPr>
              <a:xfrm>
                <a:off x="3008415" y="1154193"/>
                <a:ext cx="365223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⋯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8415" y="1154193"/>
                <a:ext cx="365223" cy="307777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4" name="Rectangle 83"/>
              <p:cNvSpPr/>
              <p:nvPr/>
            </p:nvSpPr>
            <p:spPr>
              <a:xfrm>
                <a:off x="2624494" y="1479281"/>
                <a:ext cx="410921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⋮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84" name="Rectangle 8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4494" y="1479281"/>
                <a:ext cx="410921" cy="400110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5" name="Rectangle 84"/>
              <p:cNvSpPr/>
              <p:nvPr/>
            </p:nvSpPr>
            <p:spPr>
              <a:xfrm>
                <a:off x="2980593" y="1477768"/>
                <a:ext cx="410921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⋮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>
          <p:sp>
            <p:nvSpPr>
              <p:cNvPr id="85" name="Rectangle 8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0593" y="1477768"/>
                <a:ext cx="410921" cy="400110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7" name="Rectangle 86"/>
              <p:cNvSpPr/>
              <p:nvPr/>
            </p:nvSpPr>
            <p:spPr>
              <a:xfrm>
                <a:off x="3346324" y="1479278"/>
                <a:ext cx="410921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⋮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>
          <p:sp>
            <p:nvSpPr>
              <p:cNvPr id="87" name="Rectangle 8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6324" y="1479278"/>
                <a:ext cx="410921" cy="400110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8" name="TextBox 87"/>
              <p:cNvSpPr txBox="1"/>
              <p:nvPr/>
            </p:nvSpPr>
            <p:spPr>
              <a:xfrm>
                <a:off x="3011428" y="1886017"/>
                <a:ext cx="365223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⋯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>
          <p:sp>
            <p:nvSpPr>
              <p:cNvPr id="88" name="TextBox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1428" y="1886017"/>
                <a:ext cx="365223" cy="307777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 flipH="1">
                <a:off x="3191601" y="1607508"/>
                <a:ext cx="1502872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mr-IN" sz="20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191601" y="1607508"/>
                <a:ext cx="1502872" cy="307777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0" name="Table 8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2723544"/>
              </p:ext>
            </p:extLst>
          </p:nvPr>
        </p:nvGraphicFramePr>
        <p:xfrm>
          <a:off x="4120181" y="1110343"/>
          <a:ext cx="1160688" cy="1544772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90172"/>
                <a:gridCol w="290172"/>
                <a:gridCol w="290172"/>
                <a:gridCol w="290172"/>
              </a:tblGrid>
              <a:tr h="38619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8619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8619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8619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91" name="Straight Arrow Connector 90"/>
          <p:cNvCxnSpPr/>
          <p:nvPr/>
        </p:nvCxnSpPr>
        <p:spPr>
          <a:xfrm>
            <a:off x="5633012" y="1797634"/>
            <a:ext cx="372533" cy="0"/>
          </a:xfrm>
          <a:prstGeom prst="straightConnector1">
            <a:avLst/>
          </a:prstGeom>
          <a:ln w="508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7" name="Picture 96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613397" y="1854267"/>
            <a:ext cx="1594701" cy="1138126"/>
          </a:xfrm>
          <a:prstGeom prst="rect">
            <a:avLst/>
          </a:prstGeom>
        </p:spPr>
      </p:pic>
      <p:graphicFrame>
        <p:nvGraphicFramePr>
          <p:cNvPr id="102" name="Table 10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8454696"/>
              </p:ext>
            </p:extLst>
          </p:nvPr>
        </p:nvGraphicFramePr>
        <p:xfrm>
          <a:off x="6364118" y="970896"/>
          <a:ext cx="290172" cy="772386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90172"/>
              </a:tblGrid>
              <a:tr h="38619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8619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03" name="Rectangle 102"/>
              <p:cNvSpPr/>
              <p:nvPr/>
            </p:nvSpPr>
            <p:spPr>
              <a:xfrm>
                <a:off x="6298316" y="1797634"/>
                <a:ext cx="430336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⋮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03" name="Rectangle 10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8316" y="1797634"/>
                <a:ext cx="430336" cy="400110"/>
              </a:xfrm>
              <a:prstGeom prst="rect">
                <a:avLst/>
              </a:prstGeom>
              <a:blipFill rotWithShape="0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4" name="Table 10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4898076"/>
              </p:ext>
            </p:extLst>
          </p:nvPr>
        </p:nvGraphicFramePr>
        <p:xfrm>
          <a:off x="6358691" y="2152002"/>
          <a:ext cx="290172" cy="772386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90172"/>
              </a:tblGrid>
              <a:tr h="38619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8619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05" name="Straight Arrow Connector 104"/>
          <p:cNvCxnSpPr/>
          <p:nvPr/>
        </p:nvCxnSpPr>
        <p:spPr>
          <a:xfrm>
            <a:off x="7793544" y="2423330"/>
            <a:ext cx="372533" cy="0"/>
          </a:xfrm>
          <a:prstGeom prst="straightConnector1">
            <a:avLst/>
          </a:prstGeom>
          <a:ln w="508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ounded Rectangle 105"/>
          <p:cNvSpPr/>
          <p:nvPr/>
        </p:nvSpPr>
        <p:spPr>
          <a:xfrm>
            <a:off x="8189874" y="2220783"/>
            <a:ext cx="455569" cy="431803"/>
          </a:xfrm>
          <a:prstGeom prst="roundRect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lg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/>
          <p:nvPr/>
        </p:nvSpPr>
        <p:spPr>
          <a:xfrm>
            <a:off x="8310938" y="2296993"/>
            <a:ext cx="254000" cy="26245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8" name="TextBox 107"/>
              <p:cNvSpPr txBox="1"/>
              <p:nvPr/>
            </p:nvSpPr>
            <p:spPr>
              <a:xfrm>
                <a:off x="8251094" y="1920319"/>
                <a:ext cx="438262" cy="5670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charset="0"/>
                            </a:rPr>
                            <m:t>𝑡</m:t>
                          </m:r>
                        </m:sup>
                      </m:sSubSup>
                    </m:oMath>
                  </m:oMathPara>
                </a14:m>
                <a:endParaRPr lang="en-US" b="0" dirty="0" smtClean="0"/>
              </a:p>
              <a:p>
                <a:endParaRPr lang="en-US" dirty="0"/>
              </a:p>
            </p:txBody>
          </p:sp>
        </mc:Choice>
        <mc:Fallback>
          <p:sp>
            <p:nvSpPr>
              <p:cNvPr id="108" name="TextBox 1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1094" y="1920319"/>
                <a:ext cx="438262" cy="567078"/>
              </a:xfrm>
              <a:prstGeom prst="rect">
                <a:avLst/>
              </a:prstGeom>
              <a:blipFill rotWithShape="0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9" name="Table 10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1428466"/>
              </p:ext>
            </p:extLst>
          </p:nvPr>
        </p:nvGraphicFramePr>
        <p:xfrm>
          <a:off x="6362106" y="2937967"/>
          <a:ext cx="290172" cy="1158579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90172"/>
              </a:tblGrid>
              <a:tr h="38619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8619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8619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10" name="TextBox 109"/>
              <p:cNvSpPr txBox="1"/>
              <p:nvPr/>
            </p:nvSpPr>
            <p:spPr>
              <a:xfrm>
                <a:off x="6358421" y="600195"/>
                <a:ext cx="488532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b="0" dirty="0" smtClean="0"/>
              </a:p>
              <a:p>
                <a:endParaRPr lang="en-US" dirty="0"/>
              </a:p>
            </p:txBody>
          </p:sp>
        </mc:Choice>
        <mc:Fallback>
          <p:sp>
            <p:nvSpPr>
              <p:cNvPr id="110" name="TextBox 10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8421" y="600195"/>
                <a:ext cx="488532" cy="553998"/>
              </a:xfrm>
              <a:prstGeom prst="rect">
                <a:avLst/>
              </a:prstGeom>
              <a:blipFill rotWithShape="0">
                <a:blip r:embed="rId22"/>
                <a:stretch>
                  <a:fillRect l="-11250" r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1" name="TextBox 110"/>
              <p:cNvSpPr txBox="1"/>
              <p:nvPr/>
            </p:nvSpPr>
            <p:spPr>
              <a:xfrm>
                <a:off x="5735068" y="3343970"/>
                <a:ext cx="844268" cy="5802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1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b="1" i="1" smtClean="0">
                              <a:latin typeface="Cambria Math" charset="0"/>
                            </a:rPr>
                            <m:t>𝒇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charset="0"/>
                            </a:rPr>
                            <m:t>𝑡</m:t>
                          </m:r>
                        </m:sup>
                      </m:sSubSup>
                    </m:oMath>
                  </m:oMathPara>
                </a14:m>
                <a:endParaRPr lang="en-US" b="1" dirty="0" smtClean="0"/>
              </a:p>
              <a:p>
                <a:endParaRPr lang="en-US" dirty="0"/>
              </a:p>
            </p:txBody>
          </p:sp>
        </mc:Choice>
        <mc:Fallback>
          <p:sp>
            <p:nvSpPr>
              <p:cNvPr id="111" name="TextBox 1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5068" y="3343970"/>
                <a:ext cx="844268" cy="580287"/>
              </a:xfrm>
              <a:prstGeom prst="rect">
                <a:avLst/>
              </a:prstGeom>
              <a:blipFill rotWithShape="0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63581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86</Words>
  <Application>Microsoft Macintosh PowerPoint</Application>
  <PresentationFormat>Widescreen</PresentationFormat>
  <Paragraphs>24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Cambria Math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13</cp:revision>
  <dcterms:created xsi:type="dcterms:W3CDTF">2018-09-24T21:47:06Z</dcterms:created>
  <dcterms:modified xsi:type="dcterms:W3CDTF">2018-09-26T22:09:06Z</dcterms:modified>
</cp:coreProperties>
</file>