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7" r:id="rId8"/>
    <p:sldId id="268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야놀자 야체 B" panose="02020603020101020101" pitchFamily="18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D7CA"/>
    <a:srgbClr val="7AE6D9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5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2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0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2442273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  <a:effectLst>
                  <a:outerShdw dist="38100" dir="2700000" algn="tl" rotWithShape="0">
                    <a:srgbClr val="1FD7CA"/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현장프로젝트교과 </a:t>
            </a:r>
            <a:endParaRPr lang="en-US" altLang="ko-KR" sz="5400" b="1" kern="0" dirty="0">
              <a:solidFill>
                <a:prstClr val="white"/>
              </a:solidFill>
              <a:effectLst>
                <a:outerShdw dist="38100" dir="2700000" algn="tl" rotWithShape="0">
                  <a:srgbClr val="1FD7CA"/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1693" y="2634551"/>
            <a:ext cx="4498855" cy="2913842"/>
          </a:xfrm>
          <a:prstGeom prst="rect">
            <a:avLst/>
          </a:prstGeom>
          <a:solidFill>
            <a:schemeClr val="bg1"/>
          </a:solidFill>
          <a:ln w="12700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2016150016 </a:t>
            </a:r>
            <a:r>
              <a:rPr lang="ko-KR" altLang="en-US" b="1" dirty="0">
                <a:solidFill>
                  <a:srgbClr val="B9B9B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박다수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2016150033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임채민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2016150036 </a:t>
            </a:r>
            <a:r>
              <a:rPr lang="ko-KR" altLang="en-US" b="1" dirty="0" err="1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정지운</a:t>
            </a:r>
            <a:endParaRPr lang="en-US" altLang="ko-KR" b="1" dirty="0">
              <a:solidFill>
                <a:prstClr val="white">
                  <a:lumMod val="7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컴퓨터공학과 </a:t>
            </a:r>
            <a:r>
              <a:rPr lang="en-US" altLang="ko-KR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2016150041 </a:t>
            </a:r>
            <a:r>
              <a:rPr lang="ko-KR" altLang="en-US" b="1" dirty="0"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최원규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63221" y="2009308"/>
            <a:ext cx="4498855" cy="596900"/>
          </a:xfrm>
          <a:prstGeom prst="rect">
            <a:avLst/>
          </a:prstGeom>
          <a:solidFill>
            <a:schemeClr val="bg1"/>
          </a:solidFill>
          <a:ln w="603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소개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601315" y="2201586"/>
            <a:ext cx="276475" cy="272066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6841" y="3012353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1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47491" y="3682047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2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46841" y="4370260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3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4525010" y="3392720"/>
            <a:ext cx="33527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4533539" y="4142020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30F311-65A5-4CBF-8F44-E6C731A3ECA1}"/>
              </a:ext>
            </a:extLst>
          </p:cNvPr>
          <p:cNvCxnSpPr>
            <a:cxnSpLocks/>
          </p:cNvCxnSpPr>
          <p:nvPr/>
        </p:nvCxnSpPr>
        <p:spPr>
          <a:xfrm>
            <a:off x="4533539" y="4821363"/>
            <a:ext cx="33442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6050ADDD-349D-4D9F-AF5C-1B2755D12092}"/>
              </a:ext>
            </a:extLst>
          </p:cNvPr>
          <p:cNvSpPr/>
          <p:nvPr/>
        </p:nvSpPr>
        <p:spPr>
          <a:xfrm>
            <a:off x="4152626" y="5075434"/>
            <a:ext cx="164465" cy="1644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4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2A8BB-F8A4-4481-97D3-418661A4A71C}"/>
              </a:ext>
            </a:extLst>
          </p:cNvPr>
          <p:cNvSpPr/>
          <p:nvPr/>
        </p:nvSpPr>
        <p:spPr>
          <a:xfrm>
            <a:off x="4719522" y="1398755"/>
            <a:ext cx="2901756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ko-KR" altLang="en-US" kern="0" dirty="0">
                <a:solidFill>
                  <a:prstClr val="white"/>
                </a:solidFill>
              </a:rPr>
              <a:t>  팀 프로젝트 제안서 발표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496168"/>
            <a:ext cx="11569700" cy="6039637"/>
            <a:chOff x="311150" y="511666"/>
            <a:chExt cx="11569700" cy="6039637"/>
          </a:xfrm>
        </p:grpSpPr>
        <p:sp>
          <p:nvSpPr>
            <p:cNvPr id="9" name="직사각형 8"/>
            <p:cNvSpPr/>
            <p:nvPr/>
          </p:nvSpPr>
          <p:spPr>
            <a:xfrm>
              <a:off x="359390" y="1106670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INDEX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634796" y="2914933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47523" y="3945539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4CD7CE-9B55-40B7-88F4-03C1A93F8CAB}"/>
              </a:ext>
            </a:extLst>
          </p:cNvPr>
          <p:cNvSpPr txBox="1">
            <a:spLocks/>
          </p:cNvSpPr>
          <p:nvPr/>
        </p:nvSpPr>
        <p:spPr>
          <a:xfrm>
            <a:off x="1219570" y="1522762"/>
            <a:ext cx="10515600" cy="44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500" b="1" dirty="0">
                <a:latin typeface="야"/>
                <a:ea typeface="야놀자 야체 B" panose="02020603020101020101"/>
              </a:rPr>
              <a:t>팀 소개 및 업무 분담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...........................................................................p3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2.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소개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……………..………….........................................................p4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500" b="1" dirty="0">
                <a:latin typeface="야"/>
                <a:ea typeface="야놀자 야체 B" panose="02020603020101020101"/>
              </a:rPr>
              <a:t>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야"/>
                <a:ea typeface="야놀자 야체 B" panose="02020603020101020101"/>
              </a:rPr>
              <a:t>3. 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프로젝트 상세 설명</a:t>
            </a:r>
            <a:r>
              <a:rPr lang="en-US" altLang="ko-KR" sz="2500" b="1" dirty="0">
                <a:latin typeface="야"/>
                <a:ea typeface="야놀자 야체 B" panose="02020603020101020101"/>
              </a:rPr>
              <a:t>……………..…………………………………………………….……..p6</a:t>
            </a:r>
            <a:r>
              <a:rPr lang="ko-KR" altLang="en-US" sz="2500" b="1" dirty="0">
                <a:latin typeface="야"/>
                <a:ea typeface="야놀자 야체 B" panose="02020603020101020101"/>
              </a:rPr>
              <a:t>  </a:t>
            </a:r>
            <a:endParaRPr lang="en-US" altLang="ko-KR" sz="2500" b="1" dirty="0">
              <a:latin typeface="야"/>
              <a:ea typeface="야놀자 야체 B" panose="02020603020101020101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2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21826"/>
            <a:ext cx="11569700" cy="6041533"/>
            <a:chOff x="311150" y="511666"/>
            <a:chExt cx="11569700" cy="6041533"/>
          </a:xfrm>
        </p:grpSpPr>
        <p:sp>
          <p:nvSpPr>
            <p:cNvPr id="9" name="직사각형 8"/>
            <p:cNvSpPr/>
            <p:nvPr/>
          </p:nvSpPr>
          <p:spPr>
            <a:xfrm>
              <a:off x="412750" y="1108566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팀 소개 및 업무 분담</a:t>
              </a: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8F0E026-F076-46AB-BE8B-590FE4E7E79B}"/>
              </a:ext>
            </a:extLst>
          </p:cNvPr>
          <p:cNvCxnSpPr>
            <a:cxnSpLocks/>
          </p:cNvCxnSpPr>
          <p:nvPr/>
        </p:nvCxnSpPr>
        <p:spPr>
          <a:xfrm>
            <a:off x="3917570" y="2452120"/>
            <a:ext cx="18849" cy="241452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B46A1-76B9-4964-8A23-B429FACBD059}"/>
              </a:ext>
            </a:extLst>
          </p:cNvPr>
          <p:cNvGrpSpPr/>
          <p:nvPr/>
        </p:nvGrpSpPr>
        <p:grpSpPr>
          <a:xfrm>
            <a:off x="1731975" y="2496735"/>
            <a:ext cx="8730872" cy="2593706"/>
            <a:chOff x="1759607" y="2470277"/>
            <a:chExt cx="8730872" cy="25937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C51D4F-D418-4D76-A912-D1594DB5CE87}"/>
                </a:ext>
              </a:extLst>
            </p:cNvPr>
            <p:cNvGrpSpPr/>
            <p:nvPr/>
          </p:nvGrpSpPr>
          <p:grpSpPr>
            <a:xfrm>
              <a:off x="1759607" y="2470277"/>
              <a:ext cx="2107243" cy="547526"/>
              <a:chOff x="1621116" y="1338581"/>
              <a:chExt cx="2107243" cy="547526"/>
            </a:xfrm>
            <a:solidFill>
              <a:schemeClr val="tx1">
                <a:lumMod val="65000"/>
                <a:lumOff val="35000"/>
              </a:schemeClr>
            </a:solidFill>
            <a:effectLst/>
          </p:grpSpPr>
          <p:sp>
            <p:nvSpPr>
              <p:cNvPr id="59" name="평행 사변형 58">
                <a:extLst>
                  <a:ext uri="{FF2B5EF4-FFF2-40B4-BE49-F238E27FC236}">
                    <a16:creationId xmlns:a16="http://schemas.microsoft.com/office/drawing/2014/main" id="{7DF0FD4E-C892-4EE3-97DA-D048B9460366}"/>
                  </a:ext>
                </a:extLst>
              </p:cNvPr>
              <p:cNvSpPr/>
              <p:nvPr/>
            </p:nvSpPr>
            <p:spPr>
              <a:xfrm rot="21044117">
                <a:off x="1621116" y="1457029"/>
                <a:ext cx="1602458" cy="429078"/>
              </a:xfrm>
              <a:prstGeom prst="parallelogram">
                <a:avLst>
                  <a:gd name="adj" fmla="val 25901"/>
                </a:avLst>
              </a:prstGeom>
              <a:solidFill>
                <a:srgbClr val="7AE6D9"/>
              </a:solidFill>
              <a:ln>
                <a:solidFill>
                  <a:srgbClr val="1FD7CA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평행 사변형 59">
                <a:extLst>
                  <a:ext uri="{FF2B5EF4-FFF2-40B4-BE49-F238E27FC236}">
                    <a16:creationId xmlns:a16="http://schemas.microsoft.com/office/drawing/2014/main" id="{BE791793-9AC2-4670-9D0C-41F834ACB7F7}"/>
                  </a:ext>
                </a:extLst>
              </p:cNvPr>
              <p:cNvSpPr/>
              <p:nvPr/>
            </p:nvSpPr>
            <p:spPr>
              <a:xfrm>
                <a:off x="1752602" y="1338581"/>
                <a:ext cx="1975757" cy="388619"/>
              </a:xfrm>
              <a:prstGeom prst="parallelogram">
                <a:avLst>
                  <a:gd name="adj" fmla="val 25901"/>
                </a:avLst>
              </a:prstGeom>
              <a:solidFill>
                <a:srgbClr val="1FD7C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latin typeface="야놀자 야체"/>
                    <a:ea typeface="야놀자 야체 B" panose="02020603020101020101"/>
                  </a:rPr>
                  <a:t>박다수</a:t>
                </a:r>
                <a:endParaRPr lang="en-US" altLang="ko-KR" b="1" dirty="0">
                  <a:latin typeface="야놀자 야체"/>
                  <a:ea typeface="야놀자 야체 B" panose="02020603020101020101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3330A6F-9C54-490B-B271-3DAEFCC3E178}"/>
                </a:ext>
              </a:extLst>
            </p:cNvPr>
            <p:cNvGrpSpPr/>
            <p:nvPr/>
          </p:nvGrpSpPr>
          <p:grpSpPr>
            <a:xfrm>
              <a:off x="1848517" y="3059063"/>
              <a:ext cx="2022966" cy="1745516"/>
              <a:chOff x="143703" y="3376516"/>
              <a:chExt cx="2022966" cy="174551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FDE3271-4864-40B0-8112-C5328FDA038A}"/>
                  </a:ext>
                </a:extLst>
              </p:cNvPr>
              <p:cNvSpPr txBox="1"/>
              <p:nvPr/>
            </p:nvSpPr>
            <p:spPr>
              <a:xfrm>
                <a:off x="909849" y="3376516"/>
                <a:ext cx="595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latin typeface="10X10" panose="020D0604000000000000" pitchFamily="50" charset="-127"/>
                    <a:ea typeface="야놀자 야체 B" panose="02020603020101020101"/>
                  </a:rPr>
                  <a:t>팀장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168C2F6-5AFF-4091-BA7B-0B860ABD64A5}"/>
                  </a:ext>
                </a:extLst>
              </p:cNvPr>
              <p:cNvSpPr/>
              <p:nvPr/>
            </p:nvSpPr>
            <p:spPr>
              <a:xfrm>
                <a:off x="461912" y="3723835"/>
                <a:ext cx="15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latinLnBrk="1"/>
                <a:r>
                  <a:rPr lang="en-US" altLang="ko-KR" b="1" dirty="0">
                    <a:latin typeface="10X10" panose="020D0604000000000000" pitchFamily="50" charset="-127"/>
                    <a:ea typeface="야놀자 야체 B" panose="02020603020101020101"/>
                  </a:rPr>
                  <a:t>2016150016</a:t>
                </a:r>
                <a:endParaRPr lang="ko-KR" altLang="en-US" b="1" dirty="0">
                  <a:latin typeface="10X10" panose="020D0604000000000000" pitchFamily="50" charset="-127"/>
                  <a:ea typeface="야놀자 야체 B" panose="02020603020101020101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0549B7B-2AF8-4510-A8E5-F46C9D9CF2D6}"/>
                  </a:ext>
                </a:extLst>
              </p:cNvPr>
              <p:cNvSpPr/>
              <p:nvPr/>
            </p:nvSpPr>
            <p:spPr>
              <a:xfrm>
                <a:off x="143703" y="4137147"/>
                <a:ext cx="2022966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2000" b="1" dirty="0">
                    <a:latin typeface="맑은 고딕" panose="020B0503020000020004" pitchFamily="50" charset="-127"/>
                    <a:ea typeface="야놀자 야체 B" panose="02020603020101020101"/>
                  </a:rPr>
                  <a:t>〮</a:t>
                </a:r>
                <a:r>
                  <a:rPr lang="ko-KR" altLang="en-US" b="1" dirty="0">
                    <a:latin typeface="맑은 고딕" panose="020B0503020000020004" pitchFamily="50" charset="-127"/>
                    <a:ea typeface="야놀자 야체 B" panose="02020603020101020101"/>
                  </a:rPr>
                  <a:t> </a:t>
                </a:r>
                <a:r>
                  <a:rPr lang="ko-KR" altLang="en-US" dirty="0">
                    <a:latin typeface="10X10" panose="020D0604000000000000" pitchFamily="50" charset="-127"/>
                    <a:ea typeface="야놀자 야체 B" panose="02020603020101020101"/>
                  </a:rPr>
                  <a:t>제안서 작성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sz="2000" dirty="0">
                    <a:latin typeface="맑은 고딕" panose="020B0503020000020004" pitchFamily="50" charset="-127"/>
                    <a:ea typeface="야놀자 야체 B" panose="02020603020101020101"/>
                  </a:rPr>
                  <a:t>〮</a:t>
                </a:r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 </a:t>
                </a:r>
                <a:r>
                  <a:rPr lang="ko-KR" altLang="en-US" dirty="0" err="1">
                    <a:latin typeface="10X10" panose="020D0604000000000000" pitchFamily="50" charset="-127"/>
                    <a:ea typeface="야놀자 야체 B" panose="02020603020101020101"/>
                  </a:rPr>
                  <a:t>깃허브</a:t>
                </a:r>
                <a:r>
                  <a:rPr lang="ko-KR" altLang="en-US" dirty="0">
                    <a:latin typeface="10X10" panose="020D0604000000000000" pitchFamily="50" charset="-127"/>
                    <a:ea typeface="야놀자 야체 B" panose="02020603020101020101"/>
                  </a:rPr>
                  <a:t> 관리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코드 작성</a:t>
                </a:r>
                <a:endParaRPr lang="ko-KR" altLang="en-US" dirty="0">
                  <a:latin typeface="10X10" panose="020D0604000000000000" pitchFamily="50" charset="-127"/>
                  <a:ea typeface="야놀자 야체 B" panose="02020603020101020101"/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EDBDD21-042C-4C41-B3B0-B23A17566006}"/>
                </a:ext>
              </a:extLst>
            </p:cNvPr>
            <p:cNvGrpSpPr/>
            <p:nvPr/>
          </p:nvGrpSpPr>
          <p:grpSpPr>
            <a:xfrm>
              <a:off x="8347598" y="2470792"/>
              <a:ext cx="2142881" cy="2306469"/>
              <a:chOff x="2225518" y="2771592"/>
              <a:chExt cx="2142881" cy="2306469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9DC2867E-7517-4E77-A8C0-610A646EF6CA}"/>
                  </a:ext>
                </a:extLst>
              </p:cNvPr>
              <p:cNvGrpSpPr/>
              <p:nvPr/>
            </p:nvGrpSpPr>
            <p:grpSpPr>
              <a:xfrm>
                <a:off x="2225518" y="2771592"/>
                <a:ext cx="2107243" cy="555275"/>
                <a:chOff x="1621116" y="1338581"/>
                <a:chExt cx="2107243" cy="555275"/>
              </a:xfrm>
              <a:solidFill>
                <a:schemeClr val="tx1">
                  <a:lumMod val="65000"/>
                  <a:lumOff val="35000"/>
                </a:schemeClr>
              </a:solidFill>
              <a:effectLst/>
            </p:grpSpPr>
            <p:sp>
              <p:nvSpPr>
                <p:cNvPr id="70" name="평행 사변형 69">
                  <a:extLst>
                    <a:ext uri="{FF2B5EF4-FFF2-40B4-BE49-F238E27FC236}">
                      <a16:creationId xmlns:a16="http://schemas.microsoft.com/office/drawing/2014/main" id="{29D89994-E4E3-43AE-880E-7B0B089F0632}"/>
                    </a:ext>
                  </a:extLst>
                </p:cNvPr>
                <p:cNvSpPr/>
                <p:nvPr/>
              </p:nvSpPr>
              <p:spPr>
                <a:xfrm rot="21044117">
                  <a:off x="1621116" y="1464778"/>
                  <a:ext cx="1602458" cy="429078"/>
                </a:xfrm>
                <a:prstGeom prst="parallelogram">
                  <a:avLst>
                    <a:gd name="adj" fmla="val 25901"/>
                  </a:avLst>
                </a:prstGeom>
                <a:solidFill>
                  <a:srgbClr val="7AE6D9"/>
                </a:solidFill>
                <a:ln>
                  <a:noFill/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평행 사변형 70">
                  <a:extLst>
                    <a:ext uri="{FF2B5EF4-FFF2-40B4-BE49-F238E27FC236}">
                      <a16:creationId xmlns:a16="http://schemas.microsoft.com/office/drawing/2014/main" id="{134BF99C-47D6-4FB6-A154-4A8389E1E6B6}"/>
                    </a:ext>
                  </a:extLst>
                </p:cNvPr>
                <p:cNvSpPr/>
                <p:nvPr/>
              </p:nvSpPr>
              <p:spPr>
                <a:xfrm>
                  <a:off x="1752602" y="1338581"/>
                  <a:ext cx="1975757" cy="388619"/>
                </a:xfrm>
                <a:prstGeom prst="parallelogram">
                  <a:avLst>
                    <a:gd name="adj" fmla="val 25901"/>
                  </a:avLst>
                </a:prstGeom>
                <a:solidFill>
                  <a:srgbClr val="1FD7C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latin typeface="야놀자 야체"/>
                      <a:ea typeface="야놀자 야체 B" panose="02020603020101020101"/>
                    </a:rPr>
                    <a:t>최원규</a:t>
                  </a:r>
                  <a:endParaRPr lang="en-US" altLang="ko-KR" b="1" dirty="0">
                    <a:latin typeface="야놀자 야체"/>
                    <a:ea typeface="야놀자 야체 B" panose="02020603020101020101"/>
                  </a:endParaRP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6497F-0991-4192-9D7C-70F31D2DEE2E}"/>
                  </a:ext>
                </a:extLst>
              </p:cNvPr>
              <p:cNvSpPr txBox="1"/>
              <p:nvPr/>
            </p:nvSpPr>
            <p:spPr>
              <a:xfrm>
                <a:off x="3107637" y="3367984"/>
                <a:ext cx="595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latin typeface="10X10" panose="020D0604000000000000" pitchFamily="50" charset="-127"/>
                    <a:ea typeface="야놀자 야체 B" panose="02020603020101020101"/>
                  </a:rPr>
                  <a:t>팀원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C2A15EC-2189-4114-937F-46E272DDE464}"/>
                  </a:ext>
                </a:extLst>
              </p:cNvPr>
              <p:cNvSpPr/>
              <p:nvPr/>
            </p:nvSpPr>
            <p:spPr>
              <a:xfrm>
                <a:off x="2674377" y="3732644"/>
                <a:ext cx="150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latinLnBrk="1"/>
                <a:r>
                  <a:rPr lang="en-US" altLang="ko-KR" b="1" dirty="0">
                    <a:latin typeface="10X10" panose="020D0604000000000000" pitchFamily="50" charset="-127"/>
                    <a:ea typeface="야놀자 야체 B" panose="02020603020101020101"/>
                  </a:rPr>
                  <a:t>2016150041</a:t>
                </a:r>
                <a:endParaRPr lang="ko-KR" altLang="en-US" b="1" dirty="0">
                  <a:latin typeface="10X10" panose="020D0604000000000000" pitchFamily="50" charset="-127"/>
                  <a:ea typeface="야놀자 야체 B" panose="02020603020101020101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404CF20F-472F-4069-8463-DDB972353988}"/>
                  </a:ext>
                </a:extLst>
              </p:cNvPr>
              <p:cNvSpPr/>
              <p:nvPr/>
            </p:nvSpPr>
            <p:spPr>
              <a:xfrm>
                <a:off x="2345433" y="4154731"/>
                <a:ext cx="20229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</a:rPr>
                  <a:t>〮  </a:t>
                </a:r>
                <a:r>
                  <a:rPr lang="ko-KR" altLang="en-US" dirty="0">
                    <a:latin typeface="10X10" panose="020D0604000000000000" pitchFamily="50" charset="-127"/>
                    <a:ea typeface="야놀자 야체 B" panose="02020603020101020101"/>
                  </a:rPr>
                  <a:t>기능 사항 작성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정보 수집</a:t>
                </a:r>
                <a:endParaRPr lang="en-US" altLang="ko-KR" dirty="0">
                  <a:latin typeface="맑은 고딕" panose="020B0503020000020004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코드 작성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B694EF6-12A1-4702-9525-D93DAB98038F}"/>
                </a:ext>
              </a:extLst>
            </p:cNvPr>
            <p:cNvGrpSpPr/>
            <p:nvPr/>
          </p:nvGrpSpPr>
          <p:grpSpPr>
            <a:xfrm>
              <a:off x="6116153" y="2489307"/>
              <a:ext cx="2142701" cy="2574676"/>
              <a:chOff x="4516843" y="2789176"/>
              <a:chExt cx="2142701" cy="257467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5A7A2B3-64D7-461A-AC91-83A0E9929425}"/>
                  </a:ext>
                </a:extLst>
              </p:cNvPr>
              <p:cNvGrpSpPr/>
              <p:nvPr/>
            </p:nvGrpSpPr>
            <p:grpSpPr>
              <a:xfrm>
                <a:off x="4516843" y="2789176"/>
                <a:ext cx="2099494" cy="1326551"/>
                <a:chOff x="4516843" y="2789176"/>
                <a:chExt cx="2099494" cy="1326551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E3755276-8623-4CF7-BED2-99833FE9347C}"/>
                    </a:ext>
                  </a:extLst>
                </p:cNvPr>
                <p:cNvGrpSpPr/>
                <p:nvPr/>
              </p:nvGrpSpPr>
              <p:grpSpPr>
                <a:xfrm>
                  <a:off x="4516843" y="2789176"/>
                  <a:ext cx="2099494" cy="564067"/>
                  <a:chOff x="1628865" y="1329789"/>
                  <a:chExt cx="2099494" cy="564067"/>
                </a:xfrm>
                <a:solidFill>
                  <a:schemeClr val="tx1">
                    <a:lumMod val="65000"/>
                    <a:lumOff val="35000"/>
                  </a:schemeClr>
                </a:solidFill>
                <a:effectLst/>
              </p:grpSpPr>
              <p:sp>
                <p:nvSpPr>
                  <p:cNvPr id="78" name="평행 사변형 77">
                    <a:extLst>
                      <a:ext uri="{FF2B5EF4-FFF2-40B4-BE49-F238E27FC236}">
                        <a16:creationId xmlns:a16="http://schemas.microsoft.com/office/drawing/2014/main" id="{14104A90-369E-4890-A24C-1256DB2D96D3}"/>
                      </a:ext>
                    </a:extLst>
                  </p:cNvPr>
                  <p:cNvSpPr/>
                  <p:nvPr/>
                </p:nvSpPr>
                <p:spPr>
                  <a:xfrm rot="21044117">
                    <a:off x="1628865" y="1464778"/>
                    <a:ext cx="1602458" cy="429078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7AE6D9"/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" name="평행 사변형 78">
                    <a:extLst>
                      <a:ext uri="{FF2B5EF4-FFF2-40B4-BE49-F238E27FC236}">
                        <a16:creationId xmlns:a16="http://schemas.microsoft.com/office/drawing/2014/main" id="{47898F6A-0F3F-4E0D-9C79-A480B16F5853}"/>
                      </a:ext>
                    </a:extLst>
                  </p:cNvPr>
                  <p:cNvSpPr/>
                  <p:nvPr/>
                </p:nvSpPr>
                <p:spPr>
                  <a:xfrm>
                    <a:off x="1752602" y="1329789"/>
                    <a:ext cx="1975757" cy="388619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1FD7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 err="1">
                        <a:latin typeface="야놀자 야체"/>
                        <a:ea typeface="야놀자 야체 B" panose="02020603020101020101"/>
                      </a:rPr>
                      <a:t>정지운</a:t>
                    </a:r>
                    <a:endParaRPr lang="en-US" altLang="ko-KR" b="1" dirty="0">
                      <a:latin typeface="야놀자 야체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A232436-B2A5-485B-86BF-BF8B9C274C4A}"/>
                    </a:ext>
                  </a:extLst>
                </p:cNvPr>
                <p:cNvSpPr txBox="1"/>
                <p:nvPr/>
              </p:nvSpPr>
              <p:spPr>
                <a:xfrm>
                  <a:off x="5366841" y="3350130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latin typeface="10X10" panose="020D0604000000000000" pitchFamily="50" charset="-127"/>
                      <a:ea typeface="야놀자 야체 B" panose="02020603020101020101"/>
                    </a:rPr>
                    <a:t>팀원</a:t>
                  </a: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B305436-239B-4F50-8704-7A1D75535A61}"/>
                    </a:ext>
                  </a:extLst>
                </p:cNvPr>
                <p:cNvSpPr/>
                <p:nvPr/>
              </p:nvSpPr>
              <p:spPr>
                <a:xfrm>
                  <a:off x="4923733" y="3746395"/>
                  <a:ext cx="15815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ko-KR" b="1" dirty="0">
                      <a:latin typeface="10X10" panose="020D0604000000000000" pitchFamily="50" charset="-127"/>
                      <a:ea typeface="야놀자 야체 B" panose="02020603020101020101"/>
                    </a:rPr>
                    <a:t>2016150036 </a:t>
                  </a:r>
                  <a:endParaRPr lang="ko-KR" altLang="en-US" b="1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E2023F0-5975-4929-A186-CCB913792E82}"/>
                  </a:ext>
                </a:extLst>
              </p:cNvPr>
              <p:cNvSpPr/>
              <p:nvPr/>
            </p:nvSpPr>
            <p:spPr>
              <a:xfrm>
                <a:off x="4636578" y="4163523"/>
                <a:ext cx="202296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</a:t>
                </a:r>
                <a:r>
                  <a:rPr lang="en-US" altLang="ko-KR" dirty="0">
                    <a:latin typeface="10X10" panose="020D0604000000000000" pitchFamily="50" charset="-127"/>
                    <a:ea typeface="야놀자 야체 B" panose="02020603020101020101"/>
                  </a:rPr>
                  <a:t>UI </a:t>
                </a:r>
                <a:r>
                  <a:rPr lang="ko-KR" altLang="en-US" dirty="0">
                    <a:latin typeface="10X10" panose="020D0604000000000000" pitchFamily="50" charset="-127"/>
                    <a:ea typeface="야놀자 야체 B" panose="02020603020101020101"/>
                  </a:rPr>
                  <a:t>계획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정보 수집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코드 작성</a:t>
                </a:r>
                <a:endParaRPr lang="ko-KR" altLang="en-US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endParaRPr lang="en-US" altLang="ko-KR" dirty="0"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984581FF-E5FE-4C28-B5E8-62A76878B5D0}"/>
                </a:ext>
              </a:extLst>
            </p:cNvPr>
            <p:cNvGrpSpPr/>
            <p:nvPr/>
          </p:nvGrpSpPr>
          <p:grpSpPr>
            <a:xfrm>
              <a:off x="3921423" y="2470277"/>
              <a:ext cx="2099494" cy="2303576"/>
              <a:chOff x="6695433" y="2739317"/>
              <a:chExt cx="2099494" cy="230357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90A6F737-36D6-4C2B-AB43-7DDA7AA3D3F7}"/>
                  </a:ext>
                </a:extLst>
              </p:cNvPr>
              <p:cNvGrpSpPr/>
              <p:nvPr/>
            </p:nvGrpSpPr>
            <p:grpSpPr>
              <a:xfrm>
                <a:off x="6695433" y="2739317"/>
                <a:ext cx="2099494" cy="1341020"/>
                <a:chOff x="6695433" y="2739317"/>
                <a:chExt cx="2099494" cy="1341020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5FC3473D-9423-4F52-BCC4-F00DB07AC356}"/>
                    </a:ext>
                  </a:extLst>
                </p:cNvPr>
                <p:cNvGrpSpPr/>
                <p:nvPr/>
              </p:nvGrpSpPr>
              <p:grpSpPr>
                <a:xfrm>
                  <a:off x="6695433" y="2739317"/>
                  <a:ext cx="2099494" cy="564067"/>
                  <a:chOff x="1628865" y="1329789"/>
                  <a:chExt cx="2099494" cy="564067"/>
                </a:xfrm>
                <a:solidFill>
                  <a:schemeClr val="tx1">
                    <a:lumMod val="65000"/>
                    <a:lumOff val="35000"/>
                  </a:schemeClr>
                </a:solidFill>
                <a:effectLst/>
              </p:grpSpPr>
              <p:sp>
                <p:nvSpPr>
                  <p:cNvPr id="86" name="평행 사변형 85">
                    <a:extLst>
                      <a:ext uri="{FF2B5EF4-FFF2-40B4-BE49-F238E27FC236}">
                        <a16:creationId xmlns:a16="http://schemas.microsoft.com/office/drawing/2014/main" id="{B30DAB1A-1C3B-4B60-8EA6-E2437C6A9F66}"/>
                      </a:ext>
                    </a:extLst>
                  </p:cNvPr>
                  <p:cNvSpPr/>
                  <p:nvPr/>
                </p:nvSpPr>
                <p:spPr>
                  <a:xfrm rot="21044117">
                    <a:off x="1628865" y="1464778"/>
                    <a:ext cx="1602458" cy="429078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7AE6D9"/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평행 사변형 86">
                    <a:extLst>
                      <a:ext uri="{FF2B5EF4-FFF2-40B4-BE49-F238E27FC236}">
                        <a16:creationId xmlns:a16="http://schemas.microsoft.com/office/drawing/2014/main" id="{66D58626-49F8-4C1F-A80B-4BF24139B190}"/>
                      </a:ext>
                    </a:extLst>
                  </p:cNvPr>
                  <p:cNvSpPr/>
                  <p:nvPr/>
                </p:nvSpPr>
                <p:spPr>
                  <a:xfrm>
                    <a:off x="1752602" y="1329789"/>
                    <a:ext cx="1975757" cy="388619"/>
                  </a:xfrm>
                  <a:prstGeom prst="parallelogram">
                    <a:avLst>
                      <a:gd name="adj" fmla="val 25901"/>
                    </a:avLst>
                  </a:prstGeom>
                  <a:solidFill>
                    <a:srgbClr val="1FD7C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b="1" dirty="0">
                        <a:latin typeface="야놀자 야체"/>
                        <a:ea typeface="야놀자 야체 B" panose="02020603020101020101"/>
                      </a:rPr>
                      <a:t>임채민</a:t>
                    </a:r>
                    <a:endParaRPr lang="en-US" altLang="ko-KR" b="1" dirty="0">
                      <a:latin typeface="야놀자 야체"/>
                      <a:ea typeface="야놀자 야체 B" panose="02020603020101020101"/>
                    </a:endParaRPr>
                  </a:p>
                </p:txBody>
              </p: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D7CEC48-C66E-4C9D-A74A-84FAFE7C7746}"/>
                    </a:ext>
                  </a:extLst>
                </p:cNvPr>
                <p:cNvSpPr txBox="1"/>
                <p:nvPr/>
              </p:nvSpPr>
              <p:spPr>
                <a:xfrm>
                  <a:off x="7512163" y="3350400"/>
                  <a:ext cx="595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latin typeface="10X10" panose="020D0604000000000000" pitchFamily="50" charset="-127"/>
                      <a:ea typeface="야놀자 야체 B" panose="02020603020101020101"/>
                    </a:rPr>
                    <a:t>팀원</a:t>
                  </a: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31484AC7-3ABF-4FFF-9828-EAFF25CBF20F}"/>
                    </a:ext>
                  </a:extLst>
                </p:cNvPr>
                <p:cNvSpPr/>
                <p:nvPr/>
              </p:nvSpPr>
              <p:spPr>
                <a:xfrm>
                  <a:off x="6941340" y="3711005"/>
                  <a:ext cx="1678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latinLnBrk="1"/>
                  <a:r>
                    <a:rPr lang="en-US" altLang="ko-KR" b="1" dirty="0">
                      <a:latin typeface="10X10" panose="020D0604000000000000" pitchFamily="50" charset="-127"/>
                      <a:ea typeface="야놀자 야체 B" panose="02020603020101020101"/>
                    </a:rPr>
                    <a:t> 2016150033 </a:t>
                  </a:r>
                  <a:endParaRPr lang="ko-KR" altLang="en-US" b="1" dirty="0">
                    <a:latin typeface="10X10" panose="020D0604000000000000" pitchFamily="50" charset="-127"/>
                    <a:ea typeface="야놀자 야체 B" panose="02020603020101020101"/>
                  </a:endParaRPr>
                </a:p>
              </p:txBody>
            </p:sp>
          </p:grp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0C2EF64-645E-416B-B81A-B7C8778D122D}"/>
                  </a:ext>
                </a:extLst>
              </p:cNvPr>
              <p:cNvSpPr/>
              <p:nvPr/>
            </p:nvSpPr>
            <p:spPr>
              <a:xfrm>
                <a:off x="6726631" y="4119563"/>
                <a:ext cx="20229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</a:t>
                </a:r>
                <a:r>
                  <a:rPr lang="ko-KR" altLang="en-US" dirty="0">
                    <a:latin typeface="10X10" panose="020D0604000000000000" pitchFamily="50" charset="-127"/>
                    <a:ea typeface="야놀자 야체 B" panose="02020603020101020101"/>
                  </a:rPr>
                  <a:t>디자인</a:t>
                </a:r>
                <a:endParaRPr lang="en-US" altLang="ko-KR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정보 수집</a:t>
                </a:r>
                <a:endParaRPr lang="ko-KR" altLang="en-US" dirty="0">
                  <a:latin typeface="10X10" panose="020D0604000000000000" pitchFamily="50" charset="-127"/>
                  <a:ea typeface="야놀자 야체 B" panose="02020603020101020101"/>
                </a:endParaRPr>
              </a:p>
              <a:p>
                <a:pPr algn="ctr"/>
                <a:r>
                  <a:rPr lang="ko-KR" altLang="en-US" dirty="0">
                    <a:latin typeface="맑은 고딕" panose="020B0503020000020004" pitchFamily="50" charset="-127"/>
                    <a:ea typeface="야놀자 야체 B" panose="02020603020101020101"/>
                  </a:rPr>
                  <a:t>〮 코드 작성</a:t>
                </a:r>
                <a:endParaRPr lang="ko-KR" altLang="en-US" dirty="0">
                  <a:latin typeface="10X10" panose="020D0604000000000000" pitchFamily="50" charset="-127"/>
                  <a:ea typeface="야놀자 야체 B" panose="02020603020101020101"/>
                </a:endParaRPr>
              </a:p>
            </p:txBody>
          </p:sp>
        </p:grp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E3C1C28-699B-4D94-83AC-8A764614D42E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97" y="2513872"/>
              <a:ext cx="18160" cy="2326310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BE625EC-E675-4329-9FEB-36E84E67FA93}"/>
                </a:ext>
              </a:extLst>
            </p:cNvPr>
            <p:cNvCxnSpPr>
              <a:cxnSpLocks/>
            </p:cNvCxnSpPr>
            <p:nvPr/>
          </p:nvCxnSpPr>
          <p:spPr>
            <a:xfrm>
              <a:off x="8379743" y="2522654"/>
              <a:ext cx="18092" cy="231752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52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802762"/>
            <a:ext cx="3979672" cy="595035"/>
            <a:chOff x="1015999" y="1355722"/>
            <a:chExt cx="3979672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1" y="1355722"/>
              <a:ext cx="3708400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 명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904969-710C-47E7-852C-E0821C76E15D}"/>
              </a:ext>
            </a:extLst>
          </p:cNvPr>
          <p:cNvGrpSpPr/>
          <p:nvPr/>
        </p:nvGrpSpPr>
        <p:grpSpPr>
          <a:xfrm>
            <a:off x="1006621" y="3296282"/>
            <a:ext cx="4050010" cy="1172116"/>
            <a:chOff x="945661" y="1355722"/>
            <a:chExt cx="4050010" cy="117211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91479C-4B94-4561-B9C2-263A067B5834}"/>
                </a:ext>
              </a:extLst>
            </p:cNvPr>
            <p:cNvSpPr/>
            <p:nvPr/>
          </p:nvSpPr>
          <p:spPr>
            <a:xfrm>
              <a:off x="1287271" y="1355722"/>
              <a:ext cx="3708400" cy="1172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프로젝트를 개발한 이유</a:t>
              </a: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124BC2-7249-4BC4-8133-C999E2633300}"/>
                </a:ext>
              </a:extLst>
            </p:cNvPr>
            <p:cNvSpPr/>
            <p:nvPr/>
          </p:nvSpPr>
          <p:spPr>
            <a:xfrm>
              <a:off x="945661" y="1552918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87BDD-313C-49E2-B130-D65B622F99B2}"/>
              </a:ext>
            </a:extLst>
          </p:cNvPr>
          <p:cNvSpPr/>
          <p:nvPr/>
        </p:nvSpPr>
        <p:spPr>
          <a:xfrm>
            <a:off x="1397449" y="3872463"/>
            <a:ext cx="9950490" cy="169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이제는 대중화된 코인 노래방의 위치를 효율적으로 확인하고 사람들이 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야놀자 야체B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많이 찾는 코인 노래방에서 생기는 대기 시간으로 인한 불편함을 해소해 보고자 한다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586EF7-00F8-4706-ACF1-52D872D9A959}"/>
              </a:ext>
            </a:extLst>
          </p:cNvPr>
          <p:cNvSpPr/>
          <p:nvPr/>
        </p:nvSpPr>
        <p:spPr>
          <a:xfrm>
            <a:off x="1395104" y="2286722"/>
            <a:ext cx="6387455" cy="586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파인싱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(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야놀자 야체B"/>
              </a:rPr>
              <a:t>findSing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야놀자 야체B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35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소개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프로젝트 기능 소개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어플의 기능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07F1C-5284-4557-873B-DB658BDB2CF9}"/>
              </a:ext>
            </a:extLst>
          </p:cNvPr>
          <p:cNvSpPr/>
          <p:nvPr/>
        </p:nvSpPr>
        <p:spPr>
          <a:xfrm>
            <a:off x="1374785" y="1838499"/>
            <a:ext cx="6808634" cy="461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야놀자 야체 B" panose="02020603020101020101"/>
              </a:rPr>
              <a:t>〮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사용자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1.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회원가입을 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2.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로그인 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3.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주변 코인 노래방의 위치를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4.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원하는 코인 노래방을 선택하여 빈 방을 확인한 후 원하는 시간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or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곡 수를 예약한다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5.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 중인 코인 노래방의 고장 신고를 할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6.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사용 후 평점을 매기면서 리뷰를 달 수 있다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야놀자 야체 B" panose="02020603020101020101"/>
              </a:rPr>
              <a:t>〮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관리자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1.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자신의 매장의 예약 현황을 파악한다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2.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고객의 결제 여부를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      3. </a:t>
            </a: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고객으로부터 접수된 고장 신고를 확인한다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야놀자 야체B"/>
                <a:ea typeface="야놀자 야체 B" panose="02020603020101020101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07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앱 화면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C6561A29-AE2F-404B-99C2-A75CC16EA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74" y="2115312"/>
            <a:ext cx="1746986" cy="360000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B3DBC37E-5259-4112-B69E-227FCB85E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33" y="2115312"/>
            <a:ext cx="1746986" cy="3600000"/>
          </a:xfrm>
          <a:prstGeom prst="rect">
            <a:avLst/>
          </a:prstGeom>
        </p:spPr>
      </p:pic>
      <p:pic>
        <p:nvPicPr>
          <p:cNvPr id="24" name="그림 2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7C9CA40-2CEF-4D56-B717-84EACF872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41" y="2115312"/>
            <a:ext cx="1746986" cy="36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C2430-98B4-481B-BD76-49AB2BDCA709}"/>
              </a:ext>
            </a:extLst>
          </p:cNvPr>
          <p:cNvSpPr txBox="1"/>
          <p:nvPr/>
        </p:nvSpPr>
        <p:spPr>
          <a:xfrm>
            <a:off x="2079403" y="578664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화면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70B5E-6388-4EEF-8854-E59ACDB26E9C}"/>
              </a:ext>
            </a:extLst>
          </p:cNvPr>
          <p:cNvSpPr txBox="1"/>
          <p:nvPr/>
        </p:nvSpPr>
        <p:spPr>
          <a:xfrm>
            <a:off x="5350462" y="578664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2F1AC3-1B5D-4094-9D6A-19264185EAB9}"/>
              </a:ext>
            </a:extLst>
          </p:cNvPr>
          <p:cNvSpPr txBox="1"/>
          <p:nvPr/>
        </p:nvSpPr>
        <p:spPr>
          <a:xfrm>
            <a:off x="8631271" y="5786641"/>
            <a:ext cx="148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 화면</a:t>
            </a:r>
            <a:endParaRPr lang="en-US" altLang="ko-KR" b="1" dirty="0"/>
          </a:p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지도 검색</a:t>
            </a:r>
          </a:p>
        </p:txBody>
      </p:sp>
    </p:spTree>
    <p:extLst>
      <p:ext uri="{BB962C8B-B14F-4D97-AF65-F5344CB8AC3E}">
        <p14:creationId xmlns:p14="http://schemas.microsoft.com/office/powerpoint/2010/main" val="74813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앱 화면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6561A29-AE2F-404B-99C2-A75CC16EA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9222" y="2115312"/>
            <a:ext cx="1746986" cy="35999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DBC37E-5259-4112-B69E-227FCB85E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8623" y="2115312"/>
            <a:ext cx="1746986" cy="35999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C2430-98B4-481B-BD76-49AB2BDCA709}"/>
              </a:ext>
            </a:extLst>
          </p:cNvPr>
          <p:cNvSpPr txBox="1"/>
          <p:nvPr/>
        </p:nvSpPr>
        <p:spPr>
          <a:xfrm>
            <a:off x="2692051" y="5786641"/>
            <a:ext cx="148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 화면</a:t>
            </a:r>
            <a:endParaRPr lang="en-US" altLang="ko-KR" b="1" dirty="0"/>
          </a:p>
          <a:p>
            <a:pPr algn="ctr"/>
            <a:r>
              <a:rPr lang="en-US" altLang="ko-KR" b="1" dirty="0"/>
              <a:t>- </a:t>
            </a:r>
            <a:r>
              <a:rPr lang="ko-KR" altLang="en-US" b="1" dirty="0"/>
              <a:t>상세 화면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70B5E-6388-4EEF-8854-E59ACDB26E9C}"/>
              </a:ext>
            </a:extLst>
          </p:cNvPr>
          <p:cNvSpPr txBox="1"/>
          <p:nvPr/>
        </p:nvSpPr>
        <p:spPr>
          <a:xfrm>
            <a:off x="8151452" y="578664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결제 화면</a:t>
            </a:r>
          </a:p>
        </p:txBody>
      </p:sp>
    </p:spTree>
    <p:extLst>
      <p:ext uri="{BB962C8B-B14F-4D97-AF65-F5344CB8AC3E}">
        <p14:creationId xmlns:p14="http://schemas.microsoft.com/office/powerpoint/2010/main" val="305796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7A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endParaRPr lang="ko-KR" altLang="en-US" sz="60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1FD7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프로젝트 상세 설명</a:t>
              </a: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5C70E8-73F7-4902-94CC-F4E2A8B0CB44}"/>
              </a:ext>
            </a:extLst>
          </p:cNvPr>
          <p:cNvGrpSpPr/>
          <p:nvPr/>
        </p:nvGrpSpPr>
        <p:grpSpPr>
          <a:xfrm>
            <a:off x="1015999" y="1264282"/>
            <a:ext cx="5171440" cy="595035"/>
            <a:chOff x="1015999" y="1355722"/>
            <a:chExt cx="5171440" cy="595035"/>
          </a:xfrm>
        </p:grpSpPr>
        <p:sp>
          <p:nvSpPr>
            <p:cNvPr id="4" name="직사각형 3"/>
            <p:cNvSpPr/>
            <p:nvPr/>
          </p:nvSpPr>
          <p:spPr>
            <a:xfrm>
              <a:off x="1287270" y="1355722"/>
              <a:ext cx="4900169" cy="595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b="1" dirty="0">
                  <a:solidFill>
                    <a:prstClr val="white">
                      <a:lumMod val="50000"/>
                    </a:prstClr>
                  </a:solidFill>
                </a:rPr>
                <a:t>앱 화면 구성 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(</a:t>
              </a:r>
              <a:r>
                <a:rPr lang="en-US" altLang="ko-KR" sz="2500" b="1" dirty="0" err="1">
                  <a:solidFill>
                    <a:prstClr val="white">
                      <a:lumMod val="50000"/>
                    </a:prstClr>
                  </a:solidFill>
                </a:rPr>
                <a:t>OverView</a:t>
              </a:r>
              <a:r>
                <a:rPr lang="en-US" altLang="ko-KR" sz="2500" b="1" dirty="0">
                  <a:solidFill>
                    <a:prstClr val="white">
                      <a:lumMod val="50000"/>
                    </a:prstClr>
                  </a:solidFill>
                </a:rPr>
                <a:t>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B3CFADC-2CE9-4C44-A3DD-71EF9C6AE56B}"/>
                </a:ext>
              </a:extLst>
            </p:cNvPr>
            <p:cNvSpPr/>
            <p:nvPr/>
          </p:nvSpPr>
          <p:spPr>
            <a:xfrm>
              <a:off x="1015999" y="1564641"/>
              <a:ext cx="274963" cy="274319"/>
            </a:xfrm>
            <a:prstGeom prst="rect">
              <a:avLst/>
            </a:prstGeom>
            <a:solidFill>
              <a:srgbClr val="1FD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6561A29-AE2F-404B-99C2-A75CC16EA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574" y="2115312"/>
            <a:ext cx="1746986" cy="35999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DBC37E-5259-4112-B69E-227FCB85E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7633" y="2115312"/>
            <a:ext cx="1746986" cy="359999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7C9CA40-2CEF-4D56-B717-84EACF872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8441" y="2115312"/>
            <a:ext cx="1746986" cy="35999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FC2430-98B4-481B-BD76-49AB2BDCA709}"/>
              </a:ext>
            </a:extLst>
          </p:cNvPr>
          <p:cNvSpPr txBox="1"/>
          <p:nvPr/>
        </p:nvSpPr>
        <p:spPr>
          <a:xfrm>
            <a:off x="1962937" y="5786641"/>
            <a:ext cx="174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즐겨찾기 </a:t>
            </a:r>
            <a:r>
              <a:rPr lang="ko-KR" altLang="en-US" b="1" dirty="0"/>
              <a:t>화면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70B5E-6388-4EEF-8854-E59ACDB26E9C}"/>
              </a:ext>
            </a:extLst>
          </p:cNvPr>
          <p:cNvSpPr txBox="1"/>
          <p:nvPr/>
        </p:nvSpPr>
        <p:spPr>
          <a:xfrm>
            <a:off x="5350462" y="5786641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알림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2F1AC3-1B5D-4094-9D6A-19264185EAB9}"/>
              </a:ext>
            </a:extLst>
          </p:cNvPr>
          <p:cNvSpPr txBox="1"/>
          <p:nvPr/>
        </p:nvSpPr>
        <p:spPr>
          <a:xfrm>
            <a:off x="8192025" y="5786641"/>
            <a:ext cx="235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마이페이지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368856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319</Words>
  <Application>Microsoft Office PowerPoint</Application>
  <PresentationFormat>와이드스크린</PresentationFormat>
  <Paragraphs>85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Arial</vt:lpstr>
      <vt:lpstr>야놀자 야체B</vt:lpstr>
      <vt:lpstr>나눔고딕 ExtraBold</vt:lpstr>
      <vt:lpstr>10X10</vt:lpstr>
      <vt:lpstr>야놀자 야체</vt:lpstr>
      <vt:lpstr>야놀자 야체 B</vt:lpstr>
      <vt:lpstr>야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임채민</cp:lastModifiedBy>
  <cp:revision>21</cp:revision>
  <dcterms:created xsi:type="dcterms:W3CDTF">2020-04-27T04:07:58Z</dcterms:created>
  <dcterms:modified xsi:type="dcterms:W3CDTF">2020-07-23T08:47:59Z</dcterms:modified>
</cp:coreProperties>
</file>