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9" r:id="rId6"/>
    <p:sldId id="270" r:id="rId7"/>
    <p:sldId id="271" r:id="rId8"/>
    <p:sldId id="272" r:id="rId9"/>
    <p:sldId id="273" r:id="rId10"/>
    <p:sldId id="274" r:id="rId11"/>
    <p:sldId id="278" r:id="rId12"/>
    <p:sldId id="279" r:id="rId13"/>
    <p:sldId id="280" r:id="rId14"/>
    <p:sldId id="275" r:id="rId15"/>
    <p:sldId id="276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D7CA"/>
    <a:srgbClr val="7AE6D9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5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2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0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08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73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04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0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72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46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8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2442273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5400" b="1" kern="0" dirty="0">
                <a:solidFill>
                  <a:prstClr val="white"/>
                </a:solidFill>
                <a:effectLst>
                  <a:outerShdw dist="38100" dir="2700000" algn="tl" rotWithShape="0">
                    <a:srgbClr val="1FD7C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현장프로젝트교과 </a:t>
            </a:r>
            <a:endParaRPr lang="en-US" altLang="ko-KR" sz="5400" b="1" kern="0" dirty="0">
              <a:solidFill>
                <a:prstClr val="white"/>
              </a:solidFill>
              <a:effectLst>
                <a:outerShdw dist="38100" dir="2700000" algn="tl" rotWithShape="0">
                  <a:srgbClr val="1FD7CA"/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61693" y="2634551"/>
            <a:ext cx="4498855" cy="2913842"/>
          </a:xfrm>
          <a:prstGeom prst="rect">
            <a:avLst/>
          </a:prstGeom>
          <a:solidFill>
            <a:schemeClr val="bg1"/>
          </a:solidFill>
          <a:ln w="12700">
            <a:solidFill>
              <a:srgbClr val="1FD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컴퓨터공학과 </a:t>
            </a:r>
            <a:r>
              <a:rPr lang="en-US" altLang="ko-KR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2016150016 </a:t>
            </a:r>
            <a:r>
              <a:rPr lang="ko-KR" altLang="en-US" b="1" dirty="0">
                <a:solidFill>
                  <a:srgbClr val="B9B9B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박다수</a:t>
            </a: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b="1" dirty="0">
              <a:solidFill>
                <a:prstClr val="white">
                  <a:lumMod val="7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컴퓨터공학과 </a:t>
            </a:r>
            <a:r>
              <a:rPr lang="en-US" altLang="ko-KR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2016150033 </a:t>
            </a: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임채민</a:t>
            </a:r>
            <a:endParaRPr lang="en-US" altLang="ko-KR" b="1" dirty="0">
              <a:solidFill>
                <a:prstClr val="white">
                  <a:lumMod val="7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컴퓨터공학과 </a:t>
            </a:r>
            <a:r>
              <a:rPr lang="en-US" altLang="ko-KR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2016150036 </a:t>
            </a:r>
            <a:r>
              <a:rPr lang="ko-KR" altLang="en-US" b="1" dirty="0" err="1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정지운</a:t>
            </a:r>
            <a:endParaRPr lang="en-US" altLang="ko-KR" b="1" dirty="0">
              <a:solidFill>
                <a:prstClr val="white">
                  <a:lumMod val="7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컴퓨터공학과 </a:t>
            </a:r>
            <a:r>
              <a:rPr lang="en-US" altLang="ko-KR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2016150041 </a:t>
            </a: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최원규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63221" y="2009308"/>
            <a:ext cx="4498855" cy="596900"/>
          </a:xfrm>
          <a:prstGeom prst="rect">
            <a:avLst/>
          </a:prstGeom>
          <a:solidFill>
            <a:schemeClr val="bg1"/>
          </a:solidFill>
          <a:ln w="60325">
            <a:solidFill>
              <a:srgbClr val="1FD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팀원 소개</a:t>
            </a:r>
          </a:p>
        </p:txBody>
      </p:sp>
      <p:sp>
        <p:nvSpPr>
          <p:cNvPr id="11" name="자유형 10"/>
          <p:cNvSpPr/>
          <p:nvPr/>
        </p:nvSpPr>
        <p:spPr>
          <a:xfrm>
            <a:off x="7601315" y="2201586"/>
            <a:ext cx="276475" cy="272066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1FD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46841" y="3012353"/>
            <a:ext cx="164465" cy="1644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1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47491" y="3682047"/>
            <a:ext cx="164465" cy="1644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2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46841" y="4370260"/>
            <a:ext cx="164465" cy="1644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3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4525010" y="3392720"/>
            <a:ext cx="335278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4533539" y="4142020"/>
            <a:ext cx="334425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D30F311-65A5-4CBF-8F44-E6C731A3ECA1}"/>
              </a:ext>
            </a:extLst>
          </p:cNvPr>
          <p:cNvCxnSpPr>
            <a:cxnSpLocks/>
          </p:cNvCxnSpPr>
          <p:nvPr/>
        </p:nvCxnSpPr>
        <p:spPr>
          <a:xfrm>
            <a:off x="4533539" y="4821363"/>
            <a:ext cx="334425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13">
            <a:extLst>
              <a:ext uri="{FF2B5EF4-FFF2-40B4-BE49-F238E27FC236}">
                <a16:creationId xmlns:a16="http://schemas.microsoft.com/office/drawing/2014/main" id="{6050ADDD-349D-4D9F-AF5C-1B2755D12092}"/>
              </a:ext>
            </a:extLst>
          </p:cNvPr>
          <p:cNvSpPr/>
          <p:nvPr/>
        </p:nvSpPr>
        <p:spPr>
          <a:xfrm>
            <a:off x="4152626" y="5075434"/>
            <a:ext cx="164465" cy="1644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4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02A8BB-F8A4-4481-97D3-418661A4A71C}"/>
              </a:ext>
            </a:extLst>
          </p:cNvPr>
          <p:cNvSpPr/>
          <p:nvPr/>
        </p:nvSpPr>
        <p:spPr>
          <a:xfrm>
            <a:off x="4719522" y="1398755"/>
            <a:ext cx="2901756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kern="0" dirty="0">
                <a:solidFill>
                  <a:prstClr val="white"/>
                </a:solidFill>
              </a:rPr>
              <a:t>  팀 프로젝트 제안서 발표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97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684143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프로젝트 현황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170571" y="1283239"/>
            <a:ext cx="572490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white">
                    <a:lumMod val="50000"/>
                  </a:prstClr>
                </a:solidFill>
              </a:rPr>
              <a:t> 기능 구현 방식</a:t>
            </a:r>
            <a:endParaRPr lang="en-US" altLang="ko-KR" sz="28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31D2A-CCF4-466B-A7B1-59E823D90DA0}"/>
              </a:ext>
            </a:extLst>
          </p:cNvPr>
          <p:cNvSpPr/>
          <p:nvPr/>
        </p:nvSpPr>
        <p:spPr>
          <a:xfrm>
            <a:off x="991630" y="1507148"/>
            <a:ext cx="274963" cy="274319"/>
          </a:xfrm>
          <a:prstGeom prst="rect">
            <a:avLst/>
          </a:prstGeom>
          <a:solidFill>
            <a:srgbClr val="1FD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AF8BE8D-7494-430C-AD3B-A35DC45AC5B4}"/>
              </a:ext>
            </a:extLst>
          </p:cNvPr>
          <p:cNvSpPr/>
          <p:nvPr/>
        </p:nvSpPr>
        <p:spPr>
          <a:xfrm>
            <a:off x="1798081" y="2666309"/>
            <a:ext cx="1584123" cy="5548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  <a:effectLst>
            <a:glow rad="63500">
              <a:schemeClr val="accent5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6F21775-7BEF-4594-9FEA-1BE4D519D2D7}"/>
              </a:ext>
            </a:extLst>
          </p:cNvPr>
          <p:cNvSpPr/>
          <p:nvPr/>
        </p:nvSpPr>
        <p:spPr>
          <a:xfrm>
            <a:off x="3003338" y="3425571"/>
            <a:ext cx="1584123" cy="5548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  <a:effectLst>
            <a:glow rad="63500">
              <a:schemeClr val="accent5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en-US" altLang="ko-KR" dirty="0" err="1">
                <a:solidFill>
                  <a:schemeClr val="tx1"/>
                </a:solidFill>
              </a:rPr>
              <a:t>USER_ID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DA8677C-2912-4B79-90EA-F87A533051B4}"/>
              </a:ext>
            </a:extLst>
          </p:cNvPr>
          <p:cNvSpPr/>
          <p:nvPr/>
        </p:nvSpPr>
        <p:spPr>
          <a:xfrm>
            <a:off x="4926069" y="3425399"/>
            <a:ext cx="6523346" cy="5548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  <a:effectLst>
            <a:glow rad="63500">
              <a:schemeClr val="accent5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[Information]  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썸네일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43A9744-5D64-4108-8651-94FD00091280}"/>
              </a:ext>
            </a:extLst>
          </p:cNvPr>
          <p:cNvSpPr/>
          <p:nvPr/>
        </p:nvSpPr>
        <p:spPr>
          <a:xfrm>
            <a:off x="4924089" y="4147812"/>
            <a:ext cx="1310455" cy="5548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  <a:effectLst>
            <a:glow rad="63500">
              <a:schemeClr val="accent5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[Payment]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2860FF8-A7EA-4EB8-AEF9-36BC84AA2255}"/>
              </a:ext>
            </a:extLst>
          </p:cNvPr>
          <p:cNvCxnSpPr>
            <a:cxnSpLocks/>
            <a:stCxn id="14" idx="2"/>
            <a:endCxn id="3" idx="1"/>
          </p:cNvCxnSpPr>
          <p:nvPr/>
        </p:nvCxnSpPr>
        <p:spPr>
          <a:xfrm rot="16200000" flipH="1">
            <a:off x="2555817" y="3255466"/>
            <a:ext cx="481846" cy="413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8ECA71D-FE2B-4C44-AAC3-DD979C616E57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4587461" y="3702815"/>
            <a:ext cx="338608" cy="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3471E6A-3025-4E3B-9BC2-C2FE641BBBAA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4587461" y="3702987"/>
            <a:ext cx="336628" cy="722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9913DB9-D2C6-4C96-9B35-D10769C097C9}"/>
              </a:ext>
            </a:extLst>
          </p:cNvPr>
          <p:cNvSpPr/>
          <p:nvPr/>
        </p:nvSpPr>
        <p:spPr>
          <a:xfrm>
            <a:off x="6575340" y="4147812"/>
            <a:ext cx="1310455" cy="5548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  <a:effectLst>
            <a:glow rad="63500">
              <a:schemeClr val="accent5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[</a:t>
            </a:r>
            <a:r>
              <a:rPr lang="ko-KR" altLang="en-US" sz="1600" dirty="0">
                <a:solidFill>
                  <a:schemeClr val="tx1"/>
                </a:solidFill>
              </a:rPr>
              <a:t>결제 번호</a:t>
            </a:r>
            <a:r>
              <a:rPr lang="en-US" altLang="ko-KR" sz="1600" dirty="0">
                <a:solidFill>
                  <a:schemeClr val="tx1"/>
                </a:solidFill>
              </a:rPr>
              <a:t>]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17">
            <a:extLst>
              <a:ext uri="{FF2B5EF4-FFF2-40B4-BE49-F238E27FC236}">
                <a16:creationId xmlns:a16="http://schemas.microsoft.com/office/drawing/2014/main" id="{D45C568F-E30F-407C-A608-1D3AD4D9121A}"/>
              </a:ext>
            </a:extLst>
          </p:cNvPr>
          <p:cNvCxnSpPr>
            <a:cxnSpLocks/>
            <a:stCxn id="16" idx="3"/>
            <a:endCxn id="36" idx="1"/>
          </p:cNvCxnSpPr>
          <p:nvPr/>
        </p:nvCxnSpPr>
        <p:spPr>
          <a:xfrm>
            <a:off x="6234544" y="4425228"/>
            <a:ext cx="340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F9FE027-CF2E-46F5-B45E-E2F7FAFA5980}"/>
              </a:ext>
            </a:extLst>
          </p:cNvPr>
          <p:cNvSpPr/>
          <p:nvPr/>
        </p:nvSpPr>
        <p:spPr>
          <a:xfrm>
            <a:off x="8226591" y="4147812"/>
            <a:ext cx="3222824" cy="5548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  <a:effectLst>
            <a:glow rad="63500">
              <a:schemeClr val="accent5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[</a:t>
            </a:r>
            <a:r>
              <a:rPr lang="ko-KR" altLang="en-US" sz="1600" dirty="0">
                <a:solidFill>
                  <a:schemeClr val="tx1"/>
                </a:solidFill>
              </a:rPr>
              <a:t>결제 번호</a:t>
            </a:r>
            <a:r>
              <a:rPr lang="en-US" altLang="ko-KR" sz="1600" dirty="0">
                <a:solidFill>
                  <a:schemeClr val="tx1"/>
                </a:solidFill>
              </a:rPr>
              <a:t>] </a:t>
            </a:r>
            <a:r>
              <a:rPr lang="ko-KR" altLang="en-US" sz="1600" dirty="0">
                <a:solidFill>
                  <a:schemeClr val="tx1"/>
                </a:solidFill>
              </a:rPr>
              <a:t>방 번호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시간</a:t>
            </a:r>
            <a:r>
              <a:rPr lang="en-US" altLang="ko-KR" sz="1600" dirty="0">
                <a:solidFill>
                  <a:schemeClr val="tx1"/>
                </a:solidFill>
              </a:rPr>
              <a:t>….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17">
            <a:extLst>
              <a:ext uri="{FF2B5EF4-FFF2-40B4-BE49-F238E27FC236}">
                <a16:creationId xmlns:a16="http://schemas.microsoft.com/office/drawing/2014/main" id="{C61301FA-9887-4BEC-BE08-10A0971169E1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>
            <a:off x="7885795" y="4425228"/>
            <a:ext cx="340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685573C-828D-4619-9236-725A140E885D}"/>
              </a:ext>
            </a:extLst>
          </p:cNvPr>
          <p:cNvSpPr/>
          <p:nvPr/>
        </p:nvSpPr>
        <p:spPr>
          <a:xfrm>
            <a:off x="4924089" y="4922099"/>
            <a:ext cx="1310455" cy="5548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  <a:effectLst>
            <a:glow rad="63500">
              <a:schemeClr val="accent5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[Review]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30">
            <a:extLst>
              <a:ext uri="{FF2B5EF4-FFF2-40B4-BE49-F238E27FC236}">
                <a16:creationId xmlns:a16="http://schemas.microsoft.com/office/drawing/2014/main" id="{093C1AD8-73D4-40F2-B34A-B69907895556}"/>
              </a:ext>
            </a:extLst>
          </p:cNvPr>
          <p:cNvCxnSpPr>
            <a:cxnSpLocks/>
            <a:stCxn id="3" idx="3"/>
            <a:endCxn id="63" idx="1"/>
          </p:cNvCxnSpPr>
          <p:nvPr/>
        </p:nvCxnSpPr>
        <p:spPr>
          <a:xfrm>
            <a:off x="4587461" y="3702987"/>
            <a:ext cx="336628" cy="1496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64EDAA6-7B2A-4EB0-A92F-68DC1E11C4D1}"/>
              </a:ext>
            </a:extLst>
          </p:cNvPr>
          <p:cNvSpPr/>
          <p:nvPr/>
        </p:nvSpPr>
        <p:spPr>
          <a:xfrm>
            <a:off x="6570157" y="4922099"/>
            <a:ext cx="1310455" cy="5548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  <a:effectLst>
            <a:glow rad="63500">
              <a:schemeClr val="accent5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게시글 번호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17">
            <a:extLst>
              <a:ext uri="{FF2B5EF4-FFF2-40B4-BE49-F238E27FC236}">
                <a16:creationId xmlns:a16="http://schemas.microsoft.com/office/drawing/2014/main" id="{C9DF6DD6-B4E6-47B2-AEB2-10E54992BA1B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229361" y="5199515"/>
            <a:ext cx="340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0D90A35-D9E6-485A-AA6A-45CBC9A25736}"/>
              </a:ext>
            </a:extLst>
          </p:cNvPr>
          <p:cNvSpPr/>
          <p:nvPr/>
        </p:nvSpPr>
        <p:spPr>
          <a:xfrm>
            <a:off x="8226591" y="4926443"/>
            <a:ext cx="3222824" cy="5548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  <a:effectLst>
            <a:glow rad="63500">
              <a:schemeClr val="accent5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리뷰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작성시간 </a:t>
            </a:r>
            <a:r>
              <a:rPr lang="en-US" altLang="ko-KR" sz="1600" dirty="0">
                <a:solidFill>
                  <a:schemeClr val="tx1"/>
                </a:solidFill>
              </a:rPr>
              <a:t>….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17">
            <a:extLst>
              <a:ext uri="{FF2B5EF4-FFF2-40B4-BE49-F238E27FC236}">
                <a16:creationId xmlns:a16="http://schemas.microsoft.com/office/drawing/2014/main" id="{5AAFBFF4-C853-42B0-88F4-5A56DC057BA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7885795" y="5203859"/>
            <a:ext cx="340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65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493737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프로젝트 현황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170571" y="1283239"/>
            <a:ext cx="572490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white">
                    <a:lumMod val="50000"/>
                  </a:prstClr>
                </a:solidFill>
              </a:rPr>
              <a:t> 기능 구현 방식</a:t>
            </a:r>
            <a:endParaRPr lang="en-US" altLang="ko-KR" sz="28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31D2A-CCF4-466B-A7B1-59E823D90DA0}"/>
              </a:ext>
            </a:extLst>
          </p:cNvPr>
          <p:cNvSpPr/>
          <p:nvPr/>
        </p:nvSpPr>
        <p:spPr>
          <a:xfrm>
            <a:off x="991630" y="1507148"/>
            <a:ext cx="274963" cy="274319"/>
          </a:xfrm>
          <a:prstGeom prst="rect">
            <a:avLst/>
          </a:prstGeom>
          <a:solidFill>
            <a:srgbClr val="1FD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218CB5-833E-43D2-BC4F-9A46C67093D3}"/>
              </a:ext>
            </a:extLst>
          </p:cNvPr>
          <p:cNvSpPr/>
          <p:nvPr/>
        </p:nvSpPr>
        <p:spPr>
          <a:xfrm>
            <a:off x="1448334" y="2025044"/>
            <a:ext cx="3867740" cy="55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b="1" dirty="0"/>
              <a:t>2. </a:t>
            </a:r>
            <a:r>
              <a:rPr lang="ko-KR" altLang="en-US" sz="2300" b="1" dirty="0"/>
              <a:t>회원가입 </a:t>
            </a:r>
            <a:r>
              <a:rPr lang="en-US" altLang="ko-KR" sz="2300" b="1" dirty="0"/>
              <a:t>/ </a:t>
            </a:r>
            <a:r>
              <a:rPr lang="ko-KR" altLang="en-US" sz="2300" b="1" dirty="0"/>
              <a:t>로그인</a:t>
            </a:r>
            <a:endParaRPr lang="en-US" altLang="ko-KR" sz="2300" b="1" dirty="0"/>
          </a:p>
        </p:txBody>
      </p:sp>
      <p:pic>
        <p:nvPicPr>
          <p:cNvPr id="16" name="그림 15" descr="개체, 시계, 표지판이(가) 표시된 사진&#10;&#10;자동 생성된 설명">
            <a:extLst>
              <a:ext uri="{FF2B5EF4-FFF2-40B4-BE49-F238E27FC236}">
                <a16:creationId xmlns:a16="http://schemas.microsoft.com/office/drawing/2014/main" id="{2DDBAED5-F2D2-4695-A9AF-8BA4ED5C8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6"/>
          <a:stretch/>
        </p:blipFill>
        <p:spPr>
          <a:xfrm>
            <a:off x="5225143" y="2412237"/>
            <a:ext cx="2355776" cy="373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5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407893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프로젝트 현황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170571" y="1283239"/>
            <a:ext cx="572490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white">
                    <a:lumMod val="50000"/>
                  </a:prstClr>
                </a:solidFill>
              </a:rPr>
              <a:t> 기능 구현 방식</a:t>
            </a:r>
            <a:endParaRPr lang="en-US" altLang="ko-KR" sz="28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31D2A-CCF4-466B-A7B1-59E823D90DA0}"/>
              </a:ext>
            </a:extLst>
          </p:cNvPr>
          <p:cNvSpPr/>
          <p:nvPr/>
        </p:nvSpPr>
        <p:spPr>
          <a:xfrm>
            <a:off x="991630" y="1507148"/>
            <a:ext cx="274963" cy="274319"/>
          </a:xfrm>
          <a:prstGeom prst="rect">
            <a:avLst/>
          </a:prstGeom>
          <a:solidFill>
            <a:srgbClr val="1FD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218CB5-833E-43D2-BC4F-9A46C67093D3}"/>
              </a:ext>
            </a:extLst>
          </p:cNvPr>
          <p:cNvSpPr/>
          <p:nvPr/>
        </p:nvSpPr>
        <p:spPr>
          <a:xfrm>
            <a:off x="1448334" y="2025044"/>
            <a:ext cx="3867740" cy="55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b="1" dirty="0"/>
              <a:t>3. </a:t>
            </a:r>
            <a:r>
              <a:rPr lang="ko-KR" altLang="en-US" sz="2300" b="1" dirty="0"/>
              <a:t>지도</a:t>
            </a:r>
            <a:endParaRPr lang="en-US" altLang="ko-KR" sz="2300" b="1" dirty="0"/>
          </a:p>
        </p:txBody>
      </p:sp>
      <p:pic>
        <p:nvPicPr>
          <p:cNvPr id="3" name="Picture 6" descr="기술문서 | 네이버 지도 API v3">
            <a:extLst>
              <a:ext uri="{FF2B5EF4-FFF2-40B4-BE49-F238E27FC236}">
                <a16:creationId xmlns:a16="http://schemas.microsoft.com/office/drawing/2014/main" id="{D410A446-4735-4689-84CB-68C1B7472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96" y="3303345"/>
            <a:ext cx="1302409" cy="115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6B1661B-C550-4C43-9C72-A9DAC4364C9E}"/>
              </a:ext>
            </a:extLst>
          </p:cNvPr>
          <p:cNvSpPr/>
          <p:nvPr/>
        </p:nvSpPr>
        <p:spPr>
          <a:xfrm>
            <a:off x="3249226" y="3626383"/>
            <a:ext cx="875640" cy="43255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A13A94C-39BB-4E6F-BA09-9D051BC41695}"/>
              </a:ext>
            </a:extLst>
          </p:cNvPr>
          <p:cNvSpPr/>
          <p:nvPr/>
        </p:nvSpPr>
        <p:spPr>
          <a:xfrm>
            <a:off x="7156450" y="3664206"/>
            <a:ext cx="875640" cy="43255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1CC5582-A73E-4D86-8F81-3E7D28B67F0F}"/>
              </a:ext>
            </a:extLst>
          </p:cNvPr>
          <p:cNvSpPr/>
          <p:nvPr/>
        </p:nvSpPr>
        <p:spPr>
          <a:xfrm>
            <a:off x="8098970" y="2840632"/>
            <a:ext cx="3132713" cy="18192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  <a:effectLst>
            <a:glow rad="63500">
              <a:schemeClr val="accent5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 b="1" dirty="0" err="1">
                <a:solidFill>
                  <a:schemeClr val="tx1"/>
                </a:solidFill>
              </a:rPr>
              <a:t>정왕동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|  </a:t>
            </a:r>
            <a:r>
              <a:rPr lang="ko-KR" altLang="en-US" sz="1400" dirty="0">
                <a:solidFill>
                  <a:schemeClr val="tx1"/>
                </a:solidFill>
              </a:rPr>
              <a:t>악쓰는 하마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           </a:t>
            </a:r>
            <a:r>
              <a:rPr lang="ko-KR" altLang="en-US" sz="1400" dirty="0">
                <a:solidFill>
                  <a:schemeClr val="tx1"/>
                </a:solidFill>
              </a:rPr>
              <a:t>     </a:t>
            </a:r>
            <a:r>
              <a:rPr lang="ko-KR" altLang="en-US" sz="1400" dirty="0" err="1">
                <a:solidFill>
                  <a:schemeClr val="tx1"/>
                </a:solidFill>
              </a:rPr>
              <a:t>잇츠</a:t>
            </a:r>
            <a:r>
              <a:rPr lang="ko-KR" altLang="en-US" sz="1400" dirty="0">
                <a:solidFill>
                  <a:schemeClr val="tx1"/>
                </a:solidFill>
              </a:rPr>
              <a:t> 코인노래방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                </a:t>
            </a:r>
            <a:r>
              <a:rPr lang="ko-KR" altLang="en-US" sz="1400" dirty="0">
                <a:solidFill>
                  <a:schemeClr val="tx1"/>
                </a:solidFill>
              </a:rPr>
              <a:t>세븐 스타 코인노래방</a:t>
            </a:r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0966F2C-AB38-453B-B619-1281F5DC5D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46"/>
          <a:stretch/>
        </p:blipFill>
        <p:spPr>
          <a:xfrm>
            <a:off x="4294250" y="2303813"/>
            <a:ext cx="2700959" cy="38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7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493737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프로젝트 현황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170571" y="1283239"/>
            <a:ext cx="572490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white">
                    <a:lumMod val="50000"/>
                  </a:prstClr>
                </a:solidFill>
              </a:rPr>
              <a:t> 기능 구현 방식</a:t>
            </a:r>
            <a:endParaRPr lang="en-US" altLang="ko-KR" sz="28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31D2A-CCF4-466B-A7B1-59E823D90DA0}"/>
              </a:ext>
            </a:extLst>
          </p:cNvPr>
          <p:cNvSpPr/>
          <p:nvPr/>
        </p:nvSpPr>
        <p:spPr>
          <a:xfrm>
            <a:off x="991630" y="1507148"/>
            <a:ext cx="274963" cy="274319"/>
          </a:xfrm>
          <a:prstGeom prst="rect">
            <a:avLst/>
          </a:prstGeom>
          <a:solidFill>
            <a:srgbClr val="1FD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218CB5-833E-43D2-BC4F-9A46C67093D3}"/>
              </a:ext>
            </a:extLst>
          </p:cNvPr>
          <p:cNvSpPr/>
          <p:nvPr/>
        </p:nvSpPr>
        <p:spPr>
          <a:xfrm>
            <a:off x="1317709" y="1941919"/>
            <a:ext cx="3867740" cy="55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b="1" dirty="0"/>
              <a:t>4. </a:t>
            </a:r>
            <a:r>
              <a:rPr lang="ko-KR" altLang="en-US" sz="2300" b="1" dirty="0"/>
              <a:t>검색</a:t>
            </a:r>
            <a:endParaRPr lang="en-US" altLang="ko-KR" sz="23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E9E661-6957-4402-B17F-64A466112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6"/>
          <a:stretch/>
        </p:blipFill>
        <p:spPr>
          <a:xfrm>
            <a:off x="1541064" y="2666309"/>
            <a:ext cx="2449694" cy="3534136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C93ED60-4650-4084-95FB-2CF4D4B9D6FF}"/>
              </a:ext>
            </a:extLst>
          </p:cNvPr>
          <p:cNvSpPr/>
          <p:nvPr/>
        </p:nvSpPr>
        <p:spPr>
          <a:xfrm>
            <a:off x="4238559" y="4217099"/>
            <a:ext cx="875640" cy="43255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Picture 8" descr="Google API로 GDrive랑 Gspread 사용하기">
            <a:extLst>
              <a:ext uri="{FF2B5EF4-FFF2-40B4-BE49-F238E27FC236}">
                <a16:creationId xmlns:a16="http://schemas.microsoft.com/office/drawing/2014/main" id="{E0C9D549-C4FF-49DE-AD88-667AC1EB1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86" b="19516"/>
          <a:stretch/>
        </p:blipFill>
        <p:spPr bwMode="auto">
          <a:xfrm>
            <a:off x="5124500" y="3845310"/>
            <a:ext cx="2190709" cy="117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518B263-4730-4037-B319-61CA021D7B07}"/>
              </a:ext>
            </a:extLst>
          </p:cNvPr>
          <p:cNvSpPr/>
          <p:nvPr/>
        </p:nvSpPr>
        <p:spPr>
          <a:xfrm>
            <a:off x="7325510" y="4217098"/>
            <a:ext cx="875640" cy="43255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23E2BA1-AE9C-4516-BBBF-51EDA8D96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860" y="2766951"/>
            <a:ext cx="3146958" cy="314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05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프로젝트 현황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170571" y="1283239"/>
            <a:ext cx="572490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2800" b="1" dirty="0">
                <a:solidFill>
                  <a:prstClr val="white">
                    <a:lumMod val="50000"/>
                  </a:prstClr>
                </a:solidFill>
              </a:rPr>
              <a:t>프로젝트 변경 사항</a:t>
            </a:r>
            <a:endParaRPr lang="en-US" altLang="ko-KR" sz="28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31D2A-CCF4-466B-A7B1-59E823D90DA0}"/>
              </a:ext>
            </a:extLst>
          </p:cNvPr>
          <p:cNvSpPr/>
          <p:nvPr/>
        </p:nvSpPr>
        <p:spPr>
          <a:xfrm>
            <a:off x="991630" y="1507148"/>
            <a:ext cx="274963" cy="274319"/>
          </a:xfrm>
          <a:prstGeom prst="rect">
            <a:avLst/>
          </a:prstGeom>
          <a:solidFill>
            <a:srgbClr val="1FD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007D74-8253-45FF-A18A-32B9938E80A0}"/>
              </a:ext>
            </a:extLst>
          </p:cNvPr>
          <p:cNvSpPr/>
          <p:nvPr/>
        </p:nvSpPr>
        <p:spPr>
          <a:xfrm>
            <a:off x="1173071" y="2020249"/>
            <a:ext cx="7671126" cy="1085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3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2300" b="1" dirty="0">
                <a:solidFill>
                  <a:prstClr val="white">
                    <a:lumMod val="50000"/>
                  </a:prstClr>
                </a:solidFill>
              </a:rPr>
              <a:t>1. </a:t>
            </a:r>
            <a:r>
              <a:rPr lang="ko-KR" altLang="en-US" sz="2300" b="1" dirty="0">
                <a:solidFill>
                  <a:prstClr val="white">
                    <a:lumMod val="50000"/>
                  </a:prstClr>
                </a:solidFill>
              </a:rPr>
              <a:t>검색 범위 축소</a:t>
            </a:r>
            <a:endParaRPr lang="en-US" altLang="ko-KR" sz="23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300" b="1" dirty="0">
                <a:solidFill>
                  <a:prstClr val="white">
                    <a:lumMod val="50000"/>
                  </a:prstClr>
                </a:solidFill>
              </a:rPr>
              <a:t>     : </a:t>
            </a:r>
            <a:r>
              <a:rPr lang="ko-KR" altLang="en-US" sz="2300" b="1" dirty="0">
                <a:solidFill>
                  <a:prstClr val="white">
                    <a:lumMod val="50000"/>
                  </a:prstClr>
                </a:solidFill>
              </a:rPr>
              <a:t>전국 지역 검색 </a:t>
            </a:r>
            <a:r>
              <a:rPr lang="en-US" altLang="ko-KR" sz="2300" b="1" dirty="0">
                <a:solidFill>
                  <a:prstClr val="white">
                    <a:lumMod val="50000"/>
                  </a:prstClr>
                </a:solidFill>
              </a:rPr>
              <a:t>=&gt; </a:t>
            </a:r>
            <a:r>
              <a:rPr lang="ko-KR" altLang="en-US" sz="2300" b="1" dirty="0">
                <a:solidFill>
                  <a:prstClr val="white">
                    <a:lumMod val="50000"/>
                  </a:prstClr>
                </a:solidFill>
              </a:rPr>
              <a:t>일부 지역</a:t>
            </a:r>
            <a:r>
              <a:rPr lang="en-US" altLang="ko-KR" sz="2300" b="1" dirty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2300" b="1" dirty="0" err="1">
                <a:solidFill>
                  <a:prstClr val="white">
                    <a:lumMod val="50000"/>
                  </a:prstClr>
                </a:solidFill>
              </a:rPr>
              <a:t>산기대</a:t>
            </a:r>
            <a:r>
              <a:rPr lang="en-US" altLang="ko-KR" sz="2300" b="1" dirty="0">
                <a:solidFill>
                  <a:prstClr val="white">
                    <a:lumMod val="50000"/>
                  </a:prstClr>
                </a:solidFill>
              </a:rPr>
              <a:t>) </a:t>
            </a:r>
            <a:r>
              <a:rPr lang="ko-KR" altLang="en-US" sz="2300" b="1" dirty="0">
                <a:solidFill>
                  <a:prstClr val="white">
                    <a:lumMod val="50000"/>
                  </a:prstClr>
                </a:solidFill>
              </a:rPr>
              <a:t>검색</a:t>
            </a:r>
            <a:endParaRPr lang="en-US" altLang="ko-KR" sz="23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7E36A4-E423-4E9C-ADFA-2C0076717C18}"/>
              </a:ext>
            </a:extLst>
          </p:cNvPr>
          <p:cNvSpPr/>
          <p:nvPr/>
        </p:nvSpPr>
        <p:spPr>
          <a:xfrm>
            <a:off x="1191643" y="3297044"/>
            <a:ext cx="7671126" cy="1085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3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2300" b="1" dirty="0">
                <a:solidFill>
                  <a:prstClr val="white">
                    <a:lumMod val="50000"/>
                  </a:prstClr>
                </a:solidFill>
              </a:rPr>
              <a:t>2. </a:t>
            </a:r>
            <a:r>
              <a:rPr lang="ko-KR" altLang="en-US" sz="2300" b="1" dirty="0">
                <a:solidFill>
                  <a:prstClr val="white">
                    <a:lumMod val="50000"/>
                  </a:prstClr>
                </a:solidFill>
              </a:rPr>
              <a:t>검색 </a:t>
            </a:r>
            <a:r>
              <a:rPr lang="en-US" altLang="ko-KR" sz="2300" b="1" dirty="0">
                <a:solidFill>
                  <a:prstClr val="white">
                    <a:lumMod val="50000"/>
                  </a:prstClr>
                </a:solidFill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en-US" altLang="ko-KR" sz="2300" b="1" dirty="0">
                <a:solidFill>
                  <a:prstClr val="white">
                    <a:lumMod val="50000"/>
                  </a:prstClr>
                </a:solidFill>
              </a:rPr>
              <a:t>     : </a:t>
            </a:r>
            <a:r>
              <a:rPr lang="en-US" altLang="ko-KR" sz="2300" b="1" dirty="0" err="1">
                <a:solidFill>
                  <a:prstClr val="white">
                    <a:lumMod val="50000"/>
                  </a:prstClr>
                </a:solidFill>
              </a:rPr>
              <a:t>Kakao</a:t>
            </a:r>
            <a:r>
              <a:rPr lang="ko-KR" altLang="en-US" sz="23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2300" b="1" dirty="0">
                <a:solidFill>
                  <a:prstClr val="white">
                    <a:lumMod val="50000"/>
                  </a:prstClr>
                </a:solidFill>
              </a:rPr>
              <a:t>=&gt; Google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436BA1-239F-46E0-9B15-A3C0801EBE86}"/>
              </a:ext>
            </a:extLst>
          </p:cNvPr>
          <p:cNvSpPr/>
          <p:nvPr/>
        </p:nvSpPr>
        <p:spPr>
          <a:xfrm>
            <a:off x="1209133" y="4603684"/>
            <a:ext cx="7671126" cy="1085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3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2300" b="1" dirty="0">
                <a:solidFill>
                  <a:prstClr val="white">
                    <a:lumMod val="50000"/>
                  </a:prstClr>
                </a:solidFill>
              </a:rPr>
              <a:t>3. SNS </a:t>
            </a:r>
            <a:r>
              <a:rPr lang="ko-KR" altLang="en-US" sz="2300" b="1" dirty="0">
                <a:solidFill>
                  <a:prstClr val="white">
                    <a:lumMod val="50000"/>
                  </a:prstClr>
                </a:solidFill>
              </a:rPr>
              <a:t>로그인</a:t>
            </a:r>
            <a:endParaRPr lang="en-US" altLang="ko-KR" sz="23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300" b="1" dirty="0">
                <a:solidFill>
                  <a:prstClr val="white">
                    <a:lumMod val="50000"/>
                  </a:prstClr>
                </a:solidFill>
              </a:rPr>
              <a:t>     : </a:t>
            </a:r>
            <a:r>
              <a:rPr lang="en-US" altLang="ko-KR" sz="2300" b="1" dirty="0" err="1">
                <a:solidFill>
                  <a:prstClr val="white">
                    <a:lumMod val="50000"/>
                  </a:prstClr>
                </a:solidFill>
              </a:rPr>
              <a:t>Kakao</a:t>
            </a:r>
            <a:r>
              <a:rPr lang="en-US" altLang="ko-KR" sz="2300" b="1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en-US" altLang="ko-KR" sz="2300" b="1" dirty="0" err="1">
                <a:solidFill>
                  <a:prstClr val="white">
                    <a:lumMod val="50000"/>
                  </a:prstClr>
                </a:solidFill>
              </a:rPr>
              <a:t>Naver</a:t>
            </a:r>
            <a:r>
              <a:rPr lang="en-US" altLang="ko-KR" sz="2300" b="1" dirty="0">
                <a:solidFill>
                  <a:prstClr val="white">
                    <a:lumMod val="50000"/>
                  </a:prstClr>
                </a:solidFill>
              </a:rPr>
              <a:t>, Google</a:t>
            </a:r>
            <a:r>
              <a:rPr lang="ko-KR" altLang="en-US" sz="23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2300" b="1" dirty="0">
                <a:solidFill>
                  <a:prstClr val="white">
                    <a:lumMod val="50000"/>
                  </a:prstClr>
                </a:solidFill>
              </a:rPr>
              <a:t>=&gt; </a:t>
            </a:r>
            <a:r>
              <a:rPr lang="en-US" altLang="ko-KR" sz="2300" b="1" dirty="0" err="1">
                <a:solidFill>
                  <a:prstClr val="white">
                    <a:lumMod val="50000"/>
                  </a:prstClr>
                </a:solidFill>
              </a:rPr>
              <a:t>Kakao</a:t>
            </a:r>
            <a:endParaRPr lang="en-US" altLang="ko-KR" sz="2300" b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584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4.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앞으로의 방향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170571" y="1283239"/>
            <a:ext cx="572490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2800" b="1" dirty="0">
                <a:solidFill>
                  <a:prstClr val="white">
                    <a:lumMod val="50000"/>
                  </a:prstClr>
                </a:solidFill>
              </a:rPr>
              <a:t>진행 방향</a:t>
            </a:r>
            <a:endParaRPr lang="en-US" altLang="ko-KR" sz="28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31D2A-CCF4-466B-A7B1-59E823D90DA0}"/>
              </a:ext>
            </a:extLst>
          </p:cNvPr>
          <p:cNvSpPr/>
          <p:nvPr/>
        </p:nvSpPr>
        <p:spPr>
          <a:xfrm>
            <a:off x="991630" y="1507148"/>
            <a:ext cx="274963" cy="274319"/>
          </a:xfrm>
          <a:prstGeom prst="rect">
            <a:avLst/>
          </a:prstGeom>
          <a:solidFill>
            <a:srgbClr val="1FD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007D74-8253-45FF-A18A-32B9938E80A0}"/>
              </a:ext>
            </a:extLst>
          </p:cNvPr>
          <p:cNvSpPr/>
          <p:nvPr/>
        </p:nvSpPr>
        <p:spPr>
          <a:xfrm>
            <a:off x="1173071" y="2020249"/>
            <a:ext cx="7671126" cy="16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3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2300" b="1" dirty="0">
                <a:solidFill>
                  <a:prstClr val="white">
                    <a:lumMod val="50000"/>
                  </a:prstClr>
                </a:solidFill>
              </a:rPr>
              <a:t>1. </a:t>
            </a:r>
            <a:r>
              <a:rPr lang="ko-KR" altLang="en-US" sz="2300" b="1" dirty="0">
                <a:solidFill>
                  <a:prstClr val="white">
                    <a:lumMod val="50000"/>
                  </a:prstClr>
                </a:solidFill>
              </a:rPr>
              <a:t>사용자</a:t>
            </a:r>
            <a:endParaRPr lang="en-US" altLang="ko-KR" sz="23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300" b="1" dirty="0">
                <a:solidFill>
                  <a:prstClr val="white">
                    <a:lumMod val="50000"/>
                  </a:prstClr>
                </a:solidFill>
              </a:rPr>
              <a:t>    -</a:t>
            </a:r>
            <a:r>
              <a:rPr lang="ko-KR" altLang="en-US" sz="2300" b="1" dirty="0">
                <a:solidFill>
                  <a:prstClr val="white">
                    <a:lumMod val="50000"/>
                  </a:prstClr>
                </a:solidFill>
              </a:rPr>
              <a:t>가상 결제 기능 구현</a:t>
            </a:r>
            <a:endParaRPr lang="en-US" altLang="ko-KR" sz="23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300" b="1" dirty="0">
                <a:solidFill>
                  <a:prstClr val="white">
                    <a:lumMod val="50000"/>
                  </a:prstClr>
                </a:solidFill>
              </a:rPr>
              <a:t>    -</a:t>
            </a:r>
            <a:r>
              <a:rPr lang="ko-KR" altLang="en-US" sz="2300" b="1" dirty="0">
                <a:solidFill>
                  <a:prstClr val="white">
                    <a:lumMod val="50000"/>
                  </a:prstClr>
                </a:solidFill>
              </a:rPr>
              <a:t>부가 기능 추가 </a:t>
            </a:r>
            <a:r>
              <a:rPr lang="en-US" altLang="ko-KR" sz="2300" b="1" dirty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2300" b="1" dirty="0">
                <a:solidFill>
                  <a:prstClr val="white">
                    <a:lumMod val="50000"/>
                  </a:prstClr>
                </a:solidFill>
              </a:rPr>
              <a:t>즐겨찾기</a:t>
            </a:r>
            <a:r>
              <a:rPr lang="en-US" altLang="ko-KR" sz="2300" b="1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2300" b="1" dirty="0">
                <a:solidFill>
                  <a:prstClr val="white">
                    <a:lumMod val="50000"/>
                  </a:prstClr>
                </a:solidFill>
              </a:rPr>
              <a:t>리뷰 작성 및 조회</a:t>
            </a:r>
            <a:r>
              <a:rPr lang="en-US" altLang="ko-KR" sz="2300" b="1" dirty="0">
                <a:solidFill>
                  <a:prstClr val="white">
                    <a:lumMod val="50000"/>
                  </a:prstClr>
                </a:solidFill>
              </a:rPr>
              <a:t>…)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436BA1-239F-46E0-9B15-A3C0801EBE86}"/>
              </a:ext>
            </a:extLst>
          </p:cNvPr>
          <p:cNvSpPr/>
          <p:nvPr/>
        </p:nvSpPr>
        <p:spPr>
          <a:xfrm>
            <a:off x="1209133" y="4603684"/>
            <a:ext cx="7671126" cy="16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3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2300" b="1" dirty="0">
                <a:solidFill>
                  <a:prstClr val="white">
                    <a:lumMod val="50000"/>
                  </a:prstClr>
                </a:solidFill>
              </a:rPr>
              <a:t>2. </a:t>
            </a:r>
            <a:r>
              <a:rPr lang="ko-KR" altLang="en-US" sz="2300" b="1" dirty="0">
                <a:solidFill>
                  <a:prstClr val="white">
                    <a:lumMod val="50000"/>
                  </a:prstClr>
                </a:solidFill>
              </a:rPr>
              <a:t>관리자</a:t>
            </a:r>
            <a:endParaRPr lang="en-US" altLang="ko-KR" sz="23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300" b="1" dirty="0">
                <a:solidFill>
                  <a:prstClr val="white">
                    <a:lumMod val="50000"/>
                  </a:prstClr>
                </a:solidFill>
              </a:rPr>
              <a:t>     - </a:t>
            </a:r>
            <a:r>
              <a:rPr lang="ko-KR" altLang="en-US" sz="2300" b="1" dirty="0">
                <a:solidFill>
                  <a:prstClr val="white">
                    <a:lumMod val="50000"/>
                  </a:prstClr>
                </a:solidFill>
              </a:rPr>
              <a:t>사용자의 예약 내역</a:t>
            </a:r>
            <a:r>
              <a:rPr lang="en-US" altLang="ko-KR" sz="2300" b="1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2300" b="1" dirty="0">
                <a:solidFill>
                  <a:prstClr val="white">
                    <a:lumMod val="50000"/>
                  </a:prstClr>
                </a:solidFill>
              </a:rPr>
              <a:t>리뷰 조회</a:t>
            </a:r>
            <a:endParaRPr lang="en-US" altLang="ko-KR" sz="23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300" b="1" dirty="0">
                <a:solidFill>
                  <a:prstClr val="white">
                    <a:lumMod val="50000"/>
                  </a:prstClr>
                </a:solidFill>
              </a:rPr>
              <a:t>     - </a:t>
            </a:r>
            <a:r>
              <a:rPr lang="ko-KR" altLang="en-US" sz="2300" b="1" dirty="0">
                <a:solidFill>
                  <a:prstClr val="white">
                    <a:lumMod val="50000"/>
                  </a:prstClr>
                </a:solidFill>
              </a:rPr>
              <a:t>매장의 노래방 현황 파악 </a:t>
            </a:r>
            <a:endParaRPr lang="en-US" altLang="ko-KR" sz="2300" b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55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448667"/>
            <a:ext cx="11569700" cy="6039637"/>
            <a:chOff x="311150" y="511666"/>
            <a:chExt cx="11569700" cy="6039637"/>
          </a:xfrm>
        </p:grpSpPr>
        <p:sp>
          <p:nvSpPr>
            <p:cNvPr id="9" name="직사각형 8"/>
            <p:cNvSpPr/>
            <p:nvPr/>
          </p:nvSpPr>
          <p:spPr>
            <a:xfrm>
              <a:off x="359390" y="1106670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INDEX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3634796" y="2914933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47523" y="3945539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4CD7CE-9B55-40B7-88F4-03C1A93F8CAB}"/>
              </a:ext>
            </a:extLst>
          </p:cNvPr>
          <p:cNvSpPr txBox="1">
            <a:spLocks/>
          </p:cNvSpPr>
          <p:nvPr/>
        </p:nvSpPr>
        <p:spPr>
          <a:xfrm>
            <a:off x="1219570" y="1522762"/>
            <a:ext cx="10515600" cy="4417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2500" b="1" dirty="0">
                <a:latin typeface="야"/>
                <a:ea typeface="야놀자 야체 B" panose="02020603020101020101"/>
              </a:rPr>
              <a:t>1. </a:t>
            </a:r>
            <a:r>
              <a:rPr lang="ko-KR" altLang="en-US" sz="2500" b="1" dirty="0" err="1">
                <a:latin typeface="야"/>
                <a:ea typeface="야놀자 야체 B" panose="02020603020101020101"/>
              </a:rPr>
              <a:t>파인싱</a:t>
            </a:r>
            <a:r>
              <a:rPr lang="ko-KR" altLang="en-US" sz="2500" b="1" dirty="0">
                <a:latin typeface="야"/>
                <a:ea typeface="야놀자 야체 B" panose="02020603020101020101"/>
              </a:rPr>
              <a:t> 소개</a:t>
            </a:r>
            <a:r>
              <a:rPr lang="en-US" altLang="ko-KR" sz="2500" b="1" dirty="0">
                <a:latin typeface="야"/>
                <a:ea typeface="야놀자 야체 B" panose="02020603020101020101"/>
              </a:rPr>
              <a:t>……................................................................................p3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500" b="1" dirty="0">
                <a:latin typeface="야"/>
                <a:ea typeface="야놀자 야체 B" panose="02020603020101020101"/>
              </a:rPr>
              <a:t>2.</a:t>
            </a:r>
            <a:r>
              <a:rPr lang="ko-KR" altLang="en-US" sz="2500" b="1" dirty="0">
                <a:latin typeface="야"/>
                <a:ea typeface="야놀자 야체 B" panose="02020603020101020101"/>
              </a:rPr>
              <a:t> 협업 도구</a:t>
            </a:r>
            <a:r>
              <a:rPr lang="en-US" altLang="ko-KR" sz="2500" b="1" dirty="0">
                <a:latin typeface="야"/>
                <a:ea typeface="야놀자 야체 B" panose="02020603020101020101"/>
              </a:rPr>
              <a:t>….……………..…………............................................................p4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500" b="1" dirty="0">
                <a:latin typeface="야"/>
                <a:ea typeface="야놀자 야체 B" panose="02020603020101020101"/>
              </a:rPr>
              <a:t>3. </a:t>
            </a:r>
            <a:r>
              <a:rPr lang="ko-KR" altLang="en-US" sz="2500" b="1" dirty="0">
                <a:latin typeface="야"/>
                <a:ea typeface="야놀자 야체 B" panose="02020603020101020101"/>
              </a:rPr>
              <a:t>프로젝트 현황</a:t>
            </a:r>
            <a:r>
              <a:rPr lang="en-US" altLang="ko-KR" sz="2500" b="1" dirty="0">
                <a:latin typeface="야"/>
                <a:ea typeface="야놀자 야체 B" panose="02020603020101020101"/>
              </a:rPr>
              <a:t>………………………………………………………………………………..p8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500" b="1" dirty="0">
                <a:latin typeface="야"/>
                <a:ea typeface="야놀자 야체 B" panose="02020603020101020101"/>
              </a:rPr>
              <a:t>4. </a:t>
            </a:r>
            <a:r>
              <a:rPr lang="ko-KR" altLang="en-US" sz="2500" b="1" dirty="0">
                <a:latin typeface="야"/>
                <a:ea typeface="야놀자 야체 B" panose="02020603020101020101"/>
              </a:rPr>
              <a:t>앞으로의 방향</a:t>
            </a:r>
            <a:r>
              <a:rPr lang="en-US" altLang="ko-KR" sz="2500" b="1" dirty="0">
                <a:latin typeface="야"/>
                <a:ea typeface="야놀자 야체 B" panose="02020603020101020101"/>
              </a:rPr>
              <a:t>……………..………………………………………..……………….………p15</a:t>
            </a:r>
            <a:r>
              <a:rPr lang="ko-KR" altLang="en-US" sz="2500" b="1" dirty="0">
                <a:latin typeface="야"/>
                <a:ea typeface="야놀자 야체 B" panose="02020603020101020101"/>
              </a:rPr>
              <a:t>  </a:t>
            </a:r>
            <a:endParaRPr lang="en-US" altLang="ko-KR" sz="2500" b="1" dirty="0">
              <a:latin typeface="야"/>
              <a:ea typeface="야놀자 야체 B" panose="02020603020101020101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altLang="ko-KR" sz="2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72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21826"/>
            <a:ext cx="11569700" cy="6041533"/>
            <a:chOff x="311150" y="511666"/>
            <a:chExt cx="11569700" cy="6041533"/>
          </a:xfrm>
        </p:grpSpPr>
        <p:sp>
          <p:nvSpPr>
            <p:cNvPr id="9" name="직사각형 8"/>
            <p:cNvSpPr/>
            <p:nvPr/>
          </p:nvSpPr>
          <p:spPr>
            <a:xfrm>
              <a:off x="412750" y="1108566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1. </a:t>
              </a:r>
              <a:r>
                <a:rPr lang="ko-KR" altLang="en-US" sz="28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파인싱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소개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8F0E026-F076-46AB-BE8B-590FE4E7E79B}"/>
              </a:ext>
            </a:extLst>
          </p:cNvPr>
          <p:cNvCxnSpPr>
            <a:cxnSpLocks/>
          </p:cNvCxnSpPr>
          <p:nvPr/>
        </p:nvCxnSpPr>
        <p:spPr>
          <a:xfrm>
            <a:off x="3917570" y="2452120"/>
            <a:ext cx="18849" cy="241452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9560D7-E89C-406D-9A37-1ADEB40E3667}"/>
              </a:ext>
            </a:extLst>
          </p:cNvPr>
          <p:cNvSpPr/>
          <p:nvPr/>
        </p:nvSpPr>
        <p:spPr>
          <a:xfrm>
            <a:off x="1595242" y="1465488"/>
            <a:ext cx="4900169" cy="6578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150000"/>
              </a:lnSpc>
              <a:defRPr lang="ko-KR" altLang="en-US"/>
            </a:pPr>
            <a:r>
              <a:rPr lang="ko-KR" altLang="en-US" sz="2500" b="1">
                <a:solidFill>
                  <a:prstClr val="white">
                    <a:lumMod val="50000"/>
                  </a:prstClr>
                </a:solidFill>
              </a:rPr>
              <a:t>파인싱 (</a:t>
            </a:r>
            <a:r>
              <a:rPr lang="en-US" altLang="ko-KR" sz="2500" b="1">
                <a:solidFill>
                  <a:prstClr val="white">
                    <a:lumMod val="50000"/>
                  </a:prstClr>
                </a:solidFill>
              </a:rPr>
              <a:t>FindSing)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C5F760C-B684-4F24-92BA-ACE43CDB4457}"/>
              </a:ext>
            </a:extLst>
          </p:cNvPr>
          <p:cNvSpPr/>
          <p:nvPr/>
        </p:nvSpPr>
        <p:spPr>
          <a:xfrm>
            <a:off x="1323971" y="1674407"/>
            <a:ext cx="274963" cy="274319"/>
          </a:xfrm>
          <a:prstGeom prst="rect">
            <a:avLst/>
          </a:prstGeom>
          <a:solidFill>
            <a:srgbClr val="1FD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3" name="그림 42" descr="스크린샷이(가) 표시된 사진  자동 생성된 설명">
            <a:extLst>
              <a:ext uri="{FF2B5EF4-FFF2-40B4-BE49-F238E27FC236}">
                <a16:creationId xmlns:a16="http://schemas.microsoft.com/office/drawing/2014/main" id="{6FC052B4-675B-4BAB-8A35-767F78B64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3306" y="2383851"/>
            <a:ext cx="1746986" cy="3600000"/>
          </a:xfrm>
          <a:prstGeom prst="rect">
            <a:avLst/>
          </a:prstGeom>
        </p:spPr>
      </p:pic>
      <p:pic>
        <p:nvPicPr>
          <p:cNvPr id="44" name="그림 43" descr="텍스트, 지도이(가) 표시된 사진  자동 생성된 설명">
            <a:extLst>
              <a:ext uri="{FF2B5EF4-FFF2-40B4-BE49-F238E27FC236}">
                <a16:creationId xmlns:a16="http://schemas.microsoft.com/office/drawing/2014/main" id="{8F887B51-9236-47D1-9758-6041869F32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69829" y="2370829"/>
            <a:ext cx="1746986" cy="3600000"/>
          </a:xfrm>
          <a:prstGeom prst="rect">
            <a:avLst/>
          </a:prstGeom>
        </p:spPr>
      </p:pic>
      <p:sp>
        <p:nvSpPr>
          <p:cNvPr id="45" name="TextBox 26">
            <a:extLst>
              <a:ext uri="{FF2B5EF4-FFF2-40B4-BE49-F238E27FC236}">
                <a16:creationId xmlns:a16="http://schemas.microsoft.com/office/drawing/2014/main" id="{92BCD3AB-1944-467F-90EA-074D0A499DBF}"/>
              </a:ext>
            </a:extLst>
          </p:cNvPr>
          <p:cNvSpPr txBox="1"/>
          <p:nvPr/>
        </p:nvSpPr>
        <p:spPr>
          <a:xfrm>
            <a:off x="5727026" y="2221573"/>
            <a:ext cx="5756995" cy="17351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ko-KR" altLang="en-US" b="1"/>
              <a:t>1. 핵심 기능</a:t>
            </a:r>
          </a:p>
          <a:p>
            <a:pPr>
              <a:defRPr lang="ko-KR" altLang="en-US"/>
            </a:pPr>
            <a:r>
              <a:rPr lang="ko-KR" altLang="en-US" b="1"/>
              <a:t> </a:t>
            </a:r>
          </a:p>
          <a:p>
            <a:pPr>
              <a:defRPr lang="ko-KR" altLang="en-US"/>
            </a:pPr>
            <a:r>
              <a:rPr lang="ko-KR" altLang="en-US" b="1"/>
              <a:t>  - 사용자 주변 코인 노래방 위치 파악</a:t>
            </a:r>
          </a:p>
          <a:p>
            <a:pPr>
              <a:defRPr lang="ko-KR" altLang="en-US"/>
            </a:pPr>
            <a:r>
              <a:rPr lang="ko-KR" altLang="en-US" b="1"/>
              <a:t>  - 코인 노래방의 방을 예약</a:t>
            </a:r>
          </a:p>
          <a:p>
            <a:pPr>
              <a:defRPr lang="ko-KR" altLang="en-US"/>
            </a:pPr>
            <a:r>
              <a:rPr lang="ko-KR" altLang="en-US" b="1"/>
              <a:t>  - </a:t>
            </a:r>
            <a:r>
              <a:rPr lang="en-US" altLang="ko-KR" b="1"/>
              <a:t>SNS</a:t>
            </a:r>
            <a:r>
              <a:rPr lang="ko-KR" altLang="en-US" b="1"/>
              <a:t>를 통한 회원가입 / 로그인</a:t>
            </a:r>
          </a:p>
          <a:p>
            <a:pPr algn="ctr">
              <a:defRPr lang="ko-KR" altLang="en-US"/>
            </a:pPr>
            <a:endParaRPr lang="ko-KR" altLang="en-US" b="1"/>
          </a:p>
        </p:txBody>
      </p:sp>
      <p:sp>
        <p:nvSpPr>
          <p:cNvPr id="46" name="TextBox 26">
            <a:extLst>
              <a:ext uri="{FF2B5EF4-FFF2-40B4-BE49-F238E27FC236}">
                <a16:creationId xmlns:a16="http://schemas.microsoft.com/office/drawing/2014/main" id="{ADC36E32-695B-46B0-BAA1-DD0FA055E1D6}"/>
              </a:ext>
            </a:extLst>
          </p:cNvPr>
          <p:cNvSpPr txBox="1"/>
          <p:nvPr/>
        </p:nvSpPr>
        <p:spPr>
          <a:xfrm>
            <a:off x="5731258" y="3970265"/>
            <a:ext cx="5756996" cy="201527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r>
              <a:rPr lang="ko-KR" altLang="en-US" b="1"/>
              <a:t>2. 부가 기능 </a:t>
            </a:r>
          </a:p>
          <a:p>
            <a:pPr>
              <a:defRPr lang="ko-KR" altLang="en-US"/>
            </a:pPr>
            <a:r>
              <a:rPr lang="ko-KR" altLang="en-US" b="1"/>
              <a:t> </a:t>
            </a:r>
          </a:p>
          <a:p>
            <a:pPr>
              <a:defRPr lang="ko-KR" altLang="en-US"/>
            </a:pPr>
            <a:r>
              <a:rPr lang="ko-KR" altLang="en-US" b="1"/>
              <a:t>  - 다른 지역의 코인 노래방 위치 파악</a:t>
            </a:r>
          </a:p>
          <a:p>
            <a:pPr>
              <a:defRPr lang="ko-KR" altLang="en-US"/>
            </a:pPr>
            <a:r>
              <a:rPr lang="ko-KR" altLang="en-US" b="1"/>
              <a:t>  - 즐겨찾기</a:t>
            </a:r>
          </a:p>
          <a:p>
            <a:pPr>
              <a:defRPr lang="ko-KR" altLang="en-US"/>
            </a:pPr>
            <a:r>
              <a:rPr lang="ko-KR" altLang="en-US" b="1"/>
              <a:t>  - 알림 서비스</a:t>
            </a:r>
          </a:p>
          <a:p>
            <a:pPr>
              <a:defRPr lang="ko-KR" altLang="en-US"/>
            </a:pPr>
            <a:r>
              <a:rPr lang="ko-KR" altLang="en-US" b="1"/>
              <a:t>     ...</a:t>
            </a:r>
          </a:p>
          <a:p>
            <a:pPr algn="ctr">
              <a:defRPr lang="ko-KR" altLang="en-US"/>
            </a:pP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05052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협업 도구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74E9F7C-F56F-4F73-9426-854A0514B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7923" y="2310628"/>
            <a:ext cx="3305175" cy="1381125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C5C70E8-73F7-4902-94CC-F4E2A8B0CB44}"/>
              </a:ext>
            </a:extLst>
          </p:cNvPr>
          <p:cNvGrpSpPr/>
          <p:nvPr/>
        </p:nvGrpSpPr>
        <p:grpSpPr>
          <a:xfrm>
            <a:off x="1006621" y="1489363"/>
            <a:ext cx="3979672" cy="595035"/>
            <a:chOff x="1015999" y="1355722"/>
            <a:chExt cx="3979672" cy="59503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B3CFADC-2CE9-4C44-A3DD-71EF9C6AE56B}"/>
                </a:ext>
              </a:extLst>
            </p:cNvPr>
            <p:cNvSpPr/>
            <p:nvPr/>
          </p:nvSpPr>
          <p:spPr>
            <a:xfrm>
              <a:off x="1015999" y="1564641"/>
              <a:ext cx="274963" cy="274319"/>
            </a:xfrm>
            <a:prstGeom prst="rect">
              <a:avLst/>
            </a:pr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287271" y="1355722"/>
              <a:ext cx="3708400" cy="595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500" b="1" dirty="0">
                  <a:solidFill>
                    <a:prstClr val="white">
                      <a:lumMod val="50000"/>
                    </a:prstClr>
                  </a:solidFill>
                </a:rPr>
                <a:t> 협업 도구</a:t>
              </a:r>
              <a:endParaRPr lang="en-US" altLang="ko-KR" sz="25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9FCD366B-635B-4329-93C1-A72E51A2CD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29426" y="3552669"/>
            <a:ext cx="4314825" cy="28463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F38BBC7-B572-4A23-BB1B-6FC6C18599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90516" y="1609306"/>
            <a:ext cx="5402037" cy="48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7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협업 도구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5C70E8-73F7-4902-94CC-F4E2A8B0CB44}"/>
              </a:ext>
            </a:extLst>
          </p:cNvPr>
          <p:cNvGrpSpPr/>
          <p:nvPr/>
        </p:nvGrpSpPr>
        <p:grpSpPr>
          <a:xfrm>
            <a:off x="991630" y="1298229"/>
            <a:ext cx="3979672" cy="595035"/>
            <a:chOff x="1015999" y="1355722"/>
            <a:chExt cx="3979672" cy="59503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B3CFADC-2CE9-4C44-A3DD-71EF9C6AE56B}"/>
                </a:ext>
              </a:extLst>
            </p:cNvPr>
            <p:cNvSpPr/>
            <p:nvPr/>
          </p:nvSpPr>
          <p:spPr>
            <a:xfrm>
              <a:off x="1015999" y="1564641"/>
              <a:ext cx="274963" cy="274319"/>
            </a:xfrm>
            <a:prstGeom prst="rect">
              <a:avLst/>
            </a:pr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287271" y="1355722"/>
              <a:ext cx="3708400" cy="595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500" b="1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ko-KR" altLang="en-US" sz="2500" b="1" dirty="0" err="1">
                  <a:solidFill>
                    <a:prstClr val="white">
                      <a:lumMod val="50000"/>
                    </a:prstClr>
                  </a:solidFill>
                </a:rPr>
                <a:t>슬랙</a:t>
              </a:r>
              <a:r>
                <a:rPr lang="ko-KR" altLang="en-US" sz="2500" b="1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altLang="ko-KR" sz="2500" b="1" dirty="0">
                  <a:solidFill>
                    <a:prstClr val="white">
                      <a:lumMod val="50000"/>
                    </a:prstClr>
                  </a:solidFill>
                </a:rPr>
                <a:t>(Slack)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8E690CBF-4582-47B9-936A-69D122860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4638" y="1953971"/>
            <a:ext cx="8432820" cy="443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7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협업 도구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5C70E8-73F7-4902-94CC-F4E2A8B0CB44}"/>
              </a:ext>
            </a:extLst>
          </p:cNvPr>
          <p:cNvGrpSpPr/>
          <p:nvPr/>
        </p:nvGrpSpPr>
        <p:grpSpPr>
          <a:xfrm>
            <a:off x="991630" y="1298229"/>
            <a:ext cx="3979672" cy="595035"/>
            <a:chOff x="1015999" y="1355722"/>
            <a:chExt cx="3979672" cy="59503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B3CFADC-2CE9-4C44-A3DD-71EF9C6AE56B}"/>
                </a:ext>
              </a:extLst>
            </p:cNvPr>
            <p:cNvSpPr/>
            <p:nvPr/>
          </p:nvSpPr>
          <p:spPr>
            <a:xfrm>
              <a:off x="1015999" y="1564641"/>
              <a:ext cx="274963" cy="274319"/>
            </a:xfrm>
            <a:prstGeom prst="rect">
              <a:avLst/>
            </a:pr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287271" y="1355722"/>
              <a:ext cx="3708400" cy="595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500" b="1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ko-KR" altLang="en-US" sz="2500" b="1" dirty="0" err="1">
                  <a:solidFill>
                    <a:prstClr val="white">
                      <a:lumMod val="50000"/>
                    </a:prstClr>
                  </a:solidFill>
                </a:rPr>
                <a:t>트렐로</a:t>
              </a:r>
              <a:r>
                <a:rPr lang="ko-KR" altLang="en-US" sz="2500" b="1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altLang="ko-KR" sz="2500" b="1" dirty="0">
                  <a:solidFill>
                    <a:prstClr val="white">
                      <a:lumMod val="50000"/>
                    </a:prstClr>
                  </a:solidFill>
                </a:rPr>
                <a:t>(Trello)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E5277690-B622-4867-989F-043613499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74213" y="2034301"/>
            <a:ext cx="8443573" cy="425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8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협업 도구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275501" y="1298229"/>
            <a:ext cx="5724907" cy="1172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 err="1">
                <a:solidFill>
                  <a:prstClr val="white">
                    <a:lumMod val="50000"/>
                  </a:prstClr>
                </a:solidFill>
              </a:rPr>
              <a:t>깃헙</a:t>
            </a:r>
            <a:r>
              <a:rPr lang="ko-KR" altLang="en-US" sz="2500" b="1" dirty="0">
                <a:solidFill>
                  <a:prstClr val="white">
                    <a:lumMod val="50000"/>
                  </a:prstClr>
                </a:solidFill>
              </a:rPr>
              <a:t> 데스크탑 </a:t>
            </a:r>
            <a:r>
              <a:rPr lang="en-US" altLang="ko-KR" sz="2500" b="1" dirty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en-US" altLang="ko-KR" sz="2500" b="1" dirty="0" err="1">
                <a:solidFill>
                  <a:prstClr val="white">
                    <a:lumMod val="50000"/>
                  </a:prstClr>
                </a:solidFill>
              </a:rPr>
              <a:t>Github</a:t>
            </a:r>
            <a:r>
              <a:rPr lang="en-US" altLang="ko-KR" sz="2500" b="1" dirty="0">
                <a:solidFill>
                  <a:prstClr val="white">
                    <a:lumMod val="50000"/>
                  </a:prstClr>
                </a:solidFill>
              </a:rPr>
              <a:t> Desktop)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CC1EE9B-30EE-4C8B-A788-ADE55CAA0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64998" y="2185154"/>
            <a:ext cx="7781925" cy="41665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91A2D02-AED9-4E7E-BF48-228ED095038C}"/>
              </a:ext>
            </a:extLst>
          </p:cNvPr>
          <p:cNvSpPr/>
          <p:nvPr/>
        </p:nvSpPr>
        <p:spPr>
          <a:xfrm>
            <a:off x="991630" y="1507148"/>
            <a:ext cx="274963" cy="274319"/>
          </a:xfrm>
          <a:prstGeom prst="rect">
            <a:avLst/>
          </a:prstGeom>
          <a:solidFill>
            <a:srgbClr val="1FD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97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프로젝트 현황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305481" y="1298229"/>
            <a:ext cx="5724907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 err="1">
                <a:solidFill>
                  <a:prstClr val="white">
                    <a:lumMod val="50000"/>
                  </a:prstClr>
                </a:solidFill>
              </a:rPr>
              <a:t>파인싱</a:t>
            </a:r>
            <a:r>
              <a:rPr lang="ko-KR" altLang="en-US" sz="25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2500" b="1" dirty="0" err="1">
                <a:solidFill>
                  <a:prstClr val="white">
                    <a:lumMod val="50000"/>
                  </a:prstClr>
                </a:solidFill>
              </a:rPr>
              <a:t>간트차트</a:t>
            </a:r>
            <a:endParaRPr lang="en-US" altLang="ko-KR" sz="25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Rectangle 43">
            <a:extLst>
              <a:ext uri="{FF2B5EF4-FFF2-40B4-BE49-F238E27FC236}">
                <a16:creationId xmlns:a16="http://schemas.microsoft.com/office/drawing/2014/main" id="{4E186D86-2C43-4E60-8A38-2AA88BAEAB99}"/>
              </a:ext>
            </a:extLst>
          </p:cNvPr>
          <p:cNvSpPr/>
          <p:nvPr/>
        </p:nvSpPr>
        <p:spPr>
          <a:xfrm>
            <a:off x="2276629" y="2770178"/>
            <a:ext cx="1752600" cy="50247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en-US" altLang="ko-KR" sz="1200" b="1"/>
              <a:t>UI</a:t>
            </a:r>
            <a:r>
              <a:rPr lang="ko-KR" altLang="en-US" sz="1200" b="1"/>
              <a:t> 작성</a:t>
            </a:r>
          </a:p>
        </p:txBody>
      </p:sp>
      <p:sp>
        <p:nvSpPr>
          <p:cNvPr id="14" name="Rectangle 44">
            <a:extLst>
              <a:ext uri="{FF2B5EF4-FFF2-40B4-BE49-F238E27FC236}">
                <a16:creationId xmlns:a16="http://schemas.microsoft.com/office/drawing/2014/main" id="{580BDFA7-2912-46FD-842F-9E3B03A99349}"/>
              </a:ext>
            </a:extLst>
          </p:cNvPr>
          <p:cNvSpPr/>
          <p:nvPr/>
        </p:nvSpPr>
        <p:spPr>
          <a:xfrm>
            <a:off x="2276629" y="3268653"/>
            <a:ext cx="1752600" cy="47854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en-US" altLang="ko-KR" sz="1200" b="1"/>
              <a:t>DB </a:t>
            </a:r>
            <a:r>
              <a:rPr lang="ko-KR" altLang="en-US" sz="1200" b="1"/>
              <a:t>작성</a:t>
            </a: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F57F8D12-F67C-4575-8F0C-FD25FCCFFF37}"/>
              </a:ext>
            </a:extLst>
          </p:cNvPr>
          <p:cNvSpPr/>
          <p:nvPr/>
        </p:nvSpPr>
        <p:spPr>
          <a:xfrm>
            <a:off x="2276629" y="3738553"/>
            <a:ext cx="1752600" cy="478544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ko-KR" altLang="en-US" sz="1200" b="1"/>
              <a:t>지도 구현</a:t>
            </a:r>
          </a:p>
        </p:txBody>
      </p:sp>
      <p:sp>
        <p:nvSpPr>
          <p:cNvPr id="16" name="Rectangle 46">
            <a:extLst>
              <a:ext uri="{FF2B5EF4-FFF2-40B4-BE49-F238E27FC236}">
                <a16:creationId xmlns:a16="http://schemas.microsoft.com/office/drawing/2014/main" id="{8BE0B56C-76DF-4DDE-BF4C-657DE29622D4}"/>
              </a:ext>
            </a:extLst>
          </p:cNvPr>
          <p:cNvSpPr/>
          <p:nvPr/>
        </p:nvSpPr>
        <p:spPr>
          <a:xfrm>
            <a:off x="2276629" y="4217977"/>
            <a:ext cx="1752600" cy="454617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ko-KR" altLang="en-US" sz="1200" b="1"/>
              <a:t>회원 가입</a:t>
            </a:r>
          </a:p>
        </p:txBody>
      </p:sp>
      <p:sp>
        <p:nvSpPr>
          <p:cNvPr id="17" name="Rectangle 47">
            <a:extLst>
              <a:ext uri="{FF2B5EF4-FFF2-40B4-BE49-F238E27FC236}">
                <a16:creationId xmlns:a16="http://schemas.microsoft.com/office/drawing/2014/main" id="{B9B5A163-609D-4AA8-91EF-9F557983EB49}"/>
              </a:ext>
            </a:extLst>
          </p:cNvPr>
          <p:cNvSpPr/>
          <p:nvPr/>
        </p:nvSpPr>
        <p:spPr>
          <a:xfrm>
            <a:off x="2276629" y="4678353"/>
            <a:ext cx="1752600" cy="49996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ko-KR" altLang="en-US" sz="1200" b="1"/>
              <a:t>검색 기능 </a:t>
            </a: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412A2377-1FED-4CA8-ABB4-241823C7EEE4}"/>
              </a:ext>
            </a:extLst>
          </p:cNvPr>
          <p:cNvSpPr/>
          <p:nvPr/>
        </p:nvSpPr>
        <p:spPr>
          <a:xfrm>
            <a:off x="2276629" y="5186353"/>
            <a:ext cx="1752600" cy="47496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r>
              <a:rPr lang="ko-KR" altLang="en-US" sz="1200" b="1"/>
              <a:t>부가 기능</a:t>
            </a:r>
          </a:p>
        </p:txBody>
      </p:sp>
      <p:graphicFrame>
        <p:nvGraphicFramePr>
          <p:cNvPr id="19" name="Table 49">
            <a:extLst>
              <a:ext uri="{FF2B5EF4-FFF2-40B4-BE49-F238E27FC236}">
                <a16:creationId xmlns:a16="http://schemas.microsoft.com/office/drawing/2014/main" id="{2B6E7D0B-E322-414F-918F-AEE9E174C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384276"/>
              </p:ext>
            </p:extLst>
          </p:nvPr>
        </p:nvGraphicFramePr>
        <p:xfrm>
          <a:off x="4029230" y="2389176"/>
          <a:ext cx="6096000" cy="32670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027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200"/>
                        <a:t>7/27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200"/>
                        <a:t>7/30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200"/>
                        <a:t> 8/1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200"/>
                        <a:t> 8/8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200"/>
                        <a:t> 8/12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200"/>
                        <a:t>8/14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67"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67"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67"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467"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467"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467"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0" name="Group 94">
            <a:extLst>
              <a:ext uri="{FF2B5EF4-FFF2-40B4-BE49-F238E27FC236}">
                <a16:creationId xmlns:a16="http://schemas.microsoft.com/office/drawing/2014/main" id="{280AB99C-06BA-4AAD-942E-AEE703585603}"/>
              </a:ext>
            </a:extLst>
          </p:cNvPr>
          <p:cNvGrpSpPr/>
          <p:nvPr/>
        </p:nvGrpSpPr>
        <p:grpSpPr>
          <a:xfrm>
            <a:off x="5913830" y="5854689"/>
            <a:ext cx="2087325" cy="203089"/>
            <a:chOff x="1105188" y="4417230"/>
            <a:chExt cx="2087325" cy="203089"/>
          </a:xfrm>
        </p:grpSpPr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4384440E-3239-4988-870F-71275AD79B34}"/>
                </a:ext>
              </a:extLst>
            </p:cNvPr>
            <p:cNvGrpSpPr/>
            <p:nvPr/>
          </p:nvGrpSpPr>
          <p:grpSpPr>
            <a:xfrm>
              <a:off x="1105188" y="4418719"/>
              <a:ext cx="858600" cy="201600"/>
              <a:chOff x="2221000" y="3916145"/>
              <a:chExt cx="858600" cy="201600"/>
            </a:xfrm>
          </p:grpSpPr>
          <p:sp>
            <p:nvSpPr>
              <p:cNvPr id="36" name="TextBox 82">
                <a:extLst>
                  <a:ext uri="{FF2B5EF4-FFF2-40B4-BE49-F238E27FC236}">
                    <a16:creationId xmlns:a16="http://schemas.microsoft.com/office/drawing/2014/main" id="{30CBA0D5-BBF4-4BD5-9E93-14C795E4A9E4}"/>
                  </a:ext>
                </a:extLst>
              </p:cNvPr>
              <p:cNvSpPr txBox="1"/>
              <p:nvPr/>
            </p:nvSpPr>
            <p:spPr>
              <a:xfrm>
                <a:off x="2517625" y="3944463"/>
                <a:ext cx="561975" cy="153888"/>
              </a:xfrm>
              <a:prstGeom prst="rect">
                <a:avLst/>
              </a:prstGeom>
              <a:noFill/>
            </p:spPr>
            <p:txBody>
              <a:bodyPr wrap="none" lIns="0" tIns="0" rIns="0" bIns="0" anchor="t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예상 진행</a:t>
                </a:r>
              </a:p>
            </p:txBody>
          </p:sp>
          <p:sp>
            <p:nvSpPr>
              <p:cNvPr id="37" name="Oval 85">
                <a:extLst>
                  <a:ext uri="{FF2B5EF4-FFF2-40B4-BE49-F238E27FC236}">
                    <a16:creationId xmlns:a16="http://schemas.microsoft.com/office/drawing/2014/main" id="{A3BA7BF4-5DA7-4F7B-AACD-422BE9AAF8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1000" y="3916145"/>
                <a:ext cx="207541" cy="201600"/>
              </a:xfrm>
              <a:prstGeom prst="ellipse">
                <a:avLst/>
              </a:prstGeom>
              <a:solidFill>
                <a:srgbClr val="256E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  <p:grpSp>
          <p:nvGrpSpPr>
            <p:cNvPr id="33" name="Group 45">
              <a:extLst>
                <a:ext uri="{FF2B5EF4-FFF2-40B4-BE49-F238E27FC236}">
                  <a16:creationId xmlns:a16="http://schemas.microsoft.com/office/drawing/2014/main" id="{B7C8C046-5C57-4DAD-BFB1-17CFA0DE0119}"/>
                </a:ext>
              </a:extLst>
            </p:cNvPr>
            <p:cNvGrpSpPr/>
            <p:nvPr/>
          </p:nvGrpSpPr>
          <p:grpSpPr>
            <a:xfrm>
              <a:off x="2302357" y="4417230"/>
              <a:ext cx="890156" cy="201168"/>
              <a:chOff x="3595467" y="3947915"/>
              <a:chExt cx="890156" cy="201168"/>
            </a:xfrm>
          </p:grpSpPr>
          <p:sp>
            <p:nvSpPr>
              <p:cNvPr id="34" name="TextBox 78">
                <a:extLst>
                  <a:ext uri="{FF2B5EF4-FFF2-40B4-BE49-F238E27FC236}">
                    <a16:creationId xmlns:a16="http://schemas.microsoft.com/office/drawing/2014/main" id="{5405202B-A465-4898-9724-8F9AB5ABF162}"/>
                  </a:ext>
                </a:extLst>
              </p:cNvPr>
              <p:cNvSpPr txBox="1"/>
              <p:nvPr/>
            </p:nvSpPr>
            <p:spPr>
              <a:xfrm>
                <a:off x="3933173" y="3987247"/>
                <a:ext cx="552450" cy="153888"/>
              </a:xfrm>
              <a:prstGeom prst="rect">
                <a:avLst/>
              </a:prstGeom>
              <a:noFill/>
            </p:spPr>
            <p:txBody>
              <a:bodyPr wrap="none" lIns="0" tIns="0" rIns="0" bIns="0" anchor="t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실제 진행</a:t>
                </a:r>
              </a:p>
            </p:txBody>
          </p:sp>
          <p:sp>
            <p:nvSpPr>
              <p:cNvPr id="35" name="Oval 81">
                <a:extLst>
                  <a:ext uri="{FF2B5EF4-FFF2-40B4-BE49-F238E27FC236}">
                    <a16:creationId xmlns:a16="http://schemas.microsoft.com/office/drawing/2014/main" id="{C5A302DB-EA2E-4889-ADF3-19ABED2B51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5467" y="3947915"/>
                <a:ext cx="207097" cy="201168"/>
              </a:xfrm>
              <a:prstGeom prst="ellipse">
                <a:avLst/>
              </a:prstGeom>
              <a:solidFill>
                <a:srgbClr val="D90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en-US"/>
              </a:p>
            </p:txBody>
          </p:sp>
        </p:grpSp>
      </p:grpSp>
      <p:sp>
        <p:nvSpPr>
          <p:cNvPr id="21" name="Right Arrow 52">
            <a:extLst>
              <a:ext uri="{FF2B5EF4-FFF2-40B4-BE49-F238E27FC236}">
                <a16:creationId xmlns:a16="http://schemas.microsoft.com/office/drawing/2014/main" id="{937CBE45-3905-4CA8-BEBB-31F97186405B}"/>
              </a:ext>
            </a:extLst>
          </p:cNvPr>
          <p:cNvSpPr/>
          <p:nvPr/>
        </p:nvSpPr>
        <p:spPr>
          <a:xfrm>
            <a:off x="4059536" y="2889096"/>
            <a:ext cx="1973982" cy="9366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256EF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endParaRPr lang="en-US"/>
          </a:p>
        </p:txBody>
      </p:sp>
      <p:sp>
        <p:nvSpPr>
          <p:cNvPr id="22" name="Right Arrow 52">
            <a:extLst>
              <a:ext uri="{FF2B5EF4-FFF2-40B4-BE49-F238E27FC236}">
                <a16:creationId xmlns:a16="http://schemas.microsoft.com/office/drawing/2014/main" id="{5D163D7E-DA15-400B-B86A-E7A741C92DB5}"/>
              </a:ext>
            </a:extLst>
          </p:cNvPr>
          <p:cNvSpPr/>
          <p:nvPr/>
        </p:nvSpPr>
        <p:spPr>
          <a:xfrm>
            <a:off x="4059536" y="3070071"/>
            <a:ext cx="1973982" cy="9366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D9090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endParaRPr lang="en-US"/>
          </a:p>
        </p:txBody>
      </p:sp>
      <p:sp>
        <p:nvSpPr>
          <p:cNvPr id="23" name="Right Arrow 52">
            <a:extLst>
              <a:ext uri="{FF2B5EF4-FFF2-40B4-BE49-F238E27FC236}">
                <a16:creationId xmlns:a16="http://schemas.microsoft.com/office/drawing/2014/main" id="{B733D017-E4F2-4E9B-AA49-E9FAE7D70EF1}"/>
              </a:ext>
            </a:extLst>
          </p:cNvPr>
          <p:cNvSpPr/>
          <p:nvPr/>
        </p:nvSpPr>
        <p:spPr>
          <a:xfrm>
            <a:off x="4078585" y="3355821"/>
            <a:ext cx="1954315" cy="9366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256EF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endParaRPr lang="en-US"/>
          </a:p>
        </p:txBody>
      </p:sp>
      <p:sp>
        <p:nvSpPr>
          <p:cNvPr id="24" name="Right Arrow 52">
            <a:extLst>
              <a:ext uri="{FF2B5EF4-FFF2-40B4-BE49-F238E27FC236}">
                <a16:creationId xmlns:a16="http://schemas.microsoft.com/office/drawing/2014/main" id="{593F79DD-4014-449F-8360-B02A634B78B5}"/>
              </a:ext>
            </a:extLst>
          </p:cNvPr>
          <p:cNvSpPr/>
          <p:nvPr/>
        </p:nvSpPr>
        <p:spPr>
          <a:xfrm>
            <a:off x="4078585" y="3536796"/>
            <a:ext cx="2519356" cy="9366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D9090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endParaRPr lang="en-US"/>
          </a:p>
        </p:txBody>
      </p:sp>
      <p:sp>
        <p:nvSpPr>
          <p:cNvPr id="25" name="Right Arrow 52">
            <a:extLst>
              <a:ext uri="{FF2B5EF4-FFF2-40B4-BE49-F238E27FC236}">
                <a16:creationId xmlns:a16="http://schemas.microsoft.com/office/drawing/2014/main" id="{7F041101-8138-4DEF-9EF2-24DAA0D1C2C0}"/>
              </a:ext>
            </a:extLst>
          </p:cNvPr>
          <p:cNvSpPr/>
          <p:nvPr/>
        </p:nvSpPr>
        <p:spPr>
          <a:xfrm>
            <a:off x="7555208" y="5381471"/>
            <a:ext cx="2506774" cy="9366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256EF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endParaRPr lang="en-US"/>
          </a:p>
        </p:txBody>
      </p:sp>
      <p:sp>
        <p:nvSpPr>
          <p:cNvPr id="26" name="Right Arrow 52">
            <a:extLst>
              <a:ext uri="{FF2B5EF4-FFF2-40B4-BE49-F238E27FC236}">
                <a16:creationId xmlns:a16="http://schemas.microsoft.com/office/drawing/2014/main" id="{6124E590-6CE0-4D5F-B086-038B901F6DDE}"/>
              </a:ext>
            </a:extLst>
          </p:cNvPr>
          <p:cNvSpPr/>
          <p:nvPr/>
        </p:nvSpPr>
        <p:spPr>
          <a:xfrm>
            <a:off x="4453234" y="4794096"/>
            <a:ext cx="3527282" cy="9366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256EF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endParaRPr lang="en-US"/>
          </a:p>
        </p:txBody>
      </p:sp>
      <p:sp>
        <p:nvSpPr>
          <p:cNvPr id="27" name="Right Arrow 52">
            <a:extLst>
              <a:ext uri="{FF2B5EF4-FFF2-40B4-BE49-F238E27FC236}">
                <a16:creationId xmlns:a16="http://schemas.microsoft.com/office/drawing/2014/main" id="{484A673D-94C5-4573-AAA3-44C0DD33BA0E}"/>
              </a:ext>
            </a:extLst>
          </p:cNvPr>
          <p:cNvSpPr/>
          <p:nvPr/>
        </p:nvSpPr>
        <p:spPr>
          <a:xfrm>
            <a:off x="4715173" y="4975071"/>
            <a:ext cx="1842709" cy="9366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D9090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endParaRPr lang="en-US"/>
          </a:p>
        </p:txBody>
      </p:sp>
      <p:sp>
        <p:nvSpPr>
          <p:cNvPr id="28" name="Right Arrow 52">
            <a:extLst>
              <a:ext uri="{FF2B5EF4-FFF2-40B4-BE49-F238E27FC236}">
                <a16:creationId xmlns:a16="http://schemas.microsoft.com/office/drawing/2014/main" id="{3CC846AD-D6CF-494F-8E55-A0B8064B6E51}"/>
              </a:ext>
            </a:extLst>
          </p:cNvPr>
          <p:cNvSpPr/>
          <p:nvPr/>
        </p:nvSpPr>
        <p:spPr>
          <a:xfrm>
            <a:off x="4088111" y="4327371"/>
            <a:ext cx="1973982" cy="9366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256EF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endParaRPr lang="en-US"/>
          </a:p>
        </p:txBody>
      </p:sp>
      <p:sp>
        <p:nvSpPr>
          <p:cNvPr id="29" name="Right Arrow 52">
            <a:extLst>
              <a:ext uri="{FF2B5EF4-FFF2-40B4-BE49-F238E27FC236}">
                <a16:creationId xmlns:a16="http://schemas.microsoft.com/office/drawing/2014/main" id="{F7CC45F9-2F89-42AF-9E03-9603690C097C}"/>
              </a:ext>
            </a:extLst>
          </p:cNvPr>
          <p:cNvSpPr/>
          <p:nvPr/>
        </p:nvSpPr>
        <p:spPr>
          <a:xfrm>
            <a:off x="4088111" y="4508346"/>
            <a:ext cx="1973982" cy="9366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D9090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endParaRPr lang="en-US"/>
          </a:p>
        </p:txBody>
      </p:sp>
      <p:sp>
        <p:nvSpPr>
          <p:cNvPr id="30" name="Right Arrow 52">
            <a:extLst>
              <a:ext uri="{FF2B5EF4-FFF2-40B4-BE49-F238E27FC236}">
                <a16:creationId xmlns:a16="http://schemas.microsoft.com/office/drawing/2014/main" id="{0E0289C4-D6CA-4653-83D4-72594C130A6D}"/>
              </a:ext>
            </a:extLst>
          </p:cNvPr>
          <p:cNvSpPr/>
          <p:nvPr/>
        </p:nvSpPr>
        <p:spPr>
          <a:xfrm>
            <a:off x="4538959" y="3889221"/>
            <a:ext cx="3024203" cy="9366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256EF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endParaRPr lang="en-US"/>
          </a:p>
        </p:txBody>
      </p:sp>
      <p:sp>
        <p:nvSpPr>
          <p:cNvPr id="31" name="Right Arrow 52">
            <a:extLst>
              <a:ext uri="{FF2B5EF4-FFF2-40B4-BE49-F238E27FC236}">
                <a16:creationId xmlns:a16="http://schemas.microsoft.com/office/drawing/2014/main" id="{1C9A8A59-C34F-49E8-AEC6-363CE99D1D99}"/>
              </a:ext>
            </a:extLst>
          </p:cNvPr>
          <p:cNvSpPr/>
          <p:nvPr/>
        </p:nvSpPr>
        <p:spPr>
          <a:xfrm>
            <a:off x="4800898" y="4070196"/>
            <a:ext cx="1842709" cy="9366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D9090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 lang="ko-KR" altLang="en-US"/>
            </a:pPr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E28FE5-CA0A-465A-9548-4A4CBE3BA37D}"/>
              </a:ext>
            </a:extLst>
          </p:cNvPr>
          <p:cNvSpPr/>
          <p:nvPr/>
        </p:nvSpPr>
        <p:spPr>
          <a:xfrm>
            <a:off x="991630" y="1507148"/>
            <a:ext cx="274963" cy="274319"/>
          </a:xfrm>
          <a:prstGeom prst="rect">
            <a:avLst/>
          </a:prstGeom>
          <a:solidFill>
            <a:srgbClr val="1FD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5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프로젝트 현황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170571" y="1283239"/>
            <a:ext cx="572490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white">
                    <a:lumMod val="50000"/>
                  </a:prstClr>
                </a:solidFill>
              </a:rPr>
              <a:t> 기능 구현 방식</a:t>
            </a:r>
            <a:endParaRPr lang="en-US" altLang="ko-KR" sz="28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231D2A-CCF4-466B-A7B1-59E823D90DA0}"/>
              </a:ext>
            </a:extLst>
          </p:cNvPr>
          <p:cNvSpPr/>
          <p:nvPr/>
        </p:nvSpPr>
        <p:spPr>
          <a:xfrm>
            <a:off x="991630" y="1507148"/>
            <a:ext cx="274963" cy="274319"/>
          </a:xfrm>
          <a:prstGeom prst="rect">
            <a:avLst/>
          </a:prstGeom>
          <a:solidFill>
            <a:srgbClr val="1FD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007D74-8253-45FF-A18A-32B9938E80A0}"/>
              </a:ext>
            </a:extLst>
          </p:cNvPr>
          <p:cNvSpPr/>
          <p:nvPr/>
        </p:nvSpPr>
        <p:spPr>
          <a:xfrm>
            <a:off x="1502122" y="2025044"/>
            <a:ext cx="3867740" cy="55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b="1" dirty="0"/>
              <a:t>1. </a:t>
            </a:r>
            <a:r>
              <a:rPr lang="ko-KR" altLang="en-US" sz="2300" b="1" dirty="0"/>
              <a:t>데이터 베이스</a:t>
            </a:r>
            <a:r>
              <a:rPr lang="en-US" altLang="ko-KR" sz="2300" b="1" dirty="0"/>
              <a:t>, </a:t>
            </a:r>
            <a:r>
              <a:rPr lang="ko-KR" altLang="en-US" sz="2300" b="1" dirty="0"/>
              <a:t>예약</a:t>
            </a:r>
            <a:endParaRPr lang="en-US" altLang="ko-KR" sz="23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AC263F-843F-4BFB-B82F-0B9F128A9202}"/>
              </a:ext>
            </a:extLst>
          </p:cNvPr>
          <p:cNvSpPr/>
          <p:nvPr/>
        </p:nvSpPr>
        <p:spPr>
          <a:xfrm>
            <a:off x="1502123" y="4156404"/>
            <a:ext cx="3787058" cy="55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b="1" dirty="0"/>
              <a:t>2. </a:t>
            </a:r>
            <a:r>
              <a:rPr lang="ko-KR" altLang="en-US" sz="2300" b="1" dirty="0"/>
              <a:t>회원가입 </a:t>
            </a:r>
            <a:r>
              <a:rPr lang="en-US" altLang="ko-KR" sz="2300" b="1" dirty="0"/>
              <a:t>/ </a:t>
            </a:r>
            <a:r>
              <a:rPr lang="ko-KR" altLang="en-US" sz="2300" b="1" dirty="0"/>
              <a:t>로그인</a:t>
            </a:r>
            <a:endParaRPr lang="en-US" altLang="ko-KR" sz="23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3C746EE-58F6-4F76-9D56-997F60A3150C}"/>
              </a:ext>
            </a:extLst>
          </p:cNvPr>
          <p:cNvSpPr/>
          <p:nvPr/>
        </p:nvSpPr>
        <p:spPr>
          <a:xfrm>
            <a:off x="6555770" y="4162378"/>
            <a:ext cx="5724907" cy="1085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b="1" dirty="0"/>
              <a:t>4. </a:t>
            </a:r>
            <a:r>
              <a:rPr lang="ko-KR" altLang="en-US" sz="2300" b="1" dirty="0"/>
              <a:t>검색</a:t>
            </a:r>
            <a:endParaRPr lang="en-US" altLang="ko-KR" sz="23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300" b="1" dirty="0">
                <a:solidFill>
                  <a:prstClr val="white">
                    <a:lumMod val="50000"/>
                  </a:prstClr>
                </a:solidFill>
              </a:rPr>
              <a:t>      </a:t>
            </a:r>
          </a:p>
        </p:txBody>
      </p:sp>
      <p:pic>
        <p:nvPicPr>
          <p:cNvPr id="1026" name="Picture 2" descr="인프런 - 파이어베이스(Firebase)를 이용한 웹+안드로이드 메모 ...">
            <a:extLst>
              <a:ext uri="{FF2B5EF4-FFF2-40B4-BE49-F238E27FC236}">
                <a16:creationId xmlns:a16="http://schemas.microsoft.com/office/drawing/2014/main" id="{60E1B804-78BF-48AC-AD99-531BDA05B3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2" t="15385" r="27843" b="14639"/>
          <a:stretch/>
        </p:blipFill>
        <p:spPr bwMode="auto">
          <a:xfrm>
            <a:off x="2534494" y="2597877"/>
            <a:ext cx="1302408" cy="14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카카오(Kakao) 로고 AI 파일(일러스트레이터)">
            <a:extLst>
              <a:ext uri="{FF2B5EF4-FFF2-40B4-BE49-F238E27FC236}">
                <a16:creationId xmlns:a16="http://schemas.microsoft.com/office/drawing/2014/main" id="{005EB5D4-86CC-4555-A86C-E299C680E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75" b="24886"/>
          <a:stretch/>
        </p:blipFill>
        <p:spPr bwMode="auto">
          <a:xfrm>
            <a:off x="2129565" y="5057648"/>
            <a:ext cx="2486025" cy="84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9717A4-4FCF-43B3-911F-02705C604441}"/>
              </a:ext>
            </a:extLst>
          </p:cNvPr>
          <p:cNvSpPr/>
          <p:nvPr/>
        </p:nvSpPr>
        <p:spPr>
          <a:xfrm>
            <a:off x="6448196" y="2025044"/>
            <a:ext cx="5724907" cy="1085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b="1" dirty="0"/>
              <a:t>3. </a:t>
            </a:r>
            <a:r>
              <a:rPr lang="ko-KR" altLang="en-US" sz="2300" b="1" dirty="0"/>
              <a:t>지도</a:t>
            </a:r>
            <a:r>
              <a:rPr lang="en-US" altLang="ko-KR" sz="2300" b="1" dirty="0"/>
              <a:t> </a:t>
            </a:r>
            <a:endParaRPr lang="en-US" altLang="ko-KR" sz="2300" b="1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300" b="1" dirty="0">
                <a:solidFill>
                  <a:prstClr val="white">
                    <a:lumMod val="50000"/>
                  </a:prstClr>
                </a:solidFill>
              </a:rPr>
              <a:t>  </a:t>
            </a:r>
          </a:p>
        </p:txBody>
      </p:sp>
      <p:pic>
        <p:nvPicPr>
          <p:cNvPr id="1030" name="Picture 6" descr="기술문서 | 네이버 지도 API v3">
            <a:extLst>
              <a:ext uri="{FF2B5EF4-FFF2-40B4-BE49-F238E27FC236}">
                <a16:creationId xmlns:a16="http://schemas.microsoft.com/office/drawing/2014/main" id="{CF0EDD64-650A-4149-9432-B06B0CCC8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296" y="2703213"/>
            <a:ext cx="1302409" cy="115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 API로 GDrive랑 Gspread 사용하기">
            <a:extLst>
              <a:ext uri="{FF2B5EF4-FFF2-40B4-BE49-F238E27FC236}">
                <a16:creationId xmlns:a16="http://schemas.microsoft.com/office/drawing/2014/main" id="{C6BA6462-5DDC-4173-85B6-4304D38BD2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86" b="19516"/>
          <a:stretch/>
        </p:blipFill>
        <p:spPr bwMode="auto">
          <a:xfrm>
            <a:off x="6948211" y="5085400"/>
            <a:ext cx="3028950" cy="74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83029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413</Words>
  <Application>Microsoft Office PowerPoint</Application>
  <PresentationFormat>와이드스크린</PresentationFormat>
  <Paragraphs>108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나눔고딕 ExtraBold</vt:lpstr>
      <vt:lpstr>야</vt:lpstr>
      <vt:lpstr>야놀자 야체 B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정 지운</cp:lastModifiedBy>
  <cp:revision>37</cp:revision>
  <dcterms:created xsi:type="dcterms:W3CDTF">2020-04-27T04:07:58Z</dcterms:created>
  <dcterms:modified xsi:type="dcterms:W3CDTF">2020-07-31T04:48:13Z</dcterms:modified>
</cp:coreProperties>
</file>