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D7CA"/>
    <a:srgbClr val="7AE6D9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67" autoAdjust="0"/>
    <p:restoredTop sz="94660"/>
  </p:normalViewPr>
  <p:slideViewPr>
    <p:cSldViewPr snapToGrid="0">
      <p:cViewPr>
        <p:scale>
          <a:sx n="75" d="100"/>
          <a:sy n="75" d="100"/>
        </p:scale>
        <p:origin x="120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6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454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827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20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088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737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044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908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725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465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888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49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2442273"/>
          </a:xfrm>
          <a:prstGeom prst="rect">
            <a:avLst/>
          </a:prstGeom>
          <a:solidFill>
            <a:srgbClr val="7AE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5400" b="1" kern="0" dirty="0">
                <a:solidFill>
                  <a:prstClr val="white"/>
                </a:solidFill>
                <a:effectLst>
                  <a:outerShdw dist="38100" dir="2700000" algn="tl" rotWithShape="0">
                    <a:srgbClr val="1FD7CA"/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 현장프로젝트교과 </a:t>
            </a:r>
            <a:endParaRPr lang="en-US" altLang="ko-KR" sz="5400" b="1" kern="0" dirty="0">
              <a:solidFill>
                <a:prstClr val="white"/>
              </a:solidFill>
              <a:effectLst>
                <a:outerShdw dist="38100" dir="2700000" algn="tl" rotWithShape="0">
                  <a:srgbClr val="1FD7CA"/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61693" y="2634551"/>
            <a:ext cx="4498855" cy="2913842"/>
          </a:xfrm>
          <a:prstGeom prst="rect">
            <a:avLst/>
          </a:prstGeom>
          <a:solidFill>
            <a:schemeClr val="bg1"/>
          </a:solidFill>
          <a:ln w="12700">
            <a:solidFill>
              <a:srgbClr val="1FD7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50000"/>
              </a:lnSpc>
            </a:pPr>
            <a:r>
              <a:rPr lang="ko-KR" altLang="en-US" b="1" dirty="0">
                <a:solidFill>
                  <a:prstClr val="white">
                    <a:lumMod val="7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컴퓨터공학과 </a:t>
            </a:r>
            <a:r>
              <a:rPr lang="en-US" altLang="ko-KR" b="1" dirty="0">
                <a:solidFill>
                  <a:prstClr val="white">
                    <a:lumMod val="7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2016150016 </a:t>
            </a:r>
            <a:r>
              <a:rPr lang="ko-KR" altLang="en-US" b="1" dirty="0">
                <a:solidFill>
                  <a:srgbClr val="B9B9B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박다수</a:t>
            </a:r>
            <a:r>
              <a:rPr lang="ko-KR" altLang="en-US" b="1" dirty="0">
                <a:solidFill>
                  <a:prstClr val="white">
                    <a:lumMod val="7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endParaRPr lang="en-US" altLang="ko-KR" b="1" dirty="0">
              <a:solidFill>
                <a:prstClr val="white">
                  <a:lumMod val="7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>
              <a:lnSpc>
                <a:spcPct val="250000"/>
              </a:lnSpc>
            </a:pPr>
            <a:r>
              <a:rPr lang="ko-KR" altLang="en-US" b="1" dirty="0">
                <a:solidFill>
                  <a:prstClr val="white">
                    <a:lumMod val="7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컴퓨터공학과 </a:t>
            </a:r>
            <a:r>
              <a:rPr lang="en-US" altLang="ko-KR" b="1" dirty="0">
                <a:solidFill>
                  <a:prstClr val="white">
                    <a:lumMod val="7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2016150033 </a:t>
            </a:r>
            <a:r>
              <a:rPr lang="ko-KR" altLang="en-US" b="1" dirty="0">
                <a:solidFill>
                  <a:prstClr val="white">
                    <a:lumMod val="7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임채민</a:t>
            </a:r>
            <a:endParaRPr lang="en-US" altLang="ko-KR" b="1" dirty="0">
              <a:solidFill>
                <a:prstClr val="white">
                  <a:lumMod val="7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>
              <a:lnSpc>
                <a:spcPct val="250000"/>
              </a:lnSpc>
            </a:pPr>
            <a:r>
              <a:rPr lang="ko-KR" altLang="en-US" b="1" dirty="0">
                <a:solidFill>
                  <a:prstClr val="white">
                    <a:lumMod val="7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컴퓨터공학과 </a:t>
            </a:r>
            <a:r>
              <a:rPr lang="en-US" altLang="ko-KR" b="1" dirty="0">
                <a:solidFill>
                  <a:prstClr val="white">
                    <a:lumMod val="7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2016150036 </a:t>
            </a:r>
            <a:r>
              <a:rPr lang="ko-KR" altLang="en-US" b="1" dirty="0" err="1">
                <a:solidFill>
                  <a:prstClr val="white">
                    <a:lumMod val="7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정지운</a:t>
            </a:r>
            <a:endParaRPr lang="en-US" altLang="ko-KR" b="1" dirty="0">
              <a:solidFill>
                <a:prstClr val="white">
                  <a:lumMod val="7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>
              <a:lnSpc>
                <a:spcPct val="250000"/>
              </a:lnSpc>
            </a:pPr>
            <a:r>
              <a:rPr lang="ko-KR" altLang="en-US" b="1" dirty="0">
                <a:solidFill>
                  <a:prstClr val="white">
                    <a:lumMod val="7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컴퓨터공학과 </a:t>
            </a:r>
            <a:r>
              <a:rPr lang="en-US" altLang="ko-KR" b="1" dirty="0">
                <a:solidFill>
                  <a:prstClr val="white">
                    <a:lumMod val="7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2016150041 </a:t>
            </a:r>
            <a:r>
              <a:rPr lang="ko-KR" altLang="en-US" b="1" dirty="0">
                <a:solidFill>
                  <a:prstClr val="white">
                    <a:lumMod val="7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최원규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63221" y="2009308"/>
            <a:ext cx="4498855" cy="596900"/>
          </a:xfrm>
          <a:prstGeom prst="rect">
            <a:avLst/>
          </a:prstGeom>
          <a:solidFill>
            <a:schemeClr val="bg1"/>
          </a:solidFill>
          <a:ln w="60325">
            <a:solidFill>
              <a:srgbClr val="1FD7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팀원 소개</a:t>
            </a:r>
          </a:p>
        </p:txBody>
      </p:sp>
      <p:sp>
        <p:nvSpPr>
          <p:cNvPr id="11" name="자유형 10"/>
          <p:cNvSpPr/>
          <p:nvPr/>
        </p:nvSpPr>
        <p:spPr>
          <a:xfrm>
            <a:off x="7601315" y="2201586"/>
            <a:ext cx="276475" cy="272066"/>
          </a:xfrm>
          <a:custGeom>
            <a:avLst/>
            <a:gdLst>
              <a:gd name="connsiteX0" fmla="*/ 128587 w 337165"/>
              <a:gd name="connsiteY0" fmla="*/ 35720 h 331788"/>
              <a:gd name="connsiteX1" fmla="*/ 35719 w 337165"/>
              <a:gd name="connsiteY1" fmla="*/ 128588 h 331788"/>
              <a:gd name="connsiteX2" fmla="*/ 128587 w 337165"/>
              <a:gd name="connsiteY2" fmla="*/ 221456 h 331788"/>
              <a:gd name="connsiteX3" fmla="*/ 221455 w 337165"/>
              <a:gd name="connsiteY3" fmla="*/ 128588 h 331788"/>
              <a:gd name="connsiteX4" fmla="*/ 128587 w 337165"/>
              <a:gd name="connsiteY4" fmla="*/ 35720 h 331788"/>
              <a:gd name="connsiteX5" fmla="*/ 128588 w 337165"/>
              <a:gd name="connsiteY5" fmla="*/ 0 h 331788"/>
              <a:gd name="connsiteX6" fmla="*/ 257176 w 337165"/>
              <a:gd name="connsiteY6" fmla="*/ 128588 h 331788"/>
              <a:gd name="connsiteX7" fmla="*/ 247071 w 337165"/>
              <a:gd name="connsiteY7" fmla="*/ 178640 h 331788"/>
              <a:gd name="connsiteX8" fmla="*/ 234445 w 337165"/>
              <a:gd name="connsiteY8" fmla="*/ 197368 h 331788"/>
              <a:gd name="connsiteX9" fmla="*/ 235519 w 337165"/>
              <a:gd name="connsiteY9" fmla="*/ 197813 h 331788"/>
              <a:gd name="connsiteX10" fmla="*/ 330470 w 337165"/>
              <a:gd name="connsiteY10" fmla="*/ 292765 h 331788"/>
              <a:gd name="connsiteX11" fmla="*/ 330470 w 337165"/>
              <a:gd name="connsiteY11" fmla="*/ 325094 h 331788"/>
              <a:gd name="connsiteX12" fmla="*/ 330470 w 337165"/>
              <a:gd name="connsiteY12" fmla="*/ 325092 h 331788"/>
              <a:gd name="connsiteX13" fmla="*/ 298141 w 337165"/>
              <a:gd name="connsiteY13" fmla="*/ 325092 h 331788"/>
              <a:gd name="connsiteX14" fmla="*/ 203415 w 337165"/>
              <a:gd name="connsiteY14" fmla="*/ 230367 h 331788"/>
              <a:gd name="connsiteX15" fmla="*/ 178640 w 337165"/>
              <a:gd name="connsiteY15" fmla="*/ 247071 h 331788"/>
              <a:gd name="connsiteX16" fmla="*/ 128588 w 337165"/>
              <a:gd name="connsiteY16" fmla="*/ 257176 h 331788"/>
              <a:gd name="connsiteX17" fmla="*/ 0 w 337165"/>
              <a:gd name="connsiteY17" fmla="*/ 128588 h 331788"/>
              <a:gd name="connsiteX18" fmla="*/ 128588 w 337165"/>
              <a:gd name="connsiteY18" fmla="*/ 0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7165" h="331788">
                <a:moveTo>
                  <a:pt x="128587" y="35720"/>
                </a:moveTo>
                <a:cubicBezTo>
                  <a:pt x="77297" y="35720"/>
                  <a:pt x="35719" y="77298"/>
                  <a:pt x="35719" y="128588"/>
                </a:cubicBezTo>
                <a:cubicBezTo>
                  <a:pt x="35719" y="179878"/>
                  <a:pt x="77297" y="221456"/>
                  <a:pt x="128587" y="221456"/>
                </a:cubicBezTo>
                <a:cubicBezTo>
                  <a:pt x="179877" y="221456"/>
                  <a:pt x="221455" y="179878"/>
                  <a:pt x="221455" y="128588"/>
                </a:cubicBezTo>
                <a:cubicBezTo>
                  <a:pt x="221455" y="77298"/>
                  <a:pt x="179877" y="35720"/>
                  <a:pt x="128587" y="35720"/>
                </a:cubicBezTo>
                <a:close/>
                <a:moveTo>
                  <a:pt x="128588" y="0"/>
                </a:moveTo>
                <a:cubicBezTo>
                  <a:pt x="199605" y="0"/>
                  <a:pt x="257176" y="57571"/>
                  <a:pt x="257176" y="128588"/>
                </a:cubicBezTo>
                <a:cubicBezTo>
                  <a:pt x="257176" y="146342"/>
                  <a:pt x="253578" y="163256"/>
                  <a:pt x="247071" y="178640"/>
                </a:cubicBezTo>
                <a:lnTo>
                  <a:pt x="234445" y="197368"/>
                </a:lnTo>
                <a:lnTo>
                  <a:pt x="235519" y="197813"/>
                </a:lnTo>
                <a:cubicBezTo>
                  <a:pt x="267170" y="229463"/>
                  <a:pt x="298820" y="261115"/>
                  <a:pt x="330470" y="292765"/>
                </a:cubicBezTo>
                <a:cubicBezTo>
                  <a:pt x="339397" y="301692"/>
                  <a:pt x="339397" y="316167"/>
                  <a:pt x="330470" y="325094"/>
                </a:cubicBezTo>
                <a:lnTo>
                  <a:pt x="330470" y="325092"/>
                </a:lnTo>
                <a:cubicBezTo>
                  <a:pt x="321542" y="334020"/>
                  <a:pt x="307068" y="334020"/>
                  <a:pt x="298141" y="325092"/>
                </a:cubicBezTo>
                <a:lnTo>
                  <a:pt x="203415" y="230367"/>
                </a:lnTo>
                <a:lnTo>
                  <a:pt x="178640" y="247071"/>
                </a:lnTo>
                <a:cubicBezTo>
                  <a:pt x="163256" y="253578"/>
                  <a:pt x="146343" y="257176"/>
                  <a:pt x="128588" y="257176"/>
                </a:cubicBezTo>
                <a:cubicBezTo>
                  <a:pt x="57571" y="257176"/>
                  <a:pt x="0" y="199605"/>
                  <a:pt x="0" y="128588"/>
                </a:cubicBezTo>
                <a:cubicBezTo>
                  <a:pt x="0" y="57571"/>
                  <a:pt x="57571" y="0"/>
                  <a:pt x="128588" y="0"/>
                </a:cubicBezTo>
                <a:close/>
              </a:path>
            </a:pathLst>
          </a:custGeom>
          <a:solidFill>
            <a:srgbClr val="1FD7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146841" y="3012353"/>
            <a:ext cx="164465" cy="16446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prstClr val="white"/>
                </a:solidFill>
              </a:rPr>
              <a:t>1</a:t>
            </a:r>
            <a:endParaRPr lang="ko-KR" altLang="en-US" sz="1050" b="1" dirty="0">
              <a:solidFill>
                <a:prstClr val="white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147491" y="3682047"/>
            <a:ext cx="164465" cy="16446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prstClr val="white"/>
                </a:solidFill>
              </a:rPr>
              <a:t>2</a:t>
            </a:r>
            <a:endParaRPr lang="ko-KR" altLang="en-US" sz="1050" b="1" dirty="0">
              <a:solidFill>
                <a:prstClr val="white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146841" y="4370260"/>
            <a:ext cx="164465" cy="16446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prstClr val="white"/>
                </a:solidFill>
              </a:rPr>
              <a:t>3</a:t>
            </a:r>
            <a:endParaRPr lang="ko-KR" altLang="en-US" sz="1050" b="1" dirty="0">
              <a:solidFill>
                <a:prstClr val="white"/>
              </a:solidFill>
            </a:endParaRPr>
          </a:p>
        </p:txBody>
      </p:sp>
      <p:cxnSp>
        <p:nvCxnSpPr>
          <p:cNvPr id="16" name="직선 연결선 15"/>
          <p:cNvCxnSpPr>
            <a:cxnSpLocks/>
          </p:cNvCxnSpPr>
          <p:nvPr/>
        </p:nvCxnSpPr>
        <p:spPr>
          <a:xfrm>
            <a:off x="4525010" y="3392720"/>
            <a:ext cx="335278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cxnSpLocks/>
          </p:cNvCxnSpPr>
          <p:nvPr/>
        </p:nvCxnSpPr>
        <p:spPr>
          <a:xfrm>
            <a:off x="4533539" y="4142020"/>
            <a:ext cx="334425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D30F311-65A5-4CBF-8F44-E6C731A3ECA1}"/>
              </a:ext>
            </a:extLst>
          </p:cNvPr>
          <p:cNvCxnSpPr>
            <a:cxnSpLocks/>
          </p:cNvCxnSpPr>
          <p:nvPr/>
        </p:nvCxnSpPr>
        <p:spPr>
          <a:xfrm>
            <a:off x="4533539" y="4821363"/>
            <a:ext cx="334425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13">
            <a:extLst>
              <a:ext uri="{FF2B5EF4-FFF2-40B4-BE49-F238E27FC236}">
                <a16:creationId xmlns:a16="http://schemas.microsoft.com/office/drawing/2014/main" id="{6050ADDD-349D-4D9F-AF5C-1B2755D12092}"/>
              </a:ext>
            </a:extLst>
          </p:cNvPr>
          <p:cNvSpPr/>
          <p:nvPr/>
        </p:nvSpPr>
        <p:spPr>
          <a:xfrm>
            <a:off x="4152626" y="5075434"/>
            <a:ext cx="164465" cy="16446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prstClr val="white"/>
                </a:solidFill>
              </a:rPr>
              <a:t>4</a:t>
            </a:r>
            <a:endParaRPr lang="ko-KR" altLang="en-US" sz="1050" b="1" dirty="0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802A8BB-F8A4-4481-97D3-418661A4A71C}"/>
              </a:ext>
            </a:extLst>
          </p:cNvPr>
          <p:cNvSpPr/>
          <p:nvPr/>
        </p:nvSpPr>
        <p:spPr>
          <a:xfrm>
            <a:off x="4719522" y="1398755"/>
            <a:ext cx="2901756" cy="5581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200000"/>
              </a:lnSpc>
              <a:defRPr/>
            </a:pPr>
            <a:r>
              <a:rPr lang="ko-KR" altLang="en-US" kern="0" dirty="0">
                <a:solidFill>
                  <a:prstClr val="white"/>
                </a:solidFill>
              </a:rPr>
              <a:t>  팀 프로젝트 제안서 발표</a:t>
            </a:r>
            <a:endParaRPr lang="ko-KR" altLang="en-US" sz="9600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976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1"/>
            <a:ext cx="12192000" cy="815789"/>
          </a:xfrm>
          <a:prstGeom prst="rect">
            <a:avLst/>
          </a:prstGeom>
          <a:solidFill>
            <a:srgbClr val="7AE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200000"/>
              </a:lnSpc>
              <a:defRPr/>
            </a:pPr>
            <a:endParaRPr lang="ko-KR" altLang="en-US" sz="6000" kern="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11150" y="496168"/>
            <a:ext cx="11569700" cy="6039637"/>
            <a:chOff x="311150" y="511666"/>
            <a:chExt cx="11569700" cy="6039637"/>
          </a:xfrm>
        </p:grpSpPr>
        <p:sp>
          <p:nvSpPr>
            <p:cNvPr id="9" name="직사각형 8"/>
            <p:cNvSpPr/>
            <p:nvPr/>
          </p:nvSpPr>
          <p:spPr>
            <a:xfrm>
              <a:off x="359390" y="1106670"/>
              <a:ext cx="11366500" cy="544463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1FD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11150" y="511666"/>
              <a:ext cx="11569700" cy="596900"/>
            </a:xfrm>
            <a:prstGeom prst="rect">
              <a:avLst/>
            </a:prstGeom>
            <a:solidFill>
              <a:schemeClr val="bg1"/>
            </a:solidFill>
            <a:ln w="60325">
              <a:solidFill>
                <a:srgbClr val="1FD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INDEX</a:t>
              </a: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449415" y="689467"/>
              <a:ext cx="276475" cy="272066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rgbClr val="1FD7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3634796" y="2914933"/>
            <a:ext cx="9228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00" b="1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347523" y="3945539"/>
            <a:ext cx="9228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00" b="1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741573" y="2574330"/>
            <a:ext cx="9228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00" b="1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338398" y="4488837"/>
            <a:ext cx="9228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00" b="1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44CD7CE-9B55-40B7-88F4-03C1A93F8CAB}"/>
              </a:ext>
            </a:extLst>
          </p:cNvPr>
          <p:cNvSpPr txBox="1">
            <a:spLocks/>
          </p:cNvSpPr>
          <p:nvPr/>
        </p:nvSpPr>
        <p:spPr>
          <a:xfrm>
            <a:off x="1219570" y="1879378"/>
            <a:ext cx="10515600" cy="4417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en-US" altLang="ko-KR" sz="2500" b="1" dirty="0">
                <a:latin typeface="야"/>
                <a:ea typeface="나눔고딕 ExtraBold" panose="020D0904000000000000" pitchFamily="50" charset="-127"/>
              </a:rPr>
              <a:t>1. </a:t>
            </a:r>
            <a:r>
              <a:rPr lang="ko-KR" altLang="en-US" sz="2500" b="1" dirty="0">
                <a:latin typeface="야"/>
                <a:ea typeface="야놀자 야체 B" panose="02020603020101020101"/>
              </a:rPr>
              <a:t>팀 소개 및 업무 분담</a:t>
            </a:r>
            <a:r>
              <a:rPr lang="en-US" altLang="ko-KR" sz="2500" b="1" dirty="0">
                <a:latin typeface="야"/>
                <a:ea typeface="야놀자 야체 B" panose="02020603020101020101"/>
              </a:rPr>
              <a:t>........................................................................p3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500" b="1" dirty="0">
                <a:latin typeface="야"/>
                <a:ea typeface="야놀자 야체 B" panose="02020603020101020101"/>
              </a:rPr>
              <a:t>2. </a:t>
            </a:r>
            <a:r>
              <a:rPr lang="ko-KR" altLang="en-US" sz="2500" b="1" dirty="0">
                <a:latin typeface="야"/>
                <a:ea typeface="야놀자 야체 B" panose="02020603020101020101"/>
              </a:rPr>
              <a:t>프로젝트 소개</a:t>
            </a:r>
            <a:r>
              <a:rPr lang="en-US" altLang="ko-KR" sz="2500" b="1" dirty="0">
                <a:latin typeface="야"/>
                <a:ea typeface="야놀자 야체 B" panose="02020603020101020101"/>
              </a:rPr>
              <a:t>……………..…………........................................................p4</a:t>
            </a:r>
            <a:r>
              <a:rPr lang="ko-KR" altLang="en-US" sz="2500" b="1" dirty="0">
                <a:latin typeface="야"/>
                <a:ea typeface="야놀자 야체 B" panose="02020603020101020101"/>
              </a:rPr>
              <a:t> </a:t>
            </a:r>
            <a:endParaRPr lang="en-US" altLang="ko-KR" sz="2500" b="1" dirty="0">
              <a:latin typeface="야"/>
              <a:ea typeface="야놀자 야체 B" panose="02020603020101020101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500" b="1" dirty="0">
                <a:latin typeface="야"/>
                <a:ea typeface="야놀자 야체 B" panose="02020603020101020101"/>
              </a:rPr>
              <a:t>3. </a:t>
            </a:r>
            <a:r>
              <a:rPr lang="ko-KR" altLang="en-US" sz="2500" b="1" dirty="0">
                <a:latin typeface="야"/>
                <a:ea typeface="야놀자 야체 B" panose="02020603020101020101"/>
              </a:rPr>
              <a:t>프로젝트 상세 설명</a:t>
            </a:r>
            <a:r>
              <a:rPr lang="en-US" altLang="ko-KR" sz="2500" b="1" dirty="0">
                <a:latin typeface="야"/>
                <a:ea typeface="야놀자 야체 B" panose="02020603020101020101"/>
              </a:rPr>
              <a:t>……………..…………………………………………………………p5</a:t>
            </a:r>
            <a:r>
              <a:rPr lang="ko-KR" altLang="en-US" sz="2500" b="1" dirty="0">
                <a:latin typeface="야"/>
                <a:ea typeface="야놀자 야체 B" panose="02020603020101020101"/>
              </a:rPr>
              <a:t>  </a:t>
            </a:r>
            <a:endParaRPr lang="en-US" altLang="ko-KR" sz="2500" b="1" dirty="0">
              <a:latin typeface="야"/>
              <a:ea typeface="야놀자 야체 B" panose="02020603020101020101"/>
            </a:endParaRP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en-US" altLang="ko-KR" sz="2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0720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1"/>
            <a:ext cx="12192000" cy="815789"/>
          </a:xfrm>
          <a:prstGeom prst="rect">
            <a:avLst/>
          </a:prstGeom>
          <a:solidFill>
            <a:srgbClr val="7AE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200000"/>
              </a:lnSpc>
              <a:defRPr/>
            </a:pPr>
            <a:endParaRPr lang="ko-KR" altLang="en-US" sz="6000" kern="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11150" y="521826"/>
            <a:ext cx="11569700" cy="6041533"/>
            <a:chOff x="311150" y="511666"/>
            <a:chExt cx="11569700" cy="6041533"/>
          </a:xfrm>
        </p:grpSpPr>
        <p:sp>
          <p:nvSpPr>
            <p:cNvPr id="9" name="직사각형 8"/>
            <p:cNvSpPr/>
            <p:nvPr/>
          </p:nvSpPr>
          <p:spPr>
            <a:xfrm>
              <a:off x="412750" y="1108566"/>
              <a:ext cx="11366500" cy="544463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1FD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11150" y="511666"/>
              <a:ext cx="11569700" cy="596900"/>
            </a:xfrm>
            <a:prstGeom prst="rect">
              <a:avLst/>
            </a:prstGeom>
            <a:solidFill>
              <a:schemeClr val="bg1"/>
            </a:solidFill>
            <a:ln w="60325">
              <a:solidFill>
                <a:srgbClr val="1FD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1. </a:t>
              </a:r>
              <a:r>
                <a:rPr lang="ko-KR" altLang="en-US" sz="28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팀 소개 및 업무 분담</a:t>
              </a:r>
              <a:r>
                <a:rPr lang="en-US" altLang="ko-KR" sz="28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</a:t>
              </a: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449415" y="689467"/>
              <a:ext cx="276475" cy="272066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rgbClr val="1FD7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68F0E026-F076-46AB-BE8B-590FE4E7E79B}"/>
              </a:ext>
            </a:extLst>
          </p:cNvPr>
          <p:cNvCxnSpPr>
            <a:cxnSpLocks/>
          </p:cNvCxnSpPr>
          <p:nvPr/>
        </p:nvCxnSpPr>
        <p:spPr>
          <a:xfrm>
            <a:off x="3917570" y="2452120"/>
            <a:ext cx="18849" cy="2414520"/>
          </a:xfrm>
          <a:prstGeom prst="line">
            <a:avLst/>
          </a:prstGeom>
          <a:ln w="19050">
            <a:prstDash val="sys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F12E7E26-018C-4853-B5E4-F215748EB13E}"/>
              </a:ext>
            </a:extLst>
          </p:cNvPr>
          <p:cNvGrpSpPr/>
          <p:nvPr/>
        </p:nvGrpSpPr>
        <p:grpSpPr>
          <a:xfrm>
            <a:off x="1731975" y="2496735"/>
            <a:ext cx="8811384" cy="2593706"/>
            <a:chOff x="1731975" y="2496735"/>
            <a:chExt cx="8811384" cy="2593706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06B46A1-76B9-4964-8A23-B429FACBD059}"/>
                </a:ext>
              </a:extLst>
            </p:cNvPr>
            <p:cNvGrpSpPr/>
            <p:nvPr/>
          </p:nvGrpSpPr>
          <p:grpSpPr>
            <a:xfrm>
              <a:off x="1731975" y="2496735"/>
              <a:ext cx="8730872" cy="2593706"/>
              <a:chOff x="1759607" y="2470277"/>
              <a:chExt cx="8730872" cy="2593706"/>
            </a:xfrm>
          </p:grpSpPr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E3C51D4F-D418-4D76-A912-D1594DB5CE87}"/>
                  </a:ext>
                </a:extLst>
              </p:cNvPr>
              <p:cNvGrpSpPr/>
              <p:nvPr/>
            </p:nvGrpSpPr>
            <p:grpSpPr>
              <a:xfrm>
                <a:off x="1759607" y="2470277"/>
                <a:ext cx="2107243" cy="547526"/>
                <a:chOff x="1621116" y="1338581"/>
                <a:chExt cx="2107243" cy="547526"/>
              </a:xfrm>
              <a:solidFill>
                <a:schemeClr val="tx1">
                  <a:lumMod val="65000"/>
                  <a:lumOff val="35000"/>
                </a:schemeClr>
              </a:solidFill>
              <a:effectLst/>
            </p:grpSpPr>
            <p:sp>
              <p:nvSpPr>
                <p:cNvPr id="59" name="평행 사변형 58">
                  <a:extLst>
                    <a:ext uri="{FF2B5EF4-FFF2-40B4-BE49-F238E27FC236}">
                      <a16:creationId xmlns:a16="http://schemas.microsoft.com/office/drawing/2014/main" id="{7DF0FD4E-C892-4EE3-97DA-D048B9460366}"/>
                    </a:ext>
                  </a:extLst>
                </p:cNvPr>
                <p:cNvSpPr/>
                <p:nvPr/>
              </p:nvSpPr>
              <p:spPr>
                <a:xfrm rot="21044117">
                  <a:off x="1621116" y="1457029"/>
                  <a:ext cx="1602458" cy="429078"/>
                </a:xfrm>
                <a:prstGeom prst="parallelogram">
                  <a:avLst>
                    <a:gd name="adj" fmla="val 25901"/>
                  </a:avLst>
                </a:prstGeom>
                <a:solidFill>
                  <a:srgbClr val="7AE6D9"/>
                </a:solidFill>
                <a:ln>
                  <a:solidFill>
                    <a:srgbClr val="1FD7CA"/>
                  </a:solidFill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0" name="평행 사변형 59">
                  <a:extLst>
                    <a:ext uri="{FF2B5EF4-FFF2-40B4-BE49-F238E27FC236}">
                      <a16:creationId xmlns:a16="http://schemas.microsoft.com/office/drawing/2014/main" id="{BE791793-9AC2-4670-9D0C-41F834ACB7F7}"/>
                    </a:ext>
                  </a:extLst>
                </p:cNvPr>
                <p:cNvSpPr/>
                <p:nvPr/>
              </p:nvSpPr>
              <p:spPr>
                <a:xfrm>
                  <a:off x="1752602" y="1338581"/>
                  <a:ext cx="1975757" cy="388619"/>
                </a:xfrm>
                <a:prstGeom prst="parallelogram">
                  <a:avLst>
                    <a:gd name="adj" fmla="val 25901"/>
                  </a:avLst>
                </a:prstGeom>
                <a:solidFill>
                  <a:srgbClr val="1FD7C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b="1" dirty="0" err="1">
                      <a:latin typeface="야놀자 야체"/>
                      <a:ea typeface="야놀자 야체 B" panose="02020603020101020101"/>
                    </a:rPr>
                    <a:t>박다수</a:t>
                  </a:r>
                  <a:endParaRPr lang="en-US" altLang="ko-KR" b="1" dirty="0">
                    <a:latin typeface="야놀자 야체"/>
                    <a:ea typeface="야놀자 야체 B" panose="02020603020101020101"/>
                  </a:endParaRPr>
                </a:p>
              </p:txBody>
            </p:sp>
          </p:grp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93330A6F-9C54-490B-B271-3DAEFCC3E178}"/>
                  </a:ext>
                </a:extLst>
              </p:cNvPr>
              <p:cNvGrpSpPr/>
              <p:nvPr/>
            </p:nvGrpSpPr>
            <p:grpSpPr>
              <a:xfrm>
                <a:off x="1848517" y="3059063"/>
                <a:ext cx="2022966" cy="1745516"/>
                <a:chOff x="143703" y="3376516"/>
                <a:chExt cx="2022966" cy="1745516"/>
              </a:xfrm>
            </p:grpSpPr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BFDE3271-4864-40B0-8112-C5328FDA038A}"/>
                    </a:ext>
                  </a:extLst>
                </p:cNvPr>
                <p:cNvSpPr txBox="1"/>
                <p:nvPr/>
              </p:nvSpPr>
              <p:spPr>
                <a:xfrm>
                  <a:off x="909849" y="3376516"/>
                  <a:ext cx="59503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latinLnBrk="1"/>
                  <a:r>
                    <a:rPr lang="ko-KR" altLang="en-US" sz="1600" b="1" dirty="0">
                      <a:latin typeface="10X10" panose="020D0604000000000000" pitchFamily="50" charset="-127"/>
                      <a:ea typeface="야놀자 야체 B" panose="02020603020101020101"/>
                    </a:rPr>
                    <a:t>팀장</a:t>
                  </a:r>
                </a:p>
              </p:txBody>
            </p:sp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C168C2F6-5AFF-4091-BA7B-0B860ABD64A5}"/>
                    </a:ext>
                  </a:extLst>
                </p:cNvPr>
                <p:cNvSpPr/>
                <p:nvPr/>
              </p:nvSpPr>
              <p:spPr>
                <a:xfrm>
                  <a:off x="461912" y="3723835"/>
                  <a:ext cx="150457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latinLnBrk="1"/>
                  <a:r>
                    <a:rPr lang="en-US" altLang="ko-KR" b="1" dirty="0">
                      <a:latin typeface="10X10" panose="020D0604000000000000" pitchFamily="50" charset="-127"/>
                      <a:ea typeface="야놀자 야체 B" panose="02020603020101020101"/>
                    </a:rPr>
                    <a:t>2016150016</a:t>
                  </a:r>
                  <a:endParaRPr lang="ko-KR" altLang="en-US" b="1" dirty="0">
                    <a:latin typeface="10X10" panose="020D0604000000000000" pitchFamily="50" charset="-127"/>
                    <a:ea typeface="야놀자 야체 B" panose="02020603020101020101"/>
                  </a:endParaRPr>
                </a:p>
              </p:txBody>
            </p: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A0549B7B-2AF8-4510-A8E5-F46C9D9CF2D6}"/>
                    </a:ext>
                  </a:extLst>
                </p:cNvPr>
                <p:cNvSpPr/>
                <p:nvPr/>
              </p:nvSpPr>
              <p:spPr>
                <a:xfrm>
                  <a:off x="143703" y="4137147"/>
                  <a:ext cx="2022966" cy="98488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latinLnBrk="1"/>
                  <a:r>
                    <a:rPr lang="ko-KR" altLang="en-US" sz="2000" b="1" dirty="0">
                      <a:latin typeface="맑은 고딕" panose="020B0503020000020004" pitchFamily="50" charset="-127"/>
                      <a:ea typeface="야놀자 야체 B" panose="02020603020101020101"/>
                    </a:rPr>
                    <a:t>〮</a:t>
                  </a:r>
                  <a:r>
                    <a:rPr lang="ko-KR" altLang="en-US" b="1" dirty="0">
                      <a:latin typeface="맑은 고딕" panose="020B0503020000020004" pitchFamily="50" charset="-127"/>
                      <a:ea typeface="야놀자 야체 B" panose="02020603020101020101"/>
                    </a:rPr>
                    <a:t> </a:t>
                  </a:r>
                  <a:r>
                    <a:rPr lang="ko-KR" altLang="en-US" dirty="0">
                      <a:latin typeface="10X10" panose="020D0604000000000000" pitchFamily="50" charset="-127"/>
                      <a:ea typeface="야놀자 야체 B" panose="02020603020101020101"/>
                    </a:rPr>
                    <a:t>제안서 작성</a:t>
                  </a:r>
                  <a:endParaRPr lang="en-US" altLang="ko-KR" dirty="0">
                    <a:latin typeface="10X10" panose="020D0604000000000000" pitchFamily="50" charset="-127"/>
                    <a:ea typeface="야놀자 야체 B" panose="02020603020101020101"/>
                  </a:endParaRPr>
                </a:p>
                <a:p>
                  <a:pPr algn="ctr"/>
                  <a:r>
                    <a:rPr lang="ko-KR" altLang="en-US" sz="2000" dirty="0">
                      <a:latin typeface="맑은 고딕" panose="020B0503020000020004" pitchFamily="50" charset="-127"/>
                      <a:ea typeface="야놀자 야체 B" panose="02020603020101020101"/>
                    </a:rPr>
                    <a:t>〮</a:t>
                  </a:r>
                  <a:r>
                    <a:rPr lang="ko-KR" altLang="en-US" dirty="0">
                      <a:latin typeface="맑은 고딕" panose="020B0503020000020004" pitchFamily="50" charset="-127"/>
                      <a:ea typeface="야놀자 야체 B" panose="02020603020101020101"/>
                    </a:rPr>
                    <a:t> </a:t>
                  </a:r>
                  <a:r>
                    <a:rPr lang="ko-KR" altLang="en-US" dirty="0" err="1">
                      <a:latin typeface="10X10" panose="020D0604000000000000" pitchFamily="50" charset="-127"/>
                      <a:ea typeface="야놀자 야체 B" panose="02020603020101020101"/>
                    </a:rPr>
                    <a:t>깃허브</a:t>
                  </a:r>
                  <a:r>
                    <a:rPr lang="ko-KR" altLang="en-US" dirty="0">
                      <a:latin typeface="10X10" panose="020D0604000000000000" pitchFamily="50" charset="-127"/>
                      <a:ea typeface="야놀자 야체 B" panose="02020603020101020101"/>
                    </a:rPr>
                    <a:t> 관리</a:t>
                  </a:r>
                  <a:endParaRPr lang="en-US" altLang="ko-KR" dirty="0">
                    <a:latin typeface="10X10" panose="020D0604000000000000" pitchFamily="50" charset="-127"/>
                    <a:ea typeface="야놀자 야체 B" panose="02020603020101020101"/>
                  </a:endParaRPr>
                </a:p>
                <a:p>
                  <a:pPr algn="ctr"/>
                  <a:r>
                    <a:rPr lang="ko-KR" altLang="en-US" dirty="0">
                      <a:latin typeface="맑은 고딕" panose="020B0503020000020004" pitchFamily="50" charset="-127"/>
                      <a:ea typeface="야놀자 야체 B" panose="02020603020101020101"/>
                    </a:rPr>
                    <a:t>〮 코드 작성</a:t>
                  </a:r>
                  <a:endParaRPr lang="ko-KR" altLang="en-US" dirty="0">
                    <a:latin typeface="10X10" panose="020D0604000000000000" pitchFamily="50" charset="-127"/>
                    <a:ea typeface="야놀자 야체 B" panose="02020603020101020101"/>
                  </a:endParaRPr>
                </a:p>
              </p:txBody>
            </p:sp>
          </p:grp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EEDBDD21-042C-4C41-B3B0-B23A17566006}"/>
                  </a:ext>
                </a:extLst>
              </p:cNvPr>
              <p:cNvGrpSpPr/>
              <p:nvPr/>
            </p:nvGrpSpPr>
            <p:grpSpPr>
              <a:xfrm>
                <a:off x="8347598" y="2470792"/>
                <a:ext cx="2142881" cy="2306469"/>
                <a:chOff x="2225518" y="2771592"/>
                <a:chExt cx="2142881" cy="2306469"/>
              </a:xfrm>
            </p:grpSpPr>
            <p:grpSp>
              <p:nvGrpSpPr>
                <p:cNvPr id="66" name="그룹 65">
                  <a:extLst>
                    <a:ext uri="{FF2B5EF4-FFF2-40B4-BE49-F238E27FC236}">
                      <a16:creationId xmlns:a16="http://schemas.microsoft.com/office/drawing/2014/main" id="{9DC2867E-7517-4E77-A8C0-610A646EF6CA}"/>
                    </a:ext>
                  </a:extLst>
                </p:cNvPr>
                <p:cNvGrpSpPr/>
                <p:nvPr/>
              </p:nvGrpSpPr>
              <p:grpSpPr>
                <a:xfrm>
                  <a:off x="2225518" y="2771592"/>
                  <a:ext cx="2107243" cy="555275"/>
                  <a:chOff x="1621116" y="1338581"/>
                  <a:chExt cx="2107243" cy="555275"/>
                </a:xfrm>
                <a:solidFill>
                  <a:schemeClr val="tx1">
                    <a:lumMod val="65000"/>
                    <a:lumOff val="35000"/>
                  </a:schemeClr>
                </a:solidFill>
                <a:effectLst/>
              </p:grpSpPr>
              <p:sp>
                <p:nvSpPr>
                  <p:cNvPr id="70" name="평행 사변형 69">
                    <a:extLst>
                      <a:ext uri="{FF2B5EF4-FFF2-40B4-BE49-F238E27FC236}">
                        <a16:creationId xmlns:a16="http://schemas.microsoft.com/office/drawing/2014/main" id="{29D89994-E4E3-43AE-880E-7B0B089F0632}"/>
                      </a:ext>
                    </a:extLst>
                  </p:cNvPr>
                  <p:cNvSpPr/>
                  <p:nvPr/>
                </p:nvSpPr>
                <p:spPr>
                  <a:xfrm rot="21044117">
                    <a:off x="1621116" y="1464778"/>
                    <a:ext cx="1602458" cy="429078"/>
                  </a:xfrm>
                  <a:prstGeom prst="parallelogram">
                    <a:avLst>
                      <a:gd name="adj" fmla="val 25901"/>
                    </a:avLst>
                  </a:prstGeom>
                  <a:solidFill>
                    <a:srgbClr val="7AE6D9"/>
                  </a:solidFill>
                  <a:ln>
                    <a:noFill/>
                  </a:ln>
                  <a:effectLst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1" name="평행 사변형 70">
                    <a:extLst>
                      <a:ext uri="{FF2B5EF4-FFF2-40B4-BE49-F238E27FC236}">
                        <a16:creationId xmlns:a16="http://schemas.microsoft.com/office/drawing/2014/main" id="{134BF99C-47D6-4FB6-A154-4A8389E1E6B6}"/>
                      </a:ext>
                    </a:extLst>
                  </p:cNvPr>
                  <p:cNvSpPr/>
                  <p:nvPr/>
                </p:nvSpPr>
                <p:spPr>
                  <a:xfrm>
                    <a:off x="1752602" y="1338581"/>
                    <a:ext cx="1975757" cy="388619"/>
                  </a:xfrm>
                  <a:prstGeom prst="parallelogram">
                    <a:avLst>
                      <a:gd name="adj" fmla="val 25901"/>
                    </a:avLst>
                  </a:prstGeom>
                  <a:solidFill>
                    <a:srgbClr val="1FD7C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b="1" dirty="0">
                        <a:latin typeface="야놀자 야체"/>
                        <a:ea typeface="야놀자 야체 B" panose="02020603020101020101"/>
                      </a:rPr>
                      <a:t>최원규</a:t>
                    </a:r>
                    <a:endParaRPr lang="en-US" altLang="ko-KR" b="1" dirty="0">
                      <a:latin typeface="야놀자 야체"/>
                      <a:ea typeface="야놀자 야체 B" panose="02020603020101020101"/>
                    </a:endParaRPr>
                  </a:p>
                </p:txBody>
              </p:sp>
            </p:grp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FC26497F-0991-4192-9D7C-70F31D2DEE2E}"/>
                    </a:ext>
                  </a:extLst>
                </p:cNvPr>
                <p:cNvSpPr txBox="1"/>
                <p:nvPr/>
              </p:nvSpPr>
              <p:spPr>
                <a:xfrm>
                  <a:off x="3107637" y="3367984"/>
                  <a:ext cx="59503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latinLnBrk="1"/>
                  <a:r>
                    <a:rPr lang="ko-KR" altLang="en-US" sz="1600" b="1" dirty="0">
                      <a:latin typeface="10X10" panose="020D0604000000000000" pitchFamily="50" charset="-127"/>
                      <a:ea typeface="야놀자 야체 B" panose="02020603020101020101"/>
                    </a:rPr>
                    <a:t>팀원</a:t>
                  </a:r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FC2A15EC-2189-4114-937F-46E272DDE464}"/>
                    </a:ext>
                  </a:extLst>
                </p:cNvPr>
                <p:cNvSpPr/>
                <p:nvPr/>
              </p:nvSpPr>
              <p:spPr>
                <a:xfrm>
                  <a:off x="2674377" y="3732644"/>
                  <a:ext cx="150457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latinLnBrk="1"/>
                  <a:r>
                    <a:rPr lang="en-US" altLang="ko-KR" b="1" dirty="0">
                      <a:latin typeface="10X10" panose="020D0604000000000000" pitchFamily="50" charset="-127"/>
                      <a:ea typeface="야놀자 야체 B" panose="02020603020101020101"/>
                    </a:rPr>
                    <a:t>2016150041</a:t>
                  </a:r>
                  <a:endParaRPr lang="ko-KR" altLang="en-US" b="1" dirty="0">
                    <a:latin typeface="10X10" panose="020D0604000000000000" pitchFamily="50" charset="-127"/>
                    <a:ea typeface="야놀자 야체 B" panose="02020603020101020101"/>
                  </a:endParaRPr>
                </a:p>
              </p:txBody>
            </p: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404CF20F-472F-4069-8463-DDB972353988}"/>
                    </a:ext>
                  </a:extLst>
                </p:cNvPr>
                <p:cNvSpPr/>
                <p:nvPr/>
              </p:nvSpPr>
              <p:spPr>
                <a:xfrm>
                  <a:off x="2345433" y="4154731"/>
                  <a:ext cx="2022966" cy="9233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ko-KR" altLang="en-US" dirty="0">
                      <a:latin typeface="맑은 고딕" panose="020B0503020000020004" pitchFamily="50" charset="-127"/>
                    </a:rPr>
                    <a:t>〮  </a:t>
                  </a:r>
                  <a:r>
                    <a:rPr lang="ko-KR" altLang="en-US" dirty="0">
                      <a:latin typeface="10X10" panose="020D0604000000000000" pitchFamily="50" charset="-127"/>
                      <a:ea typeface="야놀자 야체 B" panose="02020603020101020101"/>
                    </a:rPr>
                    <a:t>기능 사항 작성</a:t>
                  </a:r>
                  <a:endParaRPr lang="en-US" altLang="ko-KR" dirty="0">
                    <a:latin typeface="10X10" panose="020D0604000000000000" pitchFamily="50" charset="-127"/>
                    <a:ea typeface="야놀자 야체 B" panose="02020603020101020101"/>
                  </a:endParaRPr>
                </a:p>
                <a:p>
                  <a:pPr algn="ctr"/>
                  <a:r>
                    <a:rPr lang="ko-KR" altLang="en-US" dirty="0">
                      <a:latin typeface="맑은 고딕" panose="020B0503020000020004" pitchFamily="50" charset="-127"/>
                      <a:ea typeface="야놀자 야체 B" panose="02020603020101020101"/>
                    </a:rPr>
                    <a:t>〮 정보 수집</a:t>
                  </a:r>
                  <a:endParaRPr lang="en-US" altLang="ko-KR" dirty="0">
                    <a:latin typeface="맑은 고딕" panose="020B0503020000020004" pitchFamily="50" charset="-127"/>
                    <a:ea typeface="야놀자 야체 B" panose="02020603020101020101"/>
                  </a:endParaRPr>
                </a:p>
                <a:p>
                  <a:pPr algn="ctr"/>
                  <a:r>
                    <a:rPr lang="ko-KR" altLang="en-US" dirty="0">
                      <a:latin typeface="맑은 고딕" panose="020B0503020000020004" pitchFamily="50" charset="-127"/>
                      <a:ea typeface="야놀자 야체 B" panose="02020603020101020101"/>
                    </a:rPr>
                    <a:t>〮 코드 작성</a:t>
                  </a:r>
                  <a:endParaRPr lang="en-US" altLang="ko-KR" dirty="0">
                    <a:latin typeface="10X10" panose="020D0604000000000000" pitchFamily="50" charset="-127"/>
                    <a:ea typeface="야놀자 야체 B" panose="02020603020101020101"/>
                  </a:endParaRPr>
                </a:p>
              </p:txBody>
            </p:sp>
          </p:grpSp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5B694EF6-12A1-4702-9525-D93DAB98038F}"/>
                  </a:ext>
                </a:extLst>
              </p:cNvPr>
              <p:cNvGrpSpPr/>
              <p:nvPr/>
            </p:nvGrpSpPr>
            <p:grpSpPr>
              <a:xfrm>
                <a:off x="6116153" y="2489307"/>
                <a:ext cx="2142701" cy="2574676"/>
                <a:chOff x="4516843" y="2789176"/>
                <a:chExt cx="2142701" cy="2574676"/>
              </a:xfrm>
            </p:grpSpPr>
            <p:grpSp>
              <p:nvGrpSpPr>
                <p:cNvPr id="73" name="그룹 72">
                  <a:extLst>
                    <a:ext uri="{FF2B5EF4-FFF2-40B4-BE49-F238E27FC236}">
                      <a16:creationId xmlns:a16="http://schemas.microsoft.com/office/drawing/2014/main" id="{55A7A2B3-64D7-461A-AC91-83A0E9929425}"/>
                    </a:ext>
                  </a:extLst>
                </p:cNvPr>
                <p:cNvGrpSpPr/>
                <p:nvPr/>
              </p:nvGrpSpPr>
              <p:grpSpPr>
                <a:xfrm>
                  <a:off x="4516843" y="2789176"/>
                  <a:ext cx="2099494" cy="1326551"/>
                  <a:chOff x="4516843" y="2789176"/>
                  <a:chExt cx="2099494" cy="1326551"/>
                </a:xfrm>
              </p:grpSpPr>
              <p:grpSp>
                <p:nvGrpSpPr>
                  <p:cNvPr id="75" name="그룹 74">
                    <a:extLst>
                      <a:ext uri="{FF2B5EF4-FFF2-40B4-BE49-F238E27FC236}">
                        <a16:creationId xmlns:a16="http://schemas.microsoft.com/office/drawing/2014/main" id="{E3755276-8623-4CF7-BED2-99833FE9347C}"/>
                      </a:ext>
                    </a:extLst>
                  </p:cNvPr>
                  <p:cNvGrpSpPr/>
                  <p:nvPr/>
                </p:nvGrpSpPr>
                <p:grpSpPr>
                  <a:xfrm>
                    <a:off x="4516843" y="2789176"/>
                    <a:ext cx="2099494" cy="564067"/>
                    <a:chOff x="1628865" y="1329789"/>
                    <a:chExt cx="2099494" cy="564067"/>
                  </a:xfrm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p:grpSpPr>
                <p:sp>
                  <p:nvSpPr>
                    <p:cNvPr id="78" name="평행 사변형 77">
                      <a:extLst>
                        <a:ext uri="{FF2B5EF4-FFF2-40B4-BE49-F238E27FC236}">
                          <a16:creationId xmlns:a16="http://schemas.microsoft.com/office/drawing/2014/main" id="{14104A90-369E-4890-A24C-1256DB2D96D3}"/>
                        </a:ext>
                      </a:extLst>
                    </p:cNvPr>
                    <p:cNvSpPr/>
                    <p:nvPr/>
                  </p:nvSpPr>
                  <p:spPr>
                    <a:xfrm rot="21044117">
                      <a:off x="1628865" y="1464778"/>
                      <a:ext cx="1602458" cy="429078"/>
                    </a:xfrm>
                    <a:prstGeom prst="parallelogram">
                      <a:avLst>
                        <a:gd name="adj" fmla="val 25901"/>
                      </a:avLst>
                    </a:prstGeom>
                    <a:solidFill>
                      <a:srgbClr val="7AE6D9"/>
                    </a:solidFill>
                    <a:ln>
                      <a:noFill/>
                    </a:ln>
                    <a:effectLst>
                      <a:softEdge rad="127000"/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9" name="평행 사변형 78">
                      <a:extLst>
                        <a:ext uri="{FF2B5EF4-FFF2-40B4-BE49-F238E27FC236}">
                          <a16:creationId xmlns:a16="http://schemas.microsoft.com/office/drawing/2014/main" id="{47898F6A-0F3F-4E0D-9C79-A480B16F58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2602" y="1329789"/>
                      <a:ext cx="1975757" cy="388619"/>
                    </a:xfrm>
                    <a:prstGeom prst="parallelogram">
                      <a:avLst>
                        <a:gd name="adj" fmla="val 25901"/>
                      </a:avLst>
                    </a:prstGeom>
                    <a:solidFill>
                      <a:srgbClr val="1FD7CA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b="1" dirty="0" err="1">
                          <a:latin typeface="야놀자 야체"/>
                          <a:ea typeface="야놀자 야체 B" panose="02020603020101020101"/>
                        </a:rPr>
                        <a:t>정지운</a:t>
                      </a:r>
                      <a:endParaRPr lang="en-US" altLang="ko-KR" b="1" dirty="0">
                        <a:latin typeface="야놀자 야체"/>
                        <a:ea typeface="야놀자 야체 B" panose="02020603020101020101"/>
                      </a:endParaRPr>
                    </a:p>
                  </p:txBody>
                </p:sp>
              </p:grpSp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3A232436-B2A5-485B-86BF-BF8B9C274C4A}"/>
                      </a:ext>
                    </a:extLst>
                  </p:cNvPr>
                  <p:cNvSpPr txBox="1"/>
                  <p:nvPr/>
                </p:nvSpPr>
                <p:spPr>
                  <a:xfrm>
                    <a:off x="5366841" y="3350130"/>
                    <a:ext cx="595036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 latinLnBrk="1"/>
                    <a:r>
                      <a:rPr lang="ko-KR" altLang="en-US" sz="1600" b="1" dirty="0">
                        <a:latin typeface="10X10" panose="020D0604000000000000" pitchFamily="50" charset="-127"/>
                        <a:ea typeface="야놀자 야체 B" panose="02020603020101020101"/>
                      </a:rPr>
                      <a:t>팀원</a:t>
                    </a:r>
                  </a:p>
                </p:txBody>
              </p:sp>
              <p:sp>
                <p:nvSpPr>
                  <p:cNvPr id="77" name="직사각형 76">
                    <a:extLst>
                      <a:ext uri="{FF2B5EF4-FFF2-40B4-BE49-F238E27FC236}">
                        <a16:creationId xmlns:a16="http://schemas.microsoft.com/office/drawing/2014/main" id="{7B305436-239B-4F50-8704-7A1D75535A61}"/>
                      </a:ext>
                    </a:extLst>
                  </p:cNvPr>
                  <p:cNvSpPr/>
                  <p:nvPr/>
                </p:nvSpPr>
                <p:spPr>
                  <a:xfrm>
                    <a:off x="4923733" y="3746395"/>
                    <a:ext cx="158152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 latinLnBrk="1"/>
                    <a:r>
                      <a:rPr lang="en-US" altLang="ko-KR" b="1" dirty="0">
                        <a:latin typeface="10X10" panose="020D0604000000000000" pitchFamily="50" charset="-127"/>
                        <a:ea typeface="야놀자 야체 B" panose="02020603020101020101"/>
                      </a:rPr>
                      <a:t>2016150036 </a:t>
                    </a:r>
                    <a:endParaRPr lang="ko-KR" altLang="en-US" b="1" dirty="0">
                      <a:latin typeface="10X10" panose="020D0604000000000000" pitchFamily="50" charset="-127"/>
                      <a:ea typeface="야놀자 야체 B" panose="02020603020101020101"/>
                    </a:endParaRPr>
                  </a:p>
                </p:txBody>
              </p:sp>
            </p:grpSp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id="{AE2023F0-5975-4929-A186-CCB913792E82}"/>
                    </a:ext>
                  </a:extLst>
                </p:cNvPr>
                <p:cNvSpPr/>
                <p:nvPr/>
              </p:nvSpPr>
              <p:spPr>
                <a:xfrm>
                  <a:off x="4636578" y="4163523"/>
                  <a:ext cx="2022966" cy="120032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ko-KR" altLang="en-US" dirty="0">
                      <a:latin typeface="맑은 고딕" panose="020B0503020000020004" pitchFamily="50" charset="-127"/>
                      <a:ea typeface="야놀자 야체 B" panose="02020603020101020101"/>
                    </a:rPr>
                    <a:t>〮 </a:t>
                  </a:r>
                  <a:r>
                    <a:rPr lang="en-US" altLang="ko-KR" dirty="0">
                      <a:latin typeface="10X10" panose="020D0604000000000000" pitchFamily="50" charset="-127"/>
                      <a:ea typeface="야놀자 야체 B" panose="02020603020101020101"/>
                    </a:rPr>
                    <a:t>UI </a:t>
                  </a:r>
                  <a:r>
                    <a:rPr lang="ko-KR" altLang="en-US" dirty="0">
                      <a:latin typeface="10X10" panose="020D0604000000000000" pitchFamily="50" charset="-127"/>
                      <a:ea typeface="야놀자 야체 B" panose="02020603020101020101"/>
                    </a:rPr>
                    <a:t>계획</a:t>
                  </a:r>
                  <a:endParaRPr lang="en-US" altLang="ko-KR" dirty="0">
                    <a:latin typeface="10X10" panose="020D0604000000000000" pitchFamily="50" charset="-127"/>
                    <a:ea typeface="야놀자 야체 B" panose="02020603020101020101"/>
                  </a:endParaRPr>
                </a:p>
                <a:p>
                  <a:pPr algn="ctr"/>
                  <a:r>
                    <a:rPr lang="ko-KR" altLang="en-US" dirty="0">
                      <a:latin typeface="맑은 고딕" panose="020B0503020000020004" pitchFamily="50" charset="-127"/>
                      <a:ea typeface="야놀자 야체 B" panose="02020603020101020101"/>
                    </a:rPr>
                    <a:t>〮 정보 수집</a:t>
                  </a:r>
                  <a:endParaRPr lang="en-US" altLang="ko-KR" dirty="0">
                    <a:latin typeface="10X10" panose="020D0604000000000000" pitchFamily="50" charset="-127"/>
                    <a:ea typeface="야놀자 야체 B" panose="02020603020101020101"/>
                  </a:endParaRPr>
                </a:p>
                <a:p>
                  <a:pPr algn="ctr"/>
                  <a:r>
                    <a:rPr lang="ko-KR" altLang="en-US" dirty="0">
                      <a:latin typeface="맑은 고딕" panose="020B0503020000020004" pitchFamily="50" charset="-127"/>
                      <a:ea typeface="야놀자 야체 B" panose="02020603020101020101"/>
                    </a:rPr>
                    <a:t>〮 코드 작성</a:t>
                  </a:r>
                  <a:endParaRPr lang="ko-KR" altLang="en-US" dirty="0">
                    <a:latin typeface="10X10" panose="020D0604000000000000" pitchFamily="50" charset="-127"/>
                    <a:ea typeface="야놀자 야체 B" panose="02020603020101020101"/>
                  </a:endParaRPr>
                </a:p>
                <a:p>
                  <a:pPr algn="ctr"/>
                  <a:endParaRPr lang="en-US" altLang="ko-KR" dirty="0">
                    <a:latin typeface="10X10" panose="020D0604000000000000" pitchFamily="50" charset="-127"/>
                    <a:ea typeface="10X10" panose="020D0604000000000000" pitchFamily="50" charset="-127"/>
                  </a:endParaRPr>
                </a:p>
              </p:txBody>
            </p:sp>
          </p:grpSp>
          <p:grpSp>
            <p:nvGrpSpPr>
              <p:cNvPr id="80" name="그룹 79">
                <a:extLst>
                  <a:ext uri="{FF2B5EF4-FFF2-40B4-BE49-F238E27FC236}">
                    <a16:creationId xmlns:a16="http://schemas.microsoft.com/office/drawing/2014/main" id="{984581FF-E5FE-4C28-B5E8-62A76878B5D0}"/>
                  </a:ext>
                </a:extLst>
              </p:cNvPr>
              <p:cNvGrpSpPr/>
              <p:nvPr/>
            </p:nvGrpSpPr>
            <p:grpSpPr>
              <a:xfrm>
                <a:off x="3921423" y="2470277"/>
                <a:ext cx="2099494" cy="2303576"/>
                <a:chOff x="6695433" y="2739317"/>
                <a:chExt cx="2099494" cy="2303576"/>
              </a:xfrm>
            </p:grpSpPr>
            <p:grpSp>
              <p:nvGrpSpPr>
                <p:cNvPr id="81" name="그룹 80">
                  <a:extLst>
                    <a:ext uri="{FF2B5EF4-FFF2-40B4-BE49-F238E27FC236}">
                      <a16:creationId xmlns:a16="http://schemas.microsoft.com/office/drawing/2014/main" id="{90A6F737-36D6-4C2B-AB43-7DDA7AA3D3F7}"/>
                    </a:ext>
                  </a:extLst>
                </p:cNvPr>
                <p:cNvGrpSpPr/>
                <p:nvPr/>
              </p:nvGrpSpPr>
              <p:grpSpPr>
                <a:xfrm>
                  <a:off x="6695433" y="2739317"/>
                  <a:ext cx="2099494" cy="1341020"/>
                  <a:chOff x="6695433" y="2739317"/>
                  <a:chExt cx="2099494" cy="1341020"/>
                </a:xfrm>
              </p:grpSpPr>
              <p:grpSp>
                <p:nvGrpSpPr>
                  <p:cNvPr id="83" name="그룹 82">
                    <a:extLst>
                      <a:ext uri="{FF2B5EF4-FFF2-40B4-BE49-F238E27FC236}">
                        <a16:creationId xmlns:a16="http://schemas.microsoft.com/office/drawing/2014/main" id="{5FC3473D-9423-4F52-BCC4-F00DB07AC356}"/>
                      </a:ext>
                    </a:extLst>
                  </p:cNvPr>
                  <p:cNvGrpSpPr/>
                  <p:nvPr/>
                </p:nvGrpSpPr>
                <p:grpSpPr>
                  <a:xfrm>
                    <a:off x="6695433" y="2739317"/>
                    <a:ext cx="2099494" cy="564067"/>
                    <a:chOff x="1628865" y="1329789"/>
                    <a:chExt cx="2099494" cy="564067"/>
                  </a:xfrm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p:grpSpPr>
                <p:sp>
                  <p:nvSpPr>
                    <p:cNvPr id="86" name="평행 사변형 85">
                      <a:extLst>
                        <a:ext uri="{FF2B5EF4-FFF2-40B4-BE49-F238E27FC236}">
                          <a16:creationId xmlns:a16="http://schemas.microsoft.com/office/drawing/2014/main" id="{B30DAB1A-1C3B-4B60-8EA6-E2437C6A9F66}"/>
                        </a:ext>
                      </a:extLst>
                    </p:cNvPr>
                    <p:cNvSpPr/>
                    <p:nvPr/>
                  </p:nvSpPr>
                  <p:spPr>
                    <a:xfrm rot="21044117">
                      <a:off x="1628865" y="1464778"/>
                      <a:ext cx="1602458" cy="429078"/>
                    </a:xfrm>
                    <a:prstGeom prst="parallelogram">
                      <a:avLst>
                        <a:gd name="adj" fmla="val 25901"/>
                      </a:avLst>
                    </a:prstGeom>
                    <a:solidFill>
                      <a:srgbClr val="7AE6D9"/>
                    </a:solidFill>
                    <a:ln>
                      <a:noFill/>
                    </a:ln>
                    <a:effectLst>
                      <a:softEdge rad="127000"/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87" name="평행 사변형 86">
                      <a:extLst>
                        <a:ext uri="{FF2B5EF4-FFF2-40B4-BE49-F238E27FC236}">
                          <a16:creationId xmlns:a16="http://schemas.microsoft.com/office/drawing/2014/main" id="{66D58626-49F8-4C1F-A80B-4BF24139B1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2602" y="1329789"/>
                      <a:ext cx="1975757" cy="388619"/>
                    </a:xfrm>
                    <a:prstGeom prst="parallelogram">
                      <a:avLst>
                        <a:gd name="adj" fmla="val 25901"/>
                      </a:avLst>
                    </a:prstGeom>
                    <a:solidFill>
                      <a:srgbClr val="1FD7CA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b="1" dirty="0">
                          <a:latin typeface="야놀자 야체"/>
                          <a:ea typeface="야놀자 야체 B" panose="02020603020101020101"/>
                        </a:rPr>
                        <a:t>임채민</a:t>
                      </a:r>
                      <a:endParaRPr lang="en-US" altLang="ko-KR" b="1" dirty="0">
                        <a:latin typeface="야놀자 야체"/>
                        <a:ea typeface="야놀자 야체 B" panose="02020603020101020101"/>
                      </a:endParaRPr>
                    </a:p>
                  </p:txBody>
                </p:sp>
              </p:grpSp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0D7CEC48-C66E-4C9D-A74A-84FAFE7C7746}"/>
                      </a:ext>
                    </a:extLst>
                  </p:cNvPr>
                  <p:cNvSpPr txBox="1"/>
                  <p:nvPr/>
                </p:nvSpPr>
                <p:spPr>
                  <a:xfrm>
                    <a:off x="7512163" y="3350400"/>
                    <a:ext cx="595036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 latinLnBrk="1"/>
                    <a:r>
                      <a:rPr lang="ko-KR" altLang="en-US" sz="1600" b="1" dirty="0">
                        <a:latin typeface="10X10" panose="020D0604000000000000" pitchFamily="50" charset="-127"/>
                        <a:ea typeface="야놀자 야체 B" panose="02020603020101020101"/>
                      </a:rPr>
                      <a:t>팀원</a:t>
                    </a:r>
                  </a:p>
                </p:txBody>
              </p:sp>
              <p:sp>
                <p:nvSpPr>
                  <p:cNvPr id="85" name="직사각형 84">
                    <a:extLst>
                      <a:ext uri="{FF2B5EF4-FFF2-40B4-BE49-F238E27FC236}">
                        <a16:creationId xmlns:a16="http://schemas.microsoft.com/office/drawing/2014/main" id="{31484AC7-3ABF-4FFF-9828-EAFF25CBF20F}"/>
                      </a:ext>
                    </a:extLst>
                  </p:cNvPr>
                  <p:cNvSpPr/>
                  <p:nvPr/>
                </p:nvSpPr>
                <p:spPr>
                  <a:xfrm>
                    <a:off x="6996323" y="3711005"/>
                    <a:ext cx="156869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 latinLnBrk="1"/>
                    <a:r>
                      <a:rPr lang="en-US" altLang="ko-KR" b="1" dirty="0">
                        <a:latin typeface="10X10" panose="020D0604000000000000" pitchFamily="50" charset="-127"/>
                        <a:ea typeface="야놀자 야체 B" panose="02020603020101020101"/>
                      </a:rPr>
                      <a:t>2016150033 </a:t>
                    </a:r>
                    <a:endParaRPr lang="ko-KR" altLang="en-US" b="1" dirty="0">
                      <a:latin typeface="10X10" panose="020D0604000000000000" pitchFamily="50" charset="-127"/>
                      <a:ea typeface="야놀자 야체 B" panose="02020603020101020101"/>
                    </a:endParaRPr>
                  </a:p>
                </p:txBody>
              </p:sp>
            </p:grpSp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id="{E0C2EF64-645E-416B-B81A-B7C8778D122D}"/>
                    </a:ext>
                  </a:extLst>
                </p:cNvPr>
                <p:cNvSpPr/>
                <p:nvPr/>
              </p:nvSpPr>
              <p:spPr>
                <a:xfrm>
                  <a:off x="6726631" y="4119563"/>
                  <a:ext cx="2022966" cy="9233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ko-KR" altLang="en-US" dirty="0">
                      <a:latin typeface="맑은 고딕" panose="020B0503020000020004" pitchFamily="50" charset="-127"/>
                      <a:ea typeface="야놀자 야체 B" panose="02020603020101020101"/>
                    </a:rPr>
                    <a:t>〮 </a:t>
                  </a:r>
                  <a:r>
                    <a:rPr lang="ko-KR" altLang="en-US" dirty="0">
                      <a:latin typeface="10X10" panose="020D0604000000000000" pitchFamily="50" charset="-127"/>
                      <a:ea typeface="야놀자 야체 B" panose="02020603020101020101"/>
                    </a:rPr>
                    <a:t>디자인</a:t>
                  </a:r>
                  <a:endParaRPr lang="en-US" altLang="ko-KR" dirty="0">
                    <a:latin typeface="10X10" panose="020D0604000000000000" pitchFamily="50" charset="-127"/>
                    <a:ea typeface="야놀자 야체 B" panose="02020603020101020101"/>
                  </a:endParaRPr>
                </a:p>
                <a:p>
                  <a:pPr algn="ctr"/>
                  <a:r>
                    <a:rPr lang="ko-KR" altLang="en-US" dirty="0">
                      <a:latin typeface="맑은 고딕" panose="020B0503020000020004" pitchFamily="50" charset="-127"/>
                      <a:ea typeface="야놀자 야체 B" panose="02020603020101020101"/>
                    </a:rPr>
                    <a:t>〮 정보 수집</a:t>
                  </a:r>
                  <a:endParaRPr lang="ko-KR" altLang="en-US" dirty="0">
                    <a:latin typeface="10X10" panose="020D0604000000000000" pitchFamily="50" charset="-127"/>
                    <a:ea typeface="야놀자 야체 B" panose="02020603020101020101"/>
                  </a:endParaRPr>
                </a:p>
                <a:p>
                  <a:pPr algn="ctr"/>
                  <a:r>
                    <a:rPr lang="ko-KR" altLang="en-US" dirty="0">
                      <a:latin typeface="맑은 고딕" panose="020B0503020000020004" pitchFamily="50" charset="-127"/>
                      <a:ea typeface="야놀자 야체 B" panose="02020603020101020101"/>
                    </a:rPr>
                    <a:t>〮 코드 작성</a:t>
                  </a:r>
                  <a:endParaRPr lang="ko-KR" altLang="en-US" dirty="0">
                    <a:latin typeface="10X10" panose="020D0604000000000000" pitchFamily="50" charset="-127"/>
                    <a:ea typeface="야놀자 야체 B" panose="02020603020101020101"/>
                  </a:endParaRPr>
                </a:p>
              </p:txBody>
            </p:sp>
          </p:grp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7E3C1C28-699B-4D94-83AC-8A764614D4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4497" y="2513872"/>
                <a:ext cx="18160" cy="2326310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2BE625EC-E675-4329-9FEB-36E84E67FA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9743" y="2522654"/>
                <a:ext cx="18092" cy="2317528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2B1B9743-883B-47B4-997E-F3B54245A56F}"/>
                </a:ext>
              </a:extLst>
            </p:cNvPr>
            <p:cNvCxnSpPr>
              <a:cxnSpLocks/>
            </p:cNvCxnSpPr>
            <p:nvPr/>
          </p:nvCxnSpPr>
          <p:spPr>
            <a:xfrm>
              <a:off x="10525063" y="2522924"/>
              <a:ext cx="18296" cy="2343716"/>
            </a:xfrm>
            <a:prstGeom prst="line">
              <a:avLst/>
            </a:prstGeom>
            <a:ln w="19050">
              <a:prstDash val="sysDash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0523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1"/>
            <a:ext cx="12192000" cy="815789"/>
          </a:xfrm>
          <a:prstGeom prst="rect">
            <a:avLst/>
          </a:prstGeom>
          <a:solidFill>
            <a:srgbClr val="7AE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200000"/>
              </a:lnSpc>
              <a:defRPr/>
            </a:pPr>
            <a:endParaRPr lang="ko-KR" altLang="en-US" sz="6000" kern="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11150" y="511666"/>
            <a:ext cx="11569700" cy="6050568"/>
            <a:chOff x="311150" y="511666"/>
            <a:chExt cx="11569700" cy="6050568"/>
          </a:xfrm>
        </p:grpSpPr>
        <p:sp>
          <p:nvSpPr>
            <p:cNvPr id="9" name="직사각형 8"/>
            <p:cNvSpPr/>
            <p:nvPr/>
          </p:nvSpPr>
          <p:spPr>
            <a:xfrm>
              <a:off x="412750" y="1117601"/>
              <a:ext cx="11366500" cy="544463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1FD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11150" y="511666"/>
              <a:ext cx="11569700" cy="596900"/>
            </a:xfrm>
            <a:prstGeom prst="rect">
              <a:avLst/>
            </a:prstGeom>
            <a:solidFill>
              <a:schemeClr val="bg1"/>
            </a:solidFill>
            <a:ln w="60325">
              <a:solidFill>
                <a:srgbClr val="1FD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2. </a:t>
              </a:r>
              <a:r>
                <a:rPr lang="ko-KR" altLang="en-US" sz="28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프로젝트 소개</a:t>
              </a:r>
              <a:endPara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449415" y="689467"/>
              <a:ext cx="276475" cy="272066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rgbClr val="1FD7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C5C70E8-73F7-4902-94CC-F4E2A8B0CB44}"/>
              </a:ext>
            </a:extLst>
          </p:cNvPr>
          <p:cNvGrpSpPr/>
          <p:nvPr/>
        </p:nvGrpSpPr>
        <p:grpSpPr>
          <a:xfrm>
            <a:off x="1015999" y="1802762"/>
            <a:ext cx="3979672" cy="595035"/>
            <a:chOff x="1015999" y="1355722"/>
            <a:chExt cx="3979672" cy="595035"/>
          </a:xfrm>
        </p:grpSpPr>
        <p:sp>
          <p:nvSpPr>
            <p:cNvPr id="4" name="직사각형 3"/>
            <p:cNvSpPr/>
            <p:nvPr/>
          </p:nvSpPr>
          <p:spPr>
            <a:xfrm>
              <a:off x="1287271" y="1355722"/>
              <a:ext cx="3708400" cy="5950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500" b="1" dirty="0">
                  <a:solidFill>
                    <a:prstClr val="white">
                      <a:lumMod val="50000"/>
                    </a:prstClr>
                  </a:solidFill>
                </a:rPr>
                <a:t>프로젝트 명</a:t>
              </a:r>
              <a:endParaRPr lang="en-US" altLang="ko-KR" sz="2500" b="1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B3CFADC-2CE9-4C44-A3DD-71EF9C6AE56B}"/>
                </a:ext>
              </a:extLst>
            </p:cNvPr>
            <p:cNvSpPr/>
            <p:nvPr/>
          </p:nvSpPr>
          <p:spPr>
            <a:xfrm>
              <a:off x="1015999" y="1564641"/>
              <a:ext cx="274963" cy="274319"/>
            </a:xfrm>
            <a:prstGeom prst="rect">
              <a:avLst/>
            </a:prstGeom>
            <a:solidFill>
              <a:srgbClr val="1FD7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904969-710C-47E7-852C-E0821C76E15D}"/>
              </a:ext>
            </a:extLst>
          </p:cNvPr>
          <p:cNvGrpSpPr/>
          <p:nvPr/>
        </p:nvGrpSpPr>
        <p:grpSpPr>
          <a:xfrm>
            <a:off x="1076959" y="3296282"/>
            <a:ext cx="3979672" cy="1172116"/>
            <a:chOff x="1015999" y="1355722"/>
            <a:chExt cx="3979672" cy="117211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591479C-4B94-4561-B9C2-263A067B5834}"/>
                </a:ext>
              </a:extLst>
            </p:cNvPr>
            <p:cNvSpPr/>
            <p:nvPr/>
          </p:nvSpPr>
          <p:spPr>
            <a:xfrm>
              <a:off x="1287271" y="1355722"/>
              <a:ext cx="3708400" cy="11721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500" b="1" dirty="0">
                  <a:solidFill>
                    <a:prstClr val="white">
                      <a:lumMod val="50000"/>
                    </a:prstClr>
                  </a:solidFill>
                </a:rPr>
                <a:t>프로젝트를 개발한 이유</a:t>
              </a:r>
              <a:endParaRPr lang="en-US" altLang="ko-KR" sz="2500" b="1" dirty="0">
                <a:solidFill>
                  <a:prstClr val="white">
                    <a:lumMod val="50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2500" b="1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D124BC2-7249-4BC4-8133-C999E2633300}"/>
                </a:ext>
              </a:extLst>
            </p:cNvPr>
            <p:cNvSpPr/>
            <p:nvPr/>
          </p:nvSpPr>
          <p:spPr>
            <a:xfrm>
              <a:off x="1015999" y="1564641"/>
              <a:ext cx="274963" cy="274319"/>
            </a:xfrm>
            <a:prstGeom prst="rect">
              <a:avLst/>
            </a:prstGeom>
            <a:solidFill>
              <a:srgbClr val="1FD7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A287BDD-313C-49E2-B130-D65B622F99B2}"/>
              </a:ext>
            </a:extLst>
          </p:cNvPr>
          <p:cNvSpPr/>
          <p:nvPr/>
        </p:nvSpPr>
        <p:spPr>
          <a:xfrm>
            <a:off x="1456064" y="3790402"/>
            <a:ext cx="6387455" cy="586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>
                <a:solidFill>
                  <a:prstClr val="white">
                    <a:lumMod val="50000"/>
                  </a:prstClr>
                </a:solidFill>
                <a:latin typeface="야놀자 야체B"/>
              </a:rPr>
              <a:t>ㄱ</a:t>
            </a:r>
            <a:endParaRPr lang="en-US" altLang="ko-KR" sz="2400" b="1" dirty="0">
              <a:solidFill>
                <a:prstClr val="white">
                  <a:lumMod val="50000"/>
                </a:prstClr>
              </a:solidFill>
              <a:latin typeface="야놀자 야체B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586EF7-00F8-4706-ACF1-52D872D9A959}"/>
              </a:ext>
            </a:extLst>
          </p:cNvPr>
          <p:cNvSpPr/>
          <p:nvPr/>
        </p:nvSpPr>
        <p:spPr>
          <a:xfrm>
            <a:off x="1395104" y="2286722"/>
            <a:ext cx="6387455" cy="586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>
                <a:solidFill>
                  <a:prstClr val="white">
                    <a:lumMod val="50000"/>
                  </a:prstClr>
                </a:solidFill>
                <a:latin typeface="야놀자 야체B"/>
              </a:rPr>
              <a:t>파인싱</a:t>
            </a:r>
            <a:r>
              <a:rPr lang="en-US" altLang="ko-KR" sz="2400" b="1" dirty="0">
                <a:solidFill>
                  <a:prstClr val="white">
                    <a:lumMod val="50000"/>
                  </a:prstClr>
                </a:solidFill>
                <a:latin typeface="야놀자 야체B"/>
              </a:rPr>
              <a:t>(</a:t>
            </a:r>
            <a:r>
              <a:rPr lang="en-US" altLang="ko-KR" sz="2400" b="1" dirty="0" err="1">
                <a:solidFill>
                  <a:prstClr val="white">
                    <a:lumMod val="50000"/>
                  </a:prstClr>
                </a:solidFill>
                <a:latin typeface="야놀자 야체B"/>
              </a:rPr>
              <a:t>findSing</a:t>
            </a:r>
            <a:r>
              <a:rPr lang="en-US" altLang="ko-KR" sz="2400" b="1" dirty="0">
                <a:solidFill>
                  <a:prstClr val="white">
                    <a:lumMod val="50000"/>
                  </a:prstClr>
                </a:solidFill>
                <a:latin typeface="야놀자 야체B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53573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1"/>
            <a:ext cx="12192000" cy="815789"/>
          </a:xfrm>
          <a:prstGeom prst="rect">
            <a:avLst/>
          </a:prstGeom>
          <a:solidFill>
            <a:srgbClr val="7AE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200000"/>
              </a:lnSpc>
              <a:defRPr/>
            </a:pPr>
            <a:endParaRPr lang="ko-KR" altLang="en-US" sz="6000" kern="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11150" y="511666"/>
            <a:ext cx="11569700" cy="6050568"/>
            <a:chOff x="311150" y="511666"/>
            <a:chExt cx="11569700" cy="6050568"/>
          </a:xfrm>
        </p:grpSpPr>
        <p:sp>
          <p:nvSpPr>
            <p:cNvPr id="9" name="직사각형 8"/>
            <p:cNvSpPr/>
            <p:nvPr/>
          </p:nvSpPr>
          <p:spPr>
            <a:xfrm>
              <a:off x="412750" y="1117601"/>
              <a:ext cx="11366500" cy="544463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1FD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11150" y="511666"/>
              <a:ext cx="11569700" cy="596900"/>
            </a:xfrm>
            <a:prstGeom prst="rect">
              <a:avLst/>
            </a:prstGeom>
            <a:solidFill>
              <a:schemeClr val="bg1"/>
            </a:solidFill>
            <a:ln w="60325">
              <a:solidFill>
                <a:srgbClr val="1FD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2. </a:t>
              </a:r>
              <a:r>
                <a:rPr lang="ko-KR" altLang="en-US" sz="28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프로젝트 소개</a:t>
              </a:r>
              <a:endPara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449415" y="689467"/>
              <a:ext cx="276475" cy="272066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rgbClr val="1FD7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C5C70E8-73F7-4902-94CC-F4E2A8B0CB44}"/>
              </a:ext>
            </a:extLst>
          </p:cNvPr>
          <p:cNvGrpSpPr/>
          <p:nvPr/>
        </p:nvGrpSpPr>
        <p:grpSpPr>
          <a:xfrm>
            <a:off x="1015999" y="1264282"/>
            <a:ext cx="5171440" cy="595035"/>
            <a:chOff x="1015999" y="1355722"/>
            <a:chExt cx="5171440" cy="595035"/>
          </a:xfrm>
        </p:grpSpPr>
        <p:sp>
          <p:nvSpPr>
            <p:cNvPr id="4" name="직사각형 3"/>
            <p:cNvSpPr/>
            <p:nvPr/>
          </p:nvSpPr>
          <p:spPr>
            <a:xfrm>
              <a:off x="1287270" y="1355722"/>
              <a:ext cx="4900169" cy="5950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500" b="1" dirty="0">
                  <a:solidFill>
                    <a:prstClr val="white">
                      <a:lumMod val="50000"/>
                    </a:prstClr>
                  </a:solidFill>
                </a:rPr>
                <a:t>프로젝트 기능 소개</a:t>
              </a:r>
              <a:r>
                <a:rPr lang="en-US" altLang="ko-KR" sz="2500" b="1" dirty="0">
                  <a:solidFill>
                    <a:prstClr val="white">
                      <a:lumMod val="50000"/>
                    </a:prstClr>
                  </a:solidFill>
                </a:rPr>
                <a:t>(</a:t>
              </a:r>
              <a:r>
                <a:rPr lang="ko-KR" altLang="en-US" sz="2500" b="1" dirty="0">
                  <a:solidFill>
                    <a:prstClr val="white">
                      <a:lumMod val="50000"/>
                    </a:prstClr>
                  </a:solidFill>
                </a:rPr>
                <a:t>어플의 기능</a:t>
              </a:r>
              <a:r>
                <a:rPr lang="en-US" altLang="ko-KR" sz="2500" b="1" dirty="0">
                  <a:solidFill>
                    <a:prstClr val="white">
                      <a:lumMod val="50000"/>
                    </a:prstClr>
                  </a:solidFill>
                </a:rPr>
                <a:t>)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B3CFADC-2CE9-4C44-A3DD-71EF9C6AE56B}"/>
                </a:ext>
              </a:extLst>
            </p:cNvPr>
            <p:cNvSpPr/>
            <p:nvPr/>
          </p:nvSpPr>
          <p:spPr>
            <a:xfrm>
              <a:off x="1015999" y="1564641"/>
              <a:ext cx="274963" cy="274319"/>
            </a:xfrm>
            <a:prstGeom prst="rect">
              <a:avLst/>
            </a:prstGeom>
            <a:solidFill>
              <a:srgbClr val="1FD7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807F1C-5284-4557-873B-DB658BDB2CF9}"/>
              </a:ext>
            </a:extLst>
          </p:cNvPr>
          <p:cNvSpPr/>
          <p:nvPr/>
        </p:nvSpPr>
        <p:spPr>
          <a:xfrm>
            <a:off x="1374784" y="1838499"/>
            <a:ext cx="13032095" cy="4617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 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야놀자 야체 B" panose="02020603020101020101"/>
              </a:rPr>
              <a:t>〮 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사용자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      </a:t>
            </a: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1. 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회원가입을 한다</a:t>
            </a: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      2. 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로그인 한다</a:t>
            </a: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      3. 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주변 코인 노래방의 위치를 확인한다</a:t>
            </a: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      4. 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원하는 코인 노래방을 선택하여 빈 방을 확인한 후 원하는 시간 </a:t>
            </a: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or 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곡 수를 예약한다</a:t>
            </a: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      5. 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사용 중인 코인 노래방의 고장 신고를 할 수 있다</a:t>
            </a: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      6. 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사용 후 평점을 매기면서 리뷰를 달 수 있다</a:t>
            </a: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 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야놀자 야체 B" panose="02020603020101020101"/>
              </a:rPr>
              <a:t>〮 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관리자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      </a:t>
            </a: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1. 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자신의 매장의 예약 현황을 파악한다</a:t>
            </a: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      2. 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고객의 결제 여부를 확인한다</a:t>
            </a: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      3. 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고객으로부터 접수된 고장 신고를 확인한다</a:t>
            </a: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30797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1"/>
            <a:ext cx="12192000" cy="815789"/>
          </a:xfrm>
          <a:prstGeom prst="rect">
            <a:avLst/>
          </a:prstGeom>
          <a:solidFill>
            <a:srgbClr val="7AE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200000"/>
              </a:lnSpc>
              <a:defRPr/>
            </a:pPr>
            <a:endParaRPr lang="ko-KR" altLang="en-US" sz="6000" kern="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11150" y="511666"/>
            <a:ext cx="11569700" cy="6050568"/>
            <a:chOff x="311150" y="511666"/>
            <a:chExt cx="11569700" cy="6050568"/>
          </a:xfrm>
        </p:grpSpPr>
        <p:sp>
          <p:nvSpPr>
            <p:cNvPr id="9" name="직사각형 8"/>
            <p:cNvSpPr/>
            <p:nvPr/>
          </p:nvSpPr>
          <p:spPr>
            <a:xfrm>
              <a:off x="412750" y="1117601"/>
              <a:ext cx="11366500" cy="544463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1FD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11150" y="511666"/>
              <a:ext cx="11569700" cy="596900"/>
            </a:xfrm>
            <a:prstGeom prst="rect">
              <a:avLst/>
            </a:prstGeom>
            <a:solidFill>
              <a:schemeClr val="bg1"/>
            </a:solidFill>
            <a:ln w="60325">
              <a:solidFill>
                <a:srgbClr val="1FD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3. </a:t>
              </a:r>
              <a:r>
                <a:rPr lang="ko-KR" altLang="en-US" sz="28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프로젝트 상세 설명</a:t>
              </a:r>
              <a:endPara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449415" y="689467"/>
              <a:ext cx="276475" cy="272066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rgbClr val="1FD7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C5C70E8-73F7-4902-94CC-F4E2A8B0CB44}"/>
              </a:ext>
            </a:extLst>
          </p:cNvPr>
          <p:cNvGrpSpPr/>
          <p:nvPr/>
        </p:nvGrpSpPr>
        <p:grpSpPr>
          <a:xfrm>
            <a:off x="1015999" y="1264282"/>
            <a:ext cx="5171440" cy="595035"/>
            <a:chOff x="1015999" y="1355722"/>
            <a:chExt cx="5171440" cy="595035"/>
          </a:xfrm>
        </p:grpSpPr>
        <p:sp>
          <p:nvSpPr>
            <p:cNvPr id="4" name="직사각형 3"/>
            <p:cNvSpPr/>
            <p:nvPr/>
          </p:nvSpPr>
          <p:spPr>
            <a:xfrm>
              <a:off x="1287270" y="1355722"/>
              <a:ext cx="4900169" cy="5950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500" b="1" dirty="0" err="1">
                  <a:solidFill>
                    <a:prstClr val="white">
                      <a:lumMod val="50000"/>
                    </a:prstClr>
                  </a:solidFill>
                </a:rPr>
                <a:t>앱화면</a:t>
              </a:r>
              <a:r>
                <a:rPr lang="ko-KR" altLang="en-US" sz="2500" b="1" dirty="0">
                  <a:solidFill>
                    <a:prstClr val="white">
                      <a:lumMod val="50000"/>
                    </a:prstClr>
                  </a:solidFill>
                </a:rPr>
                <a:t> 구성 </a:t>
              </a:r>
              <a:r>
                <a:rPr lang="en-US" altLang="ko-KR" sz="2500" b="1" dirty="0">
                  <a:solidFill>
                    <a:prstClr val="white">
                      <a:lumMod val="50000"/>
                    </a:prstClr>
                  </a:solidFill>
                </a:rPr>
                <a:t>(</a:t>
              </a:r>
              <a:r>
                <a:rPr lang="en-US" altLang="ko-KR" sz="2500" b="1" dirty="0" err="1">
                  <a:solidFill>
                    <a:prstClr val="white">
                      <a:lumMod val="50000"/>
                    </a:prstClr>
                  </a:solidFill>
                </a:rPr>
                <a:t>OverView</a:t>
              </a:r>
              <a:r>
                <a:rPr lang="en-US" altLang="ko-KR" sz="2500" b="1" dirty="0">
                  <a:solidFill>
                    <a:prstClr val="white">
                      <a:lumMod val="50000"/>
                    </a:prstClr>
                  </a:solidFill>
                </a:rPr>
                <a:t>)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B3CFADC-2CE9-4C44-A3DD-71EF9C6AE56B}"/>
                </a:ext>
              </a:extLst>
            </p:cNvPr>
            <p:cNvSpPr/>
            <p:nvPr/>
          </p:nvSpPr>
          <p:spPr>
            <a:xfrm>
              <a:off x="1015999" y="1564641"/>
              <a:ext cx="274963" cy="274319"/>
            </a:xfrm>
            <a:prstGeom prst="rect">
              <a:avLst/>
            </a:prstGeom>
            <a:solidFill>
              <a:srgbClr val="1FD7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D2ABA39C-53A6-41B1-B07B-86000AF6B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713" y="1885283"/>
            <a:ext cx="9266627" cy="410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134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1"/>
            <a:ext cx="12192000" cy="815789"/>
          </a:xfrm>
          <a:prstGeom prst="rect">
            <a:avLst/>
          </a:prstGeom>
          <a:solidFill>
            <a:srgbClr val="7AE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200000"/>
              </a:lnSpc>
              <a:defRPr/>
            </a:pPr>
            <a:endParaRPr lang="ko-KR" altLang="en-US" sz="6000" kern="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11150" y="511666"/>
            <a:ext cx="11569700" cy="6050568"/>
            <a:chOff x="311150" y="511666"/>
            <a:chExt cx="11569700" cy="6050568"/>
          </a:xfrm>
        </p:grpSpPr>
        <p:sp>
          <p:nvSpPr>
            <p:cNvPr id="9" name="직사각형 8"/>
            <p:cNvSpPr/>
            <p:nvPr/>
          </p:nvSpPr>
          <p:spPr>
            <a:xfrm>
              <a:off x="412750" y="1117601"/>
              <a:ext cx="11366500" cy="544463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1FD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11150" y="511666"/>
              <a:ext cx="11569700" cy="596900"/>
            </a:xfrm>
            <a:prstGeom prst="rect">
              <a:avLst/>
            </a:prstGeom>
            <a:solidFill>
              <a:schemeClr val="bg1"/>
            </a:solidFill>
            <a:ln w="60325">
              <a:solidFill>
                <a:srgbClr val="1FD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3. </a:t>
              </a:r>
              <a:r>
                <a:rPr lang="ko-KR" altLang="en-US" sz="28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프로젝트 상세 설명</a:t>
              </a:r>
              <a:endPara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449415" y="689467"/>
              <a:ext cx="276475" cy="272066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rgbClr val="1FD7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C5C70E8-73F7-4902-94CC-F4E2A8B0CB44}"/>
              </a:ext>
            </a:extLst>
          </p:cNvPr>
          <p:cNvGrpSpPr/>
          <p:nvPr/>
        </p:nvGrpSpPr>
        <p:grpSpPr>
          <a:xfrm>
            <a:off x="1015999" y="1264282"/>
            <a:ext cx="5171440" cy="595035"/>
            <a:chOff x="1015999" y="1355722"/>
            <a:chExt cx="5171440" cy="595035"/>
          </a:xfrm>
        </p:grpSpPr>
        <p:sp>
          <p:nvSpPr>
            <p:cNvPr id="4" name="직사각형 3"/>
            <p:cNvSpPr/>
            <p:nvPr/>
          </p:nvSpPr>
          <p:spPr>
            <a:xfrm>
              <a:off x="1287270" y="1355722"/>
              <a:ext cx="4900169" cy="5950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500" b="1" dirty="0" err="1">
                  <a:solidFill>
                    <a:prstClr val="white">
                      <a:lumMod val="50000"/>
                    </a:prstClr>
                  </a:solidFill>
                </a:rPr>
                <a:t>앱화면</a:t>
              </a:r>
              <a:r>
                <a:rPr lang="ko-KR" altLang="en-US" sz="2500" b="1" dirty="0">
                  <a:solidFill>
                    <a:prstClr val="white">
                      <a:lumMod val="50000"/>
                    </a:prstClr>
                  </a:solidFill>
                </a:rPr>
                <a:t> 구성 </a:t>
              </a:r>
              <a:r>
                <a:rPr lang="en-US" altLang="ko-KR" sz="2500" b="1" dirty="0">
                  <a:solidFill>
                    <a:prstClr val="white">
                      <a:lumMod val="50000"/>
                    </a:prstClr>
                  </a:solidFill>
                </a:rPr>
                <a:t>(</a:t>
              </a:r>
              <a:r>
                <a:rPr lang="en-US" altLang="ko-KR" sz="2500" b="1" dirty="0" err="1">
                  <a:solidFill>
                    <a:prstClr val="white">
                      <a:lumMod val="50000"/>
                    </a:prstClr>
                  </a:solidFill>
                </a:rPr>
                <a:t>OverView</a:t>
              </a:r>
              <a:r>
                <a:rPr lang="en-US" altLang="ko-KR" sz="2500" b="1" dirty="0">
                  <a:solidFill>
                    <a:prstClr val="white">
                      <a:lumMod val="50000"/>
                    </a:prstClr>
                  </a:solidFill>
                </a:rPr>
                <a:t>)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B3CFADC-2CE9-4C44-A3DD-71EF9C6AE56B}"/>
                </a:ext>
              </a:extLst>
            </p:cNvPr>
            <p:cNvSpPr/>
            <p:nvPr/>
          </p:nvSpPr>
          <p:spPr>
            <a:xfrm>
              <a:off x="1015999" y="1564641"/>
              <a:ext cx="274963" cy="274319"/>
            </a:xfrm>
            <a:prstGeom prst="rect">
              <a:avLst/>
            </a:prstGeom>
            <a:solidFill>
              <a:srgbClr val="1FD7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BEDDF8D1-E8BE-4B87-ABCC-14071CC72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270" y="1859317"/>
            <a:ext cx="9722930" cy="437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143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1"/>
            <a:ext cx="12192000" cy="815789"/>
          </a:xfrm>
          <a:prstGeom prst="rect">
            <a:avLst/>
          </a:prstGeom>
          <a:solidFill>
            <a:srgbClr val="7AE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200000"/>
              </a:lnSpc>
              <a:defRPr/>
            </a:pPr>
            <a:endParaRPr lang="ko-KR" altLang="en-US" sz="6000" kern="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11150" y="511666"/>
            <a:ext cx="11569700" cy="6050568"/>
            <a:chOff x="311150" y="511666"/>
            <a:chExt cx="11569700" cy="6050568"/>
          </a:xfrm>
        </p:grpSpPr>
        <p:sp>
          <p:nvSpPr>
            <p:cNvPr id="9" name="직사각형 8"/>
            <p:cNvSpPr/>
            <p:nvPr/>
          </p:nvSpPr>
          <p:spPr>
            <a:xfrm>
              <a:off x="412750" y="1117601"/>
              <a:ext cx="11366500" cy="544463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1FD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11150" y="511666"/>
              <a:ext cx="11569700" cy="596900"/>
            </a:xfrm>
            <a:prstGeom prst="rect">
              <a:avLst/>
            </a:prstGeom>
            <a:solidFill>
              <a:schemeClr val="bg1"/>
            </a:solidFill>
            <a:ln w="60325">
              <a:solidFill>
                <a:srgbClr val="1FD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3. </a:t>
              </a:r>
              <a:r>
                <a:rPr lang="ko-KR" altLang="en-US" sz="28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프로젝트 상세 설명</a:t>
              </a:r>
              <a:endPara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449415" y="689467"/>
              <a:ext cx="276475" cy="272066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rgbClr val="1FD7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C5C70E8-73F7-4902-94CC-F4E2A8B0CB44}"/>
              </a:ext>
            </a:extLst>
          </p:cNvPr>
          <p:cNvGrpSpPr/>
          <p:nvPr/>
        </p:nvGrpSpPr>
        <p:grpSpPr>
          <a:xfrm>
            <a:off x="1015999" y="1264282"/>
            <a:ext cx="5171440" cy="595035"/>
            <a:chOff x="1015999" y="1355722"/>
            <a:chExt cx="5171440" cy="595035"/>
          </a:xfrm>
        </p:grpSpPr>
        <p:sp>
          <p:nvSpPr>
            <p:cNvPr id="4" name="직사각형 3"/>
            <p:cNvSpPr/>
            <p:nvPr/>
          </p:nvSpPr>
          <p:spPr>
            <a:xfrm>
              <a:off x="1287270" y="1355722"/>
              <a:ext cx="4900169" cy="5950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500" b="1" dirty="0" err="1">
                  <a:solidFill>
                    <a:prstClr val="white">
                      <a:lumMod val="50000"/>
                    </a:prstClr>
                  </a:solidFill>
                </a:rPr>
                <a:t>앱화면</a:t>
              </a:r>
              <a:r>
                <a:rPr lang="ko-KR" altLang="en-US" sz="2500" b="1" dirty="0">
                  <a:solidFill>
                    <a:prstClr val="white">
                      <a:lumMod val="50000"/>
                    </a:prstClr>
                  </a:solidFill>
                </a:rPr>
                <a:t> 구성 </a:t>
              </a:r>
              <a:r>
                <a:rPr lang="en-US" altLang="ko-KR" sz="2500" b="1" dirty="0">
                  <a:solidFill>
                    <a:prstClr val="white">
                      <a:lumMod val="50000"/>
                    </a:prstClr>
                  </a:solidFill>
                </a:rPr>
                <a:t>(</a:t>
              </a:r>
              <a:r>
                <a:rPr lang="en-US" altLang="ko-KR" sz="2500" b="1" dirty="0" err="1">
                  <a:solidFill>
                    <a:prstClr val="white">
                      <a:lumMod val="50000"/>
                    </a:prstClr>
                  </a:solidFill>
                </a:rPr>
                <a:t>OverView</a:t>
              </a:r>
              <a:r>
                <a:rPr lang="en-US" altLang="ko-KR" sz="2500" b="1" dirty="0">
                  <a:solidFill>
                    <a:prstClr val="white">
                      <a:lumMod val="50000"/>
                    </a:prstClr>
                  </a:solidFill>
                </a:rPr>
                <a:t>)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B3CFADC-2CE9-4C44-A3DD-71EF9C6AE56B}"/>
                </a:ext>
              </a:extLst>
            </p:cNvPr>
            <p:cNvSpPr/>
            <p:nvPr/>
          </p:nvSpPr>
          <p:spPr>
            <a:xfrm>
              <a:off x="1015999" y="1564641"/>
              <a:ext cx="274963" cy="274319"/>
            </a:xfrm>
            <a:prstGeom prst="rect">
              <a:avLst/>
            </a:prstGeom>
            <a:solidFill>
              <a:srgbClr val="1FD7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3F58B9C2-8D96-4D88-BF30-84C07A127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014" y="2005998"/>
            <a:ext cx="8165466" cy="442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711705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274</Words>
  <Application>Microsoft Office PowerPoint</Application>
  <PresentationFormat>와이드스크린</PresentationFormat>
  <Paragraphs>72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10X10</vt:lpstr>
      <vt:lpstr>나눔고딕 ExtraBold</vt:lpstr>
      <vt:lpstr>야</vt:lpstr>
      <vt:lpstr>야놀자 야체</vt:lpstr>
      <vt:lpstr>야놀자 야체 B</vt:lpstr>
      <vt:lpstr>야놀자 야체B</vt:lpstr>
      <vt:lpstr>Arial</vt:lpstr>
      <vt:lpstr>맑은 고딕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박다수</cp:lastModifiedBy>
  <cp:revision>14</cp:revision>
  <dcterms:created xsi:type="dcterms:W3CDTF">2020-04-27T04:07:58Z</dcterms:created>
  <dcterms:modified xsi:type="dcterms:W3CDTF">2020-07-23T02:33:54Z</dcterms:modified>
</cp:coreProperties>
</file>