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58" r:id="rId4"/>
    <p:sldId id="433" r:id="rId5"/>
    <p:sldId id="259" r:id="rId6"/>
    <p:sldId id="260" r:id="rId7"/>
    <p:sldId id="342" r:id="rId8"/>
    <p:sldId id="344" r:id="rId9"/>
    <p:sldId id="445" r:id="rId10"/>
    <p:sldId id="416" r:id="rId11"/>
    <p:sldId id="343" r:id="rId12"/>
    <p:sldId id="456" r:id="rId13"/>
    <p:sldId id="346" r:id="rId14"/>
    <p:sldId id="351" r:id="rId15"/>
    <p:sldId id="455" r:id="rId16"/>
    <p:sldId id="438" r:id="rId17"/>
    <p:sldId id="348" r:id="rId18"/>
    <p:sldId id="349" r:id="rId19"/>
    <p:sldId id="350" r:id="rId20"/>
    <p:sldId id="264" r:id="rId21"/>
    <p:sldId id="457" r:id="rId22"/>
    <p:sldId id="423" r:id="rId23"/>
    <p:sldId id="352" r:id="rId24"/>
    <p:sldId id="422" r:id="rId25"/>
    <p:sldId id="446" r:id="rId26"/>
    <p:sldId id="447" r:id="rId27"/>
    <p:sldId id="448" r:id="rId28"/>
    <p:sldId id="449" r:id="rId29"/>
    <p:sldId id="359" r:id="rId30"/>
    <p:sldId id="450" r:id="rId31"/>
    <p:sldId id="451" r:id="rId32"/>
    <p:sldId id="364" r:id="rId33"/>
    <p:sldId id="453" r:id="rId34"/>
    <p:sldId id="454" r:id="rId35"/>
    <p:sldId id="366" r:id="rId36"/>
    <p:sldId id="261" r:id="rId37"/>
    <p:sldId id="354" r:id="rId38"/>
    <p:sldId id="356" r:id="rId39"/>
    <p:sldId id="265" r:id="rId40"/>
    <p:sldId id="266" r:id="rId41"/>
    <p:sldId id="355" r:id="rId42"/>
    <p:sldId id="458" r:id="rId43"/>
    <p:sldId id="267" r:id="rId44"/>
    <p:sldId id="425" r:id="rId45"/>
    <p:sldId id="268" r:id="rId46"/>
    <p:sldId id="427" r:id="rId47"/>
    <p:sldId id="272" r:id="rId48"/>
    <p:sldId id="459" r:id="rId49"/>
    <p:sldId id="429" r:id="rId50"/>
    <p:sldId id="280" r:id="rId51"/>
    <p:sldId id="431" r:id="rId52"/>
    <p:sldId id="432" r:id="rId53"/>
    <p:sldId id="360" r:id="rId54"/>
    <p:sldId id="426" r:id="rId55"/>
    <p:sldId id="362" r:id="rId56"/>
    <p:sldId id="363" r:id="rId57"/>
    <p:sldId id="365" r:id="rId58"/>
    <p:sldId id="367" r:id="rId59"/>
    <p:sldId id="369" r:id="rId60"/>
    <p:sldId id="370" r:id="rId61"/>
    <p:sldId id="371" r:id="rId62"/>
    <p:sldId id="372" r:id="rId63"/>
    <p:sldId id="282" r:id="rId64"/>
    <p:sldId id="373" r:id="rId65"/>
    <p:sldId id="374" r:id="rId66"/>
    <p:sldId id="283" r:id="rId67"/>
    <p:sldId id="375" r:id="rId68"/>
    <p:sldId id="376" r:id="rId69"/>
    <p:sldId id="377" r:id="rId70"/>
    <p:sldId id="378" r:id="rId71"/>
    <p:sldId id="379" r:id="rId72"/>
    <p:sldId id="380" r:id="rId73"/>
    <p:sldId id="382" r:id="rId74"/>
    <p:sldId id="385" r:id="rId75"/>
    <p:sldId id="387" r:id="rId76"/>
    <p:sldId id="393" r:id="rId77"/>
    <p:sldId id="394" r:id="rId78"/>
    <p:sldId id="396" r:id="rId79"/>
    <p:sldId id="397" r:id="rId80"/>
    <p:sldId id="399" r:id="rId81"/>
    <p:sldId id="398" r:id="rId82"/>
    <p:sldId id="400" r:id="rId83"/>
    <p:sldId id="401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2" r:id="rId92"/>
    <p:sldId id="439" r:id="rId93"/>
    <p:sldId id="440" r:id="rId94"/>
    <p:sldId id="441" r:id="rId95"/>
    <p:sldId id="442" r:id="rId96"/>
    <p:sldId id="443" r:id="rId97"/>
    <p:sldId id="460" r:id="rId98"/>
    <p:sldId id="444" r:id="rId9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90F36-5FE5-4E9B-9F0A-3E50A759EB14}" type="datetimeFigureOut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973C-2CC2-4AC6-9ABD-53C8B8833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EA03269-F5F0-4E94-95E7-28C187A9FBD4}"/>
              </a:ext>
            </a:extLst>
          </p:cNvPr>
          <p:cNvSpPr/>
          <p:nvPr userDrawn="1"/>
        </p:nvSpPr>
        <p:spPr>
          <a:xfrm>
            <a:off x="123092" y="136525"/>
            <a:ext cx="11922370" cy="658495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7CD465-4D43-4288-B951-9ACAB5DDFC28}"/>
              </a:ext>
            </a:extLst>
          </p:cNvPr>
          <p:cNvSpPr/>
          <p:nvPr userDrawn="1"/>
        </p:nvSpPr>
        <p:spPr>
          <a:xfrm>
            <a:off x="61548" y="79130"/>
            <a:ext cx="12045460" cy="6734907"/>
          </a:xfrm>
          <a:prstGeom prst="roundRect">
            <a:avLst>
              <a:gd name="adj" fmla="val 5138"/>
            </a:avLst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69955-67A6-45F9-8B3E-AA9FF44A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276D2-2ADE-4855-AD19-504B2B33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30AF-3DA1-4BBA-9DFA-F3D0AFB2C22C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175DA-05FE-49D6-975D-AB7A392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189E7-CF6C-4822-A511-910624B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F2D7E-BDCA-41CF-8E64-75EF8BA2ED35}"/>
              </a:ext>
            </a:extLst>
          </p:cNvPr>
          <p:cNvSpPr/>
          <p:nvPr userDrawn="1"/>
        </p:nvSpPr>
        <p:spPr>
          <a:xfrm>
            <a:off x="-1276350" y="-800100"/>
            <a:ext cx="5600700" cy="5460023"/>
          </a:xfrm>
          <a:prstGeom prst="ellipse">
            <a:avLst/>
          </a:prstGeom>
          <a:solidFill>
            <a:schemeClr val="accent3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995B9A-C1DC-4818-AEFB-8211838E903B}"/>
              </a:ext>
            </a:extLst>
          </p:cNvPr>
          <p:cNvSpPr/>
          <p:nvPr userDrawn="1"/>
        </p:nvSpPr>
        <p:spPr>
          <a:xfrm>
            <a:off x="-1447800" y="-876300"/>
            <a:ext cx="5600700" cy="5460023"/>
          </a:xfrm>
          <a:prstGeom prst="ellipse">
            <a:avLst/>
          </a:pr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F7BAB-78B4-4266-8BB4-C46A67EC12C2}"/>
              </a:ext>
            </a:extLst>
          </p:cNvPr>
          <p:cNvSpPr/>
          <p:nvPr userDrawn="1"/>
        </p:nvSpPr>
        <p:spPr>
          <a:xfrm>
            <a:off x="-1619250" y="-1030104"/>
            <a:ext cx="5600700" cy="5460023"/>
          </a:xfrm>
          <a:prstGeom prst="ellipse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229EA-A16D-4A0A-8350-AAAB91352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487"/>
            <a:ext cx="9144000" cy="1006475"/>
          </a:xfr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5383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374BB-6F2B-4C1F-9EC6-226DCD58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DC9BC-8DA4-40C5-BF9F-262B05B8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6F500-6EC2-46B1-9FEA-3012A4E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4B22-A0E2-448F-A56C-B8F8085EE58C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DA096-CD3B-43A2-BB33-1F44FB99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B96A1-ECEF-486F-8B90-F648415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0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48B2BD-87DA-4791-977F-BE4A339E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A12A3-D350-4E9D-BB04-E888A7AE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05FB0-34DA-4F90-AED3-C420692F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4713-A426-4CA0-9893-452B3E90BD09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9DFFA-9C96-4B0D-BD06-FEF3361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831DE-8DE5-4779-A199-155A8133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52E00-AE96-4D43-BD29-DE2388A8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1F5E3-8F4A-48B7-A13F-2580844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2A0DF-DA4B-4E62-AF7B-77A4A4A1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53E2-43EE-416C-AF17-8885E2312B39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C87D2-8141-4D07-8E28-02F39BFE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F7C92-3A3E-4FBD-B734-26FCCA28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B8E0-BCB5-450E-B65E-EA59C993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98A88-7E20-4500-BCE3-89E6F5A8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5B96D-BDB8-4F6A-AE32-0BDC9244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4F57-9F9A-413E-98CD-A6E5888B13AC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2F5CE-C89A-4180-9F97-54DD3418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18306-58FB-4109-9498-7C04D9F4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15A5C5-C5A4-4D23-86BF-D06BA103DEBA}"/>
              </a:ext>
            </a:extLst>
          </p:cNvPr>
          <p:cNvSpPr/>
          <p:nvPr userDrawn="1"/>
        </p:nvSpPr>
        <p:spPr>
          <a:xfrm>
            <a:off x="123092" y="136525"/>
            <a:ext cx="11922370" cy="658495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73DC87-D210-4020-B17D-3853913FFE78}"/>
              </a:ext>
            </a:extLst>
          </p:cNvPr>
          <p:cNvSpPr/>
          <p:nvPr userDrawn="1"/>
        </p:nvSpPr>
        <p:spPr>
          <a:xfrm>
            <a:off x="61548" y="79130"/>
            <a:ext cx="12045460" cy="6734907"/>
          </a:xfrm>
          <a:prstGeom prst="roundRect">
            <a:avLst>
              <a:gd name="adj" fmla="val 5138"/>
            </a:avLst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4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B3A-5B84-4966-AAB9-44938399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F1713-B1E7-4986-AD48-B4257CC7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2E642-97F6-434C-BC68-CDCC810E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B1C40-E3AF-4699-8805-3941155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99B3-20DE-4022-8F49-052DE70B1729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5C297-F7D7-4365-92EE-34984BE9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F5B2B-EC4B-438F-A3EC-19347810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B989C-B318-45CD-8CD6-A170FFA5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57855-9ABB-4FB9-AB34-6770FCB8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E3D06-A40E-4EB0-988E-3E606C30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891DD-5D15-42A9-8C8B-68DD75362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B29BAC-42B8-413F-A837-5D15AD6BB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1EC6E2-8A6B-40A3-BB25-A3A405B7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9ED-7215-48D4-8ADC-14E6A426E05F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E7AAB-0DDC-4560-9C8D-DF2871E3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8475E-70D8-49E3-A35E-8DD462ED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5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2F4A1-323A-4C87-AF3C-E4A5ADA7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1E8DA-32A0-4122-863E-675F2EF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2595-1E04-476C-BDF2-DE82A2705BB3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7945E-353F-4494-AA65-B3B8B69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E5500D-3EC6-4650-88EB-BC87D2E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A0CF1-9DBE-4863-8B94-CA8ED7A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9F4-1D85-4C60-A45C-93C85986DDE6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8B67B-0B18-43D2-9D85-6E9C851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96E37-26F0-41A3-BB6F-60F9C644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49EF-1A5F-46BC-AC54-A8BDA2B0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38A4E-5D9D-4BEA-BD7A-AF82800A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9A82C-221D-4DBF-AEFD-F5D9C9E43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71B2B-0842-464F-BC04-D88943C8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9E42-2FA2-450F-B9B9-A6C553860732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A7E97-5553-42F9-9066-EDBBB36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BCD41-A391-4555-9F07-63822A67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C7DB6-9334-459C-84F2-10FD2D60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64DC4-4118-4353-BD5C-140E0E559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76636-EBC4-4D38-8767-85CDD444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D5AF0-B206-4FF5-9592-ECDBD99D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320-2ACC-41AB-A853-21993C6A66E2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C49E0-E6C2-4C41-AFE2-5603D65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1CEDE3-1985-49C2-ABFA-50D5805F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3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3C972C-E9E9-40B1-8F46-176D0728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516"/>
            <a:ext cx="10515600" cy="63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427C9-8B86-4419-9990-6D447E31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975" y="1186961"/>
            <a:ext cx="11077575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0D14B-D0D1-4562-A6C5-1C52C5F68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0813-023A-4EAF-B9C1-62FBD0AB49FC}" type="datetime1">
              <a:rPr lang="ko-KR" altLang="en-US" smtClean="0"/>
              <a:t>2023-05-03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E5192-4A71-4DBF-8540-DC4FCCD5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8437-3F90-452A-96A7-EA4370B4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9119-DF45-4013-8B2C-22A95F7A3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570F53-6A14-4D42-8587-36AA45647550}"/>
              </a:ext>
            </a:extLst>
          </p:cNvPr>
          <p:cNvSpPr/>
          <p:nvPr userDrawn="1"/>
        </p:nvSpPr>
        <p:spPr>
          <a:xfrm>
            <a:off x="123092" y="136525"/>
            <a:ext cx="11922370" cy="658495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CC1AAF-D15F-44A4-9239-AECA767B0B0A}"/>
              </a:ext>
            </a:extLst>
          </p:cNvPr>
          <p:cNvSpPr/>
          <p:nvPr userDrawn="1"/>
        </p:nvSpPr>
        <p:spPr>
          <a:xfrm>
            <a:off x="61548" y="79130"/>
            <a:ext cx="12045460" cy="6734907"/>
          </a:xfrm>
          <a:prstGeom prst="roundRect">
            <a:avLst>
              <a:gd name="adj" fmla="val 5138"/>
            </a:avLst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489294-8AFD-437C-88AF-FF715F2E09DD}"/>
              </a:ext>
            </a:extLst>
          </p:cNvPr>
          <p:cNvCxnSpPr>
            <a:cxnSpLocks/>
          </p:cNvCxnSpPr>
          <p:nvPr userDrawn="1"/>
        </p:nvCxnSpPr>
        <p:spPr>
          <a:xfrm>
            <a:off x="307731" y="914400"/>
            <a:ext cx="11579469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network-layer/what-is-a-protocol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EF972-3FBF-4D9F-B577-7C38C3C30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301"/>
            <a:ext cx="9144000" cy="1006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/>
              <a:t>컴퓨터 기초 교육</a:t>
            </a:r>
            <a:r>
              <a:rPr lang="en-US" altLang="ko-KR" dirty="0"/>
              <a:t>_Part2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9AFC6-1F93-4BF3-BAEB-61703EA3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8" y="4948223"/>
            <a:ext cx="7149483" cy="10875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/>
              <a:t>2023. 5. 4</a:t>
            </a:r>
          </a:p>
          <a:p>
            <a:pPr>
              <a:lnSpc>
                <a:spcPct val="170000"/>
              </a:lnSpc>
            </a:pPr>
            <a:r>
              <a:rPr lang="ko-KR" altLang="en-US" sz="2000" dirty="0"/>
              <a:t>강사  신 영 선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A15638D6-9344-4291-A84B-6A78B00310D2}"/>
              </a:ext>
            </a:extLst>
          </p:cNvPr>
          <p:cNvSpPr/>
          <p:nvPr/>
        </p:nvSpPr>
        <p:spPr>
          <a:xfrm>
            <a:off x="1524000" y="1713390"/>
            <a:ext cx="2746159" cy="568155"/>
          </a:xfrm>
          <a:prstGeom prst="snip1Rect">
            <a:avLst>
              <a:gd name="adj" fmla="val 3073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DT</a:t>
            </a:r>
            <a:r>
              <a:rPr lang="ko-KR" altLang="en-US" dirty="0"/>
              <a:t>제조혁신 양성과정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3A63D0-AF01-4EAD-8C5E-59F4A77A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9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통신회선</a:t>
            </a:r>
            <a:endParaRPr lang="en-US" altLang="ko-KR" dirty="0"/>
          </a:p>
          <a:p>
            <a:pPr lvl="1"/>
            <a:r>
              <a:rPr lang="ko-KR" altLang="en-US" dirty="0"/>
              <a:t>데이터를 전송하는 통로</a:t>
            </a:r>
            <a:endParaRPr lang="en-US" altLang="ko-KR" dirty="0"/>
          </a:p>
          <a:p>
            <a:pPr lvl="1"/>
            <a:r>
              <a:rPr lang="ko-KR" altLang="en-US" dirty="0"/>
              <a:t>데이터 전송선로 또는 정보전송 매체라고 함</a:t>
            </a:r>
          </a:p>
          <a:p>
            <a:pPr lvl="1"/>
            <a:r>
              <a:rPr lang="ko-KR" altLang="en-US" dirty="0"/>
              <a:t>통신기기 사이</a:t>
            </a:r>
            <a:r>
              <a:rPr lang="en-US" altLang="ko-KR" dirty="0"/>
              <a:t>(</a:t>
            </a:r>
            <a:r>
              <a:rPr lang="ko-KR" altLang="en-US" dirty="0"/>
              <a:t>단말장치와 단말장치</a:t>
            </a:r>
            <a:r>
              <a:rPr lang="en-US" altLang="ko-KR" dirty="0"/>
              <a:t>, </a:t>
            </a:r>
            <a:r>
              <a:rPr lang="ko-KR" altLang="en-US" dirty="0"/>
              <a:t>단말장치와 컴퓨터</a:t>
            </a:r>
            <a:r>
              <a:rPr lang="en-US" altLang="ko-KR" dirty="0"/>
              <a:t>, </a:t>
            </a:r>
            <a:r>
              <a:rPr lang="ko-KR" altLang="en-US" dirty="0"/>
              <a:t>컴퓨터와 컴퓨터</a:t>
            </a:r>
            <a:r>
              <a:rPr lang="en-US" altLang="ko-KR" dirty="0"/>
              <a:t>)</a:t>
            </a:r>
            <a:r>
              <a:rPr lang="ko-KR" altLang="en-US" dirty="0"/>
              <a:t>를 연결하는 역할</a:t>
            </a:r>
          </a:p>
          <a:p>
            <a:pPr lvl="1"/>
            <a:r>
              <a:rPr lang="ko-KR" altLang="en-US" dirty="0"/>
              <a:t>데이터 전송선로는 유선과 무선으로 구분</a:t>
            </a:r>
          </a:p>
          <a:p>
            <a:pPr lvl="1"/>
            <a:r>
              <a:rPr lang="ko-KR" altLang="en-US" dirty="0"/>
              <a:t>전송선로는 전송속도에 영향을 줌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6D68D33-B03D-486E-A7ED-799B1FC07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"/>
          <a:stretch/>
        </p:blipFill>
        <p:spPr>
          <a:xfrm>
            <a:off x="5539666" y="2493727"/>
            <a:ext cx="6320902" cy="39557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197ED5-0542-4B97-88C2-E45C6ACF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6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통신제어장치</a:t>
            </a:r>
            <a:r>
              <a:rPr lang="en-US" altLang="ko-KR" dirty="0"/>
              <a:t>(CCU, Communication Control Unit)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단말장치</a:t>
            </a:r>
            <a:r>
              <a:rPr lang="en-US" altLang="ko-KR" dirty="0"/>
              <a:t>/</a:t>
            </a:r>
            <a:r>
              <a:rPr lang="ko-KR" altLang="en-US" dirty="0"/>
              <a:t>컴퓨터와 모뎀 사이에 위치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컴퓨터가 데이터만 처리할 수 있도록 컴퓨터를 대신해 데이터 송수신에 관한 전반적인 제어 기능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컴퓨터의 처리속도와 전송회선의 속도 사이에 발생하는 차이를 조절해 주는 장치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통신 제어장치의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전송제어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동기제어 및 오류 제어</a:t>
            </a:r>
            <a:r>
              <a:rPr lang="en-US" altLang="ko-KR" dirty="0"/>
              <a:t>, </a:t>
            </a:r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응답제어 등을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전송제어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통신 회선을 감시 및 제어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887AE8-1BF4-41FF-AC35-FAE09393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정보전송 방식과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3609"/>
            <a:ext cx="11077575" cy="4990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전송매체를 이용해 데이터를 전송할 때 한꺼번에 많은 사용자가 제한된 전송선로를 사용함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통신 비용을 줄이고 좀 더 효율적인 정보 전송 방식이 필요 함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다양한 정보 전송 방식과 기술이 개발됨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r>
              <a:rPr lang="ko-KR" altLang="en-US" dirty="0"/>
              <a:t>통신 회선의 접속 방식</a:t>
            </a:r>
            <a:endParaRPr lang="en-US" altLang="ko-KR" dirty="0"/>
          </a:p>
          <a:p>
            <a:pPr lvl="1"/>
            <a:r>
              <a:rPr lang="ko-KR" altLang="en-US" dirty="0"/>
              <a:t>컴퓨터와 단말기를 연결하는 방식에 따른 분류</a:t>
            </a:r>
            <a:endParaRPr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CE96019-F50C-462E-B4B7-B70949534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14555"/>
              </p:ext>
            </p:extLst>
          </p:nvPr>
        </p:nvGraphicFramePr>
        <p:xfrm>
          <a:off x="355600" y="3153244"/>
          <a:ext cx="11531600" cy="35510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5223">
                  <a:extLst>
                    <a:ext uri="{9D8B030D-6E8A-4147-A177-3AD203B41FA5}">
                      <a16:colId xmlns:a16="http://schemas.microsoft.com/office/drawing/2014/main" val="2017083329"/>
                    </a:ext>
                  </a:extLst>
                </a:gridCol>
                <a:gridCol w="9406377">
                  <a:extLst>
                    <a:ext uri="{9D8B030D-6E8A-4147-A177-3AD203B41FA5}">
                      <a16:colId xmlns:a16="http://schemas.microsoft.com/office/drawing/2014/main" val="2696103293"/>
                    </a:ext>
                  </a:extLst>
                </a:gridCol>
              </a:tblGrid>
              <a:tr h="1305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포인트 투 포인트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컴퓨터 시스템과 단말기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또는 단말간 일대일로 독립적으로 연결하는 방식</a:t>
                      </a:r>
                      <a:endParaRPr lang="en-US" altLang="ko-KR" sz="14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응답속도가 빨라 주로 고속 처리에 이용</a:t>
                      </a:r>
                      <a:endParaRPr lang="en-US" altLang="ko-KR" sz="14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전송할 양이 많을 때 적합</a:t>
                      </a:r>
                      <a:endParaRPr lang="en-US" altLang="ko-K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518439"/>
                  </a:ext>
                </a:extLst>
              </a:tr>
              <a:tr h="1296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멀티 투 포인트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컴퓨터 시스템에 연결된 전송회선 </a:t>
                      </a:r>
                      <a:r>
                        <a:rPr lang="en-US" altLang="ko-KR" sz="1400" b="0" dirty="0"/>
                        <a:t>1</a:t>
                      </a:r>
                      <a:r>
                        <a:rPr lang="ko-KR" altLang="en-US" sz="1400" b="0" dirty="0"/>
                        <a:t>개에 여러 대의 단말기들을 연결하는 방식</a:t>
                      </a:r>
                      <a:endParaRPr lang="en-US" altLang="ko-KR" sz="14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회선 공유로 효용도가 높음</a:t>
                      </a:r>
                      <a:endParaRPr lang="en-US" altLang="ko-KR" sz="14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비교적 </a:t>
                      </a:r>
                      <a:r>
                        <a:rPr lang="ko-KR" altLang="en-US" sz="1400" b="0" dirty="0" err="1"/>
                        <a:t>전송량이</a:t>
                      </a:r>
                      <a:r>
                        <a:rPr lang="ko-KR" altLang="en-US" sz="1400" b="0" dirty="0"/>
                        <a:t> 적을 때 사용하고 가격이 저렴</a:t>
                      </a:r>
                      <a:endParaRPr lang="en-US" altLang="ko-K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982122"/>
                  </a:ext>
                </a:extLst>
              </a:tr>
              <a:tr h="9499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회선 다중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여러 대의 단말기들을 다중화 장치를 이용하여 중앙 컴퓨터와 연결하는 방식</a:t>
                      </a:r>
                      <a:endParaRPr lang="en-US" altLang="ko-KR" sz="1400" b="0" dirty="0"/>
                    </a:p>
                    <a:p>
                      <a:pPr latinLnBrk="1"/>
                      <a:r>
                        <a:rPr lang="ko-KR" altLang="en-US" sz="1400" b="0" dirty="0"/>
                        <a:t>다중화 장치와 컴퓨터 사이에는 대용량 회선으로 연결</a:t>
                      </a:r>
                      <a:endParaRPr lang="en-US" altLang="ko-K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555504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161E57-8F00-4FB5-BD54-C8BE1B92B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b="17482"/>
          <a:stretch/>
        </p:blipFill>
        <p:spPr>
          <a:xfrm>
            <a:off x="8864794" y="5784391"/>
            <a:ext cx="2769994" cy="9199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CADAB-BF08-44A2-BD94-3A694A6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D09A2A-227F-49C7-BBA7-95E3D363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80" y="4514911"/>
            <a:ext cx="2703145" cy="1127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87638D-E126-49B4-950E-A270B0A37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80" y="3239823"/>
            <a:ext cx="2882499" cy="11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정보전송 방식과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95839"/>
            <a:ext cx="11077575" cy="4990001"/>
          </a:xfrm>
        </p:spPr>
        <p:txBody>
          <a:bodyPr/>
          <a:lstStyle/>
          <a:p>
            <a:r>
              <a:rPr lang="ko-KR" altLang="en-US" dirty="0"/>
              <a:t>통신회선의 이용방식</a:t>
            </a:r>
            <a:endParaRPr lang="en-US" altLang="ko-KR" dirty="0"/>
          </a:p>
          <a:p>
            <a:pPr lvl="1"/>
            <a:r>
              <a:rPr lang="ko-KR" altLang="en-US" dirty="0"/>
              <a:t>통신회선을 이용하는 방식에 따른 분류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EAF46BB-0BE8-4564-86A8-70CBDB4F9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85069"/>
              </p:ext>
            </p:extLst>
          </p:nvPr>
        </p:nvGraphicFramePr>
        <p:xfrm>
          <a:off x="815266" y="2075582"/>
          <a:ext cx="10545423" cy="38085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9178">
                  <a:extLst>
                    <a:ext uri="{9D8B030D-6E8A-4147-A177-3AD203B41FA5}">
                      <a16:colId xmlns:a16="http://schemas.microsoft.com/office/drawing/2014/main" val="992261000"/>
                    </a:ext>
                  </a:extLst>
                </a:gridCol>
                <a:gridCol w="9126245">
                  <a:extLst>
                    <a:ext uri="{9D8B030D-6E8A-4147-A177-3AD203B41FA5}">
                      <a16:colId xmlns:a16="http://schemas.microsoft.com/office/drawing/2014/main" val="713829961"/>
                    </a:ext>
                  </a:extLst>
                </a:gridCol>
              </a:tblGrid>
              <a:tr h="1269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단방향 통신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en-US" altLang="ko-KR" sz="1400" b="0" dirty="0"/>
                        <a:t>Simplex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데이터를 한쪽 방향으로만 전송이 가능한 방식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라디오</a:t>
                      </a:r>
                      <a:r>
                        <a:rPr lang="en-US" altLang="ko-KR" sz="1400" b="0" dirty="0"/>
                        <a:t>, TV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474228"/>
                  </a:ext>
                </a:extLst>
              </a:tr>
              <a:tr h="1269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반이중</a:t>
                      </a:r>
                      <a:r>
                        <a:rPr lang="ko-KR" altLang="en-US" sz="1400" dirty="0"/>
                        <a:t> 통신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Half-Duplex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양방향 전송이 가능한 방식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동시에 양쪽 방향에서 전송할 수 없는 방식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무전기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모뎀을 이용한 데이터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50570"/>
                  </a:ext>
                </a:extLst>
              </a:tr>
              <a:tr h="1269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전이중</a:t>
                      </a:r>
                      <a:r>
                        <a:rPr lang="ko-KR" altLang="en-US" sz="1400" dirty="0"/>
                        <a:t> 통신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Full-Duplex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동시에 양방향 전송이 가능한 방식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고속으로 처리 할 수 있음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 err="1"/>
                        <a:t>전송량이</a:t>
                      </a:r>
                      <a:r>
                        <a:rPr lang="ko-KR" altLang="en-US" sz="1400" dirty="0"/>
                        <a:t> 많고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전송 매체의 용량이 클 때 사용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전화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680379"/>
                  </a:ext>
                </a:extLst>
              </a:tr>
            </a:tbl>
          </a:graphicData>
        </a:graphic>
      </p:graphicFrame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C25848E3-6A0F-4EEA-B62A-161FE7E04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1"/>
          <a:stretch/>
        </p:blipFill>
        <p:spPr>
          <a:xfrm>
            <a:off x="7239789" y="2534183"/>
            <a:ext cx="2198954" cy="554832"/>
          </a:xfrm>
          <a:prstGeom prst="rect">
            <a:avLst/>
          </a:prstGeom>
        </p:spPr>
      </p:pic>
      <p:pic>
        <p:nvPicPr>
          <p:cNvPr id="8" name="그림 7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0E7132FB-46C9-4C6F-B684-0B801381B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5"/>
          <a:stretch/>
        </p:blipFill>
        <p:spPr>
          <a:xfrm>
            <a:off x="7239789" y="3603816"/>
            <a:ext cx="3844031" cy="752052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DFA80F25-B2F9-4C3A-B98B-EEF4BE389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8"/>
          <a:stretch/>
        </p:blipFill>
        <p:spPr>
          <a:xfrm>
            <a:off x="7239789" y="4795341"/>
            <a:ext cx="2263020" cy="8974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B64B6F-C3AE-47F3-90F8-9CC1D313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4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정보전송 방식과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통신회선망의 구성 형태</a:t>
            </a:r>
            <a:endParaRPr lang="en-US" altLang="ko-KR" dirty="0"/>
          </a:p>
          <a:p>
            <a:pPr lvl="1"/>
            <a:r>
              <a:rPr lang="ko-KR" altLang="en-US" dirty="0"/>
              <a:t>단말기를 컴퓨터와 서로 밀접하게 결합한 형태</a:t>
            </a:r>
            <a:r>
              <a:rPr lang="en-US" altLang="ko-KR" dirty="0"/>
              <a:t>(</a:t>
            </a:r>
            <a:r>
              <a:rPr lang="ko-KR" altLang="en-US" dirty="0"/>
              <a:t>단말기 또는 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 네트워크라고도 함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B5210D7-45F9-404D-BF37-EFBEE4049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750898"/>
              </p:ext>
            </p:extLst>
          </p:nvPr>
        </p:nvGraphicFramePr>
        <p:xfrm>
          <a:off x="240941" y="2193579"/>
          <a:ext cx="8083858" cy="4389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57">
                  <a:extLst>
                    <a:ext uri="{9D8B030D-6E8A-4147-A177-3AD203B41FA5}">
                      <a16:colId xmlns:a16="http://schemas.microsoft.com/office/drawing/2014/main" val="2228202082"/>
                    </a:ext>
                  </a:extLst>
                </a:gridCol>
                <a:gridCol w="6936401">
                  <a:extLst>
                    <a:ext uri="{9D8B030D-6E8A-4147-A177-3AD203B41FA5}">
                      <a16:colId xmlns:a16="http://schemas.microsoft.com/office/drawing/2014/main" val="1156515444"/>
                    </a:ext>
                  </a:extLst>
                </a:gridCol>
              </a:tblGrid>
              <a:tr h="87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중앙집중형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중앙에 컴퓨터가 있고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이를 중심으로 단말기들이 연결되어 있는 중앙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집중식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형태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단말기의 추가와 제거가 쉽고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교환 노드의 수가 가장 적음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중앙 단말에 오류 등 장애가 발생하면 전체 시스템에 영향을 미침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95044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링형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컴퓨터와 단말기들을 서로 이웃하는 것끼리 포인트 투 포인트 방식으로 연결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단말기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통신 회선 중 어느 하나라도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고장나면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전체 통신망에 영양을 미침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61838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버스형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한 개의 통신 회선에 여러 대의 단말기가 연결되어 있는 형태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물리적 구조가 간단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단말기의 추가와 제거가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436665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계층형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단말기가 계층적으로 구성되는 것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중앙 컴퓨터와 일정 지역의 단말기까지 하나의 통신 회선으로 연결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분산처리 시스템에 효율적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37453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망형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모든 지점의 컴퓨터와 단말기를 서로 연결한 형태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많은 단말기로부터 많은 양의 통신을 필요로 하는 경우 유리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통신 회선 장애 시 다른 경로를 통하여 데이터를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5960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C355E90-2E08-4E87-A8C7-884A8928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4"/>
          <a:stretch/>
        </p:blipFill>
        <p:spPr>
          <a:xfrm>
            <a:off x="8478175" y="2733040"/>
            <a:ext cx="3482409" cy="33629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AA8823-6565-45B1-95B9-37DB7CDA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6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정보전송 방식과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데이터 전송방식</a:t>
            </a:r>
            <a:endParaRPr lang="en-US" altLang="ko-KR" dirty="0"/>
          </a:p>
          <a:p>
            <a:pPr lvl="1"/>
            <a:r>
              <a:rPr lang="ko-KR" altLang="en-US" dirty="0"/>
              <a:t>데이터를 보내는 방식에 따른 분류</a:t>
            </a:r>
            <a:endParaRPr lang="en-US" altLang="ko-KR" dirty="0"/>
          </a:p>
          <a:p>
            <a:pPr lvl="1"/>
            <a:r>
              <a:rPr lang="ko-KR" altLang="en-US" dirty="0"/>
              <a:t>컴퓨터는 정보를 전송할 때 </a:t>
            </a:r>
            <a:r>
              <a:rPr lang="en-US" altLang="ko-KR" dirty="0"/>
              <a:t>1byte</a:t>
            </a:r>
            <a:r>
              <a:rPr lang="ko-KR" altLang="en-US" dirty="0"/>
              <a:t>나 그 정수 배의 단위로 전송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직렬전송방식</a:t>
            </a:r>
            <a:endParaRPr lang="en-US" altLang="ko-KR" dirty="0"/>
          </a:p>
          <a:p>
            <a:pPr lvl="2"/>
            <a:r>
              <a:rPr lang="ko-KR" altLang="en-US" dirty="0"/>
              <a:t>하나의 전송 매체를 통해 </a:t>
            </a:r>
            <a:r>
              <a:rPr lang="en-US" altLang="ko-KR" dirty="0"/>
              <a:t>1byte</a:t>
            </a:r>
            <a:r>
              <a:rPr lang="ko-KR" altLang="en-US" dirty="0"/>
              <a:t>를 한 </a:t>
            </a:r>
            <a:r>
              <a:rPr lang="ko-KR" altLang="en-US" dirty="0" err="1"/>
              <a:t>비트씩</a:t>
            </a:r>
            <a:r>
              <a:rPr lang="ko-KR" altLang="en-US" dirty="0"/>
              <a:t> 순서적으로 전송되는 형태</a:t>
            </a:r>
          </a:p>
          <a:p>
            <a:pPr lvl="2"/>
            <a:r>
              <a:rPr lang="ko-KR" altLang="en-US" dirty="0"/>
              <a:t>순차적 전송으로 인해 전송 속도가 느림</a:t>
            </a:r>
            <a:endParaRPr lang="en-US" altLang="ko-KR" dirty="0"/>
          </a:p>
          <a:p>
            <a:pPr lvl="2"/>
            <a:r>
              <a:rPr lang="ko-KR" altLang="en-US" dirty="0"/>
              <a:t>바이트 문자열을 비트열로 바꿔주는 병렬</a:t>
            </a:r>
            <a:r>
              <a:rPr lang="en-US" altLang="ko-KR" dirty="0"/>
              <a:t>-</a:t>
            </a:r>
            <a:r>
              <a:rPr lang="ko-KR" altLang="en-US" dirty="0"/>
              <a:t>직렬 변환기</a:t>
            </a:r>
            <a:endParaRPr lang="en-US" altLang="ko-KR" dirty="0"/>
          </a:p>
          <a:p>
            <a:pPr lvl="2"/>
            <a:r>
              <a:rPr lang="ko-KR" altLang="en-US" dirty="0"/>
              <a:t>수신할 때는 비트열을 바이트 문자열로 바꿔주는 직렬</a:t>
            </a:r>
            <a:r>
              <a:rPr lang="en-US" altLang="ko-KR" dirty="0"/>
              <a:t>-</a:t>
            </a:r>
            <a:r>
              <a:rPr lang="ko-KR" altLang="en-US" dirty="0"/>
              <a:t>병렬 변환기 필요</a:t>
            </a:r>
          </a:p>
          <a:p>
            <a:pPr lvl="2"/>
            <a:r>
              <a:rPr lang="ko-KR" altLang="en-US" dirty="0"/>
              <a:t>설치비용 저렴 및 설치방법 간단</a:t>
            </a:r>
            <a:endParaRPr lang="en-US" altLang="ko-KR" dirty="0"/>
          </a:p>
          <a:p>
            <a:pPr lvl="2"/>
            <a:r>
              <a:rPr lang="ko-KR" altLang="en-US" dirty="0"/>
              <a:t>원거리 전송에 적합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병렬전송방식</a:t>
            </a:r>
            <a:endParaRPr lang="en-US" altLang="ko-KR" dirty="0"/>
          </a:p>
          <a:p>
            <a:pPr lvl="2"/>
            <a:r>
              <a:rPr lang="ko-KR" altLang="en-US" dirty="0"/>
              <a:t>문자를 구성하는 각 비트를 전송선로 </a:t>
            </a:r>
            <a:r>
              <a:rPr lang="en-US" altLang="ko-KR" dirty="0"/>
              <a:t>7~8</a:t>
            </a:r>
            <a:r>
              <a:rPr lang="ko-KR" altLang="en-US" dirty="0"/>
              <a:t>개를 이용해 동시에 전송하는 방식</a:t>
            </a:r>
          </a:p>
          <a:p>
            <a:pPr lvl="2"/>
            <a:r>
              <a:rPr lang="ko-KR" altLang="en-US" dirty="0"/>
              <a:t>전송속도가 빠르고 단말기와도 쉽게 연결할 수 있어 편리</a:t>
            </a:r>
            <a:endParaRPr lang="en-US" altLang="ko-KR" dirty="0"/>
          </a:p>
          <a:p>
            <a:pPr lvl="2"/>
            <a:r>
              <a:rPr lang="ko-KR" altLang="en-US" dirty="0"/>
              <a:t>근거리 전송에 적합</a:t>
            </a:r>
          </a:p>
          <a:p>
            <a:pPr lvl="2"/>
            <a:r>
              <a:rPr lang="ko-KR" altLang="en-US" dirty="0"/>
              <a:t>컴퓨터와 하드 디스크를 </a:t>
            </a:r>
            <a:r>
              <a:rPr lang="ko-KR" altLang="en-US" dirty="0" err="1"/>
              <a:t>연결시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직렬과 병렬 변환 회로가 필요 없음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D21D5-7D1E-4114-9A10-D759E235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52" y="2000483"/>
            <a:ext cx="3557378" cy="2136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021D8-169E-49F6-B8A4-57251B6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70" y="4409596"/>
            <a:ext cx="3697860" cy="21365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2433F9-8BB8-4DA8-AEA9-87FFE210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4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정보전송 방식과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86961"/>
            <a:ext cx="11634788" cy="4990001"/>
          </a:xfrm>
        </p:spPr>
        <p:txBody>
          <a:bodyPr/>
          <a:lstStyle/>
          <a:p>
            <a:r>
              <a:rPr lang="ko-KR" altLang="en-US" dirty="0"/>
              <a:t>캐스팅 모드의 전송방식</a:t>
            </a:r>
            <a:endParaRPr lang="en-US" altLang="ko-KR" dirty="0"/>
          </a:p>
          <a:p>
            <a:pPr lvl="1"/>
            <a:r>
              <a:rPr lang="ko-KR" altLang="en-US" dirty="0"/>
              <a:t>통신에 참여하는 송신자와 수신자의 수에 따른 전송 방식</a:t>
            </a:r>
            <a:endParaRPr lang="en-US" altLang="ko-KR" dirty="0"/>
          </a:p>
          <a:p>
            <a:pPr lvl="1"/>
            <a:r>
              <a:rPr lang="ko-KR" altLang="en-US" dirty="0" err="1"/>
              <a:t>유니캐스트</a:t>
            </a:r>
            <a:r>
              <a:rPr lang="ko-KR" altLang="en-US" dirty="0"/>
              <a:t> </a:t>
            </a:r>
            <a:r>
              <a:rPr lang="en-US" altLang="ko-KR" dirty="0"/>
              <a:t>(Unicast)</a:t>
            </a:r>
            <a:endParaRPr lang="ko-KR" altLang="en-US" dirty="0"/>
          </a:p>
          <a:p>
            <a:pPr lvl="2"/>
            <a:r>
              <a:rPr lang="ko-KR" altLang="en-US" dirty="0"/>
              <a:t>정보를 송수신할 때 송신 노드와 수신 노드가 하나인 일</a:t>
            </a:r>
            <a:r>
              <a:rPr lang="en-US" altLang="ko-KR" dirty="0"/>
              <a:t>-</a:t>
            </a:r>
            <a:r>
              <a:rPr lang="ko-KR" altLang="en-US" dirty="0"/>
              <a:t>대</a:t>
            </a:r>
            <a:r>
              <a:rPr lang="en-US" altLang="ko-KR" dirty="0"/>
              <a:t>-</a:t>
            </a:r>
            <a:r>
              <a:rPr lang="ko-KR" altLang="en-US" dirty="0"/>
              <a:t>일 방식</a:t>
            </a:r>
          </a:p>
          <a:p>
            <a:pPr lvl="1"/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en-US" altLang="ko-KR" dirty="0"/>
              <a:t>(Broadcast)</a:t>
            </a:r>
            <a:endParaRPr lang="ko-KR" altLang="en-US" dirty="0"/>
          </a:p>
          <a:p>
            <a:pPr lvl="2"/>
            <a:r>
              <a:rPr lang="ko-KR" altLang="en-US" dirty="0"/>
              <a:t>하나의 송신 노드 하나가 네트워크에 연결된 수신 가능한 모든 노드에 데이터를 전송하는 방식</a:t>
            </a:r>
            <a:r>
              <a:rPr lang="en-US" altLang="ko-KR" dirty="0"/>
              <a:t>(</a:t>
            </a:r>
            <a:r>
              <a:rPr lang="ko-KR" altLang="en-US" dirty="0"/>
              <a:t>라디오</a:t>
            </a:r>
            <a:r>
              <a:rPr lang="en-US" altLang="ko-KR" dirty="0"/>
              <a:t>/TV)</a:t>
            </a:r>
            <a:endParaRPr lang="ko-KR" altLang="en-US" dirty="0"/>
          </a:p>
          <a:p>
            <a:pPr lvl="1"/>
            <a:r>
              <a:rPr lang="ko-KR" altLang="en-US" dirty="0"/>
              <a:t>멀티캐스트</a:t>
            </a:r>
            <a:r>
              <a:rPr lang="en-US" altLang="ko-KR" dirty="0"/>
              <a:t>(Multicast)</a:t>
            </a:r>
            <a:endParaRPr lang="ko-KR" altLang="en-US" dirty="0"/>
          </a:p>
          <a:p>
            <a:pPr lvl="2"/>
            <a:r>
              <a:rPr lang="ko-KR" altLang="en-US" dirty="0"/>
              <a:t>하나의 송신 노드가 네트워크에 연결된 하나 이상의 특정 수신 노드</a:t>
            </a:r>
            <a:r>
              <a:rPr lang="en-US" altLang="ko-KR" dirty="0"/>
              <a:t>(</a:t>
            </a:r>
            <a:r>
              <a:rPr lang="ko-KR" altLang="en-US" dirty="0"/>
              <a:t>미리 정해 둠</a:t>
            </a:r>
            <a:r>
              <a:rPr lang="en-US" altLang="ko-KR" dirty="0"/>
              <a:t>)</a:t>
            </a:r>
            <a:r>
              <a:rPr lang="ko-KR" altLang="en-US" dirty="0"/>
              <a:t>에 데이터를 전송하는 일</a:t>
            </a:r>
            <a:r>
              <a:rPr lang="en-US" altLang="ko-KR" dirty="0"/>
              <a:t>-</a:t>
            </a:r>
            <a:r>
              <a:rPr lang="ko-KR" altLang="en-US" dirty="0"/>
              <a:t>대</a:t>
            </a:r>
            <a:r>
              <a:rPr lang="en-US" altLang="ko-KR" dirty="0"/>
              <a:t>-</a:t>
            </a:r>
            <a:r>
              <a:rPr lang="ko-KR" altLang="en-US" dirty="0"/>
              <a:t>다 방식</a:t>
            </a:r>
            <a:endParaRPr lang="en-US" altLang="ko-KR" dirty="0"/>
          </a:p>
          <a:p>
            <a:pPr lvl="2"/>
            <a:r>
              <a:rPr lang="ko-KR" altLang="en-US" dirty="0"/>
              <a:t>전자우편 서비스에서 주소록에 등록된 사람에게 한번에 메일 전송</a:t>
            </a:r>
          </a:p>
          <a:p>
            <a:pPr lvl="1"/>
            <a:r>
              <a:rPr lang="ko-KR" altLang="en-US" dirty="0" err="1"/>
              <a:t>애니캐스트</a:t>
            </a:r>
            <a:r>
              <a:rPr lang="en-US" altLang="ko-KR" dirty="0"/>
              <a:t>(Anycast)</a:t>
            </a:r>
            <a:endParaRPr lang="ko-KR" altLang="en-US" dirty="0"/>
          </a:p>
          <a:p>
            <a:pPr lvl="2"/>
            <a:r>
              <a:rPr lang="ko-KR" altLang="en-US" dirty="0"/>
              <a:t>송신 노드가 네트워크에 연결된 수신 가능한 노드 중에서 한 노드에만 데이터를 전송하는 방식</a:t>
            </a:r>
            <a:endParaRPr lang="en-US" altLang="ko-KR" dirty="0"/>
          </a:p>
          <a:p>
            <a:pPr lvl="2"/>
            <a:r>
              <a:rPr lang="ko-KR" altLang="en-US" dirty="0"/>
              <a:t>프린터가 여러 대 연결된 네트워크의 경우 현재 프린트 중인 프린트 서버를 피해 다른 프린트를 사용하는 경우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2A11F3-2F4A-4569-8E4D-9FB9E288D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6" r="58504" b="55128"/>
          <a:stretch/>
        </p:blipFill>
        <p:spPr>
          <a:xfrm>
            <a:off x="224055" y="5238284"/>
            <a:ext cx="2988628" cy="1480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BF921-5231-44F2-9793-15B0877E7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2" r="59197" b="4812"/>
          <a:stretch/>
        </p:blipFill>
        <p:spPr>
          <a:xfrm>
            <a:off x="5994724" y="4429051"/>
            <a:ext cx="3139116" cy="2289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B162D4-D9B2-4360-9F18-66D2F9BC0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0" b="56041"/>
          <a:stretch/>
        </p:blipFill>
        <p:spPr>
          <a:xfrm>
            <a:off x="3224216" y="4611613"/>
            <a:ext cx="2770508" cy="2109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1CAC0-1AFE-4D5E-AA7A-DC358E046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1" t="42120" b="6228"/>
          <a:stretch/>
        </p:blipFill>
        <p:spPr>
          <a:xfrm>
            <a:off x="9109922" y="4429050"/>
            <a:ext cx="2887026" cy="22892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A09672-5648-4E02-8355-354E9CAC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2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오류처리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오류의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오류제어의 정의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F9C4EC-8E24-4AAC-BEA9-69391212B8A4}"/>
              </a:ext>
            </a:extLst>
          </p:cNvPr>
          <p:cNvSpPr/>
          <p:nvPr/>
        </p:nvSpPr>
        <p:spPr>
          <a:xfrm>
            <a:off x="949911" y="1624614"/>
            <a:ext cx="10191565" cy="1260629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통신 회선의 순간적인 절단 현상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통신 회선의 잡음과 감쇄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혼선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장치의 기계적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구조적 원인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전원 중단 등 전기적 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8EC2B4-3F07-4031-9D63-6CF5B10C2F59}"/>
              </a:ext>
            </a:extLst>
          </p:cNvPr>
          <p:cNvSpPr/>
          <p:nvPr/>
        </p:nvSpPr>
        <p:spPr>
          <a:xfrm>
            <a:off x="949910" y="3903007"/>
            <a:ext cx="10191565" cy="1260629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 전송 시 감쇠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왜곡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잡음에 의해 생성된 오류를 검출하고 정정하는 기능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 전송의 신뢰성을 위해 반드시 필요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2E9CEC-98A4-49C6-B67B-9FB67A7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8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오류처리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오류 발생 원인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1B95A3F7-B89C-4067-8013-C6F3D7696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871433"/>
              </p:ext>
            </p:extLst>
          </p:nvPr>
        </p:nvGraphicFramePr>
        <p:xfrm>
          <a:off x="1078868" y="1724586"/>
          <a:ext cx="10488736" cy="4452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8465">
                  <a:extLst>
                    <a:ext uri="{9D8B030D-6E8A-4147-A177-3AD203B41FA5}">
                      <a16:colId xmlns:a16="http://schemas.microsoft.com/office/drawing/2014/main" val="1318947081"/>
                    </a:ext>
                  </a:extLst>
                </a:gridCol>
                <a:gridCol w="9100271">
                  <a:extLst>
                    <a:ext uri="{9D8B030D-6E8A-4147-A177-3AD203B41FA5}">
                      <a16:colId xmlns:a16="http://schemas.microsoft.com/office/drawing/2014/main" val="1024041487"/>
                    </a:ext>
                  </a:extLst>
                </a:gridCol>
              </a:tblGrid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감쇠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전송 신호 세력이 전송 매체를 통과하는 과정에서 거리에 따라 약해지는 현상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770446"/>
                  </a:ext>
                </a:extLst>
              </a:tr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지연 왜곡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전송 매체를 통해 여러 신호를 전달했을 때 주파수에 따라 그 속도가 달라짐으로써 생기는 왜곡현상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35111"/>
                  </a:ext>
                </a:extLst>
              </a:tr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백색 잡음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전송 매체 내부에서 온도에 따라 전자의 운동량이 변화함으로써 생기는 잡음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가우스 잡음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열 잡음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03392"/>
                  </a:ext>
                </a:extLst>
              </a:tr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상호변조</a:t>
                      </a:r>
                      <a:r>
                        <a:rPr lang="ko-KR" altLang="en-US" sz="1400" dirty="0"/>
                        <a:t> 잡음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서로 다른 주파수들이 하나의 전송 매체를 공유할 때 주파수 간의 신호 차이로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620835"/>
                  </a:ext>
                </a:extLst>
              </a:tr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누화 잡음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혼선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인접한 전송 매체의 전자기적 상호 유도 작용에 의해 생기는 잡음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86872"/>
                  </a:ext>
                </a:extLst>
              </a:tr>
              <a:tr h="74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충격성 잡음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번개와 같은 외부적인 충격 또는 통신 시스템의 결함이나 파손 등의 기계적인 충격에 의해 순간적으로 생기는 잡음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0749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09097-B680-4DD8-9489-5485CD67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8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오류처리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오류 처리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DCDBB811-1A3A-456C-A41E-338958D67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886822"/>
              </p:ext>
            </p:extLst>
          </p:nvPr>
        </p:nvGraphicFramePr>
        <p:xfrm>
          <a:off x="661775" y="1645920"/>
          <a:ext cx="11077575" cy="48280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43256">
                  <a:extLst>
                    <a:ext uri="{9D8B030D-6E8A-4147-A177-3AD203B41FA5}">
                      <a16:colId xmlns:a16="http://schemas.microsoft.com/office/drawing/2014/main" val="1318947081"/>
                    </a:ext>
                  </a:extLst>
                </a:gridCol>
                <a:gridCol w="8334319">
                  <a:extLst>
                    <a:ext uri="{9D8B030D-6E8A-4147-A177-3AD203B41FA5}">
                      <a16:colId xmlns:a16="http://schemas.microsoft.com/office/drawing/2014/main" val="1024041487"/>
                    </a:ext>
                  </a:extLst>
                </a:gridCol>
              </a:tblGrid>
              <a:tr h="929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오류 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영문 텍스트나 숫자가 포함되지 않은 간단한 문자 전송 등 그다지 중요하지 않은 데이터를 취급하는 데이터 통신에서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770446"/>
                  </a:ext>
                </a:extLst>
              </a:tr>
              <a:tr h="905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반향검사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/>
                        <a:t>(echo loop)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전송한 데이터와 수신한 데이터를 서로 비교하여 판단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 err="1"/>
                        <a:t>수신측이</a:t>
                      </a:r>
                      <a:r>
                        <a:rPr lang="ko-KR" altLang="en-US" sz="1600" b="0" dirty="0"/>
                        <a:t> 수신한 데이터를 </a:t>
                      </a:r>
                      <a:r>
                        <a:rPr lang="ko-KR" altLang="en-US" sz="1600" b="0" dirty="0" err="1"/>
                        <a:t>송신측에서</a:t>
                      </a:r>
                      <a:r>
                        <a:rPr lang="ko-KR" altLang="en-US" sz="1600" b="0" dirty="0"/>
                        <a:t> 다시 전송 받아 원래의 데이터와 비교</a:t>
                      </a:r>
                      <a:endParaRPr lang="en-US" altLang="ko-K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35111"/>
                  </a:ext>
                </a:extLst>
              </a:tr>
              <a:tr h="742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오류 검출 후 재전송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/>
                        <a:t>(ARQ)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오류 발생시 </a:t>
                      </a:r>
                      <a:r>
                        <a:rPr lang="ko-KR" altLang="en-US" sz="1600" b="0" dirty="0" err="1"/>
                        <a:t>송신측에</a:t>
                      </a:r>
                      <a:r>
                        <a:rPr lang="ko-KR" altLang="en-US" sz="1600" b="0" dirty="0"/>
                        <a:t> 오류 발생 사실을 알리고 재전송 요구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정지대기 </a:t>
                      </a:r>
                      <a:r>
                        <a:rPr lang="en-US" altLang="ko-KR" sz="1600" b="0" dirty="0"/>
                        <a:t>ARQ, </a:t>
                      </a:r>
                      <a:r>
                        <a:rPr lang="ko-KR" altLang="en-US" sz="1600" b="0" dirty="0"/>
                        <a:t>선택적 </a:t>
                      </a:r>
                      <a:r>
                        <a:rPr lang="en-US" altLang="ko-KR" sz="1600" b="0" dirty="0"/>
                        <a:t>ARQ,  </a:t>
                      </a:r>
                      <a:r>
                        <a:rPr lang="ko-KR" altLang="en-US" sz="1600" b="0" dirty="0"/>
                        <a:t>적응적 </a:t>
                      </a:r>
                      <a:r>
                        <a:rPr lang="en-US" altLang="ko-KR" sz="1600" b="0" dirty="0"/>
                        <a:t>ARQ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03392"/>
                  </a:ext>
                </a:extLst>
              </a:tr>
              <a:tr h="88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오류 검출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CRC(</a:t>
                      </a:r>
                      <a:r>
                        <a:rPr lang="ko-KR" altLang="en-US" sz="1600" b="0" dirty="0"/>
                        <a:t>순환 중복 검사</a:t>
                      </a:r>
                      <a:r>
                        <a:rPr lang="en-US" altLang="ko-KR" sz="1600" b="0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/>
                        <a:t>패리티비트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 err="1"/>
                        <a:t>블록합</a:t>
                      </a:r>
                      <a:r>
                        <a:rPr lang="ko-KR" altLang="en-US" sz="1600" b="0" dirty="0"/>
                        <a:t>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3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전진오류 수정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FEC:Forward</a:t>
                      </a:r>
                      <a:r>
                        <a:rPr lang="en-US" altLang="ko-KR" sz="1600" b="0" dirty="0"/>
                        <a:t> Error</a:t>
                      </a:r>
                      <a:r>
                        <a:rPr lang="en-US" altLang="ko-KR" sz="1600" b="0" baseline="0" dirty="0"/>
                        <a:t> Correction)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데이터 전송 과정에서 발생한 오류를 검출하여 검출된 오류를 재전송 요구 없이 수정하는 방식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자기 정정 방식이라고도 함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 err="1"/>
                        <a:t>수신측에서</a:t>
                      </a:r>
                      <a:r>
                        <a:rPr lang="ko-KR" altLang="en-US" sz="1600" b="0" dirty="0"/>
                        <a:t> 오류가 있음을 발견하면 해당 오류를 검출하고 오류를 수정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 err="1"/>
                        <a:t>해밍</a:t>
                      </a:r>
                      <a:r>
                        <a:rPr lang="ko-KR" altLang="en-US" sz="1600" b="0" dirty="0"/>
                        <a:t> 코드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 err="1"/>
                        <a:t>해밍</a:t>
                      </a:r>
                      <a:r>
                        <a:rPr lang="ko-KR" altLang="en-US" sz="1600" b="0" dirty="0"/>
                        <a:t> 부호 검사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62083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0E4D19-42DC-4BD2-9223-786A836F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4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396F7609-790E-4708-9749-CE9A17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314" y="1108174"/>
            <a:ext cx="7948166" cy="10423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Chap3.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정보통신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5B63A59-53D3-4842-A244-C66B5FE0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2092" y="2572051"/>
            <a:ext cx="4114646" cy="383762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정보통신의 정의 및 특징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정보시스템의 구성요소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정보전송 방식과 기술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오류처리 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통신망 형태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네트워크 장비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차 산업혁명 시대의 정보통신 기술과 서비스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01D632-A32D-4BAE-A2F7-53C3532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1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통신망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정보통신망의 개념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FCCBF7-FBDF-44A4-A869-DB4209CE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AD3BF1-8024-4121-A89E-910815C424B3}"/>
              </a:ext>
            </a:extLst>
          </p:cNvPr>
          <p:cNvSpPr/>
          <p:nvPr/>
        </p:nvSpPr>
        <p:spPr>
          <a:xfrm>
            <a:off x="949911" y="1624614"/>
            <a:ext cx="10191565" cy="1804386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정보통신 시스템에서 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텍스트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음성 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효율적으로 전송하기 위해 통신장비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컴퓨터 시스템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단말기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상호 유기적으로 결합한 것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하나의 회선에 여러 시스템을 연결하거나 몇 개의 회선을 공유하는 방식으로 구성됨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통신 비용을 절감하고 정보를 효율적으로 전송하는게 주요 목적임</a:t>
            </a:r>
          </a:p>
        </p:txBody>
      </p:sp>
      <p:pic>
        <p:nvPicPr>
          <p:cNvPr id="8" name="그림 7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8C2AA16-9592-4F0F-A869-508DF96B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59" y="3695631"/>
            <a:ext cx="5126542" cy="262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085C6-AF23-4443-A3B3-8DD5BDCD5A61}"/>
              </a:ext>
            </a:extLst>
          </p:cNvPr>
          <p:cNvSpPr txBox="1"/>
          <p:nvPr/>
        </p:nvSpPr>
        <p:spPr>
          <a:xfrm>
            <a:off x="7469709" y="436081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통신망의 목적을 </a:t>
            </a:r>
            <a:endParaRPr lang="en-US" altLang="ko-KR" dirty="0"/>
          </a:p>
          <a:p>
            <a:r>
              <a:rPr lang="ko-KR" altLang="en-US" dirty="0"/>
              <a:t>충분히 고려하여 형태를 적용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2EB245D2-7CFC-4D0D-9DBE-343EF4EBCB75}"/>
              </a:ext>
            </a:extLst>
          </p:cNvPr>
          <p:cNvSpPr/>
          <p:nvPr/>
        </p:nvSpPr>
        <p:spPr>
          <a:xfrm>
            <a:off x="6880193" y="4507781"/>
            <a:ext cx="428198" cy="3524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7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통신망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LAN(Local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Network,</a:t>
            </a:r>
            <a:r>
              <a:rPr lang="ko-KR" altLang="en-US" dirty="0"/>
              <a:t> 근거리 통신망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가까운 거리에 있는</a:t>
            </a:r>
            <a:r>
              <a:rPr lang="en-US" altLang="ko-KR" dirty="0"/>
              <a:t> </a:t>
            </a:r>
            <a:r>
              <a:rPr lang="ko-KR" altLang="en-US" dirty="0"/>
              <a:t>컴퓨터와 통신장비들을 연결하여 고속통신이 가능한 통신망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컴퓨터와 그 주변 장치</a:t>
            </a:r>
            <a:r>
              <a:rPr lang="en-US" altLang="ko-KR" dirty="0"/>
              <a:t>,</a:t>
            </a:r>
            <a:r>
              <a:rPr lang="ko-KR" altLang="en-US" dirty="0"/>
              <a:t> 전화기</a:t>
            </a:r>
            <a:r>
              <a:rPr lang="en-US" altLang="ko-KR" dirty="0"/>
              <a:t>, </a:t>
            </a:r>
            <a:r>
              <a:rPr lang="ko-KR" altLang="en-US" dirty="0"/>
              <a:t>팩시밀리</a:t>
            </a:r>
            <a:r>
              <a:rPr lang="en-US" altLang="ko-KR" dirty="0"/>
              <a:t>, TV </a:t>
            </a:r>
            <a:r>
              <a:rPr lang="ko-KR" altLang="en-US" dirty="0"/>
              <a:t>수상기 등 통신 기능이 있는 기기는 모두 연결 가능</a:t>
            </a:r>
            <a:r>
              <a:rPr lang="en-US" altLang="ko-KR" dirty="0"/>
              <a:t>(</a:t>
            </a:r>
            <a:r>
              <a:rPr lang="ko-KR" altLang="en-US" dirty="0"/>
              <a:t>자원 공유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통신에 적합한 지역에서만 제한적으로 사용 가능</a:t>
            </a:r>
            <a:r>
              <a:rPr lang="en-US" altLang="ko-KR" dirty="0"/>
              <a:t>(1~20km)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데이터 전송속도가 매우 빠른 통신매체로 구성</a:t>
            </a:r>
            <a:r>
              <a:rPr lang="en-US" altLang="ko-KR" dirty="0"/>
              <a:t>(1~20Mbps)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전송 특성이 좋은 매체를 사용하며</a:t>
            </a:r>
            <a:r>
              <a:rPr lang="en-US" altLang="ko-KR" dirty="0"/>
              <a:t>, </a:t>
            </a:r>
            <a:r>
              <a:rPr lang="ko-KR" altLang="en-US" dirty="0"/>
              <a:t>오류 발생률이 매우 낮아 신뢰성 있는 정보 전송이 가능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하나의 통신망을 이용하여 텍스트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이미지를 모두 전송하여 정보를 종합적으로 처리 가능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버스, 하얀색이(가) 표시된 사진&#10;&#10;자동 생성된 설명">
            <a:extLst>
              <a:ext uri="{FF2B5EF4-FFF2-40B4-BE49-F238E27FC236}">
                <a16:creationId xmlns:a16="http://schemas.microsoft.com/office/drawing/2014/main" id="{A94D6532-6DEA-4154-A26F-46D95DB65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4011125" y="4196080"/>
            <a:ext cx="4319074" cy="251948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FCCBF7-FBDF-44A4-A869-DB4209CE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7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통신망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WAN(Wide Area Network, </a:t>
            </a:r>
            <a:r>
              <a:rPr lang="ko-KR" altLang="en-US" dirty="0"/>
              <a:t>광역 통신망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둘 이상의 </a:t>
            </a:r>
            <a:r>
              <a:rPr lang="en-US" altLang="ko-KR" dirty="0"/>
              <a:t>LAN</a:t>
            </a:r>
            <a:r>
              <a:rPr lang="ko-KR" altLang="en-US" dirty="0"/>
              <a:t>이 넓은 지역에 걸쳐 연결되어 있는 네트워크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도시와</a:t>
            </a:r>
            <a:r>
              <a:rPr lang="en-US" altLang="ko-KR" dirty="0"/>
              <a:t> </a:t>
            </a:r>
            <a:r>
              <a:rPr lang="ko-KR" altLang="en-US" dirty="0"/>
              <a:t>도시 간</a:t>
            </a:r>
            <a:r>
              <a:rPr lang="en-US" altLang="ko-KR" dirty="0"/>
              <a:t>, </a:t>
            </a:r>
            <a:r>
              <a:rPr lang="ko-KR" altLang="en-US" dirty="0"/>
              <a:t>국가와 국가 간 등 원격지 사이를 연결하는 통신망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범위는 보통 </a:t>
            </a:r>
            <a:r>
              <a:rPr lang="en-US" altLang="ko-KR" dirty="0"/>
              <a:t>10km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13F544-3D54-4392-976C-7ADBD920292B}"/>
              </a:ext>
            </a:extLst>
          </p:cNvPr>
          <p:cNvGrpSpPr/>
          <p:nvPr/>
        </p:nvGrpSpPr>
        <p:grpSpPr>
          <a:xfrm>
            <a:off x="1752970" y="3429000"/>
            <a:ext cx="5978790" cy="3281484"/>
            <a:chOff x="1823991" y="3554402"/>
            <a:chExt cx="5304778" cy="27604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F6C5649-1069-4DD0-9EE8-98320328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991" y="3554402"/>
              <a:ext cx="5207123" cy="2760403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B2A6A9D-95A9-4BE5-B938-33B92655D0F4}"/>
                </a:ext>
              </a:extLst>
            </p:cNvPr>
            <p:cNvSpPr/>
            <p:nvPr/>
          </p:nvSpPr>
          <p:spPr>
            <a:xfrm>
              <a:off x="6258757" y="5948039"/>
              <a:ext cx="870012" cy="3462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56E5C1-E498-46E8-8799-6DF4FC08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8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네트워크 장비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289714" cy="4990001"/>
          </a:xfrm>
        </p:spPr>
        <p:txBody>
          <a:bodyPr>
            <a:normAutofit/>
          </a:bodyPr>
          <a:lstStyle/>
          <a:p>
            <a:r>
              <a:rPr lang="ko-KR" altLang="en-US" dirty="0"/>
              <a:t>허브</a:t>
            </a:r>
            <a:endParaRPr lang="en-US" altLang="ko-KR" dirty="0"/>
          </a:p>
          <a:p>
            <a:pPr lvl="1"/>
            <a:r>
              <a:rPr lang="ko-KR" altLang="en-US" dirty="0"/>
              <a:t>가까운 거리의 컴퓨터들을 연결하는 장치</a:t>
            </a:r>
            <a:endParaRPr lang="en-US" altLang="ko-KR" dirty="0"/>
          </a:p>
          <a:p>
            <a:pPr lvl="1"/>
            <a:r>
              <a:rPr lang="ko-KR" altLang="en-US" dirty="0"/>
              <a:t>한 가운데에 있는 제어장치를 중심으로</a:t>
            </a:r>
            <a:r>
              <a:rPr lang="en-US" altLang="ko-KR" dirty="0"/>
              <a:t>, DTE</a:t>
            </a:r>
            <a:r>
              <a:rPr lang="ko-KR" altLang="en-US" dirty="0"/>
              <a:t>가 있는 지점 간에 트리 구조로 연결하는 장비</a:t>
            </a:r>
            <a:endParaRPr lang="en-US" altLang="ko-KR" dirty="0"/>
          </a:p>
          <a:p>
            <a:pPr lvl="1"/>
            <a:r>
              <a:rPr lang="en-US" altLang="ko-KR" dirty="0"/>
              <a:t>LAN</a:t>
            </a:r>
            <a:r>
              <a:rPr lang="ko-KR" altLang="en-US" dirty="0"/>
              <a:t>끼리 연결하는 경우에도 사용</a:t>
            </a:r>
            <a:endParaRPr lang="en-US" altLang="ko-KR" dirty="0"/>
          </a:p>
          <a:p>
            <a:pPr lvl="1"/>
            <a:r>
              <a:rPr lang="ko-KR" altLang="en-US" dirty="0"/>
              <a:t>수신한 신호를 정확히 재생하여 다른 쪽으로 내보내는 역할</a:t>
            </a:r>
            <a:endParaRPr lang="en-US" altLang="ko-KR" dirty="0"/>
          </a:p>
          <a:p>
            <a:pPr lvl="1"/>
            <a:r>
              <a:rPr lang="ko-KR" altLang="en-US" dirty="0"/>
              <a:t>초기의 허브는 신호를 증폭하고 재생하며 각 노드를 집중화 시켜주는 역할</a:t>
            </a:r>
            <a:r>
              <a:rPr lang="en-US" altLang="ko-KR" dirty="0"/>
              <a:t>(</a:t>
            </a:r>
            <a:r>
              <a:rPr lang="ko-KR" altLang="en-US" dirty="0"/>
              <a:t>초기 더미 허브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최근에는 망을 관리할 수 있는 수준인 지능형 허브로 발전</a:t>
            </a:r>
            <a:r>
              <a:rPr lang="en-US" altLang="ko-KR" dirty="0"/>
              <a:t>(</a:t>
            </a:r>
            <a:r>
              <a:rPr lang="ko-KR" altLang="en-US" dirty="0"/>
              <a:t>스위칭 허브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리피터</a:t>
            </a:r>
            <a:endParaRPr lang="en-US" altLang="ko-KR" dirty="0"/>
          </a:p>
          <a:p>
            <a:pPr lvl="1"/>
            <a:r>
              <a:rPr lang="ko-KR" altLang="en-US" dirty="0"/>
              <a:t>단말기 사이의 거리가 멀어질수록 감쇄되는 신호를 재생시키는 장비</a:t>
            </a:r>
            <a:endParaRPr lang="en-US" altLang="ko-KR" dirty="0"/>
          </a:p>
          <a:p>
            <a:pPr lvl="1"/>
            <a:r>
              <a:rPr lang="ko-KR" altLang="en-US" dirty="0"/>
              <a:t>서로 분리된 동일한 </a:t>
            </a:r>
            <a:r>
              <a:rPr lang="en-US" altLang="ko-KR" dirty="0"/>
              <a:t>LAN</a:t>
            </a:r>
            <a:r>
              <a:rPr lang="ko-KR" altLang="en-US" dirty="0"/>
              <a:t>에서 네트워크의 거리를 연장할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9D8480A6-8BB5-4599-952E-8B4E8A36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72" y="4380841"/>
            <a:ext cx="3965672" cy="220264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02E3F3-C7B6-4D42-A8F4-1F07699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1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네트워크 장비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289714" cy="4990001"/>
          </a:xfrm>
        </p:spPr>
        <p:txBody>
          <a:bodyPr>
            <a:normAutofit/>
          </a:bodyPr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ko-KR" altLang="en-US" dirty="0"/>
              <a:t>서로 다른 네트워크를 연결해주는 장치</a:t>
            </a:r>
            <a:r>
              <a:rPr lang="en-US" altLang="ko-KR" dirty="0"/>
              <a:t>(</a:t>
            </a:r>
            <a:r>
              <a:rPr lang="ko-KR" altLang="en-US" dirty="0"/>
              <a:t>각각의 네트워크는 통신방법이나 신호가 다르기 때문에 여러가지 네트워크들이 정보를 주고받기 위해 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외부 네트워크와 내부 네트워크를 연결해 주는 장비</a:t>
            </a:r>
            <a:endParaRPr lang="en-US" altLang="ko-KR" dirty="0"/>
          </a:p>
          <a:p>
            <a:pPr lvl="1"/>
            <a:r>
              <a:rPr lang="ko-KR" altLang="en-US" dirty="0"/>
              <a:t>구조가 다른 </a:t>
            </a:r>
            <a:r>
              <a:rPr lang="ko-KR" altLang="en-US" dirty="0" err="1"/>
              <a:t>망끼리도</a:t>
            </a:r>
            <a:r>
              <a:rPr lang="ko-KR" altLang="en-US" dirty="0"/>
              <a:t> 연결할 수 있어 근거리 통신망과 광역통신망을 연결하는 데 주로 사용</a:t>
            </a:r>
            <a:endParaRPr lang="en-US" altLang="ko-KR" dirty="0"/>
          </a:p>
          <a:p>
            <a:pPr lvl="1"/>
            <a:r>
              <a:rPr lang="ko-KR" altLang="en-US" dirty="0"/>
              <a:t>데이터가 전송될 수 있는 여러 경로 중 가장 적절한 전송 경로를 선택하는 역할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r>
              <a:rPr lang="ko-KR" altLang="en-US" dirty="0"/>
              <a:t>게이트웨이</a:t>
            </a:r>
            <a:endParaRPr lang="en-US" altLang="ko-KR" dirty="0"/>
          </a:p>
          <a:p>
            <a:pPr lvl="1"/>
            <a:r>
              <a:rPr lang="ko-KR" altLang="en-US" dirty="0"/>
              <a:t>한 네트워크에서 다른 네트워크로 이동하기 위해 거쳐야 하는 지점</a:t>
            </a:r>
            <a:endParaRPr lang="en-US" altLang="ko-KR" dirty="0"/>
          </a:p>
          <a:p>
            <a:pPr lvl="1"/>
            <a:r>
              <a:rPr lang="ko-KR" altLang="en-US" dirty="0"/>
              <a:t>이기종 네트워크를 연결하고 프로토콜 구조가 전혀 다른 네트워크의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프로토콜이 다를 경우 중재 역할을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AE7C55-81D4-41DF-8F42-77C0242C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0" y="3034300"/>
            <a:ext cx="4018329" cy="354918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8B703D-8154-40EA-939C-89EAFDE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191113" cy="4990001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 혁명 시대</a:t>
            </a:r>
            <a:endParaRPr lang="en-US" altLang="ko-KR" dirty="0"/>
          </a:p>
          <a:p>
            <a:pPr lvl="1"/>
            <a:r>
              <a:rPr lang="ko-KR" altLang="en-US" dirty="0"/>
              <a:t>정보통신 기술을 기반으로 이뤄지는 차세대 산업혁명</a:t>
            </a:r>
            <a:endParaRPr lang="en-US" altLang="ko-KR" dirty="0"/>
          </a:p>
          <a:p>
            <a:pPr lvl="1"/>
            <a:r>
              <a:rPr lang="ko-KR" altLang="en-US" dirty="0"/>
              <a:t>인공지능</a:t>
            </a:r>
            <a:r>
              <a:rPr lang="en-US" altLang="ko-KR" dirty="0"/>
              <a:t>(AI), </a:t>
            </a:r>
            <a:r>
              <a:rPr lang="ko-KR" altLang="en-US" dirty="0"/>
              <a:t>사물인터넷</a:t>
            </a:r>
            <a:r>
              <a:rPr lang="en-US" altLang="ko-KR" dirty="0"/>
              <a:t>(IoT), </a:t>
            </a:r>
            <a:r>
              <a:rPr lang="ko-KR" altLang="en-US" dirty="0"/>
              <a:t>클라우드 컴퓨팅 기술</a:t>
            </a:r>
            <a:r>
              <a:rPr lang="en-US" altLang="ko-KR" dirty="0"/>
              <a:t>, </a:t>
            </a:r>
            <a:r>
              <a:rPr lang="ko-KR" altLang="en-US" dirty="0"/>
              <a:t>빅데이터 기술</a:t>
            </a:r>
            <a:r>
              <a:rPr lang="en-US" altLang="ko-KR" dirty="0"/>
              <a:t>, </a:t>
            </a:r>
            <a:r>
              <a:rPr lang="ko-KR" altLang="en-US" dirty="0"/>
              <a:t>가상현실</a:t>
            </a:r>
            <a:r>
              <a:rPr lang="en-US" altLang="ko-KR" dirty="0"/>
              <a:t>(VR)</a:t>
            </a:r>
            <a:r>
              <a:rPr lang="ko-KR" altLang="en-US" dirty="0"/>
              <a:t>등이 주도하는 차세대 산업혁명</a:t>
            </a:r>
            <a:endParaRPr lang="en-US" altLang="ko-KR" dirty="0"/>
          </a:p>
          <a:p>
            <a:pPr lvl="1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스위스 다보스 포럼에서 회장 </a:t>
            </a:r>
            <a:r>
              <a:rPr lang="ko-KR" altLang="en-US" dirty="0" err="1"/>
              <a:t>클라우스</a:t>
            </a:r>
            <a:r>
              <a:rPr lang="ko-KR" altLang="en-US" dirty="0"/>
              <a:t> </a:t>
            </a:r>
            <a:r>
              <a:rPr lang="ko-KR" altLang="en-US" dirty="0" err="1"/>
              <a:t>슈밥이</a:t>
            </a:r>
            <a:r>
              <a:rPr lang="ko-KR" altLang="en-US" dirty="0"/>
              <a:t> ‘</a:t>
            </a:r>
            <a:r>
              <a:rPr lang="en-US" altLang="ko-KR" dirty="0"/>
              <a:t>4</a:t>
            </a:r>
            <a:r>
              <a:rPr lang="ko-KR" altLang="en-US" dirty="0"/>
              <a:t>차 산업혁명이 개막되었다’ 정식 선언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51BE5814-82FA-4A06-833C-85FA3659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42" y="3933339"/>
            <a:ext cx="7824115" cy="248256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AFE85D-B5C3-4B4F-AC69-BD13AA1034DF}"/>
              </a:ext>
            </a:extLst>
          </p:cNvPr>
          <p:cNvSpPr/>
          <p:nvPr/>
        </p:nvSpPr>
        <p:spPr>
          <a:xfrm>
            <a:off x="1224650" y="2505706"/>
            <a:ext cx="10129150" cy="1005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차 산업혁명은 디지털혁명인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차 산업혁명에 기반을 두고 있으며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디지털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바이오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물리학 등의 기존 영역을 융합하는 기술혁명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03470-B835-430B-9DF7-E4426EB2D9C8}"/>
              </a:ext>
            </a:extLst>
          </p:cNvPr>
          <p:cNvSpPr txBox="1"/>
          <p:nvPr/>
        </p:nvSpPr>
        <p:spPr>
          <a:xfrm>
            <a:off x="6404483" y="3611461"/>
            <a:ext cx="475162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정보통신 기술을 기반으로 한 공간의 </a:t>
            </a:r>
            <a:r>
              <a:rPr lang="ko-KR" altLang="en-US" sz="1400"/>
              <a:t>융합과 변화가 특징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B206F6-E35A-4B67-A8B0-357F7B49EADC}"/>
              </a:ext>
            </a:extLst>
          </p:cNvPr>
          <p:cNvSpPr/>
          <p:nvPr/>
        </p:nvSpPr>
        <p:spPr>
          <a:xfrm>
            <a:off x="6713076" y="3937366"/>
            <a:ext cx="3941685" cy="214786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B555CD3-D74C-4089-A92A-EDDD4FE4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1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ICBM (IoT/Cloud/Big Data/Mobile) 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차 산업혁명</a:t>
            </a:r>
            <a:r>
              <a:rPr lang="ko-KR" altLang="en-US" dirty="0"/>
              <a:t>이라는 새로운 환경에 원천이 되는 </a:t>
            </a:r>
            <a:r>
              <a:rPr lang="ko-KR" altLang="en-US" dirty="0">
                <a:solidFill>
                  <a:srgbClr val="FF0000"/>
                </a:solidFill>
              </a:rPr>
              <a:t>대표적인 정보통신 기술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사물인터넷</a:t>
            </a:r>
            <a:r>
              <a:rPr lang="en-US" altLang="ko-KR" dirty="0"/>
              <a:t>(IoT),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모바일 기술 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C0DB9-7FE3-4209-B7B7-17451D6C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501884"/>
            <a:ext cx="5856209" cy="40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93FB8-17AD-4F17-A2CD-777BE82605C3}"/>
              </a:ext>
            </a:extLst>
          </p:cNvPr>
          <p:cNvSpPr txBox="1"/>
          <p:nvPr/>
        </p:nvSpPr>
        <p:spPr>
          <a:xfrm>
            <a:off x="552450" y="23971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(ICBM</a:t>
            </a:r>
            <a:r>
              <a:rPr lang="ko-KR" altLang="en-US" dirty="0"/>
              <a:t>개념도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BD3F1-E4CC-413B-B259-9254E7783ABC}"/>
              </a:ext>
            </a:extLst>
          </p:cNvPr>
          <p:cNvSpPr txBox="1"/>
          <p:nvPr/>
        </p:nvSpPr>
        <p:spPr>
          <a:xfrm>
            <a:off x="6534150" y="4430924"/>
            <a:ext cx="5455340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① 유선 혹은 무선으로 연결된 </a:t>
            </a:r>
            <a:r>
              <a:rPr lang="ko-KR" altLang="en-US" sz="1400" dirty="0" err="1"/>
              <a:t>사물들로부터</a:t>
            </a:r>
            <a:r>
              <a:rPr lang="ko-KR" altLang="en-US" sz="1400" dirty="0"/>
              <a:t> 데이터들이 수집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② 수집된 데이터는 클라우드 스토리지에 분산 저장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③ 분산 저장된 클라우드 서버의 데이터를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빅데이터 분석 기술들에 의해 분석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④ 분석된 결과는 다양한 모바일 사용자 기기에 의해서 소비되고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이를 기반으로 사용자 서비스가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3135C6-FF29-4682-9959-AD51E4F0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8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493901" cy="4990001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(IoT, Internet of Things)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세상에 존재하는 유형 혹은 무형의 객체들이 다양한 방식으로 서로 연결되어 개별 객체들이 제공하지 못했던 새로운 서비스를        제공하는 것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네트워크 센서를 통해 사물의 현황 정보를 수집한 뒤 </a:t>
            </a:r>
            <a:r>
              <a:rPr lang="en-US" altLang="ko-KR" sz="1400" dirty="0"/>
              <a:t>‘</a:t>
            </a:r>
            <a:r>
              <a:rPr lang="ko-KR" altLang="en-US" sz="1400" dirty="0"/>
              <a:t>중앙센터</a:t>
            </a:r>
            <a:r>
              <a:rPr lang="en-US" altLang="ko-KR" sz="1400" dirty="0"/>
              <a:t>＇</a:t>
            </a:r>
            <a:r>
              <a:rPr lang="ko-KR" altLang="en-US" sz="1400" dirty="0"/>
              <a:t>에 전송하는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센서</a:t>
            </a:r>
            <a:r>
              <a:rPr lang="en-US" altLang="ko-KR" sz="1400" dirty="0"/>
              <a:t>＇</a:t>
            </a:r>
            <a:r>
              <a:rPr lang="ko-KR" altLang="en-US" sz="1400" dirty="0"/>
              <a:t>기술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각종 사물에 컴퓨터 칩과 통신 기능을 내장하여 인터넷에 연결하는 기술</a:t>
            </a:r>
            <a:r>
              <a:rPr lang="en-US" altLang="ko-KR" sz="1400" dirty="0"/>
              <a:t>(</a:t>
            </a:r>
            <a:r>
              <a:rPr lang="ko-KR" altLang="en-US" sz="1400" dirty="0"/>
              <a:t>무선통신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다양한 산업에 융합되어 사용가능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사물통신 </a:t>
            </a:r>
            <a:r>
              <a:rPr lang="en-US" altLang="ko-KR" sz="1400" dirty="0"/>
              <a:t>:</a:t>
            </a:r>
            <a:r>
              <a:rPr lang="ko-KR" altLang="en-US" sz="1400" dirty="0"/>
              <a:t> 통신장비와 사람과의 통신을 주목적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사물인터넷</a:t>
            </a:r>
            <a:r>
              <a:rPr lang="en-US" altLang="ko-KR" sz="1400" dirty="0"/>
              <a:t>(IoT) 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사물끼리도</a:t>
            </a:r>
            <a:r>
              <a:rPr lang="ko-KR" altLang="en-US" sz="1400" dirty="0"/>
              <a:t> 통신을 함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여자, 가장, 젊은, 셔츠이(가) 표시된 사진&#10;&#10;자동 생성된 설명">
            <a:extLst>
              <a:ext uri="{FF2B5EF4-FFF2-40B4-BE49-F238E27FC236}">
                <a16:creationId xmlns:a16="http://schemas.microsoft.com/office/drawing/2014/main" id="{E292D686-A4DD-4333-995F-847FB6F0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4"/>
          <a:stretch/>
        </p:blipFill>
        <p:spPr>
          <a:xfrm>
            <a:off x="1357352" y="4262358"/>
            <a:ext cx="5718151" cy="218716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CF6C22-D5BC-418A-B2D1-16BE165A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87CBF-B0C2-4F19-BF5B-B6DF4A017811}"/>
              </a:ext>
            </a:extLst>
          </p:cNvPr>
          <p:cNvSpPr txBox="1"/>
          <p:nvPr/>
        </p:nvSpPr>
        <p:spPr>
          <a:xfrm>
            <a:off x="1357352" y="6356350"/>
            <a:ext cx="142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구글</a:t>
            </a:r>
            <a:r>
              <a:rPr lang="en-US" altLang="ko-KR" sz="1200" dirty="0">
                <a:solidFill>
                  <a:schemeClr val="accent1"/>
                </a:solidFill>
              </a:rPr>
              <a:t>(nest protect)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E14FF-E498-4898-81F3-BA75197DB09C}"/>
              </a:ext>
            </a:extLst>
          </p:cNvPr>
          <p:cNvSpPr txBox="1"/>
          <p:nvPr/>
        </p:nvSpPr>
        <p:spPr>
          <a:xfrm>
            <a:off x="4411270" y="6365166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통신기능 및 센서 기능 탑재</a:t>
            </a:r>
          </a:p>
        </p:txBody>
      </p:sp>
    </p:spTree>
    <p:extLst>
      <p:ext uri="{BB962C8B-B14F-4D97-AF65-F5344CB8AC3E}">
        <p14:creationId xmlns:p14="http://schemas.microsoft.com/office/powerpoint/2010/main" val="185363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클라우드</a:t>
            </a:r>
            <a:r>
              <a:rPr lang="en-US" altLang="ko-KR" dirty="0"/>
              <a:t>(Cloud)</a:t>
            </a:r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인터넷 상의 서버를 통하여 </a:t>
            </a:r>
            <a:r>
              <a:rPr lang="en-US" altLang="ko-KR" sz="1400" dirty="0"/>
              <a:t>IT</a:t>
            </a:r>
            <a:r>
              <a:rPr lang="ko-KR" altLang="en-US" sz="1400" dirty="0"/>
              <a:t>관련 서비스를 언제 어디서나 한번에 사용할 수 있는 컴퓨팅 환경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중앙으로 수집된 정보를 분석하며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기반으로 사용자들에게 원격 서비스를 제공하는 기술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모든 파일을 보관 할 수 있는 디지털 저장 장치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정보처리</a:t>
            </a:r>
            <a:r>
              <a:rPr lang="en-US" altLang="ko-KR" sz="1400" dirty="0"/>
              <a:t>, </a:t>
            </a:r>
            <a:r>
              <a:rPr lang="ko-KR" altLang="en-US" sz="1400" dirty="0"/>
              <a:t>저장</a:t>
            </a:r>
            <a:r>
              <a:rPr lang="en-US" altLang="ko-KR" sz="1400" dirty="0"/>
              <a:t>, </a:t>
            </a:r>
            <a:r>
              <a:rPr lang="ko-KR" altLang="en-US" sz="1400" dirty="0"/>
              <a:t>관리</a:t>
            </a:r>
            <a:r>
              <a:rPr lang="en-US" altLang="ko-KR" sz="1400" dirty="0"/>
              <a:t>, </a:t>
            </a:r>
            <a:r>
              <a:rPr lang="ko-KR" altLang="en-US" sz="1400" dirty="0"/>
              <a:t>유통</a:t>
            </a:r>
            <a:r>
              <a:rPr lang="en-US" altLang="ko-KR" sz="1400" dirty="0"/>
              <a:t>, </a:t>
            </a:r>
            <a:r>
              <a:rPr lang="ko-KR" altLang="en-US" sz="1400" dirty="0"/>
              <a:t>분석 등의 작업을 제</a:t>
            </a:r>
            <a:r>
              <a:rPr lang="en-US" altLang="ko-KR" sz="1400" dirty="0"/>
              <a:t>3</a:t>
            </a:r>
            <a:r>
              <a:rPr lang="ko-KR" altLang="en-US" sz="1400" dirty="0"/>
              <a:t>의 공간</a:t>
            </a:r>
            <a:r>
              <a:rPr lang="en-US" altLang="ko-KR" sz="1400" dirty="0"/>
              <a:t>(</a:t>
            </a:r>
            <a:r>
              <a:rPr lang="ko-KR" altLang="en-US" sz="1400" dirty="0"/>
              <a:t>웹하드</a:t>
            </a:r>
            <a:r>
              <a:rPr lang="en-US" altLang="ko-KR" sz="1400" dirty="0"/>
              <a:t>)</a:t>
            </a:r>
            <a:r>
              <a:rPr lang="ko-KR" altLang="en-US" sz="1400" dirty="0"/>
              <a:t>에서 수행하는 컴퓨팅 시스템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인터넷 접속이 가능한 단말기 등을 통해 언제 어디서나 데이터를 불러와 작업하는 사용자 환경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sz="1400" dirty="0"/>
              <a:t>4</a:t>
            </a:r>
            <a:r>
              <a:rPr lang="ko-KR" altLang="en-US" sz="1400" dirty="0"/>
              <a:t>차 산업혁명의 필수 인프라로 자리잡음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12A47FB-4F66-4F58-BDE9-8EBA6532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7" y="3533993"/>
            <a:ext cx="4979633" cy="304949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FCACEE-3847-4D86-BC28-4B00D65B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25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빅 데이터</a:t>
            </a:r>
            <a:r>
              <a:rPr lang="en-US" altLang="ko-KR" dirty="0"/>
              <a:t>(Big Data)</a:t>
            </a: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굉장히 많은 양의 데이터에서 빠르게 정보를 추출 및 분석하여 가치 있는 정보를 발견하는 기술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대량의 데이터들을 수집</a:t>
            </a:r>
            <a:r>
              <a:rPr lang="en-US" altLang="ko-KR" sz="1400" dirty="0"/>
              <a:t>, </a:t>
            </a:r>
            <a:r>
              <a:rPr lang="ko-KR" altLang="en-US" sz="1400" dirty="0"/>
              <a:t>저장</a:t>
            </a:r>
            <a:r>
              <a:rPr lang="en-US" altLang="ko-KR" sz="1400" dirty="0"/>
              <a:t>, </a:t>
            </a:r>
            <a:r>
              <a:rPr lang="ko-KR" altLang="en-US" sz="1400" dirty="0"/>
              <a:t>관리</a:t>
            </a:r>
            <a:r>
              <a:rPr lang="en-US" altLang="ko-KR" sz="1400" dirty="0"/>
              <a:t>, </a:t>
            </a:r>
            <a:r>
              <a:rPr lang="ko-KR" altLang="en-US" sz="1400" dirty="0"/>
              <a:t>분석해 정보를 제공</a:t>
            </a:r>
            <a:endParaRPr lang="en-US" altLang="ko-KR" sz="1400" dirty="0"/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빅 데이터 플랫폼</a:t>
            </a:r>
            <a:endParaRPr lang="en-US" altLang="ko-KR" sz="1400" dirty="0"/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빅 데이터의 수집부터 처리 관리까지 이르는 일련에 과정에서 필요한 공통 기술과 기능을 제공</a:t>
            </a:r>
            <a:endParaRPr lang="en-US" altLang="ko-KR" dirty="0"/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생명주기를 거쳐 유용한 정보를 생산하며</a:t>
            </a:r>
            <a:r>
              <a:rPr lang="en-US" altLang="ko-KR" dirty="0"/>
              <a:t>, </a:t>
            </a:r>
            <a:r>
              <a:rPr lang="ko-KR" altLang="en-US" dirty="0"/>
              <a:t>이 과정에서 다양한 기술을 활용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83A54-15DB-4983-A557-39B6FF40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67" y="3935027"/>
            <a:ext cx="7942194" cy="214363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32D34D-6766-45FB-B426-609AFC7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FF5EF-AD28-4A32-846C-22F84246890D}"/>
              </a:ext>
            </a:extLst>
          </p:cNvPr>
          <p:cNvSpPr txBox="1"/>
          <p:nvPr/>
        </p:nvSpPr>
        <p:spPr>
          <a:xfrm>
            <a:off x="3823684" y="347336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충분한 저장공간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5A19B-A2AF-4AA7-B366-9B07F9F2FB34}"/>
              </a:ext>
            </a:extLst>
          </p:cNvPr>
          <p:cNvSpPr txBox="1"/>
          <p:nvPr/>
        </p:nvSpPr>
        <p:spPr>
          <a:xfrm>
            <a:off x="1790971" y="346117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데이터의 빠른 생성 및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실시간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44509-A106-4B92-AC90-7F876FF6D290}"/>
              </a:ext>
            </a:extLst>
          </p:cNvPr>
          <p:cNvSpPr txBox="1"/>
          <p:nvPr/>
        </p:nvSpPr>
        <p:spPr>
          <a:xfrm>
            <a:off x="7780106" y="344899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축적된 데이터의 파괴 유실을 막고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보안 유지 기능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B6120-520D-4106-B327-96B9B68FD2D7}"/>
              </a:ext>
            </a:extLst>
          </p:cNvPr>
          <p:cNvSpPr txBox="1"/>
          <p:nvPr/>
        </p:nvSpPr>
        <p:spPr>
          <a:xfrm>
            <a:off x="5748231" y="347336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빅데이터를 분석 및 활용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가능한 형태로 변화</a:t>
            </a:r>
          </a:p>
        </p:txBody>
      </p:sp>
    </p:spTree>
    <p:extLst>
      <p:ext uri="{BB962C8B-B14F-4D97-AF65-F5344CB8AC3E}">
        <p14:creationId xmlns:p14="http://schemas.microsoft.com/office/powerpoint/2010/main" val="1350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정보통신의 정의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200938" cy="5267105"/>
          </a:xfrm>
        </p:spPr>
        <p:txBody>
          <a:bodyPr>
            <a:normAutofit/>
          </a:bodyPr>
          <a:lstStyle/>
          <a:p>
            <a:r>
              <a:rPr lang="ko-KR" altLang="en-US" dirty="0"/>
              <a:t>정보통신 기술</a:t>
            </a:r>
            <a:r>
              <a:rPr lang="en-US" altLang="ko-KR" dirty="0"/>
              <a:t>(ICT)</a:t>
            </a:r>
          </a:p>
          <a:p>
            <a:pPr lvl="1"/>
            <a:r>
              <a:rPr lang="ko-KR" altLang="en-US" dirty="0"/>
              <a:t>정보처리기술</a:t>
            </a:r>
            <a:r>
              <a:rPr lang="en-US" altLang="ko-KR" dirty="0"/>
              <a:t>(IT) + </a:t>
            </a:r>
            <a:r>
              <a:rPr lang="ko-KR" altLang="en-US" dirty="0"/>
              <a:t>통신 기술</a:t>
            </a:r>
            <a:r>
              <a:rPr lang="en-US" altLang="ko-KR" dirty="0"/>
              <a:t>(CT)</a:t>
            </a:r>
          </a:p>
          <a:p>
            <a:pPr lvl="1"/>
            <a:r>
              <a:rPr lang="ko-KR" altLang="en-US" dirty="0"/>
              <a:t>여러 단말장치를 통신망에 접속하여 데이터를 전송하고 처리하며 교환하는 통신 체계</a:t>
            </a:r>
            <a:endParaRPr lang="en-US" altLang="ko-KR" dirty="0"/>
          </a:p>
          <a:p>
            <a:pPr lvl="1"/>
            <a:r>
              <a:rPr lang="ko-KR" altLang="en-US" dirty="0"/>
              <a:t>초기에는 독립적으로 발전</a:t>
            </a:r>
            <a:r>
              <a:rPr lang="en-US" altLang="ko-KR" dirty="0"/>
              <a:t>, </a:t>
            </a:r>
            <a:r>
              <a:rPr lang="ko-KR" altLang="en-US" dirty="0"/>
              <a:t>점차 두 기술이 융합되어 발전됨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정보처리 기술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데이터를 의미 있는 정보로 변환</a:t>
            </a:r>
            <a:r>
              <a:rPr lang="ko-KR" altLang="en-US" dirty="0"/>
              <a:t>하거나 </a:t>
            </a:r>
            <a:r>
              <a:rPr lang="ko-KR" altLang="en-US" dirty="0">
                <a:solidFill>
                  <a:srgbClr val="FF0000"/>
                </a:solidFill>
              </a:rPr>
              <a:t>데이터를 지식으로 변환</a:t>
            </a:r>
            <a:r>
              <a:rPr lang="ko-KR" altLang="en-US" dirty="0"/>
              <a:t>하기 위해 </a:t>
            </a:r>
            <a:r>
              <a:rPr lang="ko-KR" altLang="en-US" dirty="0">
                <a:solidFill>
                  <a:srgbClr val="FF0000"/>
                </a:solidFill>
              </a:rPr>
              <a:t>컴퓨터를 이용하여 처리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현실세계를 단순히 관찰</a:t>
            </a:r>
            <a:r>
              <a:rPr lang="en-US" altLang="ko-KR" dirty="0"/>
              <a:t>, </a:t>
            </a:r>
            <a:r>
              <a:rPr lang="ko-KR" altLang="en-US" dirty="0"/>
              <a:t>측정하여 수집하거나 생산한 사실이나 측정치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데이터를 가공하거나 변환하여 얻은 결과물로 의사결정을 하는데 도움이 되는 가치 있는 데이터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통신기술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멀리 떨어진 정보원과 정보 목적지 사이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정보를 전송하는 기술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정보원 </a:t>
            </a:r>
            <a:r>
              <a:rPr lang="en-US" altLang="ko-KR" dirty="0"/>
              <a:t>/ </a:t>
            </a:r>
            <a:r>
              <a:rPr lang="ko-KR" altLang="en-US" dirty="0"/>
              <a:t>목적지 </a:t>
            </a:r>
            <a:r>
              <a:rPr lang="en-US" altLang="ko-KR" dirty="0"/>
              <a:t>: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가전제품 등</a:t>
            </a:r>
            <a:endParaRPr lang="en-US" altLang="ko-KR" dirty="0"/>
          </a:p>
          <a:p>
            <a:pPr lvl="1"/>
            <a:r>
              <a:rPr lang="ko-KR" altLang="en-US" dirty="0"/>
              <a:t>통신회선</a:t>
            </a:r>
            <a:r>
              <a:rPr lang="en-US" altLang="ko-KR" dirty="0"/>
              <a:t>(</a:t>
            </a:r>
            <a:r>
              <a:rPr lang="ko-KR" altLang="en-US" dirty="0"/>
              <a:t>유선</a:t>
            </a:r>
            <a:r>
              <a:rPr lang="en-US" altLang="ko-KR" dirty="0"/>
              <a:t>/</a:t>
            </a:r>
            <a:r>
              <a:rPr lang="ko-KR" altLang="en-US" dirty="0"/>
              <a:t>무선</a:t>
            </a:r>
            <a:r>
              <a:rPr lang="en-US" altLang="ko-KR" dirty="0"/>
              <a:t>)</a:t>
            </a:r>
            <a:r>
              <a:rPr lang="ko-KR" altLang="en-US" dirty="0"/>
              <a:t>을 이용하여 컴퓨터와 컴퓨터 사이에서 정보를 교환하며</a:t>
            </a:r>
            <a:r>
              <a:rPr lang="en-US" altLang="ko-KR" dirty="0"/>
              <a:t>, </a:t>
            </a:r>
            <a:r>
              <a:rPr lang="ko-KR" altLang="en-US" dirty="0"/>
              <a:t>컴퓨터끼리 다양한 망으로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DAB3153B-4D01-4381-81B1-D2584EB59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87"/>
          <a:stretch/>
        </p:blipFill>
        <p:spPr>
          <a:xfrm>
            <a:off x="2558623" y="4100432"/>
            <a:ext cx="7074753" cy="9332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CAC35-5999-4AAC-8B7F-D1D73FE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9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124817"/>
            <a:ext cx="11326890" cy="4990001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모바일</a:t>
            </a:r>
            <a:r>
              <a:rPr lang="en-US" altLang="ko-KR" dirty="0"/>
              <a:t>(Mobile)</a:t>
            </a:r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최종 사용자에게 서비스를 전달하는 수단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스마트폰과 태블릿 </a:t>
            </a:r>
            <a:r>
              <a:rPr lang="en-US" altLang="ko-KR" sz="1400" dirty="0"/>
              <a:t>PC </a:t>
            </a:r>
            <a:r>
              <a:rPr lang="ko-KR" altLang="en-US" sz="1400" dirty="0"/>
              <a:t>등과 같이 이동 중 사용이 가능한 컴퓨터 환경</a:t>
            </a:r>
            <a:endParaRPr lang="en-US" altLang="ko-KR" sz="1400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sz="1400" dirty="0"/>
              <a:t>5</a:t>
            </a:r>
            <a:r>
              <a:rPr lang="ko-KR" altLang="en-US" sz="1400" dirty="0"/>
              <a:t>세대 이동통신</a:t>
            </a:r>
            <a:r>
              <a:rPr lang="en-US" altLang="ko-KR" sz="1400" dirty="0"/>
              <a:t>(5G) : IMT-2020, </a:t>
            </a:r>
            <a:r>
              <a:rPr lang="ko-KR" altLang="en-US" sz="1400" dirty="0"/>
              <a:t>최대 속도는 </a:t>
            </a:r>
            <a:r>
              <a:rPr lang="en-US" altLang="ko-KR" sz="1400" dirty="0"/>
              <a:t>20Gbps, </a:t>
            </a:r>
            <a:r>
              <a:rPr lang="ko-KR" altLang="en-US" sz="1400" dirty="0"/>
              <a:t>다양한 기기와 한꺼번에 연결한 가운데 대량의 데이터를 초고속으로 송수신 지연없이 처리할 수 있음</a:t>
            </a:r>
            <a:r>
              <a:rPr lang="en-US" altLang="ko-KR" sz="1400" dirty="0"/>
              <a:t>(</a:t>
            </a:r>
            <a:r>
              <a:rPr lang="ko-KR" altLang="en-US" sz="1400" dirty="0"/>
              <a:t>자율주행 자동차 스마트 공장 등에 효과적인 기술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sz="1400" dirty="0"/>
              <a:t>6</a:t>
            </a:r>
            <a:r>
              <a:rPr lang="ko-KR" altLang="en-US" sz="1400" dirty="0"/>
              <a:t>세대 이동통신</a:t>
            </a:r>
            <a:r>
              <a:rPr lang="en-US" altLang="ko-KR" sz="1400" dirty="0"/>
              <a:t>(6G)</a:t>
            </a:r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dirty="0"/>
              <a:t>2030</a:t>
            </a:r>
            <a:r>
              <a:rPr lang="ko-KR" altLang="en-US" dirty="0"/>
              <a:t>년이면 현재 </a:t>
            </a:r>
            <a:r>
              <a:rPr lang="en-US" altLang="ko-KR" dirty="0"/>
              <a:t>5G</a:t>
            </a:r>
            <a:r>
              <a:rPr lang="ko-KR" altLang="en-US" dirty="0"/>
              <a:t>의 </a:t>
            </a:r>
            <a:r>
              <a:rPr lang="en-US" altLang="ko-KR" dirty="0"/>
              <a:t>20Gbps</a:t>
            </a:r>
            <a:r>
              <a:rPr lang="ko-KR" altLang="en-US" dirty="0"/>
              <a:t>보다 </a:t>
            </a:r>
            <a:r>
              <a:rPr lang="en-US" altLang="ko-KR" dirty="0"/>
              <a:t>50</a:t>
            </a:r>
            <a:r>
              <a:rPr lang="ko-KR" altLang="en-US" dirty="0"/>
              <a:t>배 빠른 </a:t>
            </a:r>
            <a:r>
              <a:rPr lang="en-US" altLang="ko-KR" dirty="0"/>
              <a:t>1Tbps </a:t>
            </a:r>
            <a:r>
              <a:rPr lang="ko-KR" altLang="en-US" dirty="0"/>
              <a:t>최대 전송용량과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CB24E-9F41-491B-9785-E77FD74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305935"/>
            <a:ext cx="6991350" cy="20193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63AA25-DF3B-4770-8ED0-94B84F41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9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인공지능</a:t>
            </a:r>
            <a:r>
              <a:rPr lang="en-US" altLang="ko-KR" dirty="0"/>
              <a:t>(AI)</a:t>
            </a: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인간이 지닌 사고나 학습 등 지적 능력의 일부 또는 전체를 인공적으로 구현한 기술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인공지능의 구현 방법 </a:t>
            </a:r>
            <a:endParaRPr lang="en-US" altLang="ko-KR" dirty="0"/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기계학습</a:t>
            </a:r>
            <a:r>
              <a:rPr lang="en-US" altLang="ko-KR" dirty="0"/>
              <a:t>(Machine Learning)</a:t>
            </a:r>
          </a:p>
          <a:p>
            <a:pPr lvl="3">
              <a:buClr>
                <a:srgbClr val="4BACC6">
                  <a:lumMod val="50000"/>
                </a:srgbClr>
              </a:buClr>
            </a:pPr>
            <a:r>
              <a:rPr lang="ko-KR" altLang="en-US" sz="1300" dirty="0"/>
              <a:t>인간이 자연적으로 수행하는 학습 능력과 같은 기능을 컴퓨터나 로봇에서 실현하려는 소프트웨어 기술이나 방법</a:t>
            </a:r>
            <a:endParaRPr lang="en-US" altLang="ko-KR" sz="1300" dirty="0"/>
          </a:p>
          <a:p>
            <a:pPr lvl="3">
              <a:buClr>
                <a:srgbClr val="4BACC6">
                  <a:lumMod val="50000"/>
                </a:srgbClr>
              </a:buClr>
            </a:pPr>
            <a:r>
              <a:rPr lang="ko-KR" altLang="en-US" sz="1300" u="sng" dirty="0"/>
              <a:t> 사람이 학습하듯이 컴퓨터에도 데이터들을 줘서 학습하게 함으로써 새로운 지식을 얻어내게 하는 분야</a:t>
            </a:r>
            <a:endParaRPr lang="en-US" altLang="ko-KR" dirty="0"/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딥러닝</a:t>
            </a:r>
            <a:r>
              <a:rPr lang="en-US" altLang="ko-KR" dirty="0"/>
              <a:t>(Deep Learning)</a:t>
            </a:r>
            <a:endParaRPr lang="en-US" altLang="ko-KR" sz="1300" dirty="0"/>
          </a:p>
          <a:p>
            <a:pPr lvl="3">
              <a:buClr>
                <a:srgbClr val="4BACC6">
                  <a:lumMod val="50000"/>
                </a:srgbClr>
              </a:buClr>
            </a:pPr>
            <a:r>
              <a:rPr lang="ko-KR" altLang="en-US" sz="1300" dirty="0"/>
              <a:t>컴퓨터가 사람의 뇌처럼 사물이나 데이터를 분류할 수 있도록 훈련시키는 기계학습의 일종</a:t>
            </a:r>
            <a:endParaRPr lang="en-US" altLang="ko-KR" sz="1300" dirty="0"/>
          </a:p>
          <a:p>
            <a:pPr lvl="3">
              <a:buClr>
                <a:srgbClr val="4BACC6">
                  <a:lumMod val="50000"/>
                </a:srgbClr>
              </a:buClr>
            </a:pPr>
            <a:r>
              <a:rPr lang="ko-KR" altLang="en-US" sz="1300" u="sng" dirty="0"/>
              <a:t>많은 양의 데이터</a:t>
            </a:r>
            <a:r>
              <a:rPr lang="ko-KR" altLang="en-US" sz="1300" dirty="0"/>
              <a:t>에서 공통된 집합으로 묶고 그 결과를 바탕으로 </a:t>
            </a:r>
            <a:r>
              <a:rPr lang="ko-KR" altLang="en-US" sz="1300" u="sng" dirty="0"/>
              <a:t>새로운 입력이 들어왔을 때 스스로 판단하고 결정함</a:t>
            </a:r>
            <a:endParaRPr lang="en-US" altLang="ko-KR" sz="1300" u="sng" dirty="0"/>
          </a:p>
          <a:p>
            <a:pPr lvl="3">
              <a:buClr>
                <a:srgbClr val="4BACC6">
                  <a:lumMod val="50000"/>
                </a:srgbClr>
              </a:buClr>
            </a:pPr>
            <a:r>
              <a:rPr lang="ko-KR" altLang="en-US" sz="1300" u="sng" dirty="0"/>
              <a:t>자체적으로 배우고 지능적인 결정을 내릴 수 있음</a:t>
            </a:r>
            <a:endParaRPr lang="en-US" altLang="ko-KR" sz="1300" u="sng" dirty="0"/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인공지능의 미래</a:t>
            </a:r>
            <a:endParaRPr lang="en-US" altLang="ko-KR" dirty="0"/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진화의 핵심은 인간의 </a:t>
            </a:r>
            <a:r>
              <a:rPr lang="en-US" altLang="ko-KR" dirty="0">
                <a:solidFill>
                  <a:schemeClr val="accent1"/>
                </a:solidFill>
              </a:rPr>
              <a:t>‘</a:t>
            </a:r>
            <a:r>
              <a:rPr lang="ko-KR" altLang="en-US" dirty="0">
                <a:solidFill>
                  <a:schemeClr val="accent1"/>
                </a:solidFill>
              </a:rPr>
              <a:t>감정</a:t>
            </a:r>
            <a:r>
              <a:rPr lang="en-US" altLang="ko-KR" dirty="0">
                <a:solidFill>
                  <a:schemeClr val="accent1"/>
                </a:solidFill>
              </a:rPr>
              <a:t>!’</a:t>
            </a: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감정을 가지고 자의적으로 행동하는 기술로 발달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5483FF-B343-4037-8491-60991FB8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자율자동차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운전자가 직접 조작하지 않아도 자동차가 주행환경을 인식해 위험을 판단하고</a:t>
            </a:r>
            <a:r>
              <a:rPr lang="en-US" altLang="ko-KR" sz="1400" dirty="0"/>
              <a:t>, </a:t>
            </a:r>
            <a:r>
              <a:rPr lang="ko-KR" altLang="en-US" sz="1400" dirty="0"/>
              <a:t>주행경로를 계획해 스스로 운전하는 자동차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로봇 및 컴퓨터공학</a:t>
            </a:r>
            <a:r>
              <a:rPr lang="en-US" altLang="ko-KR" sz="1400" dirty="0"/>
              <a:t>, GPS, </a:t>
            </a:r>
            <a:r>
              <a:rPr lang="ko-KR" altLang="en-US" sz="1400" dirty="0"/>
              <a:t>정밀센서</a:t>
            </a:r>
            <a:r>
              <a:rPr lang="en-US" altLang="ko-KR" sz="1400" dirty="0"/>
              <a:t>, </a:t>
            </a:r>
            <a:r>
              <a:rPr lang="ko-KR" altLang="en-US" sz="1400" dirty="0"/>
              <a:t>전자제어 등 첨단 기술로 만들어짐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첨단 센서와 성능 높은 그래픽 처리 장치의 도움이 필요함</a:t>
            </a:r>
            <a:endParaRPr lang="en-US" altLang="ko-KR" sz="1400" dirty="0"/>
          </a:p>
        </p:txBody>
      </p:sp>
      <p:pic>
        <p:nvPicPr>
          <p:cNvPr id="8" name="그림 7" descr="사진, 실외, 버스, 트럭이(가) 표시된 사진&#10;&#10;자동 생성된 설명">
            <a:extLst>
              <a:ext uri="{FF2B5EF4-FFF2-40B4-BE49-F238E27FC236}">
                <a16:creationId xmlns:a16="http://schemas.microsoft.com/office/drawing/2014/main" id="{A310013B-6D42-4393-ABA3-2F4AD838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1" y="3156658"/>
            <a:ext cx="5517533" cy="31587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BA402D-F6F6-443E-9868-456B20C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62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실감미디어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다른 대상이 된 것 같은 느낌을 주거나</a:t>
            </a:r>
            <a:r>
              <a:rPr lang="en-US" altLang="ko-KR" sz="1400" dirty="0"/>
              <a:t>, </a:t>
            </a:r>
            <a:r>
              <a:rPr lang="ko-KR" altLang="en-US" sz="1400" dirty="0"/>
              <a:t>영상 속에 들어가 있는 것 같은 생생함을 주는 콘텐츠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대표적인 실감미디어로는 가상현실</a:t>
            </a:r>
            <a:r>
              <a:rPr lang="en-US" altLang="ko-KR" sz="1400" dirty="0"/>
              <a:t>(VR), </a:t>
            </a:r>
            <a:r>
              <a:rPr lang="ko-KR" altLang="en-US" sz="1400" dirty="0"/>
              <a:t>증강현실</a:t>
            </a:r>
            <a:r>
              <a:rPr lang="en-US" altLang="ko-KR" sz="1400" dirty="0"/>
              <a:t>(AR), </a:t>
            </a:r>
            <a:r>
              <a:rPr lang="ko-KR" altLang="en-US" sz="1400" dirty="0"/>
              <a:t>혼합현실 등의 기술을 기반으로 미디어와 이에 송출되는 콘텐츠들을 뜻함 </a:t>
            </a:r>
            <a:endParaRPr lang="en-US" altLang="ko-KR" sz="1400" dirty="0"/>
          </a:p>
        </p:txBody>
      </p:sp>
      <p:pic>
        <p:nvPicPr>
          <p:cNvPr id="6" name="그림 5" descr="사진, 남자, 여자, 젊은이(가) 표시된 사진&#10;&#10;자동 생성된 설명">
            <a:extLst>
              <a:ext uri="{FF2B5EF4-FFF2-40B4-BE49-F238E27FC236}">
                <a16:creationId xmlns:a16="http://schemas.microsoft.com/office/drawing/2014/main" id="{FBA10023-264E-4A66-9C24-24CD03BE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0" y="4735445"/>
            <a:ext cx="4200622" cy="187118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F3E058-6A2A-4211-BA4C-3F25A0D6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49" y="2338769"/>
            <a:ext cx="5672751" cy="424471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0B8305-28D9-4395-964A-34D5358B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9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78084"/>
            <a:ext cx="11077575" cy="4990001"/>
          </a:xfrm>
        </p:spPr>
        <p:txBody>
          <a:bodyPr/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웨어러블 컴퓨터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신체에 착용하는 컴퓨터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예시</a:t>
            </a:r>
            <a:r>
              <a:rPr lang="en-US" altLang="ko-KR" sz="1400" dirty="0"/>
              <a:t>) </a:t>
            </a:r>
            <a:r>
              <a:rPr lang="ko-KR" altLang="en-US" sz="1400" dirty="0"/>
              <a:t>구글 </a:t>
            </a:r>
            <a:r>
              <a:rPr lang="ko-KR" altLang="en-US" sz="1400" dirty="0" err="1"/>
              <a:t>글래스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애플워치</a:t>
            </a:r>
            <a:r>
              <a:rPr lang="en-US" altLang="ko-KR" sz="1400" dirty="0"/>
              <a:t>, </a:t>
            </a:r>
            <a:r>
              <a:rPr lang="ko-KR" altLang="en-US" sz="1400" dirty="0"/>
              <a:t>삼성의 갤럭시 기어</a:t>
            </a:r>
            <a:r>
              <a:rPr lang="en-US" altLang="ko-KR" sz="1400" dirty="0"/>
              <a:t>, LG</a:t>
            </a:r>
            <a:r>
              <a:rPr lang="ko-KR" altLang="en-US" sz="1400" dirty="0"/>
              <a:t>의 </a:t>
            </a:r>
            <a:r>
              <a:rPr lang="en-US" altLang="ko-KR" sz="1400" dirty="0"/>
              <a:t>G</a:t>
            </a:r>
            <a:r>
              <a:rPr lang="ko-KR" altLang="en-US" sz="1400" dirty="0" err="1"/>
              <a:t>워치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 err="1"/>
              <a:t>심장박동수</a:t>
            </a:r>
            <a:r>
              <a:rPr lang="en-US" altLang="ko-KR" sz="1400" dirty="0"/>
              <a:t>, </a:t>
            </a:r>
            <a:r>
              <a:rPr lang="ko-KR" altLang="en-US" sz="1400" dirty="0"/>
              <a:t>혈압</a:t>
            </a:r>
            <a:r>
              <a:rPr lang="en-US" altLang="ko-KR" sz="1400" dirty="0"/>
              <a:t>, </a:t>
            </a:r>
            <a:r>
              <a:rPr lang="ko-KR" altLang="en-US" sz="1400" dirty="0"/>
              <a:t>체온 등을 측정하는 의료서비스 분야와 위치 정보를 수집하는 군사 분야에 활용</a:t>
            </a:r>
            <a:endParaRPr lang="en-US" altLang="ko-KR" sz="1400" dirty="0"/>
          </a:p>
        </p:txBody>
      </p:sp>
      <p:pic>
        <p:nvPicPr>
          <p:cNvPr id="6" name="그림 5" descr="사진, 여자, 젊은, 전화이(가) 표시된 사진&#10;&#10;자동 생성된 설명">
            <a:extLst>
              <a:ext uri="{FF2B5EF4-FFF2-40B4-BE49-F238E27FC236}">
                <a16:creationId xmlns:a16="http://schemas.microsoft.com/office/drawing/2014/main" id="{D0D26832-26F8-4331-B3FF-942D4014E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3" y="2787112"/>
            <a:ext cx="4996027" cy="289280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47E725-4440-41A4-A34D-202B0AC1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41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78084"/>
            <a:ext cx="11077575" cy="4990001"/>
          </a:xfrm>
        </p:spPr>
        <p:txBody>
          <a:bodyPr/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en-US" altLang="ko-KR" dirty="0"/>
              <a:t>3D </a:t>
            </a:r>
            <a:r>
              <a:rPr lang="ko-KR" altLang="en-US" dirty="0"/>
              <a:t>프린팅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겹겹이 재료를 뿌려서 </a:t>
            </a:r>
            <a:r>
              <a:rPr lang="en-US" altLang="ko-KR" sz="1400" dirty="0"/>
              <a:t>3</a:t>
            </a:r>
            <a:r>
              <a:rPr lang="ko-KR" altLang="en-US" sz="1400" dirty="0"/>
              <a:t>차원 물체를 만들어 내는 기술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sz="1400" dirty="0"/>
              <a:t>의류</a:t>
            </a:r>
            <a:r>
              <a:rPr lang="en-US" altLang="ko-KR" sz="1400" dirty="0"/>
              <a:t>, </a:t>
            </a:r>
            <a:r>
              <a:rPr lang="ko-KR" altLang="en-US" sz="1400" dirty="0"/>
              <a:t>음식</a:t>
            </a:r>
            <a:r>
              <a:rPr lang="en-US" altLang="ko-KR" sz="1400" dirty="0"/>
              <a:t>, </a:t>
            </a:r>
            <a:r>
              <a:rPr lang="ko-KR" altLang="en-US" sz="1400" dirty="0"/>
              <a:t>주택</a:t>
            </a:r>
            <a:r>
              <a:rPr lang="en-US" altLang="ko-KR" sz="1400" dirty="0"/>
              <a:t>, </a:t>
            </a:r>
            <a:r>
              <a:rPr lang="ko-KR" altLang="en-US" sz="1400" dirty="0"/>
              <a:t>의료</a:t>
            </a:r>
            <a:r>
              <a:rPr lang="en-US" altLang="ko-KR" sz="1400" dirty="0"/>
              <a:t>, </a:t>
            </a:r>
            <a:r>
              <a:rPr lang="ko-KR" altLang="en-US" sz="1400" dirty="0"/>
              <a:t>유통</a:t>
            </a:r>
            <a:r>
              <a:rPr lang="en-US" altLang="ko-KR" sz="1400" dirty="0"/>
              <a:t>, </a:t>
            </a:r>
            <a:r>
              <a:rPr lang="ko-KR" altLang="en-US" sz="1400" dirty="0"/>
              <a:t>건설 등 다양한 산업 분야에 적용할 수 있어 경제적인 가치가 큼</a:t>
            </a:r>
            <a:endParaRPr lang="en-US" altLang="ko-KR" sz="1400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sz="1400" dirty="0"/>
              <a:t>3D </a:t>
            </a:r>
            <a:r>
              <a:rPr lang="ko-KR" altLang="en-US" sz="1400" dirty="0"/>
              <a:t>프린팅에 관련한 다양한 직업도 탄생할 것</a:t>
            </a:r>
            <a:endParaRPr lang="en-US" altLang="ko-KR" sz="1400" dirty="0"/>
          </a:p>
        </p:txBody>
      </p:sp>
      <p:pic>
        <p:nvPicPr>
          <p:cNvPr id="7" name="그림 6" descr="실내, 기기, 사진, 고양이이(가) 표시된 사진&#10;&#10;자동 생성된 설명">
            <a:extLst>
              <a:ext uri="{FF2B5EF4-FFF2-40B4-BE49-F238E27FC236}">
                <a16:creationId xmlns:a16="http://schemas.microsoft.com/office/drawing/2014/main" id="{ADE50C4D-480A-49A2-8F7F-1FE7301C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7" y="3038381"/>
            <a:ext cx="3978669" cy="30027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E2FFC7-F087-4A03-A1CF-4F5E74B1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54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7. 4</a:t>
            </a:r>
            <a:r>
              <a:rPr lang="ko-KR" altLang="en-US" dirty="0"/>
              <a:t>차 산업혁명 시대의 정보통신 기술과 서비스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en-US" altLang="ko-KR" dirty="0"/>
              <a:t>4</a:t>
            </a:r>
            <a:r>
              <a:rPr lang="ko-KR" altLang="en-US" dirty="0"/>
              <a:t>차 산업혁명이 가져 오는 변화와 영향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dirty="0"/>
              <a:t>4</a:t>
            </a:r>
            <a:r>
              <a:rPr lang="ko-KR" altLang="en-US" dirty="0"/>
              <a:t>차 산업혁명 시대의 순기능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가정에서는 전기전자 제품을 컴퓨터와 통신으로 제어함으로써 훨씬 안락하고 편안한 가정생활을 영위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산업체에서는 인공지능 능력을 갖춘 로봇을 사용하여 사무실과 공장 업무를 자동화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문화적 측면으로 </a:t>
            </a:r>
            <a:r>
              <a:rPr lang="en-US" altLang="ko-KR" dirty="0"/>
              <a:t>3</a:t>
            </a:r>
            <a:r>
              <a:rPr lang="ko-KR" altLang="en-US" dirty="0"/>
              <a:t>차원 컴퓨터 그래픽 기술 및 멀티미디어 기술을 사용한 입체적인 영상</a:t>
            </a:r>
            <a:r>
              <a:rPr lang="en-US" altLang="ko-KR" dirty="0"/>
              <a:t>, </a:t>
            </a:r>
            <a:r>
              <a:rPr lang="ko-KR" altLang="en-US" dirty="0"/>
              <a:t>대화식 멀티미디어 예술이 탄생할 것</a:t>
            </a:r>
            <a:r>
              <a:rPr lang="en-US" altLang="ko-KR" dirty="0"/>
              <a:t> </a:t>
            </a:r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일부 계층에서만 향유되던 예술을 </a:t>
            </a:r>
            <a:r>
              <a:rPr lang="en-US" altLang="ko-KR" dirty="0"/>
              <a:t>ICT </a:t>
            </a:r>
            <a:r>
              <a:rPr lang="ko-KR" altLang="en-US" dirty="0"/>
              <a:t>기술을 사용함으로써 손쉽게 접할 수 있게 될 것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ko-KR" dirty="0"/>
              <a:t>4</a:t>
            </a:r>
            <a:r>
              <a:rPr lang="ko-KR" altLang="en-US" dirty="0"/>
              <a:t>차 산업혁명 시대의 역기능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인간관계가 소원해지고</a:t>
            </a:r>
            <a:r>
              <a:rPr lang="en-US" altLang="ko-KR" dirty="0"/>
              <a:t>, </a:t>
            </a:r>
            <a:r>
              <a:rPr lang="ko-KR" altLang="en-US" dirty="0"/>
              <a:t>개인의 프라이버시가 침해당할 우려가 높아짐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로봇을 이용한 전쟁 발발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사소한 전산망 고장으로 한 곳의 시스템이 정지되면 일종의 공황 현상이 일어날 수 있음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일자리를 새로운 형태로 바꿀 뿐만 아니라 많은 일자리를 단기간 내에 없앨 수 있음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C135E-BA4B-471A-B573-CB978ECE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97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396F7609-790E-4708-9749-CE9A17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314" y="1108174"/>
            <a:ext cx="7948166" cy="10423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Chap4.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5B63A59-53D3-4842-A244-C66B5FE0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520" y="2563174"/>
            <a:ext cx="6225614" cy="383762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컴퓨터 네트워크 기초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OSI 7Layer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TCP/IP 4 </a:t>
            </a:r>
            <a:r>
              <a:rPr lang="ko-KR" altLang="en-US" sz="1400" dirty="0">
                <a:solidFill>
                  <a:schemeClr val="tx1"/>
                </a:solidFill>
              </a:rPr>
              <a:t>참조 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주소의 표현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IPv4/IPv6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ARP/RARP, TCP/UDP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패킷 오류처리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라우팅 시스템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18EB0E-8039-4A8C-9B72-CA2CC45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6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네트워크 기초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 네트워크 정의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다수의 시스템을 전송매체로 연결해 구성한 시스템들의 집합체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컴퓨터들 간에 정보 또는 데이터를 전달하기 위해 컴퓨터들을 서로 연결한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여러 호스트를 서로 연결해서 통신하기 위해 연결방식의 표준화가 필요함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국제 표준화 단체인 </a:t>
            </a:r>
            <a:r>
              <a:rPr lang="en-US" altLang="ko-KR" dirty="0"/>
              <a:t>ISO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chemeClr val="accent1"/>
                </a:solidFill>
              </a:rPr>
              <a:t>OSI7Layer(Open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System Interconnection)</a:t>
            </a:r>
            <a:r>
              <a:rPr lang="ko-KR" altLang="en-US" dirty="0">
                <a:solidFill>
                  <a:schemeClr val="accent1"/>
                </a:solidFill>
              </a:rPr>
              <a:t>모델</a:t>
            </a:r>
            <a:r>
              <a:rPr lang="ko-KR" altLang="en-US" dirty="0"/>
              <a:t>을 제안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표준 </a:t>
            </a:r>
            <a:r>
              <a:rPr lang="ko-KR" altLang="en-US" b="0" i="0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프로토콜</a:t>
            </a:r>
            <a:r>
              <a:rPr lang="ko-KR" altLang="en-US" b="0" i="0" dirty="0">
                <a:effectLst/>
                <a:latin typeface="-apple-system"/>
              </a:rPr>
              <a:t>을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사용하여 다양한 통신 시스템이 통신할 수 있도록 국제표준화기구에서 만든 개념 모델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이기종 컴퓨터 시스템이 서로 통신할 수 있는 표준을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네트워크에 연결된 시스템이 갖추어야 할 기능을 상세히 정의하고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계층은 독립적인 고유 기능을 수행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7D0F95-1583-4F44-8985-2085C9C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네트워크 기초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시스템이 전송 매체로 연결되어 네트워크를 구성한 예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39985-D1E1-4DD5-B7D6-B04598F38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10093"/>
            <a:ext cx="6003637" cy="4108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4DDAF-635D-4B68-AF24-15A24140F9E1}"/>
              </a:ext>
            </a:extLst>
          </p:cNvPr>
          <p:cNvSpPr txBox="1"/>
          <p:nvPr/>
        </p:nvSpPr>
        <p:spPr>
          <a:xfrm>
            <a:off x="6522437" y="1810621"/>
            <a:ext cx="5182828" cy="101149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시스템이 전송매체를 통해 데이터를 교환하기 위해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표준화된 프로토콜을 사용해야 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(ex)</a:t>
            </a:r>
            <a:r>
              <a:rPr lang="ko-KR" altLang="en-US" sz="1400" dirty="0"/>
              <a:t>인터넷은 </a:t>
            </a:r>
            <a:r>
              <a:rPr lang="en-US" altLang="ko-KR" sz="1400" dirty="0"/>
              <a:t>IP</a:t>
            </a:r>
            <a:r>
              <a:rPr lang="ko-KR" altLang="en-US" sz="1400" dirty="0"/>
              <a:t>라는 프로토콜을 사용하는 네트워크 집합체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5238-F07F-451A-8CC5-597294F3AC99}"/>
              </a:ext>
            </a:extLst>
          </p:cNvPr>
          <p:cNvSpPr txBox="1"/>
          <p:nvPr/>
        </p:nvSpPr>
        <p:spPr>
          <a:xfrm>
            <a:off x="6522437" y="3027152"/>
            <a:ext cx="5182829" cy="33855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네트워크 </a:t>
            </a:r>
            <a:r>
              <a:rPr lang="en-US" altLang="ko-KR" sz="1600" dirty="0">
                <a:solidFill>
                  <a:srgbClr val="FF0000"/>
                </a:solidFill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</a:rPr>
              <a:t>시스템 </a:t>
            </a:r>
            <a:r>
              <a:rPr lang="en-US" altLang="ko-KR" sz="1600" dirty="0">
                <a:solidFill>
                  <a:srgbClr val="FF0000"/>
                </a:solidFill>
              </a:rPr>
              <a:t>+ </a:t>
            </a:r>
            <a:r>
              <a:rPr lang="ko-KR" altLang="en-US" sz="1600" dirty="0">
                <a:solidFill>
                  <a:srgbClr val="FF0000"/>
                </a:solidFill>
              </a:rPr>
              <a:t>전송매체 </a:t>
            </a:r>
            <a:r>
              <a:rPr lang="en-US" altLang="ko-KR" sz="1600" dirty="0">
                <a:solidFill>
                  <a:srgbClr val="FF0000"/>
                </a:solidFill>
              </a:rPr>
              <a:t>+ </a:t>
            </a:r>
            <a:r>
              <a:rPr lang="ko-KR" altLang="en-US" sz="1600" dirty="0">
                <a:solidFill>
                  <a:srgbClr val="FF0000"/>
                </a:solidFill>
              </a:rPr>
              <a:t>인터페이스</a:t>
            </a:r>
            <a:r>
              <a:rPr lang="en-US" altLang="ko-KR" sz="1600" dirty="0">
                <a:solidFill>
                  <a:srgbClr val="FF0000"/>
                </a:solidFill>
              </a:rPr>
              <a:t>+</a:t>
            </a:r>
            <a:r>
              <a:rPr lang="ko-KR" altLang="en-US" sz="1600" dirty="0">
                <a:solidFill>
                  <a:srgbClr val="FF0000"/>
                </a:solidFill>
              </a:rPr>
              <a:t>프로토콜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B51F8-B533-46BA-AF40-D6388EE63637}"/>
              </a:ext>
            </a:extLst>
          </p:cNvPr>
          <p:cNvSpPr txBox="1"/>
          <p:nvPr/>
        </p:nvSpPr>
        <p:spPr>
          <a:xfrm>
            <a:off x="6522437" y="3492294"/>
            <a:ext cx="5182828" cy="160043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네트워크를 이해하기 위해 선행되어야 하는 개념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시스템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전송매체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프로토콜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인터넷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41A6B5-1173-4915-9820-9A17D29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정보통신의 정의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200938" cy="499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정보전송</a:t>
            </a:r>
            <a:r>
              <a:rPr lang="en-US" altLang="ko-KR" dirty="0"/>
              <a:t>) </a:t>
            </a:r>
            <a:r>
              <a:rPr lang="ko-KR" altLang="en-US" dirty="0"/>
              <a:t>기술의 탄생과 발전 과정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515776-DCE8-46E5-896F-B3600351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2208"/>
          <a:stretch/>
        </p:blipFill>
        <p:spPr>
          <a:xfrm>
            <a:off x="992630" y="1731144"/>
            <a:ext cx="7991572" cy="1201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EB09-3D1E-4ECD-90F6-1360FD1F4A51}"/>
              </a:ext>
            </a:extLst>
          </p:cNvPr>
          <p:cNvSpPr txBox="1"/>
          <p:nvPr/>
        </p:nvSpPr>
        <p:spPr>
          <a:xfrm>
            <a:off x="429087" y="3429000"/>
            <a:ext cx="304923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세대 </a:t>
            </a:r>
            <a:r>
              <a:rPr lang="en-US" altLang="ko-KR" sz="1400" dirty="0"/>
              <a:t>: </a:t>
            </a:r>
            <a:r>
              <a:rPr lang="ko-KR" altLang="en-US" sz="1400" dirty="0"/>
              <a:t>전신 </a:t>
            </a:r>
          </a:p>
          <a:p>
            <a:r>
              <a:rPr lang="ko-KR" altLang="en-US" sz="1400" dirty="0"/>
              <a:t>최초의 전기통신이 자제 </a:t>
            </a:r>
            <a:r>
              <a:rPr lang="en-US" altLang="ko-KR" sz="1400" dirty="0"/>
              <a:t>1</a:t>
            </a:r>
            <a:r>
              <a:rPr lang="ko-KR" altLang="en-US" sz="1400" dirty="0"/>
              <a:t>세대 통신</a:t>
            </a:r>
          </a:p>
          <a:p>
            <a:r>
              <a:rPr lang="en-US" altLang="ko-KR" sz="1400" dirty="0"/>
              <a:t>1837</a:t>
            </a:r>
            <a:r>
              <a:rPr lang="ko-KR" altLang="en-US" sz="1400" dirty="0"/>
              <a:t>년 미국의 모스가 발명한 방식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4FDA5-C4A7-4282-A003-0BDA17399CDB}"/>
              </a:ext>
            </a:extLst>
          </p:cNvPr>
          <p:cNvSpPr txBox="1"/>
          <p:nvPr/>
        </p:nvSpPr>
        <p:spPr>
          <a:xfrm>
            <a:off x="1953703" y="5025000"/>
            <a:ext cx="45736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세대 </a:t>
            </a:r>
            <a:r>
              <a:rPr lang="en-US" altLang="ko-KR" sz="1400" dirty="0"/>
              <a:t>: </a:t>
            </a:r>
            <a:r>
              <a:rPr lang="ko-KR" altLang="en-US" sz="1400" dirty="0"/>
              <a:t>전화</a:t>
            </a:r>
          </a:p>
          <a:p>
            <a:r>
              <a:rPr lang="en-US" altLang="ko-KR" sz="1400" dirty="0"/>
              <a:t>1876</a:t>
            </a:r>
            <a:r>
              <a:rPr lang="ko-KR" altLang="en-US" sz="1400" dirty="0"/>
              <a:t>년 미국의 그레이엄 </a:t>
            </a:r>
            <a:r>
              <a:rPr lang="ko-KR" altLang="en-US" sz="1400" dirty="0" err="1"/>
              <a:t>벨이</a:t>
            </a:r>
            <a:r>
              <a:rPr lang="ko-KR" altLang="en-US" sz="1400" dirty="0"/>
              <a:t> 최초로 발명</a:t>
            </a:r>
          </a:p>
          <a:p>
            <a:r>
              <a:rPr lang="ko-KR" altLang="en-US" sz="1400" dirty="0"/>
              <a:t>그 뒤 </a:t>
            </a:r>
            <a:r>
              <a:rPr lang="en-US" altLang="ko-KR" sz="1400" dirty="0"/>
              <a:t>1878</a:t>
            </a:r>
            <a:r>
              <a:rPr lang="ko-KR" altLang="en-US" sz="1400" dirty="0"/>
              <a:t>년 에디슨이 전화기를 개발</a:t>
            </a:r>
            <a:endParaRPr lang="en-US" altLang="ko-KR" sz="1400" dirty="0"/>
          </a:p>
          <a:p>
            <a:r>
              <a:rPr lang="ko-KR" altLang="en-US" sz="1400" dirty="0"/>
              <a:t>송화기</a:t>
            </a:r>
            <a:r>
              <a:rPr lang="en-US" altLang="ko-KR" sz="1400" dirty="0"/>
              <a:t>(</a:t>
            </a:r>
            <a:r>
              <a:rPr lang="ko-KR" altLang="en-US" sz="1400" dirty="0"/>
              <a:t>음성</a:t>
            </a:r>
            <a:r>
              <a:rPr lang="en-US" altLang="ko-KR" sz="1400" dirty="0"/>
              <a:t>)-</a:t>
            </a:r>
            <a:r>
              <a:rPr lang="ko-KR" altLang="en-US" sz="1400" dirty="0"/>
              <a:t>기계적에너지</a:t>
            </a:r>
            <a:r>
              <a:rPr lang="en-US" altLang="ko-KR" sz="1400" dirty="0"/>
              <a:t>-</a:t>
            </a:r>
            <a:r>
              <a:rPr lang="ko-KR" altLang="en-US" sz="1400" dirty="0"/>
              <a:t>전기적에너지</a:t>
            </a:r>
            <a:r>
              <a:rPr lang="en-US" altLang="ko-KR" sz="1400" dirty="0"/>
              <a:t>-</a:t>
            </a:r>
            <a:r>
              <a:rPr lang="ko-KR" altLang="en-US" sz="1400" dirty="0"/>
              <a:t>수화기</a:t>
            </a:r>
            <a:r>
              <a:rPr lang="en-US" altLang="ko-KR" sz="1400" dirty="0"/>
              <a:t>(</a:t>
            </a:r>
            <a:r>
              <a:rPr lang="ko-KR" altLang="en-US" sz="1400" dirty="0"/>
              <a:t>음성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9C994-10A3-46A7-9DA3-56CFCCF97911}"/>
              </a:ext>
            </a:extLst>
          </p:cNvPr>
          <p:cNvSpPr txBox="1"/>
          <p:nvPr/>
        </p:nvSpPr>
        <p:spPr>
          <a:xfrm>
            <a:off x="5533497" y="3646327"/>
            <a:ext cx="421301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세대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통신</a:t>
            </a:r>
          </a:p>
          <a:p>
            <a:r>
              <a:rPr lang="ko-KR" altLang="en-US" sz="1400" dirty="0"/>
              <a:t>컴퓨터를 이용한 통신 체계</a:t>
            </a:r>
            <a:endParaRPr lang="en-US" altLang="ko-KR" sz="1400" dirty="0"/>
          </a:p>
          <a:p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문자</a:t>
            </a:r>
            <a:r>
              <a:rPr lang="en-US" altLang="ko-KR" sz="1400" dirty="0"/>
              <a:t>, </a:t>
            </a:r>
            <a:r>
              <a:rPr lang="ko-KR" altLang="en-US" sz="1400" dirty="0"/>
              <a:t>코드를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표시된 디지털 형태의 </a:t>
            </a:r>
            <a:endParaRPr lang="en-US" altLang="ko-KR" sz="1400" dirty="0"/>
          </a:p>
          <a:p>
            <a:r>
              <a:rPr lang="ko-KR" altLang="en-US" sz="1400" dirty="0"/>
              <a:t>정보로 변경하여 통신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77C66-A07F-49EE-9C99-9E1A9BDAA618}"/>
              </a:ext>
            </a:extLst>
          </p:cNvPr>
          <p:cNvSpPr txBox="1"/>
          <p:nvPr/>
        </p:nvSpPr>
        <p:spPr>
          <a:xfrm>
            <a:off x="7933019" y="4994126"/>
            <a:ext cx="382989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</a:t>
            </a:r>
            <a:r>
              <a:rPr lang="en-US" altLang="ko-KR" sz="1400" dirty="0"/>
              <a:t>4</a:t>
            </a:r>
            <a:r>
              <a:rPr lang="ko-KR" altLang="en-US" sz="1400" dirty="0"/>
              <a:t>세대 </a:t>
            </a:r>
            <a:r>
              <a:rPr lang="en-US" altLang="ko-KR" sz="1400" dirty="0"/>
              <a:t>: </a:t>
            </a:r>
            <a:r>
              <a:rPr lang="ko-KR" altLang="en-US" sz="1400" dirty="0"/>
              <a:t>정보통신</a:t>
            </a:r>
          </a:p>
          <a:p>
            <a:r>
              <a:rPr lang="ko-KR" altLang="en-US" sz="1400" dirty="0"/>
              <a:t>컴퓨터로 통신을 공유하는 형태</a:t>
            </a:r>
          </a:p>
          <a:p>
            <a:r>
              <a:rPr lang="ko-KR" altLang="en-US" sz="1400" dirty="0"/>
              <a:t>자원 등을 공유하고 통신회선을 효율적으로 이용하여 비용을 절감하려는 목적에서 시작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F0C4B70-1706-4F21-8000-CAB9F17F531C}"/>
              </a:ext>
            </a:extLst>
          </p:cNvPr>
          <p:cNvCxnSpPr>
            <a:cxnSpLocks/>
            <a:endCxn id="2" idx="3"/>
          </p:cNvCxnSpPr>
          <p:nvPr/>
        </p:nvCxnSpPr>
        <p:spPr>
          <a:xfrm rot="5400000">
            <a:off x="3330280" y="3080394"/>
            <a:ext cx="865979" cy="56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C137F65-372F-45F2-8B16-ADBF7AB8505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3568158" y="3604741"/>
            <a:ext cx="2092649" cy="747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529CF11-D215-4782-B0E1-C287F611C6E8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5273302" y="3177990"/>
            <a:ext cx="1205587" cy="685195"/>
          </a:xfrm>
          <a:prstGeom prst="bentConnector4">
            <a:avLst>
              <a:gd name="adj1" fmla="val 30215"/>
              <a:gd name="adj2" fmla="val 133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0B236F5-E54B-4D6A-9E4D-4EAFB679972D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>
            <a:off x="8984202" y="2331748"/>
            <a:ext cx="863764" cy="2662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96866E-E98F-438A-8124-5447A54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35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네트워크 기초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네트워크 기초 용어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네트워크 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err="1"/>
              <a:t>하드웨어적인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전송 매체를 매개</a:t>
            </a:r>
            <a:r>
              <a:rPr lang="ko-KR" altLang="en-US" dirty="0"/>
              <a:t>로 서로 연결되어 데이터를 교환하는 시스템의 모음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여러 시스템이 프로토콜을 사용하여 데이터를 주고 받는 것을 의미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네트워크끼리 </a:t>
            </a:r>
            <a:r>
              <a:rPr lang="ko-KR" altLang="en-US" dirty="0">
                <a:solidFill>
                  <a:schemeClr val="accent1"/>
                </a:solidFill>
              </a:rPr>
              <a:t>라우터라는 중개 장비를 이용해 연결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시스템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능동적으로 동작하는 대상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시스템에 필요한 외부 입력과 결과물인</a:t>
            </a:r>
            <a:r>
              <a:rPr lang="en-US" altLang="ko-KR" dirty="0"/>
              <a:t> </a:t>
            </a:r>
            <a:r>
              <a:rPr lang="ko-KR" altLang="en-US" dirty="0"/>
              <a:t>출력이 있을 수 있으며</a:t>
            </a:r>
            <a:r>
              <a:rPr lang="en-US" altLang="ko-KR" dirty="0"/>
              <a:t>, </a:t>
            </a:r>
            <a:r>
              <a:rPr lang="ko-KR" altLang="en-US" dirty="0"/>
              <a:t>물리적으로 공유하는 전송 매체에 의해 서로 연결됨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시스템이 여러 개 모여 더 큰 시스템을 구성할 수 있으므로 크기를 기준으로 시스템을 나누지는 않음 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인터페이스</a:t>
            </a:r>
          </a:p>
          <a:p>
            <a:pPr lvl="2"/>
            <a:r>
              <a:rPr lang="ko-KR" altLang="en-US" dirty="0"/>
              <a:t>시스템과 전송 매체의 연결 지점에 대한 규격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RS-232C, USB(</a:t>
            </a:r>
            <a:r>
              <a:rPr lang="ko-KR" altLang="en-US" dirty="0"/>
              <a:t>잭의 크기와 같은 규격이 표준화 되어야 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전송 매체</a:t>
            </a:r>
          </a:p>
          <a:p>
            <a:pPr lvl="2"/>
            <a:r>
              <a:rPr lang="ko-KR" altLang="en-US" dirty="0"/>
              <a:t>시스템끼리 정해진 인터페이스를 연동해 데이터를 전달할 때 필요한 물리적인 전송 수단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F5009-F9BD-4192-A164-C6A6BF7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33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네트워크 기초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네트워크 기초 용어</a:t>
            </a:r>
            <a:endParaRPr lang="en-US" altLang="ko-KR" dirty="0"/>
          </a:p>
          <a:p>
            <a:pPr lvl="1"/>
            <a:r>
              <a:rPr lang="ko-KR" altLang="en-US" dirty="0"/>
              <a:t>프로토콜</a:t>
            </a:r>
          </a:p>
          <a:p>
            <a:pPr lvl="2"/>
            <a:r>
              <a:rPr lang="ko-KR" altLang="en-US" dirty="0"/>
              <a:t>전송 매체를 통해 데이터를 교환할 때의 표준화된 통신 규칙</a:t>
            </a:r>
            <a:endParaRPr lang="en-US" altLang="ko-KR" dirty="0"/>
          </a:p>
          <a:p>
            <a:pPr lvl="2"/>
            <a:r>
              <a:rPr lang="ko-KR" altLang="en-US" dirty="0"/>
              <a:t>동등한</a:t>
            </a:r>
            <a:r>
              <a:rPr lang="en-US" altLang="ko-KR" dirty="0"/>
              <a:t> </a:t>
            </a:r>
            <a:r>
              <a:rPr lang="ko-KR" altLang="en-US" dirty="0"/>
              <a:t>위치에 있는 시스템 사이의 규칙</a:t>
            </a:r>
            <a:r>
              <a:rPr lang="en-US" altLang="ko-KR" dirty="0"/>
              <a:t>(</a:t>
            </a:r>
            <a:r>
              <a:rPr lang="ko-KR" altLang="en-US" dirty="0"/>
              <a:t>주고받는 정보의 형식</a:t>
            </a:r>
            <a:r>
              <a:rPr lang="en-US" altLang="ko-KR" dirty="0"/>
              <a:t>, </a:t>
            </a:r>
            <a:r>
              <a:rPr lang="ko-KR" altLang="en-US" dirty="0"/>
              <a:t>절차적 순서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인터넷</a:t>
            </a:r>
            <a:r>
              <a:rPr lang="en-US" altLang="ko-KR" dirty="0"/>
              <a:t>(Internet)</a:t>
            </a:r>
            <a:endParaRPr lang="ko-KR" altLang="en-US" dirty="0"/>
          </a:p>
          <a:p>
            <a:pPr lvl="2"/>
            <a:r>
              <a:rPr lang="ko-KR" altLang="en-US" dirty="0"/>
              <a:t>전세계의 네트워크가 유기적으로 연결되어 동작하는 통합 네트워크</a:t>
            </a:r>
          </a:p>
          <a:p>
            <a:pPr lvl="2"/>
            <a:r>
              <a:rPr lang="en-US" altLang="ko-KR" dirty="0"/>
              <a:t>IP(Internet Protocol)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(Standardization)</a:t>
            </a:r>
            <a:endParaRPr lang="ko-KR" altLang="en-US" dirty="0"/>
          </a:p>
          <a:p>
            <a:pPr lvl="2"/>
            <a:r>
              <a:rPr lang="ko-KR" altLang="en-US" dirty="0"/>
              <a:t>서로 다른 시스템이 상호 연동해 동작하기 위한 통일된 연동 형식</a:t>
            </a: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2A726B-24AA-47A9-ABFD-2E03ECF7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45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네트워크 기초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시스템 기초 용어</a:t>
            </a:r>
            <a:endParaRPr lang="en-US" altLang="ko-KR" dirty="0"/>
          </a:p>
          <a:p>
            <a:pPr lvl="1"/>
            <a:r>
              <a:rPr lang="ko-KR" altLang="en-US" dirty="0"/>
              <a:t>노드</a:t>
            </a:r>
          </a:p>
          <a:p>
            <a:pPr lvl="2"/>
            <a:r>
              <a:rPr lang="ko-KR" altLang="en-US" dirty="0"/>
              <a:t>인터넷에 연결된 시스템을 가장 일반화한 용어</a:t>
            </a:r>
            <a:endParaRPr lang="en-US" altLang="ko-KR" dirty="0"/>
          </a:p>
          <a:p>
            <a:pPr lvl="2"/>
            <a:r>
              <a:rPr lang="ko-KR" altLang="en-US" dirty="0"/>
              <a:t>데이터를 주고받을 수 있는 모든 시스템을 통칭하여 사용함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호스트</a:t>
            </a:r>
            <a:endParaRPr lang="en-US" altLang="ko-KR" dirty="0"/>
          </a:p>
          <a:p>
            <a:pPr lvl="2"/>
            <a:r>
              <a:rPr lang="ko-KR" altLang="en-US" dirty="0"/>
              <a:t>일반적으로 컴퓨팅 기능이 있는 시스템을 의미</a:t>
            </a:r>
            <a:endParaRPr lang="en-US" altLang="ko-KR" dirty="0"/>
          </a:p>
          <a:p>
            <a:pPr lvl="2"/>
            <a:r>
              <a:rPr lang="ko-KR" altLang="en-US" dirty="0"/>
              <a:t>일반 사용자가 호스트 내의 응용 프로그램을 실행하므로 사용자가 네트워크에 접속하는 창구 역할을 함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클라이언트</a:t>
            </a:r>
          </a:p>
          <a:p>
            <a:pPr lvl="2"/>
            <a:r>
              <a:rPr lang="ko-KR" altLang="en-US" dirty="0"/>
              <a:t>서비스를 이용하는 시스템</a:t>
            </a:r>
            <a:endParaRPr lang="en-US" altLang="ko-KR" dirty="0"/>
          </a:p>
          <a:p>
            <a:pPr lvl="2"/>
            <a:r>
              <a:rPr lang="ko-KR" altLang="en-US" dirty="0"/>
              <a:t>이용하는 서비스의 종류에 따라 클라이언트가 될 수도 있고 서버가 될 수도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ko-KR" altLang="en-US" dirty="0"/>
              <a:t>임의의 서비스를 제공하는 시스템</a:t>
            </a:r>
            <a:endParaRPr lang="en-US" altLang="ko-KR" dirty="0"/>
          </a:p>
          <a:p>
            <a:pPr lvl="2"/>
            <a:r>
              <a:rPr lang="ko-KR" altLang="en-US" dirty="0"/>
              <a:t>클라이언트보다 먼저 실행 상태가 되어 클라이언트의 요청에 대기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2A726B-24AA-47A9-ABFD-2E03ECF7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42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OSI 7Layer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7494905" cy="4990001"/>
          </a:xfrm>
        </p:spPr>
        <p:txBody>
          <a:bodyPr>
            <a:normAutofit/>
          </a:bodyPr>
          <a:lstStyle/>
          <a:p>
            <a:r>
              <a:rPr lang="ko-KR" altLang="en-US" dirty="0"/>
              <a:t>계층 구조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서로 다른 기종의 호스트들이 서로 연결</a:t>
            </a:r>
            <a:r>
              <a:rPr lang="ko-KR" altLang="en-US" dirty="0"/>
              <a:t>해서 통신하기 위한 </a:t>
            </a:r>
            <a:r>
              <a:rPr lang="ko-KR" altLang="en-US" dirty="0">
                <a:solidFill>
                  <a:srgbClr val="FF0000"/>
                </a:solidFill>
              </a:rPr>
              <a:t>표준화 방식인 </a:t>
            </a:r>
            <a:r>
              <a:rPr lang="en-US" altLang="ko-KR" dirty="0">
                <a:solidFill>
                  <a:srgbClr val="FF0000"/>
                </a:solidFill>
              </a:rPr>
              <a:t>OSI(Open System Interconnection) 7</a:t>
            </a:r>
            <a:r>
              <a:rPr lang="ko-KR" altLang="en-US" dirty="0">
                <a:solidFill>
                  <a:srgbClr val="FF0000"/>
                </a:solidFill>
              </a:rPr>
              <a:t>계층 모델</a:t>
            </a:r>
            <a:r>
              <a:rPr lang="ko-KR" altLang="en-US" dirty="0"/>
              <a:t>을 제안함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OSI 7</a:t>
            </a:r>
            <a:r>
              <a:rPr lang="ko-KR" altLang="en-US" dirty="0"/>
              <a:t>계층 모델은 네</a:t>
            </a:r>
            <a:r>
              <a:rPr lang="ko-KR" altLang="en-US" dirty="0">
                <a:solidFill>
                  <a:srgbClr val="FF0000"/>
                </a:solidFill>
              </a:rPr>
              <a:t>트워크에 연결된 시스템이 갖추어야 할 기본 구조와 기능을 상세히 정의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일반 사용자는 </a:t>
            </a:r>
            <a:r>
              <a:rPr lang="en-US" altLang="ko-KR" dirty="0"/>
              <a:t>OSI 7</a:t>
            </a:r>
            <a:r>
              <a:rPr lang="ko-KR" altLang="en-US" dirty="0"/>
              <a:t>계층 맨 위에 있는 응용 계층을 통해 데이터의 송수신을 요청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요청은 하위 계층에 순차적으로 전달되어 맨 아래에 있는 물리 계층을 통해 상대 호스트에 전송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수신하는 호스트에서는 송신 호스트와는 반대 방향으로 처리가 이루어짐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79554-5E4D-475B-AAA4-7CF4EA47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08" y="1186961"/>
            <a:ext cx="3231471" cy="54581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1146A3-0CC8-4FB0-B63D-2D8EB59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26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B79C160-266A-44F0-A449-984B7F71DBB3}"/>
              </a:ext>
            </a:extLst>
          </p:cNvPr>
          <p:cNvSpPr/>
          <p:nvPr/>
        </p:nvSpPr>
        <p:spPr>
          <a:xfrm flipV="1">
            <a:off x="9529378" y="3211882"/>
            <a:ext cx="536259" cy="285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06BDFBD-E25E-435E-BA07-3BADC178A7D9}"/>
              </a:ext>
            </a:extLst>
          </p:cNvPr>
          <p:cNvSpPr/>
          <p:nvPr/>
        </p:nvSpPr>
        <p:spPr>
          <a:xfrm>
            <a:off x="2284240" y="3318414"/>
            <a:ext cx="536259" cy="285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OSI 7Layer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OSI 7</a:t>
            </a:r>
            <a:r>
              <a:rPr lang="ko-KR" altLang="en-US" dirty="0"/>
              <a:t>계층 상호 간의 데이터 전달 원리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캡슐화와 캡슐해제 과정을 거쳐 송신 측의 최상위 계층에서 보낸 원래의 데이터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헤더가 없는 데이터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수신 측의 최상위 계층</a:t>
            </a:r>
            <a:r>
              <a:rPr lang="en-US" altLang="ko-KR" dirty="0">
                <a:solidFill>
                  <a:srgbClr val="FF0000"/>
                </a:solidFill>
              </a:rPr>
              <a:t>(7</a:t>
            </a:r>
            <a:r>
              <a:rPr lang="ko-KR" altLang="en-US" dirty="0">
                <a:solidFill>
                  <a:srgbClr val="FF0000"/>
                </a:solidFill>
              </a:rPr>
              <a:t>계층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응용 계층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으로 정확하게 전달</a:t>
            </a:r>
          </a:p>
          <a:p>
            <a:pPr lvl="2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75B635-0C1F-4847-9B15-13C14DC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6"/>
          <a:stretch/>
        </p:blipFill>
        <p:spPr>
          <a:xfrm>
            <a:off x="2741560" y="2405849"/>
            <a:ext cx="6708879" cy="4275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31FD6-95BB-4646-AF2C-4BFF598284BA}"/>
              </a:ext>
            </a:extLst>
          </p:cNvPr>
          <p:cNvSpPr txBox="1"/>
          <p:nvPr/>
        </p:nvSpPr>
        <p:spPr>
          <a:xfrm>
            <a:off x="838199" y="4270634"/>
            <a:ext cx="1566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캡슐화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/>
              <a:t>데이터에 헤더를 </a:t>
            </a:r>
            <a:endParaRPr lang="en-US" altLang="ko-KR" sz="1400" dirty="0"/>
          </a:p>
          <a:p>
            <a:r>
              <a:rPr lang="ko-KR" altLang="en-US" sz="1400" dirty="0"/>
              <a:t>씌우는 과정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B6F3-2C25-4570-97C3-53201F6A23EC}"/>
              </a:ext>
            </a:extLst>
          </p:cNvPr>
          <p:cNvSpPr txBox="1"/>
          <p:nvPr/>
        </p:nvSpPr>
        <p:spPr>
          <a:xfrm>
            <a:off x="9896281" y="4378356"/>
            <a:ext cx="2050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캡슐해제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/>
              <a:t>수신 측에서 각 계층의 </a:t>
            </a:r>
            <a:endParaRPr lang="en-US" altLang="ko-KR" sz="1400" dirty="0"/>
          </a:p>
          <a:p>
            <a:r>
              <a:rPr lang="ko-KR" altLang="en-US" sz="1400" dirty="0"/>
              <a:t>헤더를 벗기는 과정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805BFF-CE4E-48E3-A733-9D2163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71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OSI 7Layer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071552"/>
            <a:ext cx="11077575" cy="499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OSI 7</a:t>
            </a:r>
            <a:r>
              <a:rPr lang="ko-KR" altLang="en-US" dirty="0"/>
              <a:t>계층 모델의 계층별 기능</a:t>
            </a: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물리 계층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물리적으로 데이터를 전송하는 역할을 수행</a:t>
            </a:r>
            <a:r>
              <a:rPr lang="en-US" altLang="ko-KR" dirty="0"/>
              <a:t>(</a:t>
            </a:r>
            <a:r>
              <a:rPr lang="ko-KR" altLang="en-US" dirty="0"/>
              <a:t>전송매체 연결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호스트를 전송 매체와 연결하기 위한 </a:t>
            </a:r>
            <a:r>
              <a:rPr lang="ko-KR" altLang="en-US" dirty="0">
                <a:solidFill>
                  <a:srgbClr val="FF0000"/>
                </a:solidFill>
              </a:rPr>
              <a:t>인터페이스 규칙과 전송 매체의 특성</a:t>
            </a:r>
            <a:r>
              <a:rPr lang="ko-KR" altLang="en-US" dirty="0"/>
              <a:t>을 다룸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상위계층에서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로 구성된 비트열의 데이터를 전기신호로 변환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또는 그 역으로 변환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유선 매체와 무선 매체로 구분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ko-KR" altLang="en-US" dirty="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데이터 링크 계층 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물리 계층의 오류에 관한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대표적인 오류 </a:t>
            </a:r>
            <a:r>
              <a:rPr lang="en-US" altLang="ko-KR" dirty="0"/>
              <a:t>: </a:t>
            </a:r>
            <a:r>
              <a:rPr lang="ko-KR" altLang="en-US" dirty="0"/>
              <a:t>데이터 분실 </a:t>
            </a:r>
            <a:r>
              <a:rPr lang="en-US" altLang="ko-KR" dirty="0"/>
              <a:t>/ </a:t>
            </a:r>
            <a:r>
              <a:rPr lang="ko-KR" altLang="en-US" dirty="0"/>
              <a:t>데이터 변형</a:t>
            </a:r>
            <a:r>
              <a:rPr lang="ko-KR" altLang="en-US" dirty="0">
                <a:solidFill>
                  <a:srgbClr val="FF0000"/>
                </a:solidFill>
              </a:rPr>
              <a:t>오류 제어와 흐름제어 기능 수행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오류 제어 방식 </a:t>
            </a:r>
            <a:r>
              <a:rPr lang="en-US" altLang="ko-KR" dirty="0"/>
              <a:t>: </a:t>
            </a:r>
            <a:r>
              <a:rPr lang="ko-KR" altLang="en-US" dirty="0"/>
              <a:t>송신자가 원래의 데이터를 재전송하는 방식으로 처리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ko-KR" altLang="en-US" dirty="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네트워크 계층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송신 호스트가 전송한 데이터가 수신 호스트까지 안전하게 도착하려면 여러 개의 중개 시스템인 라우터를 거쳐야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 과정에서 </a:t>
            </a:r>
            <a:r>
              <a:rPr lang="ko-KR" altLang="en-US" dirty="0">
                <a:solidFill>
                  <a:srgbClr val="FF0000"/>
                </a:solidFill>
              </a:rPr>
              <a:t>데이터가 올바른 경로를 선택할 수 있도록 지원하는 계층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endParaRPr lang="ko-KR" altLang="en-US" dirty="0"/>
          </a:p>
          <a:p>
            <a:pPr lvl="2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5A482F-6D2A-4EDB-9345-64481DC1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OSI 7Layer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071552"/>
            <a:ext cx="11077575" cy="499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OSI 7</a:t>
            </a:r>
            <a:r>
              <a:rPr lang="ko-KR" altLang="en-US" dirty="0"/>
              <a:t>계층 모델의 계층별 기능</a:t>
            </a:r>
          </a:p>
          <a:p>
            <a:pPr marL="800100" lvl="1" indent="-342900">
              <a:lnSpc>
                <a:spcPct val="100000"/>
              </a:lnSpc>
              <a:buFont typeface="+mj-ea"/>
              <a:buAutoNum type="circleNumDbPlain" startAt="4"/>
            </a:pPr>
            <a:r>
              <a:rPr lang="ko-KR" altLang="en-US" dirty="0"/>
              <a:t>전송 계층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송수신 측의 응용 프로세스 사이에서 데이터를 확실히 송수신해 주는 역할</a:t>
            </a:r>
            <a:r>
              <a:rPr lang="en-US" altLang="ko-KR" dirty="0"/>
              <a:t>(End-to-End)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송수신 호스트 시스템 내의 프로세스 사이의 안전한 데이터 전송을 지원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최종적인 경로상의 양 끝단 사이의 연결이 완성되는 계층</a:t>
            </a:r>
          </a:p>
          <a:p>
            <a:pPr marL="800100" lvl="1" indent="-342900">
              <a:lnSpc>
                <a:spcPct val="100000"/>
              </a:lnSpc>
              <a:buFont typeface="+mj-ea"/>
              <a:buAutoNum type="circleNumDbPlain" startAt="5"/>
            </a:pPr>
            <a:endParaRPr lang="en-US" altLang="ko-KR" dirty="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ko-KR" altLang="en-US" dirty="0"/>
              <a:t>세션 계층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송신 측과 수신 측 사이에서 프로세스를 서로 연결</a:t>
            </a:r>
            <a:r>
              <a:rPr lang="en-US" altLang="ko-KR" dirty="0"/>
              <a:t>·</a:t>
            </a:r>
            <a:r>
              <a:rPr lang="ko-KR" altLang="en-US" dirty="0"/>
              <a:t>유지</a:t>
            </a:r>
            <a:r>
              <a:rPr lang="en-US" altLang="ko-KR" dirty="0"/>
              <a:t>·</a:t>
            </a:r>
            <a:r>
              <a:rPr lang="ko-KR" altLang="en-US" dirty="0"/>
              <a:t>해제하는 역할 수행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통신방식 결정</a:t>
            </a:r>
            <a:r>
              <a:rPr lang="en-US" altLang="ko-KR" dirty="0"/>
              <a:t>(</a:t>
            </a:r>
            <a:r>
              <a:rPr lang="ko-KR" altLang="en-US" dirty="0"/>
              <a:t>단방향</a:t>
            </a:r>
            <a:r>
              <a:rPr lang="en-US" altLang="ko-KR" dirty="0"/>
              <a:t>, </a:t>
            </a:r>
            <a:r>
              <a:rPr lang="ko-KR" altLang="en-US" dirty="0" err="1"/>
              <a:t>반이중</a:t>
            </a:r>
            <a:r>
              <a:rPr lang="en-US" altLang="ko-KR" dirty="0"/>
              <a:t>, </a:t>
            </a:r>
            <a:r>
              <a:rPr lang="ko-KR" altLang="en-US" dirty="0" err="1"/>
              <a:t>전이중</a:t>
            </a:r>
            <a:r>
              <a:rPr lang="en-US" altLang="ko-KR" dirty="0"/>
              <a:t>)</a:t>
            </a:r>
          </a:p>
          <a:p>
            <a:pPr lvl="2">
              <a:defRPr/>
            </a:pPr>
            <a:endParaRPr lang="en-US" altLang="ko-KR" dirty="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ko-KR" altLang="en-US" dirty="0"/>
              <a:t>표현 계층 </a:t>
            </a:r>
            <a:endParaRPr lang="en-US" altLang="ko-KR" dirty="0"/>
          </a:p>
          <a:p>
            <a:pPr lvl="2"/>
            <a:r>
              <a:rPr lang="ko-KR" altLang="en-US" dirty="0"/>
              <a:t>송신 측과 수신 측 사이에서 서로 다른 부호 체계 간 변환과 표준화된 데이터 형식을 규정</a:t>
            </a:r>
            <a:r>
              <a:rPr lang="en-US" altLang="ko-KR" dirty="0"/>
              <a:t>(</a:t>
            </a:r>
            <a:r>
              <a:rPr lang="ko-KR" altLang="en-US" dirty="0"/>
              <a:t>데이터의 의미를 잃지 않도록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명령 해석</a:t>
            </a:r>
            <a:r>
              <a:rPr lang="en-US" altLang="ko-KR" dirty="0"/>
              <a:t>, </a:t>
            </a:r>
            <a:r>
              <a:rPr lang="ko-KR" altLang="en-US" dirty="0"/>
              <a:t>코드 변환</a:t>
            </a:r>
            <a:r>
              <a:rPr lang="en-US" altLang="ko-KR" dirty="0"/>
              <a:t>,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텍스트 압축</a:t>
            </a:r>
            <a:r>
              <a:rPr lang="en-US" altLang="ko-KR" dirty="0"/>
              <a:t> </a:t>
            </a:r>
            <a:r>
              <a:rPr lang="ko-KR" altLang="en-US" dirty="0"/>
              <a:t>등의 기능</a:t>
            </a:r>
            <a:endParaRPr lang="en-US" altLang="ko-KR" dirty="0"/>
          </a:p>
          <a:p>
            <a:pPr lvl="2"/>
            <a:r>
              <a:rPr lang="ko-KR" altLang="en-US" dirty="0"/>
              <a:t>압축</a:t>
            </a:r>
            <a:r>
              <a:rPr lang="en-US" altLang="ko-KR" dirty="0"/>
              <a:t>: </a:t>
            </a:r>
            <a:r>
              <a:rPr lang="ko-KR" altLang="en-US" dirty="0"/>
              <a:t>대용량의 데이터의 양을 줄임</a:t>
            </a:r>
            <a:endParaRPr lang="en-US" altLang="ko-KR" dirty="0"/>
          </a:p>
          <a:p>
            <a:pPr lvl="2"/>
            <a:r>
              <a:rPr lang="ko-KR" altLang="en-US" dirty="0"/>
              <a:t>암호화</a:t>
            </a:r>
            <a:r>
              <a:rPr lang="en-US" altLang="ko-KR" dirty="0"/>
              <a:t>: </a:t>
            </a:r>
            <a:r>
              <a:rPr lang="ko-KR" altLang="en-US" dirty="0"/>
              <a:t>외부의 침입자로부터 데이터를 안전하게 보호하는 기능</a:t>
            </a:r>
          </a:p>
          <a:p>
            <a:pPr lvl="2"/>
            <a:endParaRPr lang="en-US" altLang="ko-KR" dirty="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ko-KR" altLang="en-US" dirty="0"/>
              <a:t>응용 계층 </a:t>
            </a:r>
            <a:endParaRPr lang="en-US" altLang="ko-KR" dirty="0"/>
          </a:p>
          <a:p>
            <a:pPr lvl="2"/>
            <a:r>
              <a:rPr lang="ko-KR" altLang="en-US" dirty="0"/>
              <a:t>사용자에게 직접 제공하는 서비스로</a:t>
            </a:r>
            <a:r>
              <a:rPr lang="en-US" altLang="ko-KR" dirty="0"/>
              <a:t>, </a:t>
            </a:r>
            <a:r>
              <a:rPr lang="ko-KR" altLang="en-US" dirty="0" err="1"/>
              <a:t>제반적인</a:t>
            </a:r>
            <a:r>
              <a:rPr lang="ko-KR" altLang="en-US" dirty="0"/>
              <a:t> 응용 작업 등의 서비스를 제공</a:t>
            </a:r>
            <a:endParaRPr lang="en-US" altLang="ko-KR" dirty="0"/>
          </a:p>
          <a:p>
            <a:pPr lvl="2"/>
            <a:r>
              <a:rPr lang="ko-KR" altLang="en-US" dirty="0"/>
              <a:t>전자우편</a:t>
            </a:r>
            <a:r>
              <a:rPr lang="en-US" altLang="ko-KR" dirty="0"/>
              <a:t>, </a:t>
            </a:r>
            <a:r>
              <a:rPr lang="ko-KR" altLang="en-US" dirty="0"/>
              <a:t>파일 전송과 접근 및 관리</a:t>
            </a:r>
            <a:r>
              <a:rPr lang="en-US" altLang="ko-KR" dirty="0"/>
              <a:t>, </a:t>
            </a:r>
            <a:r>
              <a:rPr lang="ko-KR" altLang="en-US" dirty="0"/>
              <a:t>가상 터미널</a:t>
            </a:r>
            <a:r>
              <a:rPr lang="en-US" altLang="ko-KR" dirty="0"/>
              <a:t> </a:t>
            </a:r>
            <a:r>
              <a:rPr lang="ko-KR" altLang="en-US" dirty="0"/>
              <a:t>자원 공유와 데이터베이스</a:t>
            </a:r>
            <a:r>
              <a:rPr lang="en-US" altLang="ko-KR" dirty="0"/>
              <a:t>, </a:t>
            </a:r>
            <a:r>
              <a:rPr lang="ko-KR" altLang="en-US" dirty="0"/>
              <a:t>네트워크 관리 등의 기능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FA4FA9-E668-4691-8E5F-82B7DC93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79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TCP/IP </a:t>
            </a:r>
            <a:r>
              <a:rPr lang="ko-KR" altLang="en-US" dirty="0"/>
              <a:t>참조모델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TCP/IP</a:t>
            </a:r>
            <a:r>
              <a:rPr lang="ko-KR" altLang="en-US" dirty="0"/>
              <a:t>참조 모델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970</a:t>
            </a:r>
            <a:r>
              <a:rPr lang="ko-KR" altLang="en-US" dirty="0"/>
              <a:t>년대 미국 방위 고등 연구 계획국</a:t>
            </a:r>
            <a:r>
              <a:rPr lang="en-US" altLang="ko-KR" dirty="0"/>
              <a:t>(DARPA)</a:t>
            </a:r>
            <a:r>
              <a:rPr lang="ko-KR" altLang="en-US" dirty="0"/>
              <a:t>이 개발한 계층 구조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OSI7 Layer </a:t>
            </a:r>
            <a:r>
              <a:rPr lang="ko-KR" altLang="en-US" dirty="0"/>
              <a:t>모델과 만들어진 곳이 다를 뿐</a:t>
            </a:r>
            <a:r>
              <a:rPr lang="en-US" altLang="ko-KR" dirty="0"/>
              <a:t>, </a:t>
            </a:r>
            <a:r>
              <a:rPr lang="ko-KR" altLang="en-US" dirty="0"/>
              <a:t>통신에 필요한 기능을 계층적</a:t>
            </a:r>
            <a:r>
              <a:rPr lang="en-US" altLang="ko-KR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)</a:t>
            </a:r>
            <a:r>
              <a:rPr lang="ko-KR" altLang="en-US" dirty="0"/>
              <a:t>으로 정리한 점에서는 같음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FFFBC3-0699-4938-8B77-DBAB853A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B24C30-D88D-4074-B8D4-7C906F18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3" y="2712529"/>
            <a:ext cx="8987161" cy="40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4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TCP/IP </a:t>
            </a:r>
            <a:r>
              <a:rPr lang="ko-KR" altLang="en-US" dirty="0"/>
              <a:t>참조모델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프로토콜 계층 구조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TCP/IP</a:t>
            </a:r>
            <a:r>
              <a:rPr lang="ko-KR" altLang="en-US" dirty="0"/>
              <a:t>를 사용하는 인터넷 환경에서 관련 프로토콜들의 계층 구조를 설명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BC7CC-C3F4-4A6E-ADD6-B3FBAB2A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9"/>
          <a:stretch/>
        </p:blipFill>
        <p:spPr>
          <a:xfrm>
            <a:off x="1813009" y="2425667"/>
            <a:ext cx="5085656" cy="4137790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9055DBE-2DD8-428F-9285-BB58CDC907CF}"/>
              </a:ext>
            </a:extLst>
          </p:cNvPr>
          <p:cNvGraphicFramePr>
            <a:graphicFrameLocks noGrp="1"/>
          </p:cNvGraphicFramePr>
          <p:nvPr/>
        </p:nvGraphicFramePr>
        <p:xfrm>
          <a:off x="7341830" y="2409975"/>
          <a:ext cx="1615737" cy="4003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737">
                  <a:extLst>
                    <a:ext uri="{9D8B030D-6E8A-4147-A177-3AD203B41FA5}">
                      <a16:colId xmlns:a16="http://schemas.microsoft.com/office/drawing/2014/main" val="2340448269"/>
                    </a:ext>
                  </a:extLst>
                </a:gridCol>
              </a:tblGrid>
              <a:tr h="95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응용계층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64491"/>
                  </a:ext>
                </a:extLst>
              </a:tr>
              <a:tr h="10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전송계층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79459"/>
                  </a:ext>
                </a:extLst>
              </a:tr>
              <a:tr h="10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인터넷 계층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165833"/>
                  </a:ext>
                </a:extLst>
              </a:tr>
              <a:tr h="10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물리계층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2662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FFFBC3-0699-4938-8B77-DBAB853A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B8BA2-8B7C-476A-9779-4D51B00F64C4}"/>
              </a:ext>
            </a:extLst>
          </p:cNvPr>
          <p:cNvSpPr txBox="1"/>
          <p:nvPr/>
        </p:nvSpPr>
        <p:spPr>
          <a:xfrm>
            <a:off x="7341830" y="6423916"/>
            <a:ext cx="150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(TCP/IP 4</a:t>
            </a:r>
            <a:r>
              <a:rPr lang="ko-KR" altLang="en-US" sz="1600" dirty="0"/>
              <a:t>계층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6685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주소의 표현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시스템을 지칭하는 구분자의 특징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내부에서 처리되는 숫자 기반의 주소와 함께 사용자의 이해와 편리성을 도모하는 문자로 된 이름을 제공해야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네트워크에 존재하는 다양한 주소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</a:t>
            </a:r>
            <a:r>
              <a:rPr lang="ko-KR" altLang="en-US" sz="1600" dirty="0"/>
              <a:t>프로토콜 </a:t>
            </a:r>
            <a:r>
              <a:rPr lang="en-US" altLang="ko-KR" sz="1600" dirty="0"/>
              <a:t>: IP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데이터링크 계층 </a:t>
            </a:r>
            <a:r>
              <a:rPr lang="en-US" altLang="ko-KR" sz="1600" dirty="0"/>
              <a:t>: MAC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전송계층 </a:t>
            </a:r>
            <a:r>
              <a:rPr lang="en-US" altLang="ko-KR" sz="1600" dirty="0"/>
              <a:t>: Port</a:t>
            </a:r>
            <a:r>
              <a:rPr lang="ko-KR" altLang="en-US" sz="1600" dirty="0"/>
              <a:t>번호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96085B-E337-4FE8-BB9A-9B4C1B7E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1186961"/>
            <a:ext cx="3495120" cy="4990001"/>
          </a:xfrm>
        </p:spPr>
        <p:txBody>
          <a:bodyPr/>
          <a:lstStyle/>
          <a:p>
            <a:r>
              <a:rPr lang="ko-KR" altLang="en-US" dirty="0"/>
              <a:t>정보통신 시스템의 정의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정보통신 시스템의 특징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421E8D-3EEE-4D3A-AA6D-1F8A6027AFF4}"/>
              </a:ext>
            </a:extLst>
          </p:cNvPr>
          <p:cNvSpPr/>
          <p:nvPr/>
        </p:nvSpPr>
        <p:spPr>
          <a:xfrm>
            <a:off x="838199" y="3537364"/>
            <a:ext cx="5257801" cy="3046120"/>
          </a:xfrm>
          <a:prstGeom prst="roundRect">
            <a:avLst>
              <a:gd name="adj" fmla="val 11749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회선의 효율성 제공하여 비용 절감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고속 전송과 고품질 전송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오류 제어를 통해 신뢰도를 높임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대형 컴퓨터와 대용량 파일 공동 이용 할 수 있음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분산처리 가능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대용량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광대역 전송 가능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거리와 시간의 한계 극복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비밀 유지를 위한 보안 시스템 개발 필요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478CD2-BE70-4DEE-A142-DA02709B1D76}"/>
              </a:ext>
            </a:extLst>
          </p:cNvPr>
          <p:cNvSpPr/>
          <p:nvPr/>
        </p:nvSpPr>
        <p:spPr>
          <a:xfrm>
            <a:off x="653524" y="1602173"/>
            <a:ext cx="11128900" cy="1247418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정보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문자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음향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영상 등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효과적으로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수집∙가공하여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전송하기 위한 기기 및 조직화된 시스템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멀리 떨어진 정보원과 정보 목적지 사이에서 정보를 전송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처리하려고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여러 구성요소를 상호 유기적으로 결합한 시스템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89BC4E-4E51-4110-AF83-EE20768D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C5C623-A623-446F-9F09-338D63A2326A}"/>
              </a:ext>
            </a:extLst>
          </p:cNvPr>
          <p:cNvSpPr/>
          <p:nvPr/>
        </p:nvSpPr>
        <p:spPr>
          <a:xfrm>
            <a:off x="6524623" y="3487975"/>
            <a:ext cx="5257801" cy="3046120"/>
          </a:xfrm>
          <a:prstGeom prst="roundRect">
            <a:avLst>
              <a:gd name="adj" fmla="val 11749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전자우편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음성 메일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팩스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TV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방송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영상회의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원격회의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원격교육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스마트폰 통신 등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9EC0EC1-FF7C-4828-9814-929C7402D9C8}"/>
              </a:ext>
            </a:extLst>
          </p:cNvPr>
          <p:cNvSpPr txBox="1">
            <a:spLocks/>
          </p:cNvSpPr>
          <p:nvPr/>
        </p:nvSpPr>
        <p:spPr>
          <a:xfrm>
            <a:off x="6524623" y="2672178"/>
            <a:ext cx="3495120" cy="350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정보통신 서비스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0580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주소의 표현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" y="962790"/>
            <a:ext cx="11077575" cy="499000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논리적 주소</a:t>
            </a:r>
            <a:r>
              <a:rPr lang="en-US" altLang="ko-KR" dirty="0"/>
              <a:t>(IP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0" dirty="0"/>
              <a:t>네트워크 계층의 기능을 수행하는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프로토콜이 호스트를 구분하기 위해 사용하는 주소 체계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ko-KR" altLang="en-US" b="0" dirty="0"/>
              <a:t>인터넷에서 </a:t>
            </a:r>
            <a:r>
              <a:rPr lang="en-US" altLang="ko-KR" b="0" dirty="0"/>
              <a:t>IP </a:t>
            </a:r>
            <a:r>
              <a:rPr lang="ko-KR" altLang="en-US" b="0" dirty="0"/>
              <a:t>주소는 패킷의 경로를 결정하는 데 중요한 역할을 함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32</a:t>
            </a:r>
            <a:r>
              <a:rPr lang="ko-KR" altLang="en-US" b="0" dirty="0"/>
              <a:t>비트의 이진 숫자로 구성</a:t>
            </a:r>
            <a:r>
              <a:rPr lang="en-US" altLang="ko-KR" b="0" dirty="0"/>
              <a:t>, </a:t>
            </a:r>
            <a:r>
              <a:rPr lang="ko-KR" altLang="en-US" b="0" dirty="0"/>
              <a:t>보통 </a:t>
            </a:r>
            <a:r>
              <a:rPr lang="en-US" altLang="ko-KR" b="0" dirty="0"/>
              <a:t>8</a:t>
            </a:r>
            <a:r>
              <a:rPr lang="ko-KR" altLang="en-US" b="0" dirty="0" err="1"/>
              <a:t>비트씩</a:t>
            </a:r>
            <a:r>
              <a:rPr lang="ko-KR" altLang="en-US" b="0" dirty="0"/>
              <a:t> 네 부분으로 나누어 십진수로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D8159-E089-4E36-888F-A485AC8F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591945"/>
            <a:ext cx="6573821" cy="17999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8263A4-DEAE-4D34-A1B6-7279620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24B678-E6E3-490F-ABC6-C4056ABE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2" y="3457790"/>
            <a:ext cx="3949149" cy="2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주소의 표현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1186961"/>
            <a:ext cx="5821070" cy="4990001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/>
              <a:t>도메인 네임</a:t>
            </a:r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주소를 쉬운 문자로 나타낸 것</a:t>
            </a:r>
          </a:p>
          <a:p>
            <a:pPr lvl="1"/>
            <a:r>
              <a:rPr lang="ko-KR" altLang="en-US" dirty="0"/>
              <a:t>호스트 이름</a:t>
            </a:r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호스트</a:t>
            </a:r>
            <a:r>
              <a:rPr lang="en-US" altLang="ko-KR" dirty="0"/>
              <a:t>&gt;.&lt;</a:t>
            </a:r>
            <a:r>
              <a:rPr lang="ko-KR" altLang="en-US" dirty="0"/>
              <a:t>단체 이름</a:t>
            </a:r>
            <a:r>
              <a:rPr lang="en-US" altLang="ko-KR" dirty="0"/>
              <a:t>&gt;.&lt;</a:t>
            </a:r>
            <a:r>
              <a:rPr lang="ko-KR" altLang="en-US" dirty="0"/>
              <a:t>단체 종류</a:t>
            </a:r>
            <a:r>
              <a:rPr lang="en-US" altLang="ko-KR" dirty="0"/>
              <a:t>&gt;.&lt;</a:t>
            </a:r>
            <a:r>
              <a:rPr lang="ko-KR" altLang="en-US" dirty="0"/>
              <a:t>국가 도메인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zebra.korea.co.kr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도메인 이름을 </a:t>
            </a:r>
            <a:r>
              <a:rPr lang="en-US" altLang="ko-KR" dirty="0"/>
              <a:t>IP</a:t>
            </a:r>
            <a:r>
              <a:rPr lang="ko-KR" altLang="en-US" dirty="0"/>
              <a:t>주소로 변환하는 작업이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DNS(Domain Name System)</a:t>
            </a:r>
            <a:endParaRPr lang="ko-KR" altLang="en-US" dirty="0"/>
          </a:p>
          <a:p>
            <a:pPr lvl="2"/>
            <a:r>
              <a:rPr lang="ko-KR" altLang="en-US" dirty="0"/>
              <a:t>주소와 이름 정보를 자동으로 유지하고 관리하는 시스템</a:t>
            </a:r>
            <a:endParaRPr lang="en-US" altLang="ko-KR" dirty="0"/>
          </a:p>
          <a:p>
            <a:pPr lvl="2"/>
            <a:r>
              <a:rPr lang="ko-KR" altLang="en-US" dirty="0"/>
              <a:t>호스트 주소와 이름 정보는 네임서버라는 특정한 관리 호스트가 유지</a:t>
            </a:r>
            <a:endParaRPr lang="en-US" altLang="ko-KR" dirty="0"/>
          </a:p>
          <a:p>
            <a:pPr lvl="2"/>
            <a:r>
              <a:rPr lang="ko-KR" altLang="en-US" dirty="0"/>
              <a:t>주소 변환 작업이 필요한 클라이언트는 네임 서버에    요청해서 </a:t>
            </a:r>
            <a:r>
              <a:rPr lang="en-US" altLang="ko-KR" dirty="0"/>
              <a:t>IP</a:t>
            </a:r>
            <a:r>
              <a:rPr lang="ko-KR" altLang="en-US" dirty="0"/>
              <a:t>주소를 얻음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554D38-6093-40C3-A64C-415A08F8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98" y="1212908"/>
            <a:ext cx="4355772" cy="3515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92094B-8510-4A33-AC27-6BB0E3B2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49" y="5027119"/>
            <a:ext cx="5112568" cy="1489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BB3267-499D-4FDB-A316-5604F3B6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33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주소의 표현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8448859" cy="4990001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dirty="0"/>
              <a:t>MAC </a:t>
            </a:r>
            <a:r>
              <a:rPr lang="ko-KR" altLang="en-US" dirty="0"/>
              <a:t>주소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LAN</a:t>
            </a:r>
            <a:r>
              <a:rPr lang="ko-KR" altLang="en-US" dirty="0"/>
              <a:t>카드에 내장되어 있음</a:t>
            </a:r>
          </a:p>
          <a:p>
            <a:pPr lvl="1"/>
            <a:r>
              <a:rPr lang="ko-KR" altLang="en-US" dirty="0"/>
              <a:t>물리 계층을 통해 데이터를 전송할 때 </a:t>
            </a:r>
            <a:r>
              <a:rPr lang="en-US" altLang="ko-KR" dirty="0"/>
              <a:t>MAC</a:t>
            </a:r>
            <a:r>
              <a:rPr lang="ko-KR" altLang="en-US" dirty="0"/>
              <a:t>주소를 이용해 호스트를 구분</a:t>
            </a:r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 </a:t>
            </a:r>
            <a:r>
              <a:rPr lang="ko-KR" altLang="en-US" dirty="0"/>
              <a:t>주소로 변환해야 함</a:t>
            </a:r>
            <a:r>
              <a:rPr lang="en-US" altLang="ko-KR" dirty="0"/>
              <a:t>(ARP, RARP)</a:t>
            </a:r>
          </a:p>
          <a:p>
            <a:pPr lvl="1"/>
            <a:r>
              <a:rPr lang="ko-KR" altLang="en-US" dirty="0"/>
              <a:t>총</a:t>
            </a:r>
            <a:r>
              <a:rPr lang="en-US" altLang="ko-KR" dirty="0"/>
              <a:t>48bit</a:t>
            </a:r>
            <a:r>
              <a:rPr lang="ko-KR" altLang="en-US" dirty="0"/>
              <a:t>로 구성되고 </a:t>
            </a:r>
            <a:r>
              <a:rPr lang="en-US" altLang="ko-KR" dirty="0"/>
              <a:t>16</a:t>
            </a:r>
            <a:r>
              <a:rPr lang="ko-KR" altLang="en-US" dirty="0"/>
              <a:t>진수로 표현됨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dirty="0"/>
              <a:t>포트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(0~65,535)</a:t>
            </a:r>
          </a:p>
          <a:p>
            <a:pPr lvl="1"/>
            <a:r>
              <a:rPr lang="ko-KR" altLang="en-US" dirty="0"/>
              <a:t>전송계층에서 사용</a:t>
            </a:r>
            <a:endParaRPr lang="en-US" altLang="ko-KR" dirty="0"/>
          </a:p>
          <a:p>
            <a:pPr lvl="1"/>
            <a:r>
              <a:rPr lang="ko-KR" altLang="en-US" dirty="0"/>
              <a:t>호스트에서 실행되는 프로세스를 구분해 줌</a:t>
            </a:r>
            <a:endParaRPr lang="en-US" altLang="ko-KR" dirty="0"/>
          </a:p>
          <a:p>
            <a:pPr lvl="1"/>
            <a:r>
              <a:rPr lang="ko-KR" altLang="en-US" dirty="0"/>
              <a:t>하나의 포트는 하나의 프로세스만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dirty="0"/>
              <a:t>메일 주소</a:t>
            </a:r>
            <a:endParaRPr lang="en-US" altLang="ko-KR" dirty="0"/>
          </a:p>
          <a:p>
            <a:pPr lvl="1"/>
            <a:r>
              <a:rPr lang="ko-KR" altLang="en-US" dirty="0"/>
              <a:t>응용계층의 메일 시스템에서 사용자를 구분하려고 사용</a:t>
            </a:r>
            <a:endParaRPr lang="en-US" altLang="ko-KR" dirty="0"/>
          </a:p>
          <a:p>
            <a:pPr lvl="1"/>
            <a:r>
              <a:rPr lang="ko-KR" altLang="en-US" dirty="0"/>
              <a:t>사용자 이름과 호스트 이름을 </a:t>
            </a:r>
            <a:r>
              <a:rPr lang="en-US" altLang="ko-KR" dirty="0"/>
              <a:t>@</a:t>
            </a:r>
            <a:r>
              <a:rPr lang="ko-KR" altLang="en-US" dirty="0"/>
              <a:t>문자로 구분하여 표기</a:t>
            </a:r>
          </a:p>
          <a:p>
            <a:endParaRPr lang="en-US" altLang="ko-KR" dirty="0"/>
          </a:p>
          <a:p>
            <a:pPr lvl="2"/>
            <a:endParaRPr lang="en-US" altLang="ko-KR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9CF042-4673-4039-98C9-BEFA62148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65699"/>
              </p:ext>
            </p:extLst>
          </p:nvPr>
        </p:nvGraphicFramePr>
        <p:xfrm>
          <a:off x="9108491" y="2235571"/>
          <a:ext cx="2370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169">
                  <a:extLst>
                    <a:ext uri="{9D8B030D-6E8A-4147-A177-3AD203B41FA5}">
                      <a16:colId xmlns:a16="http://schemas.microsoft.com/office/drawing/2014/main" val="526244261"/>
                    </a:ext>
                  </a:extLst>
                </a:gridCol>
                <a:gridCol w="1185169">
                  <a:extLst>
                    <a:ext uri="{9D8B030D-6E8A-4147-A177-3AD203B41FA5}">
                      <a16:colId xmlns:a16="http://schemas.microsoft.com/office/drawing/2014/main" val="335183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포트번호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FTP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7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Telnet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2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SMTP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9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HTTP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679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1A7EDC-3387-48A3-8409-1519E46BF607}"/>
              </a:ext>
            </a:extLst>
          </p:cNvPr>
          <p:cNvSpPr txBox="1"/>
          <p:nvPr/>
        </p:nvSpPr>
        <p:spPr>
          <a:xfrm>
            <a:off x="9458206" y="1842170"/>
            <a:ext cx="1670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(Well-Known</a:t>
            </a:r>
            <a:r>
              <a:rPr lang="ko-KR" altLang="en-US" sz="1400" dirty="0"/>
              <a:t> </a:t>
            </a:r>
            <a:r>
              <a:rPr lang="en-US" altLang="ko-KR" sz="1400" dirty="0"/>
              <a:t>Port)</a:t>
            </a:r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5FD19-B284-400C-9D58-6F2E9991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CAEC4A-02F0-4E10-A231-86D829C08270}"/>
              </a:ext>
            </a:extLst>
          </p:cNvPr>
          <p:cNvSpPr/>
          <p:nvPr/>
        </p:nvSpPr>
        <p:spPr>
          <a:xfrm rot="15676642">
            <a:off x="7043958" y="2031597"/>
            <a:ext cx="662781" cy="320755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IPv4/IPv6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66700"/>
            <a:r>
              <a:rPr lang="en-US" altLang="ko-KR" dirty="0"/>
              <a:t>IPv4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 indent="-266700">
              <a:lnSpc>
                <a:spcPct val="100000"/>
              </a:lnSpc>
            </a:pPr>
            <a:r>
              <a:rPr lang="ko-KR" altLang="en-US" dirty="0"/>
              <a:t>인터넷 계층에서 가장 중요한 프로토콜로 전 세계 모든 컴퓨터에 부여된 고유의 식별 주소</a:t>
            </a:r>
            <a:endParaRPr lang="en-US" altLang="ko-KR" dirty="0"/>
          </a:p>
          <a:p>
            <a:pPr lvl="1" indent="-266700">
              <a:lnSpc>
                <a:spcPct val="10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4</a:t>
            </a:r>
            <a:r>
              <a:rPr lang="ko-KR" altLang="en-US" dirty="0"/>
              <a:t>개와 </a:t>
            </a:r>
            <a:r>
              <a:rPr lang="en-US" altLang="ko-KR" dirty="0"/>
              <a:t>.(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으로 표현하며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32</a:t>
            </a:r>
            <a:r>
              <a:rPr lang="ko-KR" altLang="en-US" dirty="0"/>
              <a:t>비트로 구성</a:t>
            </a:r>
          </a:p>
          <a:p>
            <a:pPr lvl="1" indent="-266700">
              <a:lnSpc>
                <a:spcPct val="100000"/>
              </a:lnSpc>
            </a:pPr>
            <a:r>
              <a:rPr lang="ko-KR" altLang="en-US" dirty="0"/>
              <a:t>네트워크 번호와 그 네트워크에 접속해서 부여하는 호스트 번호로 구성</a:t>
            </a:r>
          </a:p>
          <a:p>
            <a:pPr lvl="1" indent="-266700">
              <a:lnSpc>
                <a:spcPct val="100000"/>
              </a:lnSpc>
            </a:pPr>
            <a:r>
              <a:rPr lang="ko-KR" altLang="en-US" dirty="0"/>
              <a:t>인터넷을 이용해 발신지에서 목적지까지 전송할 수 있도록 라우팅 기능을 수행</a:t>
            </a:r>
          </a:p>
          <a:p>
            <a:pPr lvl="1" indent="-266700">
              <a:lnSpc>
                <a:spcPct val="100000"/>
              </a:lnSpc>
            </a:pPr>
            <a:r>
              <a:rPr lang="ko-KR" altLang="en-US" dirty="0"/>
              <a:t>차세대 버전으로 </a:t>
            </a:r>
            <a:r>
              <a:rPr lang="en-US" altLang="ko-KR" dirty="0"/>
              <a:t>IPv6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IPv4</a:t>
            </a:r>
            <a:r>
              <a:rPr lang="ko-KR" altLang="en-US" dirty="0"/>
              <a:t>를 지칭</a:t>
            </a:r>
          </a:p>
          <a:p>
            <a:pPr lvl="1" indent="-266700"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87FB58E-D8FE-482A-B34D-F8B712059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5"/>
          <a:stretch/>
        </p:blipFill>
        <p:spPr>
          <a:xfrm>
            <a:off x="392652" y="3746377"/>
            <a:ext cx="5841754" cy="2150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51D1AE-BAF0-406D-95A9-1FB211E8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17" y="3599249"/>
            <a:ext cx="5156835" cy="257771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85B45A-6AC3-4E69-AC89-9DCAEA6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C9AB1-DCEF-452C-AFAA-EB75B00DACB0}"/>
              </a:ext>
            </a:extLst>
          </p:cNvPr>
          <p:cNvSpPr txBox="1"/>
          <p:nvPr/>
        </p:nvSpPr>
        <p:spPr>
          <a:xfrm>
            <a:off x="1502349" y="4229386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0.0.0.0~127.255.255.255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8A787-4D26-46F0-95D3-6495BF4E6985}"/>
              </a:ext>
            </a:extLst>
          </p:cNvPr>
          <p:cNvSpPr txBox="1"/>
          <p:nvPr/>
        </p:nvSpPr>
        <p:spPr>
          <a:xfrm>
            <a:off x="1375712" y="5081727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128.0.0.0~191.255.255.255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43E32-E7DB-4A8B-AA07-AB34A7620415}"/>
              </a:ext>
            </a:extLst>
          </p:cNvPr>
          <p:cNvSpPr txBox="1"/>
          <p:nvPr/>
        </p:nvSpPr>
        <p:spPr>
          <a:xfrm>
            <a:off x="1375712" y="5897324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192.0.0.0~223.255.255.255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2EFE1E-DFE1-4562-894B-C23B9D6954DA}"/>
              </a:ext>
            </a:extLst>
          </p:cNvPr>
          <p:cNvCxnSpPr/>
          <p:nvPr/>
        </p:nvCxnSpPr>
        <p:spPr>
          <a:xfrm>
            <a:off x="8282866" y="5344359"/>
            <a:ext cx="612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457457-09E1-44A9-AE24-044B2C5BEF76}"/>
              </a:ext>
            </a:extLst>
          </p:cNvPr>
          <p:cNvCxnSpPr/>
          <p:nvPr/>
        </p:nvCxnSpPr>
        <p:spPr>
          <a:xfrm>
            <a:off x="10528917" y="4264900"/>
            <a:ext cx="612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03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IPv4/IPv6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66700"/>
            <a:r>
              <a:rPr lang="en-US" altLang="ko-KR" dirty="0"/>
              <a:t>IPv6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 indent="-266700">
              <a:lnSpc>
                <a:spcPct val="150000"/>
              </a:lnSpc>
            </a:pPr>
            <a:r>
              <a:rPr lang="ko-KR" altLang="en-US" dirty="0"/>
              <a:t>현재 사용하고 있는 </a:t>
            </a:r>
            <a:r>
              <a:rPr lang="en-US" altLang="ko-KR" dirty="0"/>
              <a:t>IP</a:t>
            </a:r>
            <a:r>
              <a:rPr lang="ko-KR" altLang="en-US" dirty="0"/>
              <a:t>주소 체계인 </a:t>
            </a:r>
            <a:r>
              <a:rPr lang="en-US" altLang="ko-KR" dirty="0"/>
              <a:t>IPv4</a:t>
            </a:r>
            <a:r>
              <a:rPr lang="ko-KR" altLang="en-US" dirty="0"/>
              <a:t>의 주소 부족 문제를 해결하기 위해 개발</a:t>
            </a:r>
            <a:endParaRPr lang="en-US" altLang="ko-KR" dirty="0"/>
          </a:p>
          <a:p>
            <a:pPr lvl="1" indent="-266700">
              <a:lnSpc>
                <a:spcPct val="150000"/>
              </a:lnSpc>
            </a:pPr>
            <a:r>
              <a:rPr lang="en-US" altLang="ko-KR" dirty="0"/>
              <a:t>IPv4</a:t>
            </a:r>
            <a:r>
              <a:rPr lang="ko-KR" altLang="en-US" dirty="0"/>
              <a:t>에 비해 자료 전송 속도가 빠름</a:t>
            </a:r>
            <a:endParaRPr lang="en-US" altLang="ko-KR" dirty="0"/>
          </a:p>
          <a:p>
            <a:pPr lvl="1" indent="-266700">
              <a:lnSpc>
                <a:spcPct val="150000"/>
              </a:lnSpc>
            </a:pPr>
            <a:r>
              <a:rPr lang="en-US" altLang="ko-KR" dirty="0"/>
              <a:t>16</a:t>
            </a:r>
            <a:r>
              <a:rPr lang="ko-KR" altLang="en-US" dirty="0"/>
              <a:t>진수로 표현되고 </a:t>
            </a:r>
            <a:r>
              <a:rPr lang="en-US" altLang="ko-KR" dirty="0"/>
              <a:t>128bit</a:t>
            </a:r>
            <a:r>
              <a:rPr lang="ko-KR" altLang="en-US" dirty="0"/>
              <a:t>의 주소체계</a:t>
            </a:r>
            <a:endParaRPr lang="en-US" altLang="ko-KR" dirty="0"/>
          </a:p>
          <a:p>
            <a:pPr lvl="1" indent="-266700">
              <a:lnSpc>
                <a:spcPct val="150000"/>
              </a:lnSpc>
            </a:pPr>
            <a:r>
              <a:rPr lang="ko-KR" altLang="en-US" dirty="0" err="1"/>
              <a:t>인증성</a:t>
            </a:r>
            <a:r>
              <a:rPr lang="en-US" altLang="ko-KR" dirty="0"/>
              <a:t>, </a:t>
            </a:r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데이터 무결성의 지원으로 보안 문제 해결</a:t>
            </a:r>
            <a:endParaRPr lang="en-US" altLang="ko-KR" dirty="0"/>
          </a:p>
          <a:p>
            <a:pPr lvl="1" indent="-266700">
              <a:lnSpc>
                <a:spcPct val="150000"/>
              </a:lnSpc>
            </a:pPr>
            <a:r>
              <a:rPr lang="ko-KR" altLang="en-US" dirty="0"/>
              <a:t>기본 헤더 뒤에 확장 헤더를 더함으로써 더욱 다양한 정보의 저장이 가능해짐</a:t>
            </a:r>
            <a:endParaRPr lang="en-US" altLang="ko-KR" dirty="0"/>
          </a:p>
          <a:p>
            <a:pPr indent="-266700">
              <a:lnSpc>
                <a:spcPct val="150000"/>
              </a:lnSpc>
            </a:pPr>
            <a:r>
              <a:rPr lang="en-US" altLang="ko-KR" dirty="0"/>
              <a:t>IPv6 </a:t>
            </a:r>
            <a:r>
              <a:rPr lang="ko-KR" altLang="en-US" dirty="0"/>
              <a:t>주소 형태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유니캐스트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단일송신자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단일 수신자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(1:1)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멀티캐스트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단일송신자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다중수신자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(1 : N)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애니캐스트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다중송신자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다중수신자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(N : M), 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가장 가까운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1’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간의 통신방식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25BC9F-E6BF-4C5D-9159-2140F053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8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IPv4/IPv6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66700"/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의 비교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ED677-C08B-4F51-B146-07DA82FF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191"/>
            <a:ext cx="9930415" cy="421319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757007-8F8B-41FA-86A9-68855D6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5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38"/>
            <a:ext cx="10515600" cy="639884"/>
          </a:xfrm>
        </p:spPr>
        <p:txBody>
          <a:bodyPr/>
          <a:lstStyle/>
          <a:p>
            <a:r>
              <a:rPr lang="en-US" altLang="ko-KR" dirty="0"/>
              <a:t>6. ARP/RARP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ARP(Address Resolution Protocol)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1" indent="-266700"/>
            <a:r>
              <a:rPr lang="ko-KR" altLang="en-US" dirty="0"/>
              <a:t>임의의 호스트에서 다른 호스트로 데이터 </a:t>
            </a:r>
            <a:r>
              <a:rPr lang="ko-KR" altLang="en-US" dirty="0" err="1"/>
              <a:t>전송시</a:t>
            </a:r>
            <a:r>
              <a:rPr lang="ko-KR" altLang="en-US" dirty="0"/>
              <a:t> 수신 호스트의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MAC</a:t>
            </a:r>
            <a:r>
              <a:rPr lang="ko-KR" altLang="en-US" dirty="0"/>
              <a:t>주소를 알아야 함</a:t>
            </a:r>
            <a:endParaRPr lang="en-US" altLang="ko-KR" dirty="0"/>
          </a:p>
          <a:p>
            <a:pPr lvl="1" indent="-266700"/>
            <a:r>
              <a:rPr lang="ko-KR" altLang="en-US" dirty="0">
                <a:solidFill>
                  <a:srgbClr val="FF0000"/>
                </a:solidFill>
              </a:rPr>
              <a:t>수신 호스트의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주소를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통신망의 물리주소</a:t>
            </a:r>
            <a:r>
              <a:rPr lang="en-US" altLang="ko-KR" dirty="0">
                <a:solidFill>
                  <a:srgbClr val="FF0000"/>
                </a:solidFill>
              </a:rPr>
              <a:t>(MAC 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로 변환</a:t>
            </a:r>
            <a:r>
              <a:rPr lang="ko-KR" altLang="en-US" dirty="0"/>
              <a:t>하는 작업이 필요</a:t>
            </a:r>
            <a:endParaRPr lang="en-US" altLang="ko-KR" dirty="0"/>
          </a:p>
          <a:p>
            <a:pPr lvl="1" indent="-266700"/>
            <a:r>
              <a:rPr lang="ko-KR" altLang="en-US" dirty="0">
                <a:solidFill>
                  <a:srgbClr val="FF0000"/>
                </a:solidFill>
              </a:rPr>
              <a:t>논리 주소를 물리주소로 변환</a:t>
            </a:r>
            <a:endParaRPr lang="en-US" altLang="ko-KR" dirty="0">
              <a:solidFill>
                <a:srgbClr val="FF0000"/>
              </a:solidFill>
            </a:endParaRPr>
          </a:p>
          <a:p>
            <a:pPr lvl="1" indent="-266700"/>
            <a:endParaRPr lang="en-US" altLang="ko-KR" dirty="0"/>
          </a:p>
          <a:p>
            <a:pPr indent="-266700"/>
            <a:r>
              <a:rPr lang="en-US" altLang="ko-KR" dirty="0"/>
              <a:t>ARP </a:t>
            </a:r>
            <a:r>
              <a:rPr lang="ko-KR" altLang="en-US" dirty="0"/>
              <a:t>프로토콜 동작방식</a:t>
            </a:r>
          </a:p>
          <a:p>
            <a:pPr lvl="1" indent="-266700"/>
            <a:r>
              <a:rPr lang="ko-KR" altLang="en-US" dirty="0"/>
              <a:t>송신 호스트가 수신 호스트의 </a:t>
            </a:r>
            <a:r>
              <a:rPr lang="en-US" altLang="ko-KR" dirty="0"/>
              <a:t>MAC</a:t>
            </a:r>
            <a:r>
              <a:rPr lang="ko-KR" altLang="en-US" dirty="0"/>
              <a:t>주소를 얻기 위해 </a:t>
            </a:r>
            <a:r>
              <a:rPr lang="ko-KR" altLang="en-US" dirty="0" err="1"/>
              <a:t>송신측이</a:t>
            </a:r>
            <a:r>
              <a:rPr lang="ko-KR" altLang="en-US" dirty="0"/>
              <a:t> </a:t>
            </a:r>
            <a:r>
              <a:rPr lang="en-US" altLang="ko-KR" dirty="0"/>
              <a:t>ARP request</a:t>
            </a:r>
            <a:r>
              <a:rPr lang="ko-KR" altLang="en-US" dirty="0"/>
              <a:t>라는 특수 패킷을 </a:t>
            </a:r>
            <a:r>
              <a:rPr lang="ko-KR" altLang="en-US" dirty="0" err="1"/>
              <a:t>브로드캐스팅</a:t>
            </a:r>
            <a:r>
              <a:rPr lang="ko-KR" altLang="en-US" dirty="0"/>
              <a:t> 함</a:t>
            </a:r>
          </a:p>
          <a:p>
            <a:pPr lvl="1" indent="-266700"/>
            <a:r>
              <a:rPr lang="en-US" altLang="ko-KR" dirty="0"/>
              <a:t>ARP request </a:t>
            </a:r>
            <a:r>
              <a:rPr lang="ko-KR" altLang="en-US" dirty="0"/>
              <a:t>패킷을 네트워크의 모든 호스트가 수신 하지만 </a:t>
            </a:r>
            <a:r>
              <a:rPr lang="en-US" altLang="ko-KR" dirty="0"/>
              <a:t>IP </a:t>
            </a:r>
            <a:r>
              <a:rPr lang="ko-KR" altLang="en-US" dirty="0"/>
              <a:t>주소에 해당하는 호스트만 </a:t>
            </a:r>
            <a:r>
              <a:rPr lang="en-US" altLang="ko-KR" dirty="0"/>
              <a:t>ARP reply</a:t>
            </a:r>
            <a:r>
              <a:rPr lang="ko-KR" altLang="en-US" dirty="0"/>
              <a:t>로 </a:t>
            </a:r>
            <a:r>
              <a:rPr lang="en-US" altLang="ko-KR" dirty="0"/>
              <a:t>MAC   </a:t>
            </a:r>
            <a:r>
              <a:rPr lang="ko-KR" altLang="en-US" dirty="0"/>
              <a:t>주소를 </a:t>
            </a:r>
            <a:r>
              <a:rPr lang="ko-KR" altLang="en-US" dirty="0" err="1"/>
              <a:t>송신측에</a:t>
            </a:r>
            <a:r>
              <a:rPr lang="ko-KR" altLang="en-US" dirty="0"/>
              <a:t> 회신</a:t>
            </a:r>
            <a:endParaRPr lang="en-US" altLang="ko-KR" dirty="0"/>
          </a:p>
          <a:p>
            <a:pPr lvl="1" indent="-266700"/>
            <a:endParaRPr lang="en-US" altLang="ko-KR" dirty="0"/>
          </a:p>
          <a:p>
            <a:pPr indent="-266700"/>
            <a:r>
              <a:rPr lang="en-US" altLang="ko-KR" dirty="0"/>
              <a:t>RARP(Reverse Address Resolution Protocol)</a:t>
            </a:r>
            <a:r>
              <a:rPr lang="en-US" altLang="ko-KR" baseline="30000" dirty="0"/>
              <a:t>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1" indent="-266700"/>
            <a:r>
              <a:rPr lang="ko-KR" altLang="en-US" dirty="0">
                <a:solidFill>
                  <a:srgbClr val="FF0000"/>
                </a:solidFill>
              </a:rPr>
              <a:t>특정 호스트의 </a:t>
            </a:r>
            <a:r>
              <a:rPr lang="en-US" altLang="ko-KR" dirty="0">
                <a:solidFill>
                  <a:srgbClr val="FF0000"/>
                </a:solidFill>
              </a:rPr>
              <a:t>MAC </a:t>
            </a:r>
            <a:r>
              <a:rPr lang="ko-KR" altLang="en-US" dirty="0">
                <a:solidFill>
                  <a:srgbClr val="FF0000"/>
                </a:solidFill>
              </a:rPr>
              <a:t>주소로 부터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주소를 제공하는 프로토콜</a:t>
            </a:r>
            <a:endParaRPr lang="en-US" altLang="ko-KR" dirty="0">
              <a:solidFill>
                <a:srgbClr val="FF0000"/>
              </a:solidFill>
            </a:endParaRPr>
          </a:p>
          <a:p>
            <a:pPr lvl="1" indent="-266700"/>
            <a:r>
              <a:rPr lang="ko-KR" altLang="en-US" dirty="0">
                <a:solidFill>
                  <a:srgbClr val="FF0000"/>
                </a:solidFill>
              </a:rPr>
              <a:t>물리 주소를 논리 주소로 변환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5333294-2A6D-4834-8376-39E41C21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" b="20948"/>
          <a:stretch/>
        </p:blipFill>
        <p:spPr>
          <a:xfrm>
            <a:off x="7711440" y="4353564"/>
            <a:ext cx="4094480" cy="19949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1FD1F7-C7D9-44AA-9227-D22B1C9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68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95838"/>
            <a:ext cx="11077575" cy="4990001"/>
          </a:xfrm>
        </p:spPr>
        <p:txBody>
          <a:bodyPr>
            <a:norm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주요 기능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프로토콜 위에서 </a:t>
            </a:r>
            <a:r>
              <a:rPr lang="ko-KR" altLang="en-US" dirty="0">
                <a:solidFill>
                  <a:srgbClr val="FF0000"/>
                </a:solidFill>
              </a:rPr>
              <a:t>연결형 서비스</a:t>
            </a:r>
            <a:r>
              <a:rPr lang="ko-KR" altLang="en-US" dirty="0"/>
              <a:t>를 제공</a:t>
            </a:r>
            <a:r>
              <a:rPr lang="en-US" altLang="ko-KR" dirty="0"/>
              <a:t>(</a:t>
            </a:r>
            <a:r>
              <a:rPr lang="ko-KR" altLang="en-US" dirty="0"/>
              <a:t>인터넷 환경에서 기본으로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신뢰성 있는 데이터 전송을 보장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포트</a:t>
            </a:r>
            <a:r>
              <a:rPr lang="en-US" altLang="ko-KR" dirty="0"/>
              <a:t>(port) </a:t>
            </a:r>
            <a:r>
              <a:rPr lang="ko-KR" altLang="en-US" dirty="0"/>
              <a:t>주소를 가짐</a:t>
            </a:r>
            <a:r>
              <a:rPr lang="en-US" altLang="ko-KR" dirty="0"/>
              <a:t>(</a:t>
            </a:r>
            <a:r>
              <a:rPr lang="ko-KR" altLang="en-US" dirty="0"/>
              <a:t>포트번호 </a:t>
            </a:r>
            <a:r>
              <a:rPr lang="en-US" altLang="ko-KR" dirty="0"/>
              <a:t>: 0~65,535</a:t>
            </a:r>
            <a:r>
              <a:rPr lang="ko-KR" altLang="en-US" dirty="0"/>
              <a:t>번까지 존재</a:t>
            </a:r>
            <a:r>
              <a:rPr lang="en-US" altLang="ko-KR" dirty="0"/>
              <a:t>)</a:t>
            </a:r>
          </a:p>
          <a:p>
            <a:pPr lvl="1">
              <a:spcAft>
                <a:spcPts val="200"/>
              </a:spcAft>
            </a:pPr>
            <a:r>
              <a:rPr lang="en-US" altLang="ko-KR" dirty="0"/>
              <a:t>Well Known port : 0~1,024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0</a:t>
            </a:r>
            <a:r>
              <a:rPr lang="ko-KR" altLang="en-US" dirty="0"/>
              <a:t>번은 사용하지 않음</a:t>
            </a:r>
            <a:r>
              <a:rPr lang="en-US" altLang="ko-KR" dirty="0"/>
              <a:t>, </a:t>
            </a:r>
            <a:r>
              <a:rPr lang="ko-KR" altLang="en-US" dirty="0"/>
              <a:t>주요 포트는 대부분 목적지 포트</a:t>
            </a:r>
            <a:r>
              <a:rPr lang="en-US" altLang="ko-KR" dirty="0"/>
              <a:t>)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출발지 포트는 보통 </a:t>
            </a:r>
            <a:r>
              <a:rPr lang="en-US" altLang="ko-KR" dirty="0"/>
              <a:t>1,025~65,535</a:t>
            </a:r>
            <a:r>
              <a:rPr lang="ko-KR" altLang="en-US" dirty="0"/>
              <a:t>번 사이의 포트 중에서 사용하지 않는 임의의 포트를 응용 프로그램별로 할당하여 사용</a:t>
            </a:r>
            <a:r>
              <a:rPr lang="en-US" altLang="ko-KR" dirty="0"/>
              <a:t>(</a:t>
            </a:r>
            <a:r>
              <a:rPr lang="ko-KR" altLang="en-US" dirty="0"/>
              <a:t>목적지 포트는 </a:t>
            </a:r>
            <a:r>
              <a:rPr lang="ko-KR" altLang="en-US" dirty="0" err="1"/>
              <a:t>정해짐</a:t>
            </a:r>
            <a:r>
              <a:rPr lang="en-US" altLang="ko-KR" dirty="0"/>
              <a:t>)</a:t>
            </a:r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송신측과</a:t>
            </a:r>
            <a:r>
              <a:rPr lang="ko-KR" altLang="en-US" dirty="0"/>
              <a:t> </a:t>
            </a:r>
            <a:r>
              <a:rPr lang="ko-KR" altLang="en-US" dirty="0" err="1"/>
              <a:t>수신측의</a:t>
            </a:r>
            <a:r>
              <a:rPr lang="ko-KR" altLang="en-US" dirty="0"/>
              <a:t> 응용 프로그램별 포트 번호를 가지고 통신</a:t>
            </a:r>
            <a:endParaRPr lang="en-US" altLang="ko-KR" dirty="0"/>
          </a:p>
          <a:p>
            <a:endParaRPr lang="ko-KR" altLang="en-US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0960CC-BBAB-4B8B-B091-04034DDB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02" y="3652200"/>
            <a:ext cx="5586885" cy="30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21392-98E1-4790-A090-38B67B3FE070}"/>
              </a:ext>
            </a:extLst>
          </p:cNvPr>
          <p:cNvSpPr txBox="1"/>
          <p:nvPr/>
        </p:nvSpPr>
        <p:spPr>
          <a:xfrm>
            <a:off x="8384902" y="3890981"/>
            <a:ext cx="2768707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</a:rPr>
              <a:t>응용프로그램이 해당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</a:rPr>
              <a:t>응용 환경에 적합한 기능을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</a:rPr>
              <a:t>지원하기 위해 </a:t>
            </a:r>
            <a:r>
              <a:rPr lang="ko-KR" altLang="en-US" sz="1100" dirty="0" err="1">
                <a:solidFill>
                  <a:srgbClr val="FF0000"/>
                </a:solidFill>
              </a:rPr>
              <a:t>연결형</a:t>
            </a:r>
            <a:r>
              <a:rPr lang="ko-KR" altLang="en-US" sz="1100" dirty="0">
                <a:solidFill>
                  <a:srgbClr val="FF0000"/>
                </a:solidFill>
              </a:rPr>
              <a:t> 서비스가 필요한지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rgbClr val="FF0000"/>
                </a:solidFill>
              </a:rPr>
              <a:t>비연결형</a:t>
            </a:r>
            <a:r>
              <a:rPr lang="ko-KR" altLang="en-US" sz="1100" dirty="0">
                <a:solidFill>
                  <a:srgbClr val="FF0000"/>
                </a:solidFill>
              </a:rPr>
              <a:t> 서비스가 필요한지를 판단해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TCP/UDP</a:t>
            </a:r>
            <a:r>
              <a:rPr lang="ko-KR" altLang="en-US" sz="1100" dirty="0">
                <a:solidFill>
                  <a:srgbClr val="FF0000"/>
                </a:solidFill>
              </a:rPr>
              <a:t>를 선택한다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068842E7-16D1-42BB-B876-FD0A69627FA3}"/>
              </a:ext>
            </a:extLst>
          </p:cNvPr>
          <p:cNvSpPr/>
          <p:nvPr/>
        </p:nvSpPr>
        <p:spPr>
          <a:xfrm>
            <a:off x="2189079" y="4095833"/>
            <a:ext cx="547260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오른쪽 화살표 3">
            <a:extLst>
              <a:ext uri="{FF2B5EF4-FFF2-40B4-BE49-F238E27FC236}">
                <a16:creationId xmlns:a16="http://schemas.microsoft.com/office/drawing/2014/main" id="{A30391EA-9743-4069-901F-91408B40BBBF}"/>
              </a:ext>
            </a:extLst>
          </p:cNvPr>
          <p:cNvSpPr/>
          <p:nvPr/>
        </p:nvSpPr>
        <p:spPr>
          <a:xfrm>
            <a:off x="7863647" y="4447810"/>
            <a:ext cx="319295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857593-DCA4-4C65-86DF-A130688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57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95838"/>
            <a:ext cx="11077575" cy="499000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TCP </a:t>
            </a:r>
            <a:r>
              <a:rPr lang="ko-KR" altLang="en-US" sz="1800" dirty="0"/>
              <a:t>연결 동작원리</a:t>
            </a:r>
            <a:endParaRPr lang="en-US" altLang="ko-KR" sz="1800" dirty="0"/>
          </a:p>
          <a:p>
            <a:pPr lvl="1">
              <a:spcAft>
                <a:spcPts val="200"/>
              </a:spcAft>
              <a:buFont typeface="+mj-ea"/>
              <a:buAutoNum type="circleNumDbPlain"/>
            </a:pPr>
            <a:r>
              <a:rPr lang="ko-KR" altLang="en-US" dirty="0"/>
              <a:t>연결 설정</a:t>
            </a:r>
            <a:r>
              <a:rPr lang="en-US" altLang="ko-KR" dirty="0"/>
              <a:t>(3-way</a:t>
            </a:r>
            <a:r>
              <a:rPr lang="ko-KR" altLang="en-US" dirty="0"/>
              <a:t> </a:t>
            </a:r>
            <a:r>
              <a:rPr lang="en-US" altLang="ko-KR" dirty="0"/>
              <a:t>handshake)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A</a:t>
            </a:r>
            <a:r>
              <a:rPr lang="ko-KR" altLang="en-US" dirty="0"/>
              <a:t>프로세스가 연결 설정을 요구</a:t>
            </a:r>
            <a:r>
              <a:rPr lang="en-US" altLang="ko-KR" dirty="0"/>
              <a:t>, B</a:t>
            </a:r>
            <a:r>
              <a:rPr lang="ko-KR" altLang="en-US" dirty="0"/>
              <a:t>프로세스가 연결을 수락하는 형식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프로세스가 전송할 데이터가 없을 때 처리하는 방식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  <a:buFont typeface="+mj-ea"/>
              <a:buAutoNum type="circleNumDbPlain" startAt="2"/>
            </a:pPr>
            <a:r>
              <a:rPr lang="ko-KR" altLang="en-US" dirty="0"/>
              <a:t>데이터 전송</a:t>
            </a:r>
            <a:r>
              <a:rPr lang="en-US" altLang="ko-KR" dirty="0"/>
              <a:t>(</a:t>
            </a:r>
            <a:r>
              <a:rPr lang="ko-KR" altLang="en-US" dirty="0"/>
              <a:t>정상적인 데이터 전송의 경우</a:t>
            </a:r>
            <a:r>
              <a:rPr lang="en-US" altLang="ko-KR" dirty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양쪽 프로세스가 동시에 데이터를 전송할 수 있는 </a:t>
            </a:r>
            <a:r>
              <a:rPr lang="ko-KR" altLang="en-US" dirty="0" err="1"/>
              <a:t>전이중</a:t>
            </a:r>
            <a:r>
              <a:rPr lang="ko-KR" altLang="en-US" dirty="0"/>
              <a:t> 방식을 지원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세 번째 단계에서 데이터를 전송한다고 가정</a:t>
            </a:r>
            <a:endParaRPr lang="en-US" altLang="ko-KR" dirty="0"/>
          </a:p>
          <a:p>
            <a:pPr>
              <a:spcAft>
                <a:spcPts val="200"/>
              </a:spcAft>
            </a:pPr>
            <a:endParaRPr lang="ko-KR" altLang="en-US" sz="1600" dirty="0"/>
          </a:p>
          <a:p>
            <a:pPr lvl="1"/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EB9962-18FB-4C4B-8FF5-18981F65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92" y="3579489"/>
            <a:ext cx="3312368" cy="300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3E44E4D-6D34-4E88-B951-E78C3D49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42" y="3579488"/>
            <a:ext cx="3257405" cy="300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9D32BB-75F0-4FEE-A9B6-9DA21B8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BE34A-820D-4ED2-8B7D-AB18347ACB70}"/>
              </a:ext>
            </a:extLst>
          </p:cNvPr>
          <p:cNvSpPr txBox="1"/>
          <p:nvPr/>
        </p:nvSpPr>
        <p:spPr>
          <a:xfrm>
            <a:off x="316694" y="4190260"/>
            <a:ext cx="213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TCP</a:t>
            </a:r>
            <a:r>
              <a:rPr lang="ko-KR" altLang="en-US" sz="1200" dirty="0"/>
              <a:t>헤더에 순서번호</a:t>
            </a:r>
            <a:r>
              <a:rPr lang="en-US" altLang="ko-KR" sz="1200" dirty="0"/>
              <a:t>(Seq)</a:t>
            </a:r>
            <a:r>
              <a:rPr lang="ko-KR" altLang="en-US" sz="1200" dirty="0"/>
              <a:t>를 </a:t>
            </a:r>
            <a:endParaRPr lang="en-US" altLang="ko-KR" sz="1200" dirty="0"/>
          </a:p>
          <a:p>
            <a:r>
              <a:rPr lang="ko-KR" altLang="en-US" sz="1200" dirty="0"/>
              <a:t>임의로 설정하여 전송</a:t>
            </a:r>
          </a:p>
        </p:txBody>
      </p:sp>
    </p:spTree>
    <p:extLst>
      <p:ext uri="{BB962C8B-B14F-4D97-AF65-F5344CB8AC3E}">
        <p14:creationId xmlns:p14="http://schemas.microsoft.com/office/powerpoint/2010/main" val="2254918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95838"/>
            <a:ext cx="11077575" cy="4990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UDP </a:t>
            </a:r>
            <a:r>
              <a:rPr lang="ko-KR" altLang="en-US" dirty="0"/>
              <a:t>프로토콜의 특징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 err="1">
                <a:solidFill>
                  <a:srgbClr val="FF0000"/>
                </a:solidFill>
              </a:rPr>
              <a:t>비연결</a:t>
            </a:r>
            <a:r>
              <a:rPr lang="ko-KR" altLang="en-US" dirty="0">
                <a:solidFill>
                  <a:srgbClr val="FF0000"/>
                </a:solidFill>
              </a:rPr>
              <a:t> 지향적</a:t>
            </a:r>
            <a:r>
              <a:rPr lang="ko-KR" altLang="en-US" dirty="0"/>
              <a:t> 프로토콜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en-US" altLang="ko-KR" dirty="0"/>
              <a:t>IP </a:t>
            </a:r>
            <a:r>
              <a:rPr lang="ko-KR" altLang="en-US" dirty="0"/>
              <a:t>프로토콜을 이용해 비연결형 서비스를 지원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연결 절차를 거치지 않고 발신자가 일방적으로 데이터를 발신하는 방식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데이터 순서 번호</a:t>
            </a:r>
            <a:r>
              <a:rPr lang="en-US" altLang="ko-KR" dirty="0"/>
              <a:t>(Seq)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연결 과정이 없으므로 </a:t>
            </a:r>
            <a:r>
              <a:rPr lang="en-US" altLang="ko-KR" dirty="0"/>
              <a:t>TCP</a:t>
            </a:r>
            <a:r>
              <a:rPr lang="ko-KR" altLang="en-US" dirty="0"/>
              <a:t>보다 빠른 전송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데이터의 신뢰성이 떨어짐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오류제어</a:t>
            </a:r>
            <a:r>
              <a:rPr lang="en-US" altLang="ko-KR" dirty="0"/>
              <a:t>,</a:t>
            </a:r>
            <a:r>
              <a:rPr lang="ko-KR" altLang="en-US" dirty="0"/>
              <a:t> 흐름제어가 없어 데이터 분실 오류가 발생할 가능성이 있음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ko-KR" altLang="en-US" dirty="0"/>
              <a:t>상위 계층에서 받은 데이터를 </a:t>
            </a:r>
            <a:r>
              <a:rPr lang="en-US" altLang="ko-KR" dirty="0"/>
              <a:t>IP</a:t>
            </a:r>
            <a:r>
              <a:rPr lang="ko-KR" altLang="en-US" dirty="0"/>
              <a:t>프로토콜에 전달하지만 전송한 </a:t>
            </a:r>
            <a:r>
              <a:rPr lang="ko-KR" altLang="en-US" dirty="0" err="1"/>
              <a:t>데이터그램이</a:t>
            </a:r>
            <a:r>
              <a:rPr lang="ko-KR" altLang="en-US" dirty="0"/>
              <a:t> 목적지까지 제대로 도착했는지   확인하지 않음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en-US" altLang="ko-KR" dirty="0"/>
              <a:t>TCP</a:t>
            </a:r>
            <a:r>
              <a:rPr lang="ko-KR" altLang="en-US" dirty="0"/>
              <a:t>보다 데이터 처리가 빠르므로 데이터 전송 시간에 민감한 응용 환경에서는 </a:t>
            </a:r>
            <a:r>
              <a:rPr lang="en-US" altLang="ko-KR" dirty="0"/>
              <a:t>UDP</a:t>
            </a:r>
            <a:r>
              <a:rPr lang="ko-KR" altLang="en-US" dirty="0"/>
              <a:t>를 사용하는 것이 유리함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EA6039-0F72-4097-B220-C8DF0C86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9F1D1-9FA8-4AE2-B3C2-E72730B0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정보전송 시스템</a:t>
            </a:r>
            <a:r>
              <a:rPr lang="en-US" altLang="ko-KR" dirty="0"/>
              <a:t>(</a:t>
            </a:r>
            <a:r>
              <a:rPr lang="ko-KR" altLang="en-US" dirty="0"/>
              <a:t>데이터 전송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데이터를 전송하는 역할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정보처리 시스템</a:t>
            </a:r>
            <a:r>
              <a:rPr lang="en-US" altLang="ko-KR" dirty="0"/>
              <a:t>(</a:t>
            </a:r>
            <a:r>
              <a:rPr lang="ko-KR" altLang="en-US" dirty="0"/>
              <a:t>데이터 처리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데이터를 가공 및 처리하여 보관하는 역할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861BA9-955C-4106-B07A-114A75DD1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>
          <a:xfrm>
            <a:off x="159798" y="3192069"/>
            <a:ext cx="5726097" cy="325745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D87BA3B-6A5E-4AAC-A60C-570E0FF50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/>
          <a:stretch/>
        </p:blipFill>
        <p:spPr>
          <a:xfrm>
            <a:off x="5974025" y="3123929"/>
            <a:ext cx="5975595" cy="32574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8FE9D9-9F24-4A26-9D14-FEF0500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81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95838"/>
            <a:ext cx="11077575" cy="4990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UDP</a:t>
            </a:r>
            <a:r>
              <a:rPr lang="ko-KR" altLang="en-US" dirty="0"/>
              <a:t>에서의 </a:t>
            </a:r>
            <a:r>
              <a:rPr lang="ko-KR" altLang="en-US" dirty="0" err="1"/>
              <a:t>데이터그램</a:t>
            </a:r>
            <a:r>
              <a:rPr lang="ko-KR" altLang="en-US" dirty="0"/>
              <a:t> 오류</a:t>
            </a:r>
            <a:endParaRPr lang="en-US" altLang="ko-KR" dirty="0"/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/>
              <a:t>오류제어 흐름제어가 없어 데이터 분실 오류가 발생할 가능성이 있음</a:t>
            </a:r>
            <a:endParaRPr lang="en-US" altLang="ko-KR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/>
              <a:t>데이터 분실</a:t>
            </a:r>
            <a:endParaRPr lang="en-US" altLang="ko-KR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/>
              <a:t>데이터 그램 도착 순서가 바뀌는 도착 순서 변경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marL="700087" lvl="1" indent="-342900">
              <a:spcAft>
                <a:spcPts val="200"/>
              </a:spcAft>
              <a:buFont typeface="+mj-ea"/>
              <a:buAutoNum type="circleNumDbPlain"/>
            </a:pPr>
            <a:r>
              <a:rPr lang="ko-KR" altLang="en-US" dirty="0" err="1"/>
              <a:t>데이터그램</a:t>
            </a:r>
            <a:r>
              <a:rPr lang="ko-KR" altLang="en-US" dirty="0"/>
              <a:t> 분실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653AE-1137-4F39-929D-A03D2FF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77"/>
          <a:stretch/>
        </p:blipFill>
        <p:spPr>
          <a:xfrm>
            <a:off x="1822188" y="3240240"/>
            <a:ext cx="7215028" cy="257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693272-D2B7-4A36-9FA1-1D89C9A05ED2}"/>
              </a:ext>
            </a:extLst>
          </p:cNvPr>
          <p:cNvSpPr txBox="1"/>
          <p:nvPr/>
        </p:nvSpPr>
        <p:spPr>
          <a:xfrm>
            <a:off x="2242696" y="6065221"/>
            <a:ext cx="6882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데이터 순서번호 기능을 제공하지 않으므로 </a:t>
            </a:r>
            <a:r>
              <a:rPr lang="ko-KR" altLang="en-US" sz="1400" dirty="0" err="1">
                <a:solidFill>
                  <a:srgbClr val="FF0000"/>
                </a:solidFill>
              </a:rPr>
              <a:t>데이터그램</a:t>
            </a:r>
            <a:r>
              <a:rPr lang="ko-KR" altLang="en-US" sz="1400" dirty="0">
                <a:solidFill>
                  <a:srgbClr val="FF0000"/>
                </a:solidFill>
              </a:rPr>
              <a:t> 분실 여부를 확인할 수 없음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F0FCD9-2997-4BBA-ADFB-A60C20AC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8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95838"/>
            <a:ext cx="11077575" cy="4990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UDP</a:t>
            </a:r>
            <a:r>
              <a:rPr lang="ko-KR" altLang="en-US" dirty="0"/>
              <a:t>에서의 </a:t>
            </a:r>
            <a:r>
              <a:rPr lang="ko-KR" altLang="en-US" dirty="0" err="1"/>
              <a:t>데이터그램</a:t>
            </a:r>
            <a:r>
              <a:rPr lang="ko-KR" altLang="en-US" dirty="0"/>
              <a:t> 오류</a:t>
            </a:r>
            <a:endParaRPr lang="en-US" altLang="ko-KR" dirty="0"/>
          </a:p>
          <a:p>
            <a:pPr marL="561975" lvl="1" indent="-457200">
              <a:buFont typeface="+mj-ea"/>
              <a:buAutoNum type="circleNumDbPlain" startAt="2"/>
            </a:pPr>
            <a:r>
              <a:rPr lang="ko-KR" altLang="en-US" dirty="0"/>
              <a:t>도착순서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E9548-F0EC-46E5-BB80-9459AC3EA77D}"/>
              </a:ext>
            </a:extLst>
          </p:cNvPr>
          <p:cNvSpPr txBox="1"/>
          <p:nvPr/>
        </p:nvSpPr>
        <p:spPr>
          <a:xfrm>
            <a:off x="2838944" y="5583224"/>
            <a:ext cx="588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UDP</a:t>
            </a:r>
            <a:r>
              <a:rPr lang="ko-KR" altLang="en-US" sz="1400" dirty="0">
                <a:solidFill>
                  <a:srgbClr val="FF0000"/>
                </a:solidFill>
              </a:rPr>
              <a:t>에서 각 데이터그램은 개별 전송 경로를 선택하여 독립적으로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데이터 순서 번호 기능이 없어 도착 순서 변경 오류 해결이 어려움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B2FC6-7EDF-4973-B22D-2477DAAA3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5"/>
          <a:stretch/>
        </p:blipFill>
        <p:spPr>
          <a:xfrm>
            <a:off x="1809160" y="2013943"/>
            <a:ext cx="7941307" cy="31574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49E75B-12E0-49F3-B2D8-7CC7883E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26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TCP/UDP</a:t>
            </a:r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4EE50FB0-D99E-423F-A513-0C1408647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666158"/>
              </p:ext>
            </p:extLst>
          </p:nvPr>
        </p:nvGraphicFramePr>
        <p:xfrm>
          <a:off x="838200" y="1290320"/>
          <a:ext cx="10764520" cy="4387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TCP(Transfer</a:t>
                      </a:r>
                      <a:r>
                        <a:rPr lang="en-US" altLang="ko-KR" sz="1600" baseline="0" dirty="0"/>
                        <a:t> Control Protocol)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UDP(User Datagram Protocol)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연결이 성공해야 통신 가능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연결형</a:t>
                      </a:r>
                      <a:r>
                        <a:rPr lang="ko-KR" altLang="en-US" sz="1600" dirty="0"/>
                        <a:t> 프로토콜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연결 없이 통신 가능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비연결형</a:t>
                      </a:r>
                      <a:r>
                        <a:rPr lang="ko-KR" altLang="en-US" sz="1600" dirty="0"/>
                        <a:t> 프로토콜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신뢰성 있는 데이터 전송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데이터 재전송 존재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비신뢰성</a:t>
                      </a:r>
                      <a:r>
                        <a:rPr lang="ko-KR" altLang="en-US" sz="1600" dirty="0"/>
                        <a:t> 있는 데이터 전송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데이터의 재전송 없음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혼잡제어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흐름제어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혼잡제어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흐름제어 지원하지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순서보장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순서 보장되지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HTTP, Email, </a:t>
                      </a:r>
                      <a:r>
                        <a:rPr lang="ko-KR" altLang="en-US" sz="1600" dirty="0"/>
                        <a:t>파일 전송에서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DNS, Broadcasting(</a:t>
                      </a:r>
                      <a:r>
                        <a:rPr lang="ko-KR" altLang="en-US" sz="1600" dirty="0"/>
                        <a:t>도메인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실시간 동영상 서비스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81E05A-FDD5-4EBF-BA93-56AA63EA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81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패킷 오류 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0606781" cy="521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오류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dirty="0"/>
              <a:t>프레임 변형 </a:t>
            </a:r>
            <a:r>
              <a:rPr lang="en-US" altLang="ko-KR" b="0" dirty="0"/>
              <a:t>: </a:t>
            </a:r>
            <a:r>
              <a:rPr lang="ko-KR" altLang="en-US" b="0" dirty="0"/>
              <a:t>데이터가 깨져서 도착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프레임 분실 </a:t>
            </a:r>
            <a:r>
              <a:rPr lang="en-US" altLang="ko-KR" dirty="0"/>
              <a:t>: </a:t>
            </a:r>
            <a:r>
              <a:rPr lang="ko-KR" altLang="en-US" b="0" dirty="0"/>
              <a:t>데이터가 목적지에 도착하지 못하는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전송 오류의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수신 호스트의 응답 프레임 종류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데이터 프레임이 정상적으로 도착했을 때 회신하는 긍정 응답 프레임</a:t>
            </a:r>
            <a:r>
              <a:rPr lang="en-US" altLang="ko-KR" b="0" dirty="0"/>
              <a:t>(ACK)</a:t>
            </a:r>
          </a:p>
          <a:p>
            <a:pPr lvl="2">
              <a:lnSpc>
                <a:spcPct val="150000"/>
              </a:lnSpc>
            </a:pPr>
            <a:r>
              <a:rPr lang="ko-KR" altLang="en-US" b="0" dirty="0"/>
              <a:t>데이터 프레임이 깨졌을 때 회신하는 부정 응답 프레임 </a:t>
            </a:r>
            <a:r>
              <a:rPr lang="en-US" altLang="ko-KR" b="0" dirty="0"/>
              <a:t>: </a:t>
            </a:r>
            <a:r>
              <a:rPr lang="ko-KR" altLang="en-US" b="0" dirty="0"/>
              <a:t>송신 호스트의 재전송 기능</a:t>
            </a:r>
            <a:r>
              <a:rPr lang="en-US" altLang="ko-KR" b="0" dirty="0"/>
              <a:t>(NAK)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송신 호스트의 타이머 기능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송신 호스트는 데이터 프레임을 전송한 후에 일정 시간 이내에 수신 호스트로부터 긍정 응답 프레임 회신이 없으면 타임아웃 기능을 </a:t>
            </a:r>
            <a:r>
              <a:rPr lang="ko-KR" altLang="en-US" b="0" dirty="0" err="1"/>
              <a:t>동작시켜</a:t>
            </a:r>
            <a:r>
              <a:rPr lang="ko-KR" altLang="en-US" b="0" dirty="0"/>
              <a:t> 데이터 프레임을 재전송함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D5C72-EE89-4C97-8F5C-E0E16550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45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패킷 오류 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1" y="1186961"/>
            <a:ext cx="5360077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정상적인 전송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/>
              <a:t>송신 호스트가 전송한 프레임이 오류 없이 수신 호스트에 전송된 경우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4C0BE-92A8-4CD3-AE23-71B69099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3" y="2671761"/>
            <a:ext cx="4396671" cy="3505200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AF87EBF-4673-42B6-8DCF-1915D7ADE468}"/>
              </a:ext>
            </a:extLst>
          </p:cNvPr>
          <p:cNvSpPr txBox="1">
            <a:spLocks/>
          </p:cNvSpPr>
          <p:nvPr/>
        </p:nvSpPr>
        <p:spPr>
          <a:xfrm>
            <a:off x="6372363" y="1186960"/>
            <a:ext cx="5360077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 변형 오류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0" dirty="0"/>
              <a:t>데이터 프레임이 수신 호스트에 도착했으나</a:t>
            </a:r>
            <a:r>
              <a:rPr lang="en-US" altLang="ko-KR" b="0" dirty="0"/>
              <a:t>, </a:t>
            </a:r>
            <a:r>
              <a:rPr lang="ko-KR" altLang="en-US" b="0" dirty="0"/>
              <a:t>전송 과정에서 프레임의 내용이 변형되는 오류가 발생한 경우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C7212A-CF33-4E8C-9E48-4C96CA11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56" y="2671761"/>
            <a:ext cx="4572000" cy="35052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779C01-3A48-4339-AD39-8730664E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1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패킷 오류 처리 방식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1" y="1186961"/>
            <a:ext cx="5803961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프레임 분실 오류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0" dirty="0"/>
              <a:t>송신 호스트가 전송한 데이터 프레임이 전송 과정에서 사라지는 프레임 분실 오류를 보여줌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C1950F-C71F-4ED7-9D7D-500B5EF0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4" y="2750493"/>
            <a:ext cx="5290646" cy="36990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2EE87B-99FD-491B-B0E1-AC9AC7E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55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라우팅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라우팅의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네트워크상에서 주소를 이용하여</a:t>
            </a:r>
            <a:r>
              <a:rPr lang="en-US" altLang="ko-KR" dirty="0"/>
              <a:t>, </a:t>
            </a:r>
            <a:r>
              <a:rPr lang="ko-KR" altLang="en-US" dirty="0"/>
              <a:t>통신 데이터를 목적지까지 보낼 </a:t>
            </a:r>
            <a:r>
              <a:rPr lang="ko-KR" altLang="en-US" dirty="0">
                <a:solidFill>
                  <a:srgbClr val="FF0000"/>
                </a:solidFill>
              </a:rPr>
              <a:t>최적의 경로를 선택하는 과정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라우터의 주요 기능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네트워크들을 서로 연결시켜 줌 </a:t>
            </a:r>
            <a:r>
              <a:rPr lang="en-US" altLang="ko-KR" dirty="0"/>
              <a:t>: </a:t>
            </a:r>
            <a:r>
              <a:rPr lang="ko-KR" altLang="en-US" dirty="0"/>
              <a:t>각기 독립적으로 구성된 네트워크를 연결시켜주는 장치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경로 설정 기능 </a:t>
            </a:r>
            <a:r>
              <a:rPr lang="en-US" altLang="ko-KR" dirty="0"/>
              <a:t>: </a:t>
            </a:r>
            <a:r>
              <a:rPr lang="ko-KR" altLang="en-US" dirty="0"/>
              <a:t>입력된 패킷을 어느 출력 경로를 통해 다음 라우터로 전달해야 가장 효과적인지 결정하는 것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패킷의 전송 경로를 결정할 때는 고려할 사항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패킷을 우선 처리하려고 다른 패킷들에 손해를 입히지 않아야 함</a:t>
            </a:r>
            <a:r>
              <a:rPr lang="en-US" altLang="ko-KR" dirty="0"/>
              <a:t>.(</a:t>
            </a:r>
            <a:r>
              <a:rPr lang="ko-KR" altLang="en-US" dirty="0"/>
              <a:t>공평 원칙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평균지연시간이나 중간에 거쳐 가는 라우터의 수 등등 전체 네트워크의 효율성을 고려해야 함</a:t>
            </a:r>
            <a:r>
              <a:rPr lang="en-US" altLang="ko-KR" dirty="0"/>
              <a:t>(</a:t>
            </a:r>
            <a:r>
              <a:rPr lang="ko-KR" altLang="en-US" dirty="0"/>
              <a:t>효율 원칙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네트워크 구성 형태에 대한 정보는 라우팅 테이블</a:t>
            </a:r>
            <a:r>
              <a:rPr lang="en-US" altLang="ko-KR" dirty="0"/>
              <a:t>(Routing Table)</a:t>
            </a:r>
            <a:r>
              <a:rPr lang="ko-KR" altLang="en-US" dirty="0"/>
              <a:t>이라는 기억 장소에 보관됨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라우팅 테이블 정보는 네트워크 관리자나 네트워크 자신의 판단에 의해 계속 변경될 수 있음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F62066-0DE4-4D8E-9347-84A4578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40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라우팅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327025" y="1064881"/>
            <a:ext cx="11537950" cy="523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라우팅 방식</a:t>
            </a:r>
            <a:endParaRPr lang="en-US" altLang="ko-KR" b="0" dirty="0"/>
          </a:p>
          <a:p>
            <a:pPr lvl="1"/>
            <a:r>
              <a:rPr lang="ko-KR" altLang="en-US" b="0" dirty="0"/>
              <a:t>라우팅 경로는 정적 라우팅이나 동적 라우팅 방식으로 선택</a:t>
            </a:r>
            <a:endParaRPr lang="en-US" altLang="ko-KR" b="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정적 라우팅</a:t>
            </a:r>
          </a:p>
          <a:p>
            <a:pPr lvl="2">
              <a:lnSpc>
                <a:spcPct val="150000"/>
              </a:lnSpc>
            </a:pPr>
            <a:r>
              <a:rPr lang="ko-KR" altLang="en-US" b="0" dirty="0"/>
              <a:t>송수신 호스트 사이에서 패킷 전송이 이루어지기 전에 </a:t>
            </a:r>
            <a:r>
              <a:rPr lang="ko-KR" altLang="en-US" b="0" dirty="0">
                <a:solidFill>
                  <a:srgbClr val="FF0000"/>
                </a:solidFill>
              </a:rPr>
              <a:t>경로 정보를 라우터에 미리 저장하여 중개하는 방식</a:t>
            </a:r>
            <a:endParaRPr lang="en-US" altLang="ko-KR" b="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최적의 라우팅 정보를 개별 라우터에 저장하여 관리를 할 필요가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경로 정보의 갱신이 어려움</a:t>
            </a:r>
            <a:r>
              <a:rPr lang="en-US" altLang="ko-KR" dirty="0"/>
              <a:t>, </a:t>
            </a:r>
            <a:r>
              <a:rPr lang="ko-KR" altLang="en-US" dirty="0"/>
              <a:t>네트워크 변화나 혼잡에 대처하기 어려움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b="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동적 라우팅</a:t>
            </a:r>
          </a:p>
          <a:p>
            <a:pPr lvl="2">
              <a:lnSpc>
                <a:spcPct val="150000"/>
              </a:lnSpc>
            </a:pPr>
            <a:r>
              <a:rPr lang="ko-KR" altLang="en-US" b="0" dirty="0"/>
              <a:t>라우터에서 사용하는 </a:t>
            </a:r>
            <a:r>
              <a:rPr lang="ko-KR" altLang="en-US" b="0" dirty="0">
                <a:solidFill>
                  <a:srgbClr val="FF0000"/>
                </a:solidFill>
              </a:rPr>
              <a:t>경로 정보를 현재 네트워크 상황에 따라 적절하게 변경하는 방식</a:t>
            </a:r>
            <a:r>
              <a:rPr lang="ko-KR" altLang="en-US" b="0" dirty="0"/>
              <a:t>으로</a:t>
            </a:r>
            <a:r>
              <a:rPr lang="en-US" altLang="ko-KR" b="0" dirty="0"/>
              <a:t>, </a:t>
            </a:r>
            <a:r>
              <a:rPr lang="ko-KR" altLang="en-US" b="0" dirty="0"/>
              <a:t>경로 정보의 변경 주기에 따라 계속 보완할 수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현재의 네트워크 상황을 고려해 최적이 경로 정보를 선택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경로 정보 변경 주기에 따라 보완이 가능</a:t>
            </a:r>
            <a:r>
              <a:rPr lang="en-US" altLang="ko-KR" dirty="0"/>
              <a:t>(</a:t>
            </a:r>
            <a:r>
              <a:rPr lang="ko-KR" altLang="en-US" dirty="0"/>
              <a:t>최신 경로 정보를 신속하게 공유하고 갱신 됨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경로 정보를 수집하고 관리하는 등의 복잡한 작업이 추가됨</a:t>
            </a:r>
            <a:r>
              <a:rPr lang="en-US" altLang="ko-KR" dirty="0"/>
              <a:t>, </a:t>
            </a:r>
            <a:r>
              <a:rPr lang="ko-KR" altLang="en-US" dirty="0"/>
              <a:t>경로 정보의 수집과 관리로 인한 성능 저하가 발생할 수 있음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AA0B31-3F62-4770-A046-A154DCDD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59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396F7609-790E-4708-9749-CE9A17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314" y="1108174"/>
            <a:ext cx="7948166" cy="10423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Chap5.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정보보안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5B63A59-53D3-4842-A244-C66B5FE0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3520" y="2563174"/>
            <a:ext cx="5971614" cy="383762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정보보안의 역사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시스템 보안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네트워크 보안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악성코드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95564-7827-40C1-8FF4-4E175529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326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정보보안의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해킹으로 인한 피해가 점점 심각해지고 해킹 기술은 단순해짐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정보시스템의 거대화로 인한 취약점 증가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너무 많은 취약점으로 보안 대책을 세우는 것이 어려움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평균적으로 </a:t>
            </a:r>
            <a:r>
              <a:rPr lang="en-US" altLang="ko-KR" dirty="0"/>
              <a:t>1</a:t>
            </a:r>
            <a:r>
              <a:rPr lang="ko-KR" altLang="en-US" dirty="0"/>
              <a:t>년 동안 취약점이 약 </a:t>
            </a:r>
            <a:r>
              <a:rPr lang="en-US" altLang="ko-KR" dirty="0"/>
              <a:t>800</a:t>
            </a:r>
            <a:r>
              <a:rPr lang="ko-KR" altLang="en-US" dirty="0"/>
              <a:t>여건</a:t>
            </a:r>
            <a:r>
              <a:rPr lang="en-US" altLang="ko-KR" dirty="0"/>
              <a:t>(</a:t>
            </a:r>
            <a:r>
              <a:rPr lang="ko-KR" altLang="en-US" dirty="0"/>
              <a:t>하루에 </a:t>
            </a:r>
            <a:r>
              <a:rPr lang="en-US" altLang="ko-KR" dirty="0"/>
              <a:t>3</a:t>
            </a:r>
            <a:r>
              <a:rPr lang="ko-KR" altLang="en-US" dirty="0"/>
              <a:t>건 정도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해커의 </a:t>
            </a:r>
            <a:r>
              <a:rPr lang="en-US" altLang="ko-KR" dirty="0"/>
              <a:t>80%</a:t>
            </a:r>
            <a:r>
              <a:rPr lang="ko-KR" altLang="en-US" dirty="0"/>
              <a:t>는 해킹을 배우는 학생</a:t>
            </a:r>
            <a:r>
              <a:rPr lang="en-US" altLang="ko-KR" dirty="0"/>
              <a:t>(</a:t>
            </a:r>
            <a:r>
              <a:rPr lang="ko-KR" altLang="en-US" dirty="0"/>
              <a:t>자신의 공부를 위해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소수의 악의적인 해커들은 시스템의 수많은 취약점을 이용해 기밀 정보를 유출하고 데이터를 파괴함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1235DD-CDE4-48BC-A83F-2CE7D88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단말장치</a:t>
            </a:r>
            <a:r>
              <a:rPr lang="en-US" altLang="ko-KR" dirty="0"/>
              <a:t>(DTE, Data Terminal Equipment)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일반적으로 사용자가 직접 이용하는 장치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단말기 또는 단말</a:t>
            </a:r>
            <a:r>
              <a:rPr lang="en-US" altLang="ko-KR" sz="1400" dirty="0"/>
              <a:t>, </a:t>
            </a:r>
            <a:r>
              <a:rPr lang="ko-KR" altLang="en-US" sz="1400" dirty="0"/>
              <a:t>터미널</a:t>
            </a:r>
            <a:r>
              <a:rPr lang="en-US" altLang="ko-KR" sz="1400" dirty="0"/>
              <a:t>(Terminal)</a:t>
            </a:r>
            <a:r>
              <a:rPr lang="ko-KR" altLang="en-US" sz="1400" dirty="0"/>
              <a:t>이라고도 함</a:t>
            </a:r>
            <a:r>
              <a:rPr lang="en-US" altLang="ko-KR" sz="1400" dirty="0"/>
              <a:t>(</a:t>
            </a:r>
            <a:r>
              <a:rPr lang="ko-KR" altLang="en-US" sz="1400" dirty="0"/>
              <a:t>컴퓨터</a:t>
            </a:r>
            <a:r>
              <a:rPr lang="en-US" altLang="ko-KR" sz="1400" dirty="0"/>
              <a:t>, 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 등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데이터를 송수신 하기 위한 입출력 장치로 입출력 기능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정보를 정확하게 송수신 하기 위한 전송제어 기능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데이터를 입출력 하는 단순한 기능에서 벗어나 점차 지능화되고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특수 용도에 맞게 발전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스마트폰이나 </a:t>
            </a:r>
            <a:r>
              <a:rPr lang="ko-KR" altLang="en-US" sz="1400" dirty="0" err="1"/>
              <a:t>애플폰의</a:t>
            </a:r>
            <a:r>
              <a:rPr lang="ko-KR" altLang="en-US" sz="1400" dirty="0"/>
              <a:t> 발전에 따라 정보 단말기도 소형화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DA6AB1-61E6-4EF4-9883-B83169A8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정보보안의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31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해킹이란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다른 사람의 컴퓨터 시스템에 무단으로 침입하여 데이터와 프로그램을 없애거나 망치는 일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어떠한 의도에 상관없이 다른 컴퓨터에 침입하는 모든 행위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불법적인 시스템 사용</a:t>
            </a:r>
            <a:r>
              <a:rPr lang="en-US" altLang="ko-KR" sz="1500" dirty="0"/>
              <a:t>, </a:t>
            </a:r>
            <a:r>
              <a:rPr lang="ko-KR" altLang="en-US" sz="1500" dirty="0"/>
              <a:t>자료 열람 및 변조 등을 하는 것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긍정적인 의미 </a:t>
            </a:r>
            <a:r>
              <a:rPr lang="en-US" altLang="ko-KR" sz="1500" dirty="0"/>
              <a:t>: </a:t>
            </a:r>
            <a:r>
              <a:rPr lang="ko-KR" altLang="en-US" sz="1500" dirty="0"/>
              <a:t>각종 정보시스템의 보안 취약점을 미리 알아내고 보완하는데 필요한 행위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과거의 해킹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정보통신</a:t>
            </a:r>
            <a:r>
              <a:rPr lang="en-US" altLang="ko-KR" sz="1500" dirty="0"/>
              <a:t>/</a:t>
            </a:r>
            <a:r>
              <a:rPr lang="ko-KR" altLang="en-US" sz="1500" dirty="0"/>
              <a:t>컴퓨터가 없던 시절에는 기밀 정보를 빼앗거나 조작하는 경우를 말함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오프라인 정보를 탈취하는 행위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/>
              <a:t>해킹 기법의 변화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sz="1500" dirty="0"/>
              <a:t>1980</a:t>
            </a:r>
            <a:r>
              <a:rPr lang="ko-KR" altLang="en-US" sz="1500" dirty="0"/>
              <a:t>년대 </a:t>
            </a:r>
            <a:r>
              <a:rPr lang="en-US" altLang="ko-KR" sz="1500" dirty="0"/>
              <a:t>: </a:t>
            </a:r>
            <a:r>
              <a:rPr lang="ko-KR" altLang="en-US" sz="1500" dirty="0"/>
              <a:t>해킹 기법들이 단순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웜바이러스</a:t>
            </a:r>
            <a:r>
              <a:rPr lang="ko-KR" altLang="en-US" sz="1500" dirty="0"/>
              <a:t> 등장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백도어</a:t>
            </a:r>
            <a:endParaRPr lang="en-US" altLang="ko-KR" sz="1500" dirty="0"/>
          </a:p>
          <a:p>
            <a:pPr lvl="1">
              <a:lnSpc>
                <a:spcPct val="160000"/>
              </a:lnSpc>
            </a:pPr>
            <a:r>
              <a:rPr lang="en-US" altLang="ko-KR" sz="1500" dirty="0"/>
              <a:t>1990</a:t>
            </a:r>
            <a:r>
              <a:rPr lang="ko-KR" altLang="en-US" sz="1500" dirty="0"/>
              <a:t>년대 </a:t>
            </a:r>
            <a:r>
              <a:rPr lang="en-US" altLang="ko-KR" sz="1500" dirty="0"/>
              <a:t>: </a:t>
            </a:r>
            <a:r>
              <a:rPr lang="ko-KR" altLang="en-US" sz="1500" dirty="0"/>
              <a:t>좀 더 정교한 네트워크나 시스템에 대한 해킹 기법</a:t>
            </a:r>
            <a:endParaRPr lang="en-US" altLang="ko-KR" sz="1500" dirty="0"/>
          </a:p>
          <a:p>
            <a:pPr lvl="1">
              <a:lnSpc>
                <a:spcPct val="160000"/>
              </a:lnSpc>
            </a:pPr>
            <a:r>
              <a:rPr lang="en-US" altLang="ko-KR" sz="1500" dirty="0"/>
              <a:t>2000</a:t>
            </a:r>
            <a:r>
              <a:rPr lang="ko-KR" altLang="en-US" sz="1500" dirty="0"/>
              <a:t>년 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DDos</a:t>
            </a:r>
            <a:r>
              <a:rPr lang="ko-KR" altLang="en-US" sz="1500" dirty="0"/>
              <a:t>분산 서비스 거부 공격 등장</a:t>
            </a:r>
            <a:r>
              <a:rPr lang="en-US" altLang="ko-KR" sz="1500" dirty="0"/>
              <a:t>, </a:t>
            </a:r>
            <a:r>
              <a:rPr lang="ko-KR" altLang="en-US" sz="1500" dirty="0"/>
              <a:t>웹 해킹</a:t>
            </a:r>
            <a:endParaRPr lang="en-US" altLang="ko-KR" sz="1500" dirty="0"/>
          </a:p>
          <a:p>
            <a:pPr lvl="1">
              <a:lnSpc>
                <a:spcPct val="160000"/>
              </a:lnSpc>
            </a:pPr>
            <a:r>
              <a:rPr lang="en-US" altLang="ko-KR" sz="1500" dirty="0"/>
              <a:t>2015</a:t>
            </a:r>
            <a:r>
              <a:rPr lang="ko-KR" altLang="en-US" sz="1500" dirty="0"/>
              <a:t>년 후 </a:t>
            </a:r>
            <a:r>
              <a:rPr lang="en-US" altLang="ko-KR" sz="1500" dirty="0"/>
              <a:t>: </a:t>
            </a:r>
            <a:r>
              <a:rPr lang="ko-KR" altLang="en-US" sz="1500" dirty="0"/>
              <a:t>해킹 기법들이 정교화</a:t>
            </a:r>
            <a:r>
              <a:rPr lang="en-US" altLang="ko-KR" sz="1500" dirty="0"/>
              <a:t>, </a:t>
            </a:r>
            <a:r>
              <a:rPr lang="ko-KR" altLang="en-US" sz="1500" dirty="0"/>
              <a:t>조직화</a:t>
            </a:r>
            <a:r>
              <a:rPr lang="en-US" altLang="ko-KR" sz="1500" dirty="0"/>
              <a:t>, </a:t>
            </a:r>
            <a:r>
              <a:rPr lang="ko-KR" altLang="en-US" sz="1500" dirty="0"/>
              <a:t>다양화 대규모화 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878C9A-166E-4DDF-8CCE-0F3B0323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29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정보보안의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보안의 </a:t>
            </a:r>
            <a:r>
              <a:rPr lang="en-US" altLang="ko-KR" dirty="0"/>
              <a:t>3</a:t>
            </a:r>
            <a:r>
              <a:rPr lang="ko-KR" altLang="en-US" dirty="0"/>
              <a:t>대 요소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기밀성</a:t>
            </a:r>
            <a:r>
              <a:rPr lang="en-US" altLang="ko-KR" dirty="0"/>
              <a:t>(</a:t>
            </a:r>
            <a:r>
              <a:rPr lang="ko-KR" altLang="en-US" dirty="0"/>
              <a:t>접근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인가된 사용자만 정보 자산에 접근할 수 있다는 것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일반적인 보안의 의미와 가장 가까움</a:t>
            </a:r>
            <a:endParaRPr lang="en-US" altLang="ko-KR" dirty="0"/>
          </a:p>
          <a:p>
            <a:pPr lvl="2"/>
            <a:r>
              <a:rPr lang="ko-KR" altLang="en-US" dirty="0"/>
              <a:t>보안과 관련 된 많은 시스템과 소프트웨어는 기밀성과 밀접한 관련이 있음</a:t>
            </a:r>
            <a:endParaRPr lang="en-US" altLang="ko-KR" dirty="0"/>
          </a:p>
          <a:p>
            <a:pPr lvl="2"/>
            <a:r>
              <a:rPr lang="ko-KR" altLang="en-US" dirty="0"/>
              <a:t>위협 요소 </a:t>
            </a:r>
            <a:r>
              <a:rPr lang="en-US" altLang="ko-KR" dirty="0"/>
              <a:t>: </a:t>
            </a:r>
            <a:r>
              <a:rPr lang="ko-KR" altLang="en-US" dirty="0"/>
              <a:t>도청</a:t>
            </a:r>
            <a:endParaRPr lang="en-US" altLang="ko-KR" dirty="0"/>
          </a:p>
          <a:p>
            <a:pPr lvl="2"/>
            <a:r>
              <a:rPr lang="ko-KR" altLang="en-US" dirty="0"/>
              <a:t>보안기술요소 </a:t>
            </a:r>
            <a:r>
              <a:rPr lang="en-US" altLang="ko-KR" dirty="0"/>
              <a:t>: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300" dirty="0"/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dirty="0"/>
              <a:t>무결성</a:t>
            </a:r>
            <a:r>
              <a:rPr lang="en-US" altLang="ko-KR" dirty="0"/>
              <a:t>(</a:t>
            </a:r>
            <a:r>
              <a:rPr lang="ko-KR" altLang="en-US" dirty="0"/>
              <a:t>접근 후 변경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적절한 권한을 가진 사용자가 인가한 방법으로만 정보를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첨삭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할 수 있도록 하는 것</a:t>
            </a:r>
            <a:endParaRPr lang="en-US" altLang="ko-KR" dirty="0"/>
          </a:p>
          <a:p>
            <a:pPr lvl="2"/>
            <a:r>
              <a:rPr lang="ko-KR" altLang="en-US" dirty="0"/>
              <a:t>무결성은 일상생활에서 중요하게 작용</a:t>
            </a:r>
            <a:endParaRPr lang="en-US" altLang="ko-KR" dirty="0"/>
          </a:p>
          <a:p>
            <a:pPr lvl="2"/>
            <a:r>
              <a:rPr lang="ko-KR" altLang="en-US" dirty="0"/>
              <a:t>위협 요소 </a:t>
            </a:r>
            <a:r>
              <a:rPr lang="en-US" altLang="ko-KR" dirty="0"/>
              <a:t>: </a:t>
            </a:r>
            <a:r>
              <a:rPr lang="ko-KR" altLang="en-US" dirty="0"/>
              <a:t>변조</a:t>
            </a:r>
            <a:r>
              <a:rPr lang="en-US" altLang="ko-KR" dirty="0"/>
              <a:t>, </a:t>
            </a:r>
            <a:r>
              <a:rPr lang="ko-KR" altLang="en-US" dirty="0" err="1"/>
              <a:t>스푸핑</a:t>
            </a:r>
            <a:r>
              <a:rPr lang="en-US" altLang="ko-KR" dirty="0"/>
              <a:t>, </a:t>
            </a:r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endParaRPr lang="en-US" altLang="ko-KR" dirty="0"/>
          </a:p>
          <a:p>
            <a:pPr lvl="2"/>
            <a:r>
              <a:rPr lang="ko-KR" altLang="en-US" dirty="0"/>
              <a:t>보안기술요소 </a:t>
            </a:r>
            <a:r>
              <a:rPr lang="en-US" altLang="ko-KR" dirty="0"/>
              <a:t>:</a:t>
            </a:r>
            <a:r>
              <a:rPr lang="ko-KR" altLang="en-US" dirty="0"/>
              <a:t> 암호화</a:t>
            </a:r>
            <a:r>
              <a:rPr lang="en-US" altLang="ko-KR" dirty="0"/>
              <a:t>(</a:t>
            </a:r>
            <a:r>
              <a:rPr lang="ko-KR" altLang="en-US" dirty="0"/>
              <a:t>해시함수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sz="300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dirty="0"/>
              <a:t>가용성</a:t>
            </a:r>
            <a:r>
              <a:rPr lang="en-US" altLang="ko-KR" dirty="0"/>
              <a:t>(</a:t>
            </a:r>
            <a:r>
              <a:rPr lang="ko-KR" altLang="en-US" dirty="0"/>
              <a:t>접근시점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필요한 시점에 정보 자산에 대한 접근이 가능하도록 하는 것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2"/>
            <a:r>
              <a:rPr lang="ko-KR" altLang="en-US" dirty="0"/>
              <a:t>현대 사회에서 정보의 가용성이 훼손되는 것은 필수 불가결한 요소의 가용성이 훼손되는 것과 마찬가지</a:t>
            </a:r>
            <a:endParaRPr lang="en-US" altLang="ko-KR" dirty="0"/>
          </a:p>
          <a:p>
            <a:pPr lvl="2"/>
            <a:r>
              <a:rPr lang="ko-KR" altLang="en-US" dirty="0"/>
              <a:t>위협 요소 </a:t>
            </a:r>
            <a:r>
              <a:rPr lang="en-US" altLang="ko-KR" dirty="0"/>
              <a:t>: DoS, DDoS</a:t>
            </a:r>
          </a:p>
          <a:p>
            <a:pPr lvl="2"/>
            <a:r>
              <a:rPr lang="ko-KR" altLang="en-US" dirty="0"/>
              <a:t>보안기술요소 </a:t>
            </a:r>
            <a:r>
              <a:rPr lang="en-US" altLang="ko-KR" dirty="0"/>
              <a:t>: </a:t>
            </a:r>
            <a:r>
              <a:rPr lang="ko-KR" altLang="en-US" dirty="0"/>
              <a:t>방화벽</a:t>
            </a:r>
            <a:r>
              <a:rPr lang="en-US" altLang="ko-KR" dirty="0"/>
              <a:t>, IDS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C10B95-8E14-49BE-B7E8-5282D2AF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0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1" y="1186961"/>
            <a:ext cx="11352504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시스템은 </a:t>
            </a:r>
            <a:r>
              <a:rPr lang="ko-KR" altLang="en-US" dirty="0" err="1"/>
              <a:t>하드웨어뿐만</a:t>
            </a:r>
            <a:r>
              <a:rPr lang="ko-KR" altLang="en-US" dirty="0"/>
              <a:t> 아니라 소프트웨어까지 매우 많은 것을 포괄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보안의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일반적인 시스템 운영체제를 포함하여 클라이언트</a:t>
            </a:r>
            <a:r>
              <a:rPr lang="en-US" altLang="ko-KR" dirty="0"/>
              <a:t>(PC, </a:t>
            </a:r>
            <a:r>
              <a:rPr lang="ko-KR" altLang="en-US" dirty="0"/>
              <a:t>단말기</a:t>
            </a:r>
            <a:r>
              <a:rPr lang="en-US" altLang="ko-KR" dirty="0"/>
              <a:t>, </a:t>
            </a:r>
            <a:r>
              <a:rPr lang="ko-KR" altLang="en-US" dirty="0"/>
              <a:t>모바일 등</a:t>
            </a:r>
            <a:r>
              <a:rPr lang="en-US" altLang="ko-KR" dirty="0"/>
              <a:t>) </a:t>
            </a:r>
            <a:r>
              <a:rPr lang="ko-KR" altLang="en-US" dirty="0"/>
              <a:t>및 서버에 보안 위협 요소를 이해하고</a:t>
            </a:r>
            <a:r>
              <a:rPr lang="en-US" altLang="ko-KR" dirty="0"/>
              <a:t>,  </a:t>
            </a:r>
            <a:r>
              <a:rPr lang="ko-KR" altLang="en-US" dirty="0"/>
              <a:t>대응책을 만드는 활동을 말함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권한이 없는</a:t>
            </a:r>
            <a:r>
              <a:rPr lang="en-US" altLang="ko-KR" dirty="0"/>
              <a:t>(</a:t>
            </a:r>
            <a:r>
              <a:rPr lang="ko-KR" altLang="en-US" dirty="0" err="1"/>
              <a:t>허가받지</a:t>
            </a:r>
            <a:r>
              <a:rPr lang="ko-KR" altLang="en-US" dirty="0"/>
              <a:t> 않은</a:t>
            </a:r>
            <a:r>
              <a:rPr lang="en-US" altLang="ko-KR" dirty="0"/>
              <a:t>) </a:t>
            </a:r>
            <a:r>
              <a:rPr lang="ko-KR" altLang="en-US" dirty="0"/>
              <a:t>사용자가 파일이나 폴더</a:t>
            </a:r>
            <a:r>
              <a:rPr lang="en-US" altLang="ko-KR" dirty="0"/>
              <a:t>, </a:t>
            </a:r>
            <a:r>
              <a:rPr lang="ko-KR" altLang="en-US" dirty="0"/>
              <a:t>장치 등을 사용하지 못하게 제한하여 시스템을 보호하는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일반적인 운영체제의 동작 원리를 이해하는 것이 중요함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유닉스 등 주요 운영체제에서 보안 취약점을 검토</a:t>
            </a:r>
            <a:r>
              <a:rPr lang="en-US" altLang="ko-KR" dirty="0"/>
              <a:t>, </a:t>
            </a:r>
            <a:r>
              <a:rPr lang="ko-KR" altLang="en-US" dirty="0"/>
              <a:t>대응하기 위해 시스템을 조작하는 방법을 알아야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계정관리</a:t>
            </a:r>
            <a:r>
              <a:rPr lang="en-US" altLang="ko-KR" dirty="0"/>
              <a:t>/</a:t>
            </a:r>
            <a:r>
              <a:rPr lang="ko-KR" altLang="en-US" dirty="0"/>
              <a:t>세션관리</a:t>
            </a:r>
            <a:r>
              <a:rPr lang="en-US" altLang="ko-KR" dirty="0"/>
              <a:t>/</a:t>
            </a:r>
            <a:r>
              <a:rPr lang="ko-KR" altLang="en-US" dirty="0"/>
              <a:t>접근제어</a:t>
            </a:r>
            <a:r>
              <a:rPr lang="en-US" altLang="ko-KR" dirty="0"/>
              <a:t>/</a:t>
            </a:r>
            <a:r>
              <a:rPr lang="ko-KR" altLang="en-US" dirty="0"/>
              <a:t>취약점 관리 등이 포함됨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A27ED4-82E2-4297-A8E1-0564B4D5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6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499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계정관리 </a:t>
            </a:r>
            <a:endParaRPr lang="en-US" altLang="ko-KR" dirty="0"/>
          </a:p>
          <a:p>
            <a:pPr lvl="1"/>
            <a:r>
              <a:rPr lang="ko-KR" altLang="en-US" dirty="0"/>
              <a:t>적절한 권한을 가진 사용자를 식별하는 것</a:t>
            </a:r>
            <a:r>
              <a:rPr lang="en-US" altLang="ko-KR" dirty="0"/>
              <a:t>(</a:t>
            </a:r>
            <a:r>
              <a:rPr lang="ko-KR" altLang="en-US" dirty="0"/>
              <a:t>시스템 보안의 시작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시스템에 접근하는 가장 기본적인 수단으로 아이디와 패스워드가 기본 구성 요소 임</a:t>
            </a:r>
            <a:endParaRPr lang="en-US" altLang="ko-KR" dirty="0"/>
          </a:p>
          <a:p>
            <a:pPr lvl="1"/>
            <a:r>
              <a:rPr lang="ko-KR" altLang="en-US" dirty="0"/>
              <a:t>식별과 인증을 통해 계정을 관리</a:t>
            </a:r>
            <a:endParaRPr lang="en-US" altLang="ko-KR" dirty="0"/>
          </a:p>
          <a:p>
            <a:pPr lvl="2"/>
            <a:r>
              <a:rPr lang="ko-KR" altLang="en-US" dirty="0"/>
              <a:t>식별 </a:t>
            </a:r>
            <a:r>
              <a:rPr lang="en-US" altLang="ko-KR" dirty="0"/>
              <a:t>: </a:t>
            </a:r>
            <a:r>
              <a:rPr lang="ko-KR" altLang="en-US" dirty="0"/>
              <a:t>어떤 시스템에 로그인하려면 먼저 자신이 </a:t>
            </a:r>
            <a:r>
              <a:rPr lang="ko-KR" altLang="en-US" dirty="0" err="1"/>
              <a:t>누군지를</a:t>
            </a:r>
            <a:r>
              <a:rPr lang="ko-KR" altLang="en-US" dirty="0"/>
              <a:t> 알림</a:t>
            </a:r>
            <a:endParaRPr lang="en-US" altLang="ko-KR" dirty="0"/>
          </a:p>
          <a:p>
            <a:pPr lvl="2"/>
            <a:r>
              <a:rPr lang="ko-KR" altLang="en-US" dirty="0"/>
              <a:t>인증 </a:t>
            </a:r>
            <a:r>
              <a:rPr lang="en-US" altLang="ko-KR" dirty="0"/>
              <a:t>: </a:t>
            </a:r>
            <a:r>
              <a:rPr lang="ko-KR" altLang="en-US" dirty="0"/>
              <a:t>로그인을 허용하기 위한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>
              <a:defRPr/>
            </a:pPr>
            <a:r>
              <a:rPr lang="ko-KR" altLang="en-US" dirty="0"/>
              <a:t>보안의 네 가지 인증 방법</a:t>
            </a:r>
          </a:p>
          <a:p>
            <a:pPr lvl="2">
              <a:defRPr/>
            </a:pPr>
            <a:r>
              <a:rPr lang="ko-KR" altLang="en-US" dirty="0"/>
              <a:t>알고 있는 것</a:t>
            </a:r>
          </a:p>
          <a:p>
            <a:pPr lvl="3">
              <a:defRPr/>
            </a:pPr>
            <a:r>
              <a:rPr lang="ko-KR" altLang="en-US" sz="1300" dirty="0"/>
              <a:t>머릿속에 기억하고 있는 정보를 이용하여 인증 수행</a:t>
            </a:r>
            <a:r>
              <a:rPr lang="en-US" altLang="ko-KR" sz="1300" dirty="0"/>
              <a:t> </a:t>
            </a:r>
            <a:endParaRPr lang="ko-KR" altLang="en-US" sz="1300" dirty="0"/>
          </a:p>
          <a:p>
            <a:pPr lvl="2">
              <a:defRPr/>
            </a:pPr>
            <a:endParaRPr lang="ko-KR" altLang="en-US" sz="1200" dirty="0"/>
          </a:p>
          <a:p>
            <a:pPr lvl="2">
              <a:defRPr/>
            </a:pPr>
            <a:r>
              <a:rPr lang="ko-KR" altLang="en-US" dirty="0"/>
              <a:t>가지고 있는 것</a:t>
            </a:r>
          </a:p>
          <a:p>
            <a:pPr lvl="3">
              <a:defRPr/>
            </a:pPr>
            <a:r>
              <a:rPr lang="ko-KR" altLang="en-US" sz="1300" dirty="0"/>
              <a:t>신분증이나 </a:t>
            </a:r>
            <a:r>
              <a:rPr lang="en-US" altLang="ko-KR" sz="1300" dirty="0"/>
              <a:t>OTP </a:t>
            </a:r>
            <a:r>
              <a:rPr lang="ko-KR" altLang="en-US" sz="1300" dirty="0"/>
              <a:t>장치 등으로 인증 수행</a:t>
            </a:r>
            <a:r>
              <a:rPr lang="en-US" altLang="ko-KR" sz="1300" dirty="0"/>
              <a:t> </a:t>
            </a:r>
            <a:endParaRPr lang="ko-KR" altLang="en-US" sz="1300" dirty="0"/>
          </a:p>
          <a:p>
            <a:pPr lvl="2">
              <a:defRPr/>
            </a:pPr>
            <a:endParaRPr lang="ko-KR" altLang="en-US" sz="100" dirty="0"/>
          </a:p>
          <a:p>
            <a:pPr lvl="2">
              <a:defRPr/>
            </a:pPr>
            <a:r>
              <a:rPr lang="ko-KR" altLang="en-US" dirty="0"/>
              <a:t>자신의 모습</a:t>
            </a:r>
          </a:p>
          <a:p>
            <a:pPr lvl="3">
              <a:defRPr/>
            </a:pPr>
            <a:r>
              <a:rPr lang="ko-KR" altLang="en-US" sz="1300" dirty="0"/>
              <a:t>홍채와 같은 생체 정보로 인증 수행</a:t>
            </a:r>
            <a:r>
              <a:rPr lang="en-US" altLang="ko-KR" sz="1300" dirty="0"/>
              <a:t> </a:t>
            </a:r>
            <a:endParaRPr lang="ko-KR" altLang="en-US" sz="1300" dirty="0"/>
          </a:p>
          <a:p>
            <a:pPr lvl="2">
              <a:defRPr/>
            </a:pPr>
            <a:endParaRPr lang="ko-KR" altLang="en-US" sz="100" dirty="0"/>
          </a:p>
          <a:p>
            <a:pPr lvl="2">
              <a:defRPr/>
            </a:pPr>
            <a:r>
              <a:rPr lang="ko-KR" altLang="en-US" dirty="0"/>
              <a:t>위치하는 곳</a:t>
            </a:r>
          </a:p>
          <a:p>
            <a:pPr lvl="3">
              <a:defRPr/>
            </a:pPr>
            <a:r>
              <a:rPr lang="ko-KR" altLang="en-US" sz="1300" dirty="0"/>
              <a:t>현재 접속을 시도하는 위치의 적절성을 확인하거나 </a:t>
            </a:r>
            <a:r>
              <a:rPr lang="ko-KR" altLang="en-US" sz="1300" dirty="0" err="1"/>
              <a:t>콜백을</a:t>
            </a:r>
            <a:r>
              <a:rPr lang="ko-KR" altLang="en-US" sz="1300" dirty="0"/>
              <a:t> 사용해 인증 수행</a:t>
            </a:r>
            <a:r>
              <a:rPr lang="en-US" altLang="ko-KR" sz="1300" dirty="0"/>
              <a:t> </a:t>
            </a:r>
          </a:p>
          <a:p>
            <a:pPr lvl="3">
              <a:defRPr/>
            </a:pPr>
            <a:r>
              <a:rPr lang="ko-KR" altLang="en-US" sz="1300" dirty="0" err="1"/>
              <a:t>콜백</a:t>
            </a:r>
            <a:r>
              <a:rPr lang="en-US" altLang="ko-KR" sz="1300" dirty="0"/>
              <a:t>:</a:t>
            </a:r>
            <a:r>
              <a:rPr lang="ko-KR" altLang="en-US" sz="1300" dirty="0"/>
              <a:t> 접속을 요청한 사람의 신원을 확인</a:t>
            </a:r>
            <a:r>
              <a:rPr lang="en-US" altLang="ko-KR" sz="1300" dirty="0"/>
              <a:t>, </a:t>
            </a:r>
            <a:r>
              <a:rPr lang="ko-KR" altLang="en-US" sz="1300" dirty="0"/>
              <a:t>미리 등록된 전화번호로 전화를 </a:t>
            </a:r>
            <a:r>
              <a:rPr lang="ko-KR" altLang="en-US" sz="1300" dirty="0" err="1"/>
              <a:t>되걸어</a:t>
            </a:r>
            <a:r>
              <a:rPr lang="ko-KR" altLang="en-US" sz="1300" dirty="0"/>
              <a:t> 접속을 요청한 사람이 본인인지 확인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B801BC-0A16-4B34-9BEC-E47F11FD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8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044525"/>
            <a:ext cx="11077575" cy="5538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세션관리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세션 </a:t>
            </a:r>
            <a:r>
              <a:rPr lang="en-US" altLang="ko-KR" dirty="0"/>
              <a:t>: ‘</a:t>
            </a:r>
            <a:r>
              <a:rPr lang="ko-KR" altLang="en-US" dirty="0"/>
              <a:t>사용자와 시스템 사이 또는 두 시스템 사이의 활성화된 </a:t>
            </a:r>
            <a:r>
              <a:rPr lang="ko-KR" altLang="en-US" dirty="0" err="1"/>
              <a:t>접속’을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사용자와 시스템 사이 또는 두 시스템 사이의 활성화된 세션을 관리하는 것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일정 시간이 지나면 세션을 종료하고 비인가자의 세션 가로채기를 통제하는 것</a:t>
            </a:r>
          </a:p>
          <a:p>
            <a:endParaRPr lang="en-US" altLang="ko-KR" dirty="0"/>
          </a:p>
          <a:p>
            <a:r>
              <a:rPr lang="ko-KR" altLang="en-US" dirty="0"/>
              <a:t>세션을 적절히 유지하기 위한 보안 사항 두 가지</a:t>
            </a:r>
            <a:endParaRPr lang="en-US" altLang="ko-KR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암호화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세션 </a:t>
            </a:r>
            <a:r>
              <a:rPr lang="ko-KR" altLang="en-US" sz="1500" dirty="0" err="1"/>
              <a:t>하이재킹</a:t>
            </a:r>
            <a:r>
              <a:rPr lang="en-US" altLang="ko-KR" sz="1500" dirty="0"/>
              <a:t>(session hijacking)</a:t>
            </a:r>
            <a:r>
              <a:rPr lang="ko-KR" altLang="en-US" sz="1500" dirty="0"/>
              <a:t>이나 네트워크 패킷 </a:t>
            </a:r>
            <a:r>
              <a:rPr lang="ko-KR" altLang="en-US" sz="1500" dirty="0" err="1"/>
              <a:t>스니핑에</a:t>
            </a:r>
            <a:r>
              <a:rPr lang="ko-KR" altLang="en-US" sz="1500" dirty="0"/>
              <a:t> 대응하기 위해 암호화 하는 것</a:t>
            </a:r>
            <a:endParaRPr lang="en-US" altLang="ko-KR" sz="150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지속적인 인증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500" dirty="0" err="1"/>
              <a:t>세선을</a:t>
            </a:r>
            <a:r>
              <a:rPr lang="ko-KR" altLang="en-US" sz="1500" dirty="0"/>
              <a:t> 유지하기 위한 보안 사항 중 하나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인증에 성공한 후 인증된 사용자가 처음의 사용자인지 지속적으로 </a:t>
            </a:r>
            <a:r>
              <a:rPr lang="ko-KR" altLang="en-US" sz="1500" dirty="0" err="1"/>
              <a:t>재인증</a:t>
            </a:r>
            <a:r>
              <a:rPr lang="ko-KR" altLang="en-US" sz="1500" dirty="0"/>
              <a:t> 작업을 거치는 작업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매번 패스워드를 입력 할 수 없으므로 시스템은 이를 세션에 대한 타임아웃 설정으로 보완 </a:t>
            </a:r>
            <a:r>
              <a:rPr lang="en-US" altLang="ko-KR" sz="1500" dirty="0"/>
              <a:t>(</a:t>
            </a:r>
            <a:r>
              <a:rPr lang="ko-KR" altLang="en-US" sz="1500" dirty="0"/>
              <a:t>윈도의 화면보호기</a:t>
            </a:r>
            <a:r>
              <a:rPr lang="en-US" altLang="ko-KR" sz="15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반면 유닉스는 원격에서 접속할 경우 패스워드를 다시 묻지 않고 세션을 종료한 후 </a:t>
            </a:r>
            <a:r>
              <a:rPr lang="ko-KR" altLang="en-US" sz="1500" dirty="0" err="1"/>
              <a:t>재접속</a:t>
            </a:r>
            <a:r>
              <a:rPr lang="ko-KR" altLang="en-US" sz="1500" dirty="0"/>
              <a:t> 할 것을 요구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인터넷 뱅킹 </a:t>
            </a:r>
            <a:r>
              <a:rPr lang="en-US" altLang="ko-KR" sz="1500" dirty="0"/>
              <a:t>: </a:t>
            </a:r>
            <a:r>
              <a:rPr lang="ko-KR" altLang="en-US" sz="1500" dirty="0"/>
              <a:t>공인 인증서의 패스워드나 보안카드의 숫자를 반복해서 물어보는 경우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시스템에서 패스워드를 변경할 때 원래의 패스워드를 물어보는 경우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패스워드 기간이 만료되어 재설정을 요구하는 경우</a:t>
            </a:r>
            <a:endParaRPr lang="en-US" altLang="ko-KR" sz="1500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601B6-9603-447A-BDAA-A938BD83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5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2F0924-B582-4AA2-AB24-F57DB805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0"/>
            <a:ext cx="11077575" cy="539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접근 제어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적절한 권한을 가진 인가자만 특정 시스템이나 정보에 접근하도록 통제하는 것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 관점에서  다른 시스템으로부터 적절히 보호할 수 있도록 접근을 통제하는 것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시스템의 보안 수준을 갖추기 위한 가장 기본적 수단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 및 네트워크에 대한 접근 제어의 가장 기본적인 수단은 </a:t>
            </a:r>
            <a:r>
              <a:rPr lang="en-US" altLang="ko-KR" dirty="0"/>
              <a:t>IP</a:t>
            </a:r>
            <a:r>
              <a:rPr lang="ko-KR" altLang="en-US" dirty="0"/>
              <a:t>와 서비스 포트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불필요한 인터페이스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가능한 인터페이스를 확인했으면 불필요한 인터페이스를 제거해야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불필요한 인터페이스를 제거할 때는 사용할 인터페이스에 보안 정책을 적용할 수 있는지를 판단해야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유닉스에서 많이 쓰이는 텔넷은 </a:t>
            </a:r>
            <a:r>
              <a:rPr lang="ko-KR" altLang="en-US" dirty="0" err="1"/>
              <a:t>스니핑과</a:t>
            </a:r>
            <a:r>
              <a:rPr lang="ko-KR" altLang="en-US" dirty="0"/>
              <a:t> 세션 </a:t>
            </a:r>
            <a:r>
              <a:rPr lang="ko-KR" altLang="en-US" dirty="0" err="1"/>
              <a:t>하이재킹</a:t>
            </a:r>
            <a:r>
              <a:rPr lang="ko-KR" altLang="en-US" dirty="0"/>
              <a:t> 공격 등에 취약하기 때문에 사용을 권고하지 않음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E3AB55-D304-4031-888C-18EA03B0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98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취약점 관리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시스템 자체의 결함을 체계적으로 관리하는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패치 관리 </a:t>
            </a:r>
            <a:endParaRPr lang="en-US" altLang="ko-KR" dirty="0"/>
          </a:p>
          <a:p>
            <a:pPr lvl="1"/>
            <a:r>
              <a:rPr lang="ko-KR" altLang="en-US" dirty="0"/>
              <a:t>응용 프로그램을 만든 제작사가 배포하는 패치</a:t>
            </a:r>
            <a:r>
              <a:rPr lang="en-US" altLang="ko-KR" dirty="0"/>
              <a:t> </a:t>
            </a:r>
            <a:r>
              <a:rPr lang="ko-KR" altLang="en-US" dirty="0"/>
              <a:t>또는 서비스 팩을 적용해 시스템 자체의 취약점을 보완</a:t>
            </a:r>
            <a:endParaRPr lang="en-US" altLang="ko-KR" dirty="0"/>
          </a:p>
          <a:p>
            <a:pPr lvl="1"/>
            <a:r>
              <a:rPr lang="ko-KR" altLang="en-US" dirty="0"/>
              <a:t>유닉스 시스템에도 내재된 취약점이 있지만 윈도우는 사용률이 훨씬 높고 접근하기도 쉬워 공격을 더 많이 받음</a:t>
            </a:r>
            <a:endParaRPr lang="en-US" altLang="ko-KR" dirty="0"/>
          </a:p>
          <a:p>
            <a:pPr lvl="1"/>
            <a:r>
              <a:rPr lang="ko-KR" altLang="en-US" dirty="0"/>
              <a:t>윈도우 업데이트를 통해 자동으로 보안 패치를 확인하고 적용할 수 있음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E0298-BB89-496F-AAA9-84205C74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45" y="3571240"/>
            <a:ext cx="3949579" cy="253314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FB80F9-5EAE-4EC9-B33D-7E50E8C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313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서비스 거부 공격</a:t>
            </a:r>
            <a:r>
              <a:rPr lang="en-US" altLang="ko-KR" dirty="0"/>
              <a:t>(DoS : Denial of Service)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시스템의 정상적인 동작을 방해하는 공격 수법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대량의 데이터 패킷을 통신망으로 보내거나 이메일로 보내는 식의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서버가 처리할 수 있는 능력 이상의 것을 요구하여</a:t>
            </a:r>
            <a:r>
              <a:rPr lang="en-US" altLang="ko-KR" dirty="0"/>
              <a:t>, </a:t>
            </a:r>
            <a:r>
              <a:rPr lang="ko-KR" altLang="en-US" dirty="0"/>
              <a:t>그 요구만 처리하게 만듦으로써 다른 서비스를 정지시키거나 시스템을 </a:t>
            </a:r>
            <a:r>
              <a:rPr lang="ko-KR" altLang="en-US" dirty="0" err="1"/>
              <a:t>다운시키는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DoS </a:t>
            </a:r>
            <a:r>
              <a:rPr lang="ko-KR" altLang="en-US" dirty="0"/>
              <a:t>공격의 특징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파괴</a:t>
            </a:r>
            <a:r>
              <a:rPr lang="en-US" altLang="ko-KR" dirty="0"/>
              <a:t>(Destruction) :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시스템 등의 파괴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 자원 고갈 </a:t>
            </a:r>
            <a:r>
              <a:rPr lang="en-US" altLang="ko-KR" dirty="0"/>
              <a:t>: </a:t>
            </a:r>
            <a:r>
              <a:rPr lang="ko-KR" altLang="en-US" dirty="0"/>
              <a:t>과도한 </a:t>
            </a:r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디스크의 사용으로 인한 시스템 자원 고갈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 자원 고갈 </a:t>
            </a:r>
            <a:r>
              <a:rPr lang="en-US" altLang="ko-KR" dirty="0"/>
              <a:t>: Garbage Data</a:t>
            </a:r>
            <a:r>
              <a:rPr lang="ko-KR" altLang="en-US" dirty="0"/>
              <a:t>에 의한 네트워크 대역폭 고갈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B18328-6DEB-4218-86F6-E7AF07B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34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① 랜드 공격 </a:t>
            </a:r>
            <a:r>
              <a:rPr lang="en-US" altLang="ko-KR" dirty="0"/>
              <a:t>(Land Attack)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IP</a:t>
            </a:r>
            <a:r>
              <a:rPr lang="ko-KR" altLang="en-US" dirty="0"/>
              <a:t>를 변조하여 공격하는 기법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패킷을 전송할 때 출발지 </a:t>
            </a:r>
            <a:r>
              <a:rPr lang="en-US" altLang="ko-KR" dirty="0"/>
              <a:t>IP </a:t>
            </a:r>
            <a:r>
              <a:rPr lang="ko-KR" altLang="en-US" dirty="0"/>
              <a:t>주소와 목적지 </a:t>
            </a:r>
            <a:r>
              <a:rPr lang="en-US" altLang="ko-KR" dirty="0"/>
              <a:t>IP </a:t>
            </a:r>
            <a:r>
              <a:rPr lang="ko-KR" altLang="en-US" dirty="0"/>
              <a:t>주소의 값을 똑같이 만들어서 공격 대상에게 보내는 것</a:t>
            </a:r>
            <a:r>
              <a:rPr lang="en-US" altLang="ko-KR" dirty="0"/>
              <a:t> (</a:t>
            </a:r>
            <a:r>
              <a:rPr lang="ko-KR" altLang="en-US" dirty="0"/>
              <a:t>목적지 </a:t>
            </a:r>
            <a:r>
              <a:rPr lang="en-US" altLang="ko-KR" dirty="0"/>
              <a:t>IP</a:t>
            </a:r>
            <a:r>
              <a:rPr lang="ko-KR" altLang="en-US" dirty="0"/>
              <a:t>주소는 공격 대상의 </a:t>
            </a:r>
            <a:r>
              <a:rPr lang="en-US" altLang="ko-KR" dirty="0"/>
              <a:t>IP</a:t>
            </a:r>
            <a:r>
              <a:rPr lang="ko-KR" altLang="en-US" dirty="0"/>
              <a:t>주소임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공격 대상 컴퓨터의 실행속도를 느리게 하거나 동작을 마비시켜 서비스 거부 상태에 빠지게 하는 공격 기법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대응책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주로 운영체제의 패치 관리를 통해 마련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라우터나 패킷 필터링 도구를 이용하여 자신의 시스템 주소와 동일한 소스 주소를 가진 외부 패킷을 필터링 하거나 침입차단 시스템에서 소스 </a:t>
            </a:r>
            <a:r>
              <a:rPr lang="en-US" altLang="ko-KR" dirty="0"/>
              <a:t>IP/PORT</a:t>
            </a:r>
            <a:r>
              <a:rPr lang="ko-KR" altLang="en-US" dirty="0"/>
              <a:t>와 목적지 </a:t>
            </a:r>
            <a:r>
              <a:rPr lang="en-US" altLang="ko-KR" dirty="0"/>
              <a:t>IP/PORT</a:t>
            </a:r>
            <a:r>
              <a:rPr lang="ko-KR" altLang="en-US" dirty="0"/>
              <a:t>가 동일하면 차단하도록 설정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E55C45-5C6B-4DB2-90EE-93840132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389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② 죽음의 핑 공격 </a:t>
            </a:r>
            <a:r>
              <a:rPr lang="en-US" altLang="ko-KR" dirty="0"/>
              <a:t>(Ping of Death)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시스템을 파괴하는 데 가장 흔히 쓰인 초기의 </a:t>
            </a:r>
            <a:r>
              <a:rPr lang="en-US" altLang="ko-KR" dirty="0"/>
              <a:t>DoS </a:t>
            </a:r>
            <a:r>
              <a:rPr lang="ko-KR" altLang="en-US" dirty="0"/>
              <a:t>공격 방법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네트워크에서 패킷을 전송하기 적당한 크기로 잘라서 보내는 특성을 이용한 공격 기법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공격 대상 시스템은 대량의 작은 패킷을 수신하느라 네트워크가 마비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네트워크의 연결 상태를 점검하는 </a:t>
            </a:r>
            <a:r>
              <a:rPr lang="en-US" altLang="ko-KR" dirty="0"/>
              <a:t>ping </a:t>
            </a:r>
            <a:r>
              <a:rPr lang="ko-KR" altLang="en-US" dirty="0"/>
              <a:t>명령을 보낼 때 고의로 공격 대상에게 </a:t>
            </a:r>
            <a:r>
              <a:rPr lang="en-US" altLang="ko-KR" dirty="0"/>
              <a:t>ICMP</a:t>
            </a:r>
            <a:r>
              <a:rPr lang="ko-KR" altLang="en-US" dirty="0"/>
              <a:t> 패킷을 최대한 길게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65,500</a:t>
            </a:r>
            <a:r>
              <a:rPr lang="ko-KR" altLang="en-US" dirty="0"/>
              <a:t>바이트를</a:t>
            </a:r>
            <a:r>
              <a:rPr lang="en-US" altLang="ko-KR" dirty="0"/>
              <a:t> </a:t>
            </a:r>
            <a:r>
              <a:rPr lang="ko-KR" altLang="en-US" dirty="0"/>
              <a:t>보내 패킷을 분할해서 전송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왜 패킷을 작게 분할하여 전달할까</a:t>
            </a:r>
            <a:r>
              <a:rPr lang="en-US" altLang="ko-KR" dirty="0"/>
              <a:t>???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패킷은 항상 특성이 똑같은 네트워크를 지나지 않음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네트워크마다 최대 전송 가능한 패킷의 길이가 다름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작은 네트워크를 지나면 더 작게 분할되고 큰 패킷을 허용하는 네트워크를 지나도 커지지 않음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D9F6C-CE04-4293-8BAD-53F3ED895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49" y="5179645"/>
            <a:ext cx="2919702" cy="12921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1C140C-4196-4F30-A517-7AB4B0D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192060" cy="4990001"/>
          </a:xfrm>
        </p:spPr>
        <p:txBody>
          <a:bodyPr/>
          <a:lstStyle/>
          <a:p>
            <a:r>
              <a:rPr lang="ko-KR" altLang="en-US" dirty="0"/>
              <a:t>신호변환장치</a:t>
            </a:r>
            <a:r>
              <a:rPr lang="en-US" altLang="ko-KR" dirty="0"/>
              <a:t>(DCE, Data Communication Equipment)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다양한 형태의 데이터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화상 등</a:t>
            </a:r>
            <a:r>
              <a:rPr lang="en-US" altLang="ko-KR" dirty="0"/>
              <a:t>)</a:t>
            </a:r>
            <a:r>
              <a:rPr lang="ko-KR" altLang="en-US" dirty="0"/>
              <a:t>를 통신회선에 적합한 </a:t>
            </a:r>
            <a:r>
              <a:rPr lang="ko-KR" altLang="en-US" dirty="0">
                <a:solidFill>
                  <a:srgbClr val="FF0000"/>
                </a:solidFill>
              </a:rPr>
              <a:t>전기적 신호로 변환</a:t>
            </a:r>
            <a:r>
              <a:rPr lang="ko-KR" altLang="en-US" dirty="0"/>
              <a:t>되어 송신되고 복원하는 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신호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아날로그</a:t>
            </a:r>
            <a:r>
              <a:rPr lang="en-US" altLang="ko-KR" sz="1000" dirty="0"/>
              <a:t> </a:t>
            </a:r>
            <a:r>
              <a:rPr lang="ko-KR" altLang="en-US" dirty="0"/>
              <a:t>신호</a:t>
            </a:r>
            <a:endParaRPr lang="en-US" altLang="ko-KR" dirty="0"/>
          </a:p>
          <a:p>
            <a:pPr lvl="3"/>
            <a:r>
              <a:rPr lang="ko-KR" altLang="en-US" sz="1300" dirty="0"/>
              <a:t>연속적으로 변하는 신호</a:t>
            </a:r>
            <a:endParaRPr lang="en-US" altLang="ko-KR" sz="1300" dirty="0"/>
          </a:p>
          <a:p>
            <a:pPr lvl="3"/>
            <a:r>
              <a:rPr lang="ko-KR" altLang="en-US" sz="1300" dirty="0" err="1"/>
              <a:t>전압값이</a:t>
            </a:r>
            <a:r>
              <a:rPr lang="ko-KR" altLang="en-US" sz="1300" dirty="0"/>
              <a:t> 여러 개</a:t>
            </a:r>
            <a:endParaRPr lang="en-US" altLang="ko-KR" sz="1300" dirty="0"/>
          </a:p>
          <a:p>
            <a:pPr lvl="3"/>
            <a:r>
              <a:rPr lang="ko-KR" altLang="en-US" sz="1300" dirty="0"/>
              <a:t>음성</a:t>
            </a:r>
            <a:r>
              <a:rPr lang="en-US" altLang="ko-KR" sz="1300" dirty="0"/>
              <a:t>, </a:t>
            </a:r>
            <a:r>
              <a:rPr lang="ko-KR" altLang="en-US" sz="1300" dirty="0"/>
              <a:t>음악</a:t>
            </a:r>
            <a:r>
              <a:rPr lang="en-US" altLang="ko-KR" sz="1300" dirty="0"/>
              <a:t>, </a:t>
            </a:r>
            <a:r>
              <a:rPr lang="ko-KR" altLang="en-US" sz="1300" dirty="0"/>
              <a:t>텔레비전 영상</a:t>
            </a:r>
            <a:r>
              <a:rPr lang="en-US" altLang="ko-KR" sz="1300" dirty="0"/>
              <a:t>, </a:t>
            </a:r>
            <a:r>
              <a:rPr lang="ko-KR" altLang="en-US" sz="1300" dirty="0"/>
              <a:t>그림</a:t>
            </a:r>
            <a:r>
              <a:rPr lang="en-US" altLang="ko-KR" sz="1300" dirty="0"/>
              <a:t>, </a:t>
            </a:r>
            <a:r>
              <a:rPr lang="ko-KR" altLang="en-US" sz="1300" dirty="0"/>
              <a:t>사진</a:t>
            </a:r>
            <a:endParaRPr lang="en-US" altLang="ko-KR" sz="1300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AC5142-0139-462D-BC62-029B43051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9"/>
          <a:stretch/>
        </p:blipFill>
        <p:spPr>
          <a:xfrm>
            <a:off x="2531153" y="2062684"/>
            <a:ext cx="7129693" cy="909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C35AE-0E5D-4FFF-AABC-7FBCBB77A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6"/>
          <a:stretch/>
        </p:blipFill>
        <p:spPr>
          <a:xfrm>
            <a:off x="2055909" y="4925448"/>
            <a:ext cx="3070408" cy="1708289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42866FB8-FE40-4F07-9C44-C924B0BAF0CD}"/>
              </a:ext>
            </a:extLst>
          </p:cNvPr>
          <p:cNvSpPr txBox="1">
            <a:spLocks/>
          </p:cNvSpPr>
          <p:nvPr/>
        </p:nvSpPr>
        <p:spPr>
          <a:xfrm>
            <a:off x="6010535" y="3429000"/>
            <a:ext cx="3532960" cy="1724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7887" lvl="2" indent="-342900">
              <a:buFont typeface="+mj-ea"/>
              <a:buAutoNum type="circleNumDbPlain" startAt="2"/>
            </a:pPr>
            <a:r>
              <a:rPr lang="ko-KR" altLang="en-US" dirty="0"/>
              <a:t>디지털</a:t>
            </a:r>
            <a:r>
              <a:rPr lang="en-US" altLang="ko-KR" sz="1000" dirty="0"/>
              <a:t> </a:t>
            </a:r>
            <a:r>
              <a:rPr lang="ko-KR" altLang="en-US" dirty="0"/>
              <a:t>신호</a:t>
            </a:r>
            <a:endParaRPr lang="en-US" altLang="ko-KR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300" dirty="0"/>
              <a:t>이산적인 신호</a:t>
            </a:r>
            <a:endParaRPr lang="en-US" altLang="ko-KR" sz="13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300" dirty="0"/>
              <a:t>정해진 전압 값</a:t>
            </a:r>
            <a:r>
              <a:rPr lang="en-US" altLang="ko-KR" sz="1300" dirty="0"/>
              <a:t>(</a:t>
            </a:r>
            <a:r>
              <a:rPr lang="ko-KR" altLang="en-US" sz="1300" dirty="0"/>
              <a:t>유한 개</a:t>
            </a:r>
            <a:r>
              <a:rPr lang="en-US" altLang="ko-KR" sz="1300" dirty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300" dirty="0"/>
              <a:t>인공적</a:t>
            </a:r>
            <a:endParaRPr lang="en-US" altLang="ko-KR" sz="13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300" dirty="0"/>
              <a:t>단말장치</a:t>
            </a:r>
            <a:r>
              <a:rPr lang="en-US" altLang="ko-KR" sz="1300" dirty="0"/>
              <a:t>, </a:t>
            </a:r>
            <a:r>
              <a:rPr lang="ko-KR" altLang="en-US" sz="1300" dirty="0"/>
              <a:t>컴퓨터</a:t>
            </a:r>
            <a:r>
              <a:rPr lang="en-US" altLang="ko-KR" sz="1300" dirty="0"/>
              <a:t>, </a:t>
            </a:r>
            <a:r>
              <a:rPr lang="ko-KR" altLang="en-US" sz="1300" dirty="0"/>
              <a:t>팩스</a:t>
            </a:r>
            <a:r>
              <a:rPr lang="en-US" altLang="ko-KR" sz="1300" dirty="0"/>
              <a:t>, </a:t>
            </a:r>
            <a:r>
              <a:rPr lang="ko-KR" altLang="en-US" sz="1300" dirty="0"/>
              <a:t>텔렉스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833020-E6C3-4ABA-BF6E-429BB2F7C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035"/>
          <a:stretch/>
        </p:blipFill>
        <p:spPr>
          <a:xfrm>
            <a:off x="6936622" y="4999869"/>
            <a:ext cx="2606873" cy="16886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D278DD-B6BC-4F15-9301-B459B1FC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060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② 죽음의 핑 공격 </a:t>
            </a:r>
            <a:r>
              <a:rPr lang="en-US" altLang="ko-KR" dirty="0"/>
              <a:t>(Ping of Death)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해당 장비에 접속 가능한지를 확인하는 용도로 사용되며</a:t>
            </a:r>
            <a:r>
              <a:rPr lang="en-US" altLang="ko-KR" dirty="0"/>
              <a:t>, ICMP</a:t>
            </a:r>
            <a:r>
              <a:rPr lang="ko-KR" altLang="en-US" dirty="0"/>
              <a:t>프로토콜을 사용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ping</a:t>
            </a:r>
            <a:r>
              <a:rPr lang="ko-KR" altLang="en-US" dirty="0"/>
              <a:t> 테스트를 통해 노드의 연결 상태를 비롯해 간단한 네트워크 장애를 진단할 수 있음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destination_IP</a:t>
            </a:r>
            <a:r>
              <a:rPr lang="en-US" altLang="ko-KR" dirty="0"/>
              <a:t>]</a:t>
            </a:r>
            <a:r>
              <a:rPr lang="ko-KR" altLang="en-US" dirty="0"/>
              <a:t>형태를 가짐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공격할 대상을 검색하는 용도로 사용되거나 패킷 자체를 무수히 많이 보내서 공격에 직접적으로 이용되기도 하므로 </a:t>
            </a:r>
            <a:r>
              <a:rPr lang="en-US" altLang="ko-KR" dirty="0"/>
              <a:t>PC</a:t>
            </a:r>
            <a:r>
              <a:rPr lang="ko-KR" altLang="en-US" dirty="0"/>
              <a:t>나 서버의 경우 보안 문제로 인해 </a:t>
            </a:r>
            <a:r>
              <a:rPr lang="en-US" altLang="ko-KR" dirty="0"/>
              <a:t>Ping</a:t>
            </a:r>
            <a:r>
              <a:rPr lang="ko-KR" altLang="en-US" dirty="0"/>
              <a:t>에 응답하지 않는 경우가 많음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75989-72C5-4CB7-8DFA-F1A42D9E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08" y="3751290"/>
            <a:ext cx="4269929" cy="2527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E51841-9C8C-45C0-B406-08997C43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82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② 죽음의 핑 공격 </a:t>
            </a:r>
            <a:r>
              <a:rPr lang="en-US" altLang="ko-KR" dirty="0"/>
              <a:t>(Ping of Death)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대응책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ping</a:t>
            </a:r>
            <a:r>
              <a:rPr lang="ko-KR" altLang="en-US" dirty="0"/>
              <a:t>이 내부 네트워크에 들어오지 못하도록 방화벽에서 </a:t>
            </a:r>
            <a:r>
              <a:rPr lang="en-US" altLang="ko-KR" dirty="0"/>
              <a:t>ICMP</a:t>
            </a:r>
            <a:r>
              <a:rPr lang="ko-KR" altLang="en-US" dirty="0"/>
              <a:t>를 차단해야 함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ICMP: ping</a:t>
            </a:r>
            <a:r>
              <a:rPr lang="ko-KR" altLang="en-US" dirty="0"/>
              <a:t>이 사용하는 호스트 서버와 인터넷 게이트웨이 사이에서 메시지를 제어하고 오류를 알려주는 프로토콜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반복적으로 들어오는 일정 수 이상의 </a:t>
            </a:r>
            <a:r>
              <a:rPr lang="en-US" altLang="ko-KR" dirty="0"/>
              <a:t>ICMP</a:t>
            </a:r>
            <a:r>
              <a:rPr lang="ko-KR" altLang="en-US" dirty="0"/>
              <a:t>패킷을 무시하도록 설정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Ping of Death </a:t>
            </a:r>
            <a:r>
              <a:rPr lang="ko-KR" altLang="en-US" dirty="0"/>
              <a:t>공격에 취약하다면 가장 일반적으로 할 수 있는 대책은 패치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BE5572-2AEE-414F-9754-4C306877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8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③ </a:t>
            </a:r>
            <a:r>
              <a:rPr lang="en-US" altLang="ko-KR" dirty="0"/>
              <a:t>SYN Flooding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네트워크에서 서비스를 제공하는 시스템에는 동시 사용자 수 제한이 있는데 이를 이용한 공격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사용가능한 모든 서버 리소스를 소비하여 합법적인 트래픽에 서버를 사용할 수 없도록 하는 서비스 거부 공격 유형임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존재하지 않는</a:t>
            </a:r>
            <a:r>
              <a:rPr lang="en-US" altLang="ko-KR" sz="1400" dirty="0"/>
              <a:t>(</a:t>
            </a:r>
            <a:r>
              <a:rPr lang="ko-KR" altLang="en-US" sz="1400" dirty="0"/>
              <a:t>가상의</a:t>
            </a:r>
            <a:r>
              <a:rPr lang="en-US" altLang="ko-KR" sz="1400" dirty="0"/>
              <a:t>)</a:t>
            </a:r>
            <a:r>
              <a:rPr lang="ko-KR" altLang="en-US" sz="1400" dirty="0"/>
              <a:t> 클라이언트가 접속 가능 공간에 접속한 것처럼 속여 다른 사용자가 서비스를 제공받지 못하게 함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/>
              <a:t>TCP</a:t>
            </a:r>
            <a:r>
              <a:rPr lang="ko-KR" altLang="en-US" sz="1400" dirty="0"/>
              <a:t>의 연결 과정인 </a:t>
            </a:r>
            <a:r>
              <a:rPr lang="en-US" altLang="ko-KR" sz="1400" dirty="0"/>
              <a:t>3-way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핸드셰이킹의</a:t>
            </a:r>
            <a:r>
              <a:rPr lang="ko-KR" altLang="en-US" sz="1400" dirty="0"/>
              <a:t> 문제점을 악용하는 것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특정 웹 서버의 접속자가 폭주하여 서버 접속이 되지 않고 마비되는 경우도 이 공격을 받은 상황과 유사</a:t>
            </a:r>
            <a:endParaRPr lang="en-US" altLang="ko-KR" sz="1400" dirty="0"/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905B2-42BC-434F-9C42-1A378358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45" y="3596837"/>
            <a:ext cx="4058683" cy="306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10F81-2133-459C-A7DF-A6CC804C2B22}"/>
              </a:ext>
            </a:extLst>
          </p:cNvPr>
          <p:cNvSpPr txBox="1"/>
          <p:nvPr/>
        </p:nvSpPr>
        <p:spPr>
          <a:xfrm>
            <a:off x="6602811" y="5003179"/>
            <a:ext cx="4343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서버는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ACK </a:t>
            </a:r>
            <a:r>
              <a:rPr lang="ko-KR" altLang="en-US" sz="1400" dirty="0">
                <a:solidFill>
                  <a:srgbClr val="FF0000"/>
                </a:solidFill>
              </a:rPr>
              <a:t>패킷을 기다리는 상태가 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SYN Received’ </a:t>
            </a:r>
            <a:r>
              <a:rPr lang="ko-KR" altLang="en-US" sz="1400" dirty="0">
                <a:solidFill>
                  <a:srgbClr val="FF0000"/>
                </a:solidFill>
              </a:rPr>
              <a:t>상태로 </a:t>
            </a:r>
            <a:r>
              <a:rPr lang="en-US" altLang="ko-KR" sz="1400" dirty="0">
                <a:solidFill>
                  <a:srgbClr val="FF0000"/>
                </a:solidFill>
              </a:rPr>
              <a:t>ACK </a:t>
            </a:r>
            <a:r>
              <a:rPr lang="ko-KR" altLang="en-US" sz="1400" dirty="0">
                <a:solidFill>
                  <a:srgbClr val="FF0000"/>
                </a:solidFill>
              </a:rPr>
              <a:t>패킷을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기다리는 것을 ‘</a:t>
            </a:r>
            <a:r>
              <a:rPr lang="ko-KR" altLang="en-US" sz="1400" dirty="0" err="1">
                <a:solidFill>
                  <a:srgbClr val="FF0000"/>
                </a:solidFill>
              </a:rPr>
              <a:t>백로그</a:t>
            </a:r>
            <a:r>
              <a:rPr lang="en-US" altLang="ko-KR" sz="1400" dirty="0">
                <a:solidFill>
                  <a:srgbClr val="FF0000"/>
                </a:solidFill>
              </a:rPr>
              <a:t>Backlog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 err="1">
                <a:solidFill>
                  <a:srgbClr val="FF0000"/>
                </a:solidFill>
              </a:rPr>
              <a:t>빠졌다’고</a:t>
            </a:r>
            <a:r>
              <a:rPr lang="ko-KR" altLang="en-US" sz="1400" dirty="0">
                <a:solidFill>
                  <a:srgbClr val="FF0000"/>
                </a:solidFill>
              </a:rPr>
              <a:t> 표현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438514-56BD-4A05-8A68-58308B8D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94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③ </a:t>
            </a:r>
            <a:r>
              <a:rPr lang="en-US" altLang="ko-KR" dirty="0"/>
              <a:t>SYN Flooding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대응책</a:t>
            </a:r>
            <a:endParaRPr lang="en-US" altLang="ko-KR" sz="14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sz="1200" dirty="0"/>
              <a:t> </a:t>
            </a:r>
            <a:r>
              <a:rPr lang="en-US" altLang="ko-KR" dirty="0"/>
              <a:t>SYN Received</a:t>
            </a:r>
            <a:r>
              <a:rPr lang="ko-KR" altLang="en-US" dirty="0"/>
              <a:t>의 대기 시간을 줄이는 것</a:t>
            </a:r>
            <a:r>
              <a:rPr lang="en-US" altLang="ko-KR" dirty="0"/>
              <a:t>(</a:t>
            </a:r>
            <a:r>
              <a:rPr lang="ko-KR" altLang="en-US" dirty="0"/>
              <a:t>대기시간에서 자동으로 벗어나는 시간을 지정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침입 탐지 시스템 또는 침입 차단 시스템과 같은 보안 시스템으로도 공격을 쉽게 차단할 수 있음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시스템 패치 설치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짧은 시간 안에 똑같은 형태의 패킷을 보내는 형태의 공격을 인지했을 경우</a:t>
            </a:r>
            <a:r>
              <a:rPr lang="en-US" altLang="ko-KR" dirty="0"/>
              <a:t>, </a:t>
            </a:r>
            <a:r>
              <a:rPr lang="ko-KR" altLang="en-US" dirty="0"/>
              <a:t>그에 해당하는 </a:t>
            </a:r>
            <a:r>
              <a:rPr lang="en-US" altLang="ko-KR" dirty="0"/>
              <a:t>IP </a:t>
            </a:r>
            <a:r>
              <a:rPr lang="ko-KR" altLang="en-US" dirty="0"/>
              <a:t>주소 대역의 접속을 금지하거나 방화벽 또는 라우터에서 해당 접속을 금지시킴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0E82D1-3A9A-48B2-AF06-D8C9DE6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648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4"/>
              <a:defRPr/>
            </a:pPr>
            <a:r>
              <a:rPr lang="ko-KR" altLang="en-US" dirty="0"/>
              <a:t>메일 폭탄 공격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메일 폭탄은 스팸 메일과 같은 종류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메일 서버는 메일이 폭주하여 디스크 공간을 가득 채우면 메일을 받을 수 없으므로 각 사용자에게 일정한 양의 디스크 공간을 할당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스팸 메일을 서비스 거부 공격으로 분류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DA49A-1F8B-4FE8-97D0-730E9766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567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 분산 서비스 거부 공격</a:t>
            </a:r>
            <a:r>
              <a:rPr lang="en-US" altLang="ko-KR" dirty="0"/>
              <a:t>(DDoS)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분산 서비스 거부 공격은 </a:t>
            </a:r>
            <a:r>
              <a:rPr lang="en-US" altLang="ko-KR" dirty="0"/>
              <a:t>1999</a:t>
            </a:r>
            <a:r>
              <a:rPr lang="ko-KR" altLang="en-US" dirty="0"/>
              <a:t>년 미네소타대학에서 처음 발생하여 야후</a:t>
            </a:r>
            <a:r>
              <a:rPr lang="en-US" altLang="ko-KR" dirty="0"/>
              <a:t>, NBC, CNN </a:t>
            </a:r>
            <a:r>
              <a:rPr lang="ko-KR" altLang="en-US" dirty="0"/>
              <a:t>서버의 서비스를 중지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아직까지 확실한 대책이 없으며 공격자의 위치와 구체적인 발원지를 파악하는 것도 거의 불가능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endParaRPr lang="en-US" altLang="ko-KR" sz="1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공격자가 한 지점에서 서비스 거부 공격을 수행하는 형태를 넘어 광범위한 네트워크를 이용하여 다수의 공격 지점에서 동시에 한 곳을 공격하도록 하는 형태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불특정 다수의 컴퓨터에 악성 컴퓨팅 코드인 좀비</a:t>
            </a:r>
            <a:r>
              <a:rPr lang="en-US" altLang="ko-KR" dirty="0"/>
              <a:t>(Zombie)</a:t>
            </a:r>
            <a:r>
              <a:rPr lang="ko-KR" altLang="en-US" dirty="0"/>
              <a:t>를 퍼뜨린 뒤 </a:t>
            </a:r>
            <a:r>
              <a:rPr lang="en-US" altLang="ko-KR" dirty="0"/>
              <a:t>DDOS </a:t>
            </a:r>
            <a:r>
              <a:rPr lang="ko-KR" altLang="en-US" dirty="0"/>
              <a:t>공격에 이용하는게 특징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좀비에 감염된 수많은 컴퓨터가 일시에 특정 사이트를 공격하는 트래픽에 동원되는 구조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자동화된 툴을 사용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2E8DEE-DE66-4BF0-BCBC-779F1611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46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 최근 분산 서비스 거부 공격</a:t>
            </a:r>
            <a:r>
              <a:rPr lang="en-US" altLang="ko-KR" dirty="0"/>
              <a:t>(DDoS) =&gt;</a:t>
            </a:r>
            <a:r>
              <a:rPr lang="ko-KR" altLang="en-US" dirty="0"/>
              <a:t>악성코드와 결합된 형태가 많음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9B762-5C98-431D-A566-FBD7664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636"/>
            <a:ext cx="4694353" cy="3102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C1B35-2223-4E8C-B3A6-77CB96F4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28" y="2471883"/>
            <a:ext cx="5002748" cy="319915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BC044-1E5C-4724-8781-89779079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5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077575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85750">
              <a:defRPr/>
            </a:pPr>
            <a:r>
              <a:rPr lang="ko-KR" altLang="en-US" dirty="0"/>
              <a:t>악성코드를 이용한 </a:t>
            </a:r>
            <a:r>
              <a:rPr lang="en-US" altLang="ko-KR" dirty="0"/>
              <a:t>DDoS </a:t>
            </a:r>
            <a:r>
              <a:rPr lang="ko-KR" altLang="en-US" dirty="0"/>
              <a:t>공격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악성코드에 감염된 좀비 </a:t>
            </a:r>
            <a:r>
              <a:rPr lang="en-US" altLang="ko-KR" dirty="0"/>
              <a:t>PC</a:t>
            </a:r>
            <a:r>
              <a:rPr lang="ko-KR" altLang="en-US" dirty="0"/>
              <a:t>는 공격자의 공격 에이전트가 되고</a:t>
            </a:r>
            <a:r>
              <a:rPr lang="en-US" altLang="ko-KR" dirty="0"/>
              <a:t>, </a:t>
            </a:r>
            <a:r>
              <a:rPr lang="ko-KR" altLang="en-US" dirty="0"/>
              <a:t>공격자가 공격 명령을 전달하면 공격 대상에게 </a:t>
            </a:r>
            <a:r>
              <a:rPr lang="en-US" altLang="ko-KR" dirty="0"/>
              <a:t>DDoS </a:t>
            </a:r>
            <a:r>
              <a:rPr lang="ko-KR" altLang="en-US" dirty="0"/>
              <a:t>공격을 수행</a:t>
            </a:r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CFF6AA-053A-44EA-9018-99A8D91D979B}"/>
              </a:ext>
            </a:extLst>
          </p:cNvPr>
          <p:cNvSpPr txBox="1">
            <a:spLocks/>
          </p:cNvSpPr>
          <p:nvPr/>
        </p:nvSpPr>
        <p:spPr>
          <a:xfrm>
            <a:off x="1378984" y="5693931"/>
            <a:ext cx="565527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009BA8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00B2C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00C1D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00C1D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C1D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ko-KR" dirty="0"/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A87503E0-531E-4350-A949-7E9C213E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1" y="2281262"/>
            <a:ext cx="4903459" cy="430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E8C095-68DE-4F7B-A389-6226F013C8EA}"/>
              </a:ext>
            </a:extLst>
          </p:cNvPr>
          <p:cNvSpPr/>
          <p:nvPr/>
        </p:nvSpPr>
        <p:spPr>
          <a:xfrm>
            <a:off x="6823994" y="4239573"/>
            <a:ext cx="4193193" cy="22322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악성코드를 이용한 </a:t>
            </a:r>
            <a:r>
              <a:rPr lang="en-US" altLang="ko-KR" sz="1400" dirty="0">
                <a:solidFill>
                  <a:schemeClr val="tx1"/>
                </a:solidFill>
              </a:rPr>
              <a:t>DDoS </a:t>
            </a:r>
            <a:r>
              <a:rPr lang="ko-KR" altLang="en-US" sz="1400" dirty="0">
                <a:solidFill>
                  <a:schemeClr val="tx1"/>
                </a:solidFill>
              </a:rPr>
              <a:t>공격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대표적인 공격은 </a:t>
            </a:r>
            <a:r>
              <a:rPr lang="en-US" altLang="ko-KR" sz="1400" dirty="0">
                <a:solidFill>
                  <a:schemeClr val="tx1"/>
                </a:solidFill>
              </a:rPr>
              <a:t>2009</a:t>
            </a:r>
            <a:r>
              <a:rPr lang="ko-KR" altLang="en-US" sz="1400" dirty="0">
                <a:solidFill>
                  <a:schemeClr val="tx1"/>
                </a:solidFill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일에 발생한 ‘ </a:t>
            </a:r>
            <a:r>
              <a:rPr lang="en-US" altLang="ko-KR" sz="1400" dirty="0">
                <a:solidFill>
                  <a:schemeClr val="tx1"/>
                </a:solidFill>
              </a:rPr>
              <a:t>7.7 </a:t>
            </a:r>
            <a:r>
              <a:rPr lang="ko-KR" altLang="en-US" sz="1400" dirty="0">
                <a:solidFill>
                  <a:schemeClr val="tx1"/>
                </a:solidFill>
              </a:rPr>
              <a:t>인터넷 대란’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총 세 차례</a:t>
            </a:r>
            <a:r>
              <a:rPr lang="en-US" altLang="ko-KR" sz="1400" dirty="0">
                <a:solidFill>
                  <a:schemeClr val="tx1"/>
                </a:solidFill>
              </a:rPr>
              <a:t>(7</a:t>
            </a:r>
            <a:r>
              <a:rPr lang="ko-KR" altLang="en-US" sz="1400" dirty="0">
                <a:solidFill>
                  <a:schemeClr val="tx1"/>
                </a:solidFill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일 </a:t>
            </a:r>
            <a:r>
              <a:rPr lang="en-US" altLang="ko-KR" sz="1400" dirty="0">
                <a:solidFill>
                  <a:schemeClr val="tx1"/>
                </a:solidFill>
              </a:rPr>
              <a:t>18:00~7</a:t>
            </a:r>
            <a:r>
              <a:rPr lang="ko-KR" altLang="en-US" sz="1400" dirty="0">
                <a:solidFill>
                  <a:schemeClr val="tx1"/>
                </a:solidFill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일 </a:t>
            </a:r>
            <a:r>
              <a:rPr lang="en-US" altLang="ko-KR" sz="1400" dirty="0">
                <a:solidFill>
                  <a:schemeClr val="tx1"/>
                </a:solidFill>
              </a:rPr>
              <a:t>18:00)</a:t>
            </a:r>
            <a:r>
              <a:rPr lang="ko-KR" altLang="en-US" sz="1400" dirty="0">
                <a:solidFill>
                  <a:schemeClr val="tx1"/>
                </a:solidFill>
              </a:rPr>
              <a:t>에 걸쳐 </a:t>
            </a:r>
            <a:r>
              <a:rPr lang="en-US" altLang="ko-KR" sz="1400" dirty="0">
                <a:solidFill>
                  <a:schemeClr val="tx1"/>
                </a:solidFill>
              </a:rPr>
              <a:t>DDoS </a:t>
            </a:r>
            <a:r>
              <a:rPr lang="ko-KR" altLang="en-US" sz="1400" dirty="0">
                <a:solidFill>
                  <a:schemeClr val="tx1"/>
                </a:solidFill>
              </a:rPr>
              <a:t>공격이 수행됨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공격에 활용되었던 </a:t>
            </a:r>
            <a:r>
              <a:rPr lang="en-US" altLang="ko-KR" sz="1400" dirty="0">
                <a:solidFill>
                  <a:schemeClr val="tx1"/>
                </a:solidFill>
              </a:rPr>
              <a:t>DDoS </a:t>
            </a:r>
            <a:r>
              <a:rPr lang="ko-KR" altLang="en-US" sz="1400" dirty="0">
                <a:solidFill>
                  <a:schemeClr val="tx1"/>
                </a:solidFill>
              </a:rPr>
              <a:t>좀비 </a:t>
            </a:r>
            <a:r>
              <a:rPr lang="en-US" altLang="ko-KR" sz="1400" dirty="0">
                <a:solidFill>
                  <a:schemeClr val="tx1"/>
                </a:solidFill>
              </a:rPr>
              <a:t>PC(</a:t>
            </a:r>
            <a:r>
              <a:rPr lang="ko-KR" altLang="en-US" sz="1400" dirty="0">
                <a:solidFill>
                  <a:schemeClr val="tx1"/>
                </a:solidFill>
              </a:rPr>
              <a:t>감염된 </a:t>
            </a:r>
            <a:r>
              <a:rPr lang="en-US" altLang="ko-KR" sz="1400" dirty="0">
                <a:solidFill>
                  <a:schemeClr val="tx1"/>
                </a:solidFill>
              </a:rPr>
              <a:t>PC)</a:t>
            </a:r>
            <a:r>
              <a:rPr lang="ko-KR" altLang="en-US" sz="1400" dirty="0">
                <a:solidFill>
                  <a:schemeClr val="tx1"/>
                </a:solidFill>
              </a:rPr>
              <a:t>는 ‘소프트웨어적 하드디스크 </a:t>
            </a:r>
            <a:r>
              <a:rPr lang="ko-KR" altLang="en-US" sz="1400" dirty="0" err="1">
                <a:solidFill>
                  <a:schemeClr val="tx1"/>
                </a:solidFill>
              </a:rPr>
              <a:t>손상‘이라는</a:t>
            </a:r>
            <a:r>
              <a:rPr lang="ko-KR" altLang="en-US" sz="1400" dirty="0">
                <a:solidFill>
                  <a:schemeClr val="tx1"/>
                </a:solidFill>
              </a:rPr>
              <a:t> 자기파괴 증상을 끝으로 생을 마감하게 설계함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347CEA-2475-42FE-A019-10457B70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57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  <a:r>
              <a:rPr lang="en-US" altLang="ko-KR" dirty="0"/>
              <a:t>_DDoS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325872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85750">
              <a:defRPr/>
            </a:pPr>
            <a:r>
              <a:rPr lang="en-US" altLang="ko-KR" dirty="0"/>
              <a:t>DOS</a:t>
            </a:r>
            <a:r>
              <a:rPr lang="ko-KR" altLang="en-US" dirty="0"/>
              <a:t>와 </a:t>
            </a:r>
            <a:r>
              <a:rPr lang="en-US" altLang="ko-KR" dirty="0"/>
              <a:t>DDoS </a:t>
            </a:r>
            <a:r>
              <a:rPr lang="ko-KR" altLang="en-US" dirty="0"/>
              <a:t>공격에 대한 대응책</a:t>
            </a:r>
            <a:endParaRPr lang="en-US" altLang="ko-KR" dirty="0"/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방화벽을 설치하여 내부 네트워크의 진입을 차단</a:t>
            </a:r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실제 공격 시 또는 그 전에 공격 양상을 탐지할 수 있으므로 이를 설치하여 새로운 패턴을 인식할 수 있도록 지속적으로 업그레이드하고 관리해야 함</a:t>
            </a:r>
            <a:r>
              <a:rPr lang="en-US" altLang="ko-KR" dirty="0"/>
              <a:t>.</a:t>
            </a:r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탐지된 공격의 출발지 주소에 대한 방화벽이나 라우터에서의 영구적인 접근 금지도 예방책이 될 수 있음</a:t>
            </a:r>
            <a:r>
              <a:rPr lang="en-US" altLang="ko-KR" dirty="0"/>
              <a:t>.</a:t>
            </a:r>
          </a:p>
          <a:p>
            <a:pPr marL="904875" lvl="1" indent="-285750">
              <a:lnSpc>
                <a:spcPct val="150000"/>
              </a:lnSpc>
              <a:defRPr/>
            </a:pPr>
            <a:r>
              <a:rPr lang="en-US" altLang="ko-KR" dirty="0"/>
              <a:t>IDS</a:t>
            </a:r>
            <a:r>
              <a:rPr lang="ko-KR" altLang="en-US" dirty="0"/>
              <a:t>를 통해 공격을 탐지하고 대응해야 함</a:t>
            </a:r>
            <a:endParaRPr lang="en-US" altLang="ko-KR" dirty="0"/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네트워크를 안정적으로 설계하고 시스템 패치 등으로 관리</a:t>
            </a:r>
            <a:endParaRPr lang="en-US" altLang="ko-KR" dirty="0"/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시스템에서 바이러스와 해킹 공격에 취약한 점이 발견되면 각 업체에서 패치를 발표하므로</a:t>
            </a:r>
            <a:r>
              <a:rPr lang="en-US" altLang="ko-KR" dirty="0"/>
              <a:t>, </a:t>
            </a:r>
            <a:r>
              <a:rPr lang="ko-KR" altLang="en-US" dirty="0"/>
              <a:t>이를 설치하는 방법</a:t>
            </a:r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해당 패치가 어떤 작용을 하는지 이해한 뒤 설치해야 함</a:t>
            </a:r>
            <a:r>
              <a:rPr lang="en-US" altLang="ko-KR" dirty="0"/>
              <a:t>(</a:t>
            </a:r>
            <a:r>
              <a:rPr lang="ko-KR" altLang="en-US" dirty="0"/>
              <a:t>백업 필수</a:t>
            </a:r>
            <a:r>
              <a:rPr lang="en-US" altLang="ko-KR" dirty="0"/>
              <a:t>).</a:t>
            </a:r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불필요한 서비스를 제거하여 공격 위험을 감소시킴</a:t>
            </a:r>
            <a:endParaRPr lang="en-US" altLang="ko-KR" dirty="0"/>
          </a:p>
          <a:p>
            <a:pPr marL="904875" lvl="1" indent="-285750">
              <a:lnSpc>
                <a:spcPct val="150000"/>
              </a:lnSpc>
              <a:defRPr/>
            </a:pPr>
            <a:r>
              <a:rPr lang="ko-KR" altLang="en-US" dirty="0"/>
              <a:t>서비스별 대역폭을 제한하여 공격에 따른 피해를 최소화 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8485F5-6E2E-402F-824E-C6AD910B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18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325872" cy="5284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/>
              <a:t>능동적 공격</a:t>
            </a:r>
            <a:r>
              <a:rPr lang="en-US" altLang="ko-KR" dirty="0"/>
              <a:t>(</a:t>
            </a:r>
            <a:r>
              <a:rPr lang="ko-KR" altLang="en-US" dirty="0"/>
              <a:t>적극적 공격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공격자가 연결을 가로채고 정보를 수정함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메시지 수정이 포함됨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시스템에 엄청난 피해를 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탐지가 쉬움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변조</a:t>
            </a:r>
            <a:r>
              <a:rPr lang="en-US" altLang="ko-KR" dirty="0"/>
              <a:t>, Dos, </a:t>
            </a:r>
            <a:r>
              <a:rPr lang="en-US" altLang="ko-KR" dirty="0" err="1"/>
              <a:t>DDos</a:t>
            </a:r>
            <a:r>
              <a:rPr lang="en-US" altLang="ko-KR" dirty="0"/>
              <a:t>, </a:t>
            </a:r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수동적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침입자가 정보를 변경하고 분석하기 위해 중계 정보를 차단함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무단 도청</a:t>
            </a:r>
            <a:r>
              <a:rPr lang="en-US" altLang="ko-KR" dirty="0"/>
              <a:t>, </a:t>
            </a:r>
            <a:r>
              <a:rPr lang="ko-KR" altLang="en-US" dirty="0"/>
              <a:t>전송 모니터링</a:t>
            </a:r>
            <a:r>
              <a:rPr lang="en-US" altLang="ko-KR" dirty="0"/>
              <a:t>, </a:t>
            </a:r>
            <a:r>
              <a:rPr lang="ko-KR" altLang="en-US" dirty="0"/>
              <a:t>정보 </a:t>
            </a:r>
            <a:r>
              <a:rPr lang="ko-KR" altLang="en-US" dirty="0" err="1"/>
              <a:t>수집등을</a:t>
            </a:r>
            <a:r>
              <a:rPr lang="ko-KR" altLang="en-US" dirty="0"/>
              <a:t> 행하는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데이터 또는 시스템 리소스에 변경이 없음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탐지가 어려움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err="1"/>
              <a:t>스니핑</a:t>
            </a:r>
            <a:r>
              <a:rPr lang="en-US" altLang="ko-KR" dirty="0"/>
              <a:t>, </a:t>
            </a:r>
            <a:r>
              <a:rPr lang="ko-KR" altLang="en-US" dirty="0"/>
              <a:t>도청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EF68A9-6364-4CF9-90ED-82D814D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정보통신 시스템의 구성요소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93573-2CFF-4742-9D46-6CA3DD7A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86961"/>
            <a:ext cx="11077575" cy="4990001"/>
          </a:xfrm>
        </p:spPr>
        <p:txBody>
          <a:bodyPr/>
          <a:lstStyle/>
          <a:p>
            <a:r>
              <a:rPr lang="ko-KR" altLang="en-US" dirty="0"/>
              <a:t>신호변환장치</a:t>
            </a:r>
            <a:r>
              <a:rPr lang="en-US" altLang="ko-KR" dirty="0"/>
              <a:t>(DCE, Data Communication Equipment)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F14CFA4-B07D-4897-889E-5A86CA4B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61901"/>
              </p:ext>
            </p:extLst>
          </p:nvPr>
        </p:nvGraphicFramePr>
        <p:xfrm>
          <a:off x="664160" y="1776418"/>
          <a:ext cx="10522629" cy="21563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2007">
                  <a:extLst>
                    <a:ext uri="{9D8B030D-6E8A-4147-A177-3AD203B41FA5}">
                      <a16:colId xmlns:a16="http://schemas.microsoft.com/office/drawing/2014/main" val="3017866732"/>
                    </a:ext>
                  </a:extLst>
                </a:gridCol>
                <a:gridCol w="9240622">
                  <a:extLst>
                    <a:ext uri="{9D8B030D-6E8A-4147-A177-3AD203B41FA5}">
                      <a16:colId xmlns:a16="http://schemas.microsoft.com/office/drawing/2014/main" val="2625690063"/>
                    </a:ext>
                  </a:extLst>
                </a:gridCol>
              </a:tblGrid>
              <a:tr h="1091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아날로그 통신망을 사용하는 신호변환장치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디지털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데이터를</a:t>
                      </a:r>
                      <a:r>
                        <a:rPr lang="ko-KR" altLang="en-US" sz="1400" b="0" dirty="0"/>
                        <a:t> 아날로그 회선에 적합한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아날로그 신호로 변환</a:t>
                      </a:r>
                      <a:r>
                        <a:rPr lang="ko-KR" altLang="en-US" sz="1400" b="0" dirty="0"/>
                        <a:t>하는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변조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(Modulation)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와 그 복조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DEModulation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400" b="0" dirty="0"/>
                        <a:t>과정을 수행함</a:t>
                      </a:r>
                      <a:endParaRPr lang="en-US" altLang="ko-K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38274"/>
                  </a:ext>
                </a:extLst>
              </a:tr>
              <a:tr h="1064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DSU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디지털망에 사용하는 신호변환장치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디지털 데이터</a:t>
                      </a:r>
                      <a:r>
                        <a:rPr lang="ko-KR" altLang="en-US" sz="1400" dirty="0"/>
                        <a:t>를 디지털 회선에 적합한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디지털 신호</a:t>
                      </a:r>
                      <a:r>
                        <a:rPr lang="ko-KR" altLang="en-US" sz="1400" dirty="0"/>
                        <a:t>로 변환하는 과정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장거리 전송에 맞게 디지털 데이터를 먼 곳까지 안전하게 전송할 수 있도록 신호변환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속도가 빠르고 오류율이 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581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83EAD9D-86A9-41B1-99D2-3D6FC111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1" y="4380223"/>
            <a:ext cx="5044959" cy="19761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D09C22-FDC2-49BE-A4DB-C6B27C93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659C8A1B-FD32-4DD4-B415-9B9D18802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1"/>
          <a:stretch/>
        </p:blipFill>
        <p:spPr>
          <a:xfrm>
            <a:off x="6478813" y="4380223"/>
            <a:ext cx="4874987" cy="1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89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50" y="1186961"/>
            <a:ext cx="11325872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/>
              <a:t>스니핑</a:t>
            </a:r>
            <a:r>
              <a:rPr lang="ko-KR" altLang="en-US" dirty="0"/>
              <a:t> 공격</a:t>
            </a:r>
            <a:r>
              <a:rPr lang="en-US" altLang="ko-KR" dirty="0"/>
              <a:t>(Sniffing)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악의적인 목적으로 해커가 </a:t>
            </a:r>
            <a:r>
              <a:rPr lang="ko-KR" altLang="en-US" sz="1400" dirty="0" err="1"/>
              <a:t>스니퍼를</a:t>
            </a:r>
            <a:r>
              <a:rPr lang="ko-KR" altLang="en-US" sz="1400" dirty="0"/>
              <a:t> 설치하고 네트워크에 돌아다니는 수많은 패킷을 유심히 관찰하여 필요한 정보를 도청하고    수집함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인터넷을 사용하면서 입력한 계정과 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메신저로 주고 받은 이야기나 파일</a:t>
            </a:r>
            <a:r>
              <a:rPr lang="en-US" altLang="ko-KR" sz="1400" dirty="0"/>
              <a:t>, </a:t>
            </a:r>
            <a:r>
              <a:rPr lang="ko-KR" altLang="en-US" sz="1400" dirty="0"/>
              <a:t>현재 어떤 웹사이트를 보고 있는지의 정보도    얻을 수 있음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대부분의 개인 신상정보 또는 시스템에 치명적인 위협을 주는 정보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공격할 때 아무것도 하지 않고 조용히 있는 것만으로도 충분하기 때문에 수동적 공격이라고도 함</a:t>
            </a:r>
            <a:endParaRPr lang="en-US" altLang="ko-KR" sz="1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/>
              <a:t>방어하기도 힘들고 탐지도 어려움</a:t>
            </a:r>
            <a:endParaRPr lang="en-US" altLang="ko-KR" sz="1400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 err="1"/>
              <a:t>스니핑</a:t>
            </a:r>
            <a:r>
              <a:rPr lang="ko-KR" altLang="en-US" dirty="0"/>
              <a:t> 공격 사례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65148F-668D-4783-B8CA-9F231FC20F35}"/>
              </a:ext>
            </a:extLst>
          </p:cNvPr>
          <p:cNvSpPr/>
          <p:nvPr/>
        </p:nvSpPr>
        <p:spPr>
          <a:xfrm>
            <a:off x="961734" y="4634101"/>
            <a:ext cx="8710236" cy="14768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1994.2</a:t>
            </a:r>
            <a:r>
              <a:rPr lang="ko-KR" altLang="en-US" sz="1400" dirty="0">
                <a:solidFill>
                  <a:schemeClr val="tx1"/>
                </a:solidFill>
              </a:rPr>
              <a:t>월 해커가 </a:t>
            </a:r>
            <a:r>
              <a:rPr lang="ko-KR" altLang="en-US" sz="1400" dirty="0" err="1">
                <a:solidFill>
                  <a:schemeClr val="tx1"/>
                </a:solidFill>
              </a:rPr>
              <a:t>밀넷의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백본망에</a:t>
            </a:r>
            <a:r>
              <a:rPr lang="ko-KR" altLang="en-US" sz="1400" dirty="0">
                <a:solidFill>
                  <a:schemeClr val="tx1"/>
                </a:solidFill>
              </a:rPr>
              <a:t> 네트워크 </a:t>
            </a:r>
            <a:r>
              <a:rPr lang="ko-KR" altLang="en-US" sz="1400" dirty="0" err="1">
                <a:solidFill>
                  <a:schemeClr val="tx1"/>
                </a:solidFill>
              </a:rPr>
              <a:t>스니퍼를</a:t>
            </a:r>
            <a:r>
              <a:rPr lang="ko-KR" altLang="en-US" sz="1400" dirty="0">
                <a:solidFill>
                  <a:schemeClr val="tx1"/>
                </a:solidFill>
              </a:rPr>
              <a:t> 깔아 약 십만개의 사용자 계정과 패스워드 수집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대낮의 </a:t>
            </a:r>
            <a:r>
              <a:rPr lang="ko-KR" altLang="en-US" sz="1400" dirty="0" err="1">
                <a:solidFill>
                  <a:schemeClr val="tx1"/>
                </a:solidFill>
              </a:rPr>
              <a:t>스니핑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재난의 역사</a:t>
            </a:r>
            <a:r>
              <a:rPr lang="en-US" altLang="ko-KR" sz="1400" dirty="0">
                <a:solidFill>
                  <a:schemeClr val="tx1"/>
                </a:solidFill>
              </a:rPr>
              <a:t>＇</a:t>
            </a:r>
            <a:r>
              <a:rPr lang="ko-KR" altLang="en-US" sz="1400" dirty="0">
                <a:solidFill>
                  <a:schemeClr val="tx1"/>
                </a:solidFill>
              </a:rPr>
              <a:t>라는 기사에 </a:t>
            </a:r>
            <a:r>
              <a:rPr lang="en-US" altLang="ko-KR" sz="1400" dirty="0">
                <a:solidFill>
                  <a:schemeClr val="tx1"/>
                </a:solidFill>
              </a:rPr>
              <a:t>MIT, </a:t>
            </a:r>
            <a:r>
              <a:rPr lang="ko-KR" altLang="en-US" sz="1400" dirty="0">
                <a:solidFill>
                  <a:schemeClr val="tx1"/>
                </a:solidFill>
              </a:rPr>
              <a:t>미해군과 공군</a:t>
            </a:r>
            <a:r>
              <a:rPr lang="en-US" altLang="ko-KR" sz="1400" dirty="0">
                <a:solidFill>
                  <a:schemeClr val="tx1"/>
                </a:solidFill>
              </a:rPr>
              <a:t>, IBN, NASA, </a:t>
            </a:r>
            <a:r>
              <a:rPr lang="ko-KR" altLang="en-US" sz="1400" dirty="0">
                <a:solidFill>
                  <a:schemeClr val="tx1"/>
                </a:solidFill>
              </a:rPr>
              <a:t>이스라엘 벨기에 등의 대학을 비롯한 </a:t>
            </a:r>
            <a:r>
              <a:rPr lang="en-US" altLang="ko-KR" sz="1400" dirty="0">
                <a:solidFill>
                  <a:schemeClr val="tx1"/>
                </a:solidFill>
              </a:rPr>
              <a:t>268</a:t>
            </a:r>
            <a:r>
              <a:rPr lang="ko-KR" altLang="en-US" sz="1400" dirty="0">
                <a:solidFill>
                  <a:schemeClr val="tx1"/>
                </a:solidFill>
              </a:rPr>
              <a:t>개 사이트의 사용자 계정과 패스워드가 </a:t>
            </a:r>
            <a:r>
              <a:rPr lang="ko-KR" altLang="en-US" sz="1400" dirty="0" err="1">
                <a:solidFill>
                  <a:schemeClr val="tx1"/>
                </a:solidFill>
              </a:rPr>
              <a:t>스니핑</a:t>
            </a:r>
            <a:r>
              <a:rPr lang="ko-KR" altLang="en-US" sz="1400" dirty="0">
                <a:solidFill>
                  <a:schemeClr val="tx1"/>
                </a:solidFill>
              </a:rPr>
              <a:t> 되었음을 대서특필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미국의 </a:t>
            </a:r>
            <a:r>
              <a:rPr lang="ko-KR" altLang="en-US" sz="1400" dirty="0" err="1">
                <a:solidFill>
                  <a:schemeClr val="tx1"/>
                </a:solidFill>
              </a:rPr>
              <a:t>크랙커는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스니퍼를</a:t>
            </a:r>
            <a:r>
              <a:rPr lang="ko-KR" altLang="en-US" sz="1400" dirty="0">
                <a:solidFill>
                  <a:schemeClr val="tx1"/>
                </a:solidFill>
              </a:rPr>
              <a:t> 이용해 신용카드 번호 수천 개를 훔침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C0991A-47E1-4FD8-A59E-2509582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873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보안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두 시스템 간의 연결이 활성화된 상태</a:t>
            </a:r>
            <a:r>
              <a:rPr lang="en-US" altLang="ko-KR" dirty="0"/>
              <a:t>, </a:t>
            </a:r>
            <a:r>
              <a:rPr lang="ko-KR" altLang="en-US" dirty="0"/>
              <a:t>즉 로그인 된 상태를 가로채 별도의 인증 작업 없이 클라이언트와 서버 간의 통신을 관찰하고 공격대상과 통신하는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연결된 클라이언트와 서버 관계를 강제로 끊고 새로 연결 번호를 생성하여 연결을 탈취하는 공격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가장 쉬운 세션 </a:t>
            </a:r>
            <a:r>
              <a:rPr lang="ko-KR" altLang="en-US" dirty="0" err="1"/>
              <a:t>하이재킹은</a:t>
            </a:r>
            <a:r>
              <a:rPr lang="ko-KR" altLang="en-US" dirty="0"/>
              <a:t> 누군가 작업을 하다가 잠시 자리를 비웠을 때 몰래 </a:t>
            </a:r>
            <a:r>
              <a:rPr lang="en-US" altLang="ko-KR" dirty="0"/>
              <a:t>PC</a:t>
            </a:r>
            <a:r>
              <a:rPr lang="ko-KR" altLang="en-US" dirty="0"/>
              <a:t>를 사용하여 원하는 작업을 하는 것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ID</a:t>
            </a:r>
            <a:r>
              <a:rPr lang="ko-KR" altLang="en-US" dirty="0"/>
              <a:t>와 패스워드를 사용하는 인증 절차를 건너뛰어 서버와 사용자가 주고 받는 모든 내용을 그대로 도청하거나 서버의 권한을 확보할 수도 있음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일회용 패스워드</a:t>
            </a:r>
            <a:r>
              <a:rPr lang="en-US" altLang="ko-KR" dirty="0"/>
              <a:t>(OTP), </a:t>
            </a:r>
            <a:r>
              <a:rPr lang="ko-KR" altLang="en-US" dirty="0"/>
              <a:t>토큰 기반 인증을 이용한 세션 갈취도 가능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ko-KR" altLang="en-US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4C1181-A18C-4CCC-9EB6-B8C6D56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3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악성코드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/>
              <a:t>악성코드의 정의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악성코드의 특성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악성코드는 수백만 종에 달하고 분류하는데도 엄청난 노력이 필요함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백신이나 방화벽 없이 컴퓨터를 사용하는 일 자체가 거의 불가능해짐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 기능을 가진 바이러스나 웜이 많이 생겨남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바이러스</a:t>
            </a:r>
            <a:r>
              <a:rPr lang="en-US" altLang="ko-KR" dirty="0"/>
              <a:t>, </a:t>
            </a:r>
            <a:r>
              <a:rPr lang="ko-KR" altLang="en-US" dirty="0"/>
              <a:t>웜</a:t>
            </a:r>
            <a:r>
              <a:rPr lang="en-US" altLang="ko-KR" dirty="0"/>
              <a:t>, </a:t>
            </a:r>
            <a:r>
              <a:rPr lang="ko-KR" altLang="en-US" dirty="0"/>
              <a:t>기타 악성 코드 간의 구분도 모호해짐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E1365-B28F-4236-A63F-4C4078CD8B22}"/>
              </a:ext>
            </a:extLst>
          </p:cNvPr>
          <p:cNvSpPr/>
          <p:nvPr/>
        </p:nvSpPr>
        <p:spPr>
          <a:xfrm>
            <a:off x="1090062" y="1760880"/>
            <a:ext cx="9770978" cy="1083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제작자가 의도적으로 사용자에게 피해를 주기 위해 만든 프로그램 및 매크로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스크립트 등을 가리킨다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악의적 목적에 따라 컴퓨터에서 작동하는 실행 가능한 모든 형태를 말한다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55C3A7-F814-4D3F-8C78-23762181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225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바이러스</a:t>
            </a:r>
            <a:r>
              <a:rPr lang="en-US" altLang="ko-KR" dirty="0"/>
              <a:t>/</a:t>
            </a:r>
            <a:r>
              <a:rPr lang="ko-KR" altLang="en-US" dirty="0"/>
              <a:t>웜</a:t>
            </a:r>
            <a:r>
              <a:rPr lang="en-US" altLang="ko-KR" dirty="0"/>
              <a:t>/</a:t>
            </a:r>
            <a:r>
              <a:rPr lang="ko-KR" altLang="en-US" dirty="0"/>
              <a:t>트로이목마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바이러스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가장 기본적인 형태의 악성코드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시스템의 정상적인 파일이나 부트 영역에 침입해 자신의 코드를 삽입하거나 감염시키는 프로그램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자신 또는 자신의 변형을 복사함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1980</a:t>
            </a:r>
            <a:r>
              <a:rPr lang="ko-KR" altLang="en-US" dirty="0"/>
              <a:t>년대</a:t>
            </a:r>
            <a:r>
              <a:rPr lang="en-US" altLang="ko-KR" dirty="0"/>
              <a:t>~2000</a:t>
            </a:r>
            <a:r>
              <a:rPr lang="ko-KR" altLang="en-US" dirty="0"/>
              <a:t>년대 초반까지 악성코드의 주류를 차지함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초기의 바이러스는 컴퓨터 파괴 목적보다 자기 복제의 개념에 더 가까웠음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바이러스 감염경로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불법복사</a:t>
            </a:r>
            <a:r>
              <a:rPr lang="en-US" altLang="ko-KR" dirty="0"/>
              <a:t>, </a:t>
            </a:r>
            <a:r>
              <a:rPr lang="ko-KR" altLang="en-US" dirty="0"/>
              <a:t>컴퓨터 통신</a:t>
            </a:r>
            <a:r>
              <a:rPr lang="en-US" altLang="ko-KR" dirty="0"/>
              <a:t>, </a:t>
            </a:r>
            <a:r>
              <a:rPr lang="ko-KR" altLang="en-US" dirty="0"/>
              <a:t>컴퓨터 공동 사용</a:t>
            </a:r>
            <a:r>
              <a:rPr lang="en-US" altLang="ko-KR" dirty="0"/>
              <a:t>, </a:t>
            </a:r>
            <a:r>
              <a:rPr lang="ko-KR" altLang="en-US" dirty="0"/>
              <a:t>인터넷 등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컴퓨터 통신 이용률이 높아지면서 이를 통하여 자료를 주고 받을 때 급속도로 바이러스가 확산됨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E98557-86FC-4020-8EBC-76CBDD95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559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바이러스</a:t>
            </a:r>
            <a:r>
              <a:rPr lang="en-US" altLang="ko-KR" dirty="0"/>
              <a:t>/</a:t>
            </a:r>
            <a:r>
              <a:rPr lang="ko-KR" altLang="en-US" dirty="0"/>
              <a:t>웜</a:t>
            </a:r>
            <a:r>
              <a:rPr lang="en-US" altLang="ko-KR" dirty="0"/>
              <a:t>/</a:t>
            </a:r>
            <a:r>
              <a:rPr lang="ko-KR" altLang="en-US" dirty="0"/>
              <a:t>트로이목마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바이러스 감염 증상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컴퓨터 기동 시간이 평소보다 오래 걸림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기동 자체가 되지 않거나</a:t>
            </a:r>
            <a:r>
              <a:rPr lang="en-US" altLang="ko-KR" dirty="0"/>
              <a:t>, </a:t>
            </a:r>
            <a:r>
              <a:rPr lang="ko-KR" altLang="en-US" dirty="0"/>
              <a:t>프로그램이 실행되지 않음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프로그램 실행 시간이 오래 걸리거나 파일 목록을 확인하는 </a:t>
            </a:r>
            <a:r>
              <a:rPr lang="ko-KR" altLang="en-US" dirty="0" err="1"/>
              <a:t>명령시</a:t>
            </a:r>
            <a:r>
              <a:rPr lang="ko-KR" altLang="en-US" dirty="0"/>
              <a:t> 목록이 화면에 나타나는 시간이 오래 걸림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화면에 이상한 글자가 나타나거나 프로그램의 크기가 달라져 있음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프로그램의 작성일자 또는 파일의 이름이 바뀌는 증상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DAF28D-4106-4D1E-8B5A-7FC81C16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510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바이러스</a:t>
            </a:r>
            <a:r>
              <a:rPr lang="en-US" altLang="ko-KR" dirty="0"/>
              <a:t>/</a:t>
            </a:r>
            <a:r>
              <a:rPr lang="ko-KR" altLang="en-US" dirty="0"/>
              <a:t>웜</a:t>
            </a:r>
            <a:r>
              <a:rPr lang="en-US" altLang="ko-KR" dirty="0"/>
              <a:t>/</a:t>
            </a:r>
            <a:r>
              <a:rPr lang="ko-KR" altLang="en-US" dirty="0"/>
              <a:t>트로이목마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/>
              <a:t>웜의 개념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네트워크를 통해 자신을 복제하고 전파할 수 있는 악성 프로그램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특정 컴퓨터에 숨어 있다가 네트워크를 통해 연결된 다른 컴퓨터에 침투해 감염시킨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다른 컴퓨터의 취약점을 이용하여 스스로 전파되거나 메일로 전파됨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스스로 동작할 수 있는 악성코드로 자기 증식을 목적으로 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자신을 무한정 복제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빠른 전파력과 광범위함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F22CD3-1DB1-40F7-9228-2A7FC293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45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바이러스</a:t>
            </a:r>
            <a:r>
              <a:rPr lang="en-US" altLang="ko-KR" dirty="0"/>
              <a:t>/</a:t>
            </a:r>
            <a:r>
              <a:rPr lang="ko-KR" altLang="en-US" dirty="0"/>
              <a:t>웜</a:t>
            </a:r>
            <a:r>
              <a:rPr lang="en-US" altLang="ko-KR" dirty="0"/>
              <a:t>/</a:t>
            </a:r>
            <a:r>
              <a:rPr lang="ko-KR" altLang="en-US" dirty="0"/>
              <a:t>트로이목마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트로이 목마</a:t>
            </a:r>
            <a:r>
              <a:rPr lang="en-US" altLang="ko-KR" dirty="0"/>
              <a:t>(trojan horse)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악성 루틴이 숨어 있는 프로그램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겉보기에는 정상적인 것 같지만 사용자가 실행하면 악성 코드가 실행됨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정상적인 프로그램으로 위장하여 시작부터 끝까지 램에 상주하며</a:t>
            </a:r>
            <a:r>
              <a:rPr lang="en-US" altLang="ko-KR" dirty="0"/>
              <a:t>, </a:t>
            </a:r>
            <a:r>
              <a:rPr lang="ko-KR" altLang="en-US" dirty="0"/>
              <a:t>시스템 내부 정보를 공격자의 컴퓨터로 빼돌리는 프로그램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직접 전파능력이 없음</a:t>
            </a:r>
            <a:r>
              <a:rPr lang="en-US" altLang="ko-KR" dirty="0"/>
              <a:t>(</a:t>
            </a:r>
            <a:r>
              <a:rPr lang="ko-KR" altLang="en-US" dirty="0"/>
              <a:t>사용자가 트로이 목마가 숨어있는 프로그램을 실행하여 감염됨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자기 복제 능력이 없음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어떤 악성 코드도 포함될 수 있어서 시스템 파괴</a:t>
            </a:r>
            <a:r>
              <a:rPr lang="en-US" altLang="ko-KR" dirty="0"/>
              <a:t>, </a:t>
            </a:r>
            <a:r>
              <a:rPr lang="ko-KR" altLang="en-US" dirty="0"/>
              <a:t>스파이웨어나 </a:t>
            </a:r>
            <a:r>
              <a:rPr lang="ko-KR" altLang="en-US" dirty="0" err="1"/>
              <a:t>랜섬웨어로의</a:t>
            </a:r>
            <a:r>
              <a:rPr lang="ko-KR" altLang="en-US" dirty="0"/>
              <a:t> 동작 등 어떤 </a:t>
            </a:r>
            <a:r>
              <a:rPr lang="ko-KR" altLang="en-US" dirty="0" err="1"/>
              <a:t>형태든</a:t>
            </a:r>
            <a:r>
              <a:rPr lang="ko-KR" altLang="en-US" dirty="0"/>
              <a:t> 가능하지만 주로 백도어로 사용됨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99.9%</a:t>
            </a:r>
            <a:r>
              <a:rPr lang="ko-KR" altLang="en-US" dirty="0"/>
              <a:t>는 불법 파일이나 프로그램 등을 다운로드 할 때 전파됨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542E4-8C2D-4516-B7E2-962A3EA4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781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BD754-6486-4B95-9EC0-AE04E9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바이러스</a:t>
            </a:r>
            <a:r>
              <a:rPr lang="en-US" altLang="ko-KR" dirty="0"/>
              <a:t>/</a:t>
            </a:r>
            <a:r>
              <a:rPr lang="ko-KR" altLang="en-US" dirty="0"/>
              <a:t>웜</a:t>
            </a:r>
            <a:r>
              <a:rPr lang="en-US" altLang="ko-KR" dirty="0"/>
              <a:t>/</a:t>
            </a:r>
            <a:r>
              <a:rPr lang="ko-KR" altLang="en-US" dirty="0"/>
              <a:t>트로이목마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F4B98D4-E308-4544-8D02-F0FDC0D0010B}"/>
              </a:ext>
            </a:extLst>
          </p:cNvPr>
          <p:cNvSpPr txBox="1">
            <a:spLocks/>
          </p:cNvSpPr>
          <p:nvPr/>
        </p:nvSpPr>
        <p:spPr>
          <a:xfrm>
            <a:off x="552449" y="1186961"/>
            <a:ext cx="11574448" cy="528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악성코드 탐지 및 대응책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네트워크 상태 점검하기 </a:t>
            </a:r>
            <a:r>
              <a:rPr lang="en-US" altLang="ko-KR" dirty="0"/>
              <a:t>: netstat </a:t>
            </a:r>
            <a:r>
              <a:rPr lang="ko-KR" altLang="en-US" dirty="0"/>
              <a:t>명령으로 열려 있는 포트 확인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정상적인 프로세스와 비교하기 </a:t>
            </a:r>
            <a:r>
              <a:rPr lang="en-US" altLang="ko-KR" dirty="0"/>
              <a:t>: </a:t>
            </a:r>
            <a:r>
              <a:rPr lang="ko-KR" altLang="en-US" dirty="0"/>
              <a:t>작업관리자의 프로세스 확인</a:t>
            </a:r>
            <a:r>
              <a:rPr lang="en-US" altLang="ko-KR" dirty="0"/>
              <a:t>(</a:t>
            </a:r>
            <a:r>
              <a:rPr lang="en-US" altLang="ko-KR" dirty="0" err="1"/>
              <a:t>csrss</a:t>
            </a:r>
            <a:r>
              <a:rPr lang="en-US" altLang="ko-KR" dirty="0"/>
              <a:t>, </a:t>
            </a:r>
            <a:r>
              <a:rPr lang="en-US" altLang="ko-KR" dirty="0" err="1"/>
              <a:t>svchost</a:t>
            </a:r>
            <a:r>
              <a:rPr lang="en-US" altLang="ko-KR" dirty="0"/>
              <a:t> </a:t>
            </a:r>
            <a:r>
              <a:rPr lang="ko-KR" altLang="en-US" dirty="0"/>
              <a:t>악성코드 여부 확인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악성코드의 실제 파일 확인하기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시작 프로그램과 레지스트리 확인하기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악성코드 제거하기 </a:t>
            </a:r>
            <a:r>
              <a:rPr lang="en-US" altLang="ko-KR" dirty="0"/>
              <a:t>: </a:t>
            </a:r>
            <a:r>
              <a:rPr lang="ko-KR" altLang="en-US" dirty="0"/>
              <a:t>프로세스 중지</a:t>
            </a:r>
            <a:r>
              <a:rPr lang="en-US" altLang="ko-KR" dirty="0"/>
              <a:t>, </a:t>
            </a:r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레지스트리 삭제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542E4-8C2D-4516-B7E2-962A3EA4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817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9359A-949A-4AE4-9295-DDF51CD911F4}"/>
              </a:ext>
            </a:extLst>
          </p:cNvPr>
          <p:cNvSpPr txBox="1"/>
          <p:nvPr/>
        </p:nvSpPr>
        <p:spPr>
          <a:xfrm>
            <a:off x="3870960" y="2875002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3BF723-7397-47C6-938A-058708F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119-DF45-4013-8B2C-22A95F7A396C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4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7604</Words>
  <Application>Microsoft Office PowerPoint</Application>
  <PresentationFormat>와이드스크린</PresentationFormat>
  <Paragraphs>1218</Paragraphs>
  <Slides>98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5" baseType="lpstr">
      <vt:lpstr>-apple-system</vt:lpstr>
      <vt:lpstr>HY헤드라인M</vt:lpstr>
      <vt:lpstr>se-nanumgothic</vt:lpstr>
      <vt:lpstr>Malgun Gothic</vt:lpstr>
      <vt:lpstr>Malgun Gothic</vt:lpstr>
      <vt:lpstr>Arial</vt:lpstr>
      <vt:lpstr>Office 테마</vt:lpstr>
      <vt:lpstr>컴퓨터 기초 교육_Part2</vt:lpstr>
      <vt:lpstr>Chap3. 정보통신</vt:lpstr>
      <vt:lpstr>1. 정보통신의 정의 및 특징</vt:lpstr>
      <vt:lpstr>1. 정보통신의 정의 및 특징</vt:lpstr>
      <vt:lpstr>2. 정보통신 시스템의 구성요소</vt:lpstr>
      <vt:lpstr>2. 정보통신 시스템의 구성요소</vt:lpstr>
      <vt:lpstr>2. 정보통신 시스템의 구성요소</vt:lpstr>
      <vt:lpstr>2. 정보통신 시스템의 구성요소</vt:lpstr>
      <vt:lpstr>2. 정보통신 시스템의 구성요소</vt:lpstr>
      <vt:lpstr>2. 정보통신 시스템의 구성요소</vt:lpstr>
      <vt:lpstr>2. 정보통신 시스템의 구성요소</vt:lpstr>
      <vt:lpstr>3. 정보전송 방식과 기술</vt:lpstr>
      <vt:lpstr>3. 정보전송 방식과 기술</vt:lpstr>
      <vt:lpstr>3. 정보전송 방식과 기술</vt:lpstr>
      <vt:lpstr>3. 정보전송 방식과 기술</vt:lpstr>
      <vt:lpstr>3. 정보전송 방식과 기술</vt:lpstr>
      <vt:lpstr>4. 오류처리 방식</vt:lpstr>
      <vt:lpstr>4. 오류처리 방식</vt:lpstr>
      <vt:lpstr>4. 오류처리 방식</vt:lpstr>
      <vt:lpstr>5. 통신망 형태</vt:lpstr>
      <vt:lpstr>5. 통신망 형태</vt:lpstr>
      <vt:lpstr>5. 통신망 형태</vt:lpstr>
      <vt:lpstr>6. 네트워크 장비</vt:lpstr>
      <vt:lpstr>6. 네트워크 장비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7. 4차 산업혁명 시대의 정보통신 기술과 서비스 </vt:lpstr>
      <vt:lpstr>Chap4. 네트워크</vt:lpstr>
      <vt:lpstr>1. 컴퓨터 네트워크 기초</vt:lpstr>
      <vt:lpstr>1. 컴퓨터 네트워크 기초</vt:lpstr>
      <vt:lpstr>1. 컴퓨터 네트워크 기초</vt:lpstr>
      <vt:lpstr>1. 컴퓨터 네트워크 기초</vt:lpstr>
      <vt:lpstr>1. 컴퓨터 네트워크 기초</vt:lpstr>
      <vt:lpstr>2. OSI 7Layer</vt:lpstr>
      <vt:lpstr>2. OSI 7Layer</vt:lpstr>
      <vt:lpstr>2. OSI 7Layer</vt:lpstr>
      <vt:lpstr>2. OSI 7Layer</vt:lpstr>
      <vt:lpstr>3. TCP/IP 참조모델</vt:lpstr>
      <vt:lpstr>3. TCP/IP 참조모델</vt:lpstr>
      <vt:lpstr>4. 주소의 표현</vt:lpstr>
      <vt:lpstr>4. 주소의 표현</vt:lpstr>
      <vt:lpstr>4. 주소의 표현</vt:lpstr>
      <vt:lpstr>4. 주소의 표현</vt:lpstr>
      <vt:lpstr>5. IPv4/IPv6</vt:lpstr>
      <vt:lpstr>5. IPv4/IPv6</vt:lpstr>
      <vt:lpstr>5. IPv4/IPv6</vt:lpstr>
      <vt:lpstr>6. ARP/RARP</vt:lpstr>
      <vt:lpstr>7. TCP/UDP</vt:lpstr>
      <vt:lpstr>7. TCP/UDP</vt:lpstr>
      <vt:lpstr>7. TCP/UDP</vt:lpstr>
      <vt:lpstr>7. TCP/UDP</vt:lpstr>
      <vt:lpstr>7. TCP/UDP</vt:lpstr>
      <vt:lpstr>7. TCP/UDP</vt:lpstr>
      <vt:lpstr>8. 패킷 오류 처리 방식</vt:lpstr>
      <vt:lpstr>8. 패킷 오류 처리 방식</vt:lpstr>
      <vt:lpstr>8. 패킷 오류 처리 방식</vt:lpstr>
      <vt:lpstr>9. 라우팅</vt:lpstr>
      <vt:lpstr>9. 라우팅</vt:lpstr>
      <vt:lpstr>Chap5. 정보보안</vt:lpstr>
      <vt:lpstr>1. 정보보안의 역사</vt:lpstr>
      <vt:lpstr>1. 정보보안의 역사</vt:lpstr>
      <vt:lpstr>1. 정보보안의 역사</vt:lpstr>
      <vt:lpstr>2. 시스템 보안</vt:lpstr>
      <vt:lpstr>2. 시스템 보안</vt:lpstr>
      <vt:lpstr>2. 시스템 보안</vt:lpstr>
      <vt:lpstr>2. 시스템 보안</vt:lpstr>
      <vt:lpstr>2. 시스템 보안</vt:lpstr>
      <vt:lpstr>3. 네트워크 보안_DoS</vt:lpstr>
      <vt:lpstr>3. 네트워크 보안_DoS</vt:lpstr>
      <vt:lpstr>3. 네트워크 보안_DoS</vt:lpstr>
      <vt:lpstr>3. 네트워크 보안_DoS</vt:lpstr>
      <vt:lpstr>3. 네트워크 보안_DoS</vt:lpstr>
      <vt:lpstr>3. 네트워크 보안_DoS</vt:lpstr>
      <vt:lpstr>3. 네트워크 보안_DoS</vt:lpstr>
      <vt:lpstr>3. 네트워크 보안_DoS</vt:lpstr>
      <vt:lpstr>3. 네트워크 보안_DDoS</vt:lpstr>
      <vt:lpstr>3. 네트워크 보안_DDoS</vt:lpstr>
      <vt:lpstr>3. 네트워크 보안_DDoS</vt:lpstr>
      <vt:lpstr>3. 네트워크 보안_DDoS</vt:lpstr>
      <vt:lpstr>3. 네트워크 보안</vt:lpstr>
      <vt:lpstr>3. 네트워크 보안</vt:lpstr>
      <vt:lpstr>3. 네트워크 보안</vt:lpstr>
      <vt:lpstr>4. 악성코드</vt:lpstr>
      <vt:lpstr>4. 바이러스/웜/트로이목마</vt:lpstr>
      <vt:lpstr>4. 바이러스/웜/트로이목마</vt:lpstr>
      <vt:lpstr>4. 바이러스/웜/트로이목마</vt:lpstr>
      <vt:lpstr>4. 바이러스/웜/트로이목마</vt:lpstr>
      <vt:lpstr>4. 바이러스/웜/트로이목마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교육</dc:title>
  <dc:creator>신 영선</dc:creator>
  <cp:lastModifiedBy>영선 신</cp:lastModifiedBy>
  <cp:revision>348</cp:revision>
  <dcterms:created xsi:type="dcterms:W3CDTF">2023-04-13T02:41:13Z</dcterms:created>
  <dcterms:modified xsi:type="dcterms:W3CDTF">2023-05-03T12:14:36Z</dcterms:modified>
</cp:coreProperties>
</file>