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270" r:id="rId10"/>
    <p:sldId id="271" r:id="rId11"/>
    <p:sldId id="272" r:id="rId12"/>
    <p:sldId id="26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03/02/20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03/02/20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CASE STUDY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</a:t>
            </a:r>
          </a:p>
          <a:p>
            <a:pPr marL="342900" indent="-342900" algn="l">
              <a:buAutoNum type="arabicPeriod"/>
            </a:pPr>
            <a:r>
              <a:rPr lang="en-IN" sz="1800" dirty="0"/>
              <a:t>Anand Kumar Mishra</a:t>
            </a:r>
          </a:p>
          <a:p>
            <a:pPr marL="342900" indent="-342900" algn="l">
              <a:buAutoNum type="arabicPeriod"/>
            </a:pPr>
            <a:r>
              <a:rPr lang="en-IN" sz="1800" dirty="0" err="1"/>
              <a:t>Papiya</a:t>
            </a:r>
            <a:r>
              <a:rPr lang="en-IN" sz="1800" dirty="0"/>
              <a:t> Das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E2D8214-3281-E543-BF0D-1B87E2E5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091" y="620201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b="1" dirty="0"/>
              <a:t>Home ownership across loan status</a:t>
            </a:r>
            <a:endParaRPr lang="en-IN" sz="32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59B423-C8E3-F54D-9FC3-E851B1EB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88" y="1476339"/>
            <a:ext cx="6096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6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E2D8214-3281-E543-BF0D-1B87E2E5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091" y="620201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b="1" dirty="0"/>
              <a:t>Home ownership across loan status</a:t>
            </a:r>
            <a:endParaRPr lang="en-IN" sz="32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59B423-C8E3-F54D-9FC3-E851B1EB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88" y="1476339"/>
            <a:ext cx="6096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4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N" sz="2800" dirty="0"/>
              <a:t>Most funds are asked for ‘Deb Consolidation’ purpose, but ‘Small Business’ is the </a:t>
            </a:r>
            <a:r>
              <a:rPr lang="en-IN" sz="2800" u="sng" dirty="0"/>
              <a:t>riskiest in terms of risk reward ratio/chances of defaulting</a:t>
            </a:r>
            <a:r>
              <a:rPr lang="en-IN" sz="2800" dirty="0"/>
              <a:t>.</a:t>
            </a:r>
          </a:p>
          <a:p>
            <a:pPr lvl="1"/>
            <a:r>
              <a:rPr lang="en-IN" sz="2800" dirty="0"/>
              <a:t>To minimize chances of default one must invest in sub-grades </a:t>
            </a:r>
            <a:r>
              <a:rPr lang="en-SG" sz="2800" dirty="0"/>
              <a:t>A1</a:t>
            </a:r>
            <a:r>
              <a:rPr lang="en-SG" dirty="0"/>
              <a:t>, </a:t>
            </a:r>
            <a:r>
              <a:rPr lang="en-SG" sz="2800" dirty="0"/>
              <a:t>A2</a:t>
            </a:r>
            <a:r>
              <a:rPr lang="en-SG" dirty="0"/>
              <a:t>, </a:t>
            </a:r>
            <a:r>
              <a:rPr lang="en-SG" sz="2800" dirty="0"/>
              <a:t>A3</a:t>
            </a:r>
            <a:r>
              <a:rPr lang="en-SG" dirty="0"/>
              <a:t>, </a:t>
            </a:r>
            <a:r>
              <a:rPr lang="en-SG" sz="2800" dirty="0"/>
              <a:t>A4</a:t>
            </a:r>
            <a:r>
              <a:rPr lang="en-SG" dirty="0"/>
              <a:t>, </a:t>
            </a:r>
            <a:r>
              <a:rPr lang="en-SG" sz="2800" dirty="0"/>
              <a:t>A5</a:t>
            </a:r>
            <a:r>
              <a:rPr lang="en-SG" dirty="0"/>
              <a:t>, </a:t>
            </a:r>
            <a:r>
              <a:rPr lang="en-SG" sz="2800" dirty="0"/>
              <a:t>B1</a:t>
            </a:r>
            <a:r>
              <a:rPr lang="en-SG" dirty="0"/>
              <a:t> and </a:t>
            </a:r>
            <a:r>
              <a:rPr lang="en-SG" sz="2800" dirty="0"/>
              <a:t>B2.</a:t>
            </a:r>
            <a:r>
              <a:rPr lang="en-IN" sz="2800" dirty="0"/>
              <a:t> </a:t>
            </a:r>
          </a:p>
          <a:p>
            <a:pPr lvl="1"/>
            <a:r>
              <a:rPr lang="en-IN" sz="2800" u="sng" dirty="0"/>
              <a:t>36 month term loans run significantly lower risk</a:t>
            </a:r>
            <a:r>
              <a:rPr lang="en-IN" sz="2800" dirty="0"/>
              <a:t> of getting ‘Charged Off’.</a:t>
            </a:r>
          </a:p>
          <a:p>
            <a:pPr lvl="1"/>
            <a:r>
              <a:rPr lang="en-IN" sz="2800" dirty="0"/>
              <a:t>If verification status is ‘Source verified’ then chances of default is lower.</a:t>
            </a:r>
          </a:p>
          <a:p>
            <a:pPr lvl="1"/>
            <a:r>
              <a:rPr lang="en-SG" dirty="0"/>
              <a:t>Most of the charge off happens if home ownership is ’</a:t>
            </a:r>
            <a:r>
              <a:rPr lang="en-SG" sz="2800" dirty="0"/>
              <a:t>RENT’</a:t>
            </a:r>
            <a:r>
              <a:rPr lang="en-SG" dirty="0"/>
              <a:t>, followed by ’</a:t>
            </a:r>
            <a:r>
              <a:rPr lang="en-SG" sz="2800" dirty="0"/>
              <a:t>MORTGAGE’, hence ‘</a:t>
            </a:r>
            <a:r>
              <a:rPr lang="en-SG" sz="2800" dirty="0" err="1"/>
              <a:t>OWN’ed</a:t>
            </a:r>
            <a:r>
              <a:rPr lang="en-SG" sz="2800" dirty="0"/>
              <a:t> and other home ownership is safer.</a:t>
            </a:r>
            <a:endParaRPr lang="en-IN" sz="2800" dirty="0"/>
          </a:p>
          <a:p>
            <a:pPr lvl="1"/>
            <a:endParaRPr lang="en-IN" sz="1000" dirty="0"/>
          </a:p>
          <a:p>
            <a:pPr lvl="1"/>
            <a:endParaRPr lang="en-IN" sz="1000" dirty="0"/>
          </a:p>
          <a:p>
            <a:pPr lvl="1"/>
            <a:endParaRPr lang="en-IN" sz="1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2411" y="658813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32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800" dirty="0"/>
              <a:t>If public bankruptcy has been declared once or more then given higher loan amount chances of default increases.</a:t>
            </a:r>
          </a:p>
          <a:p>
            <a:pPr lvl="1"/>
            <a:r>
              <a:rPr lang="en-IN" sz="2800" dirty="0"/>
              <a:t>Risk to reward ratio decreases as number </a:t>
            </a:r>
            <a:r>
              <a:rPr lang="en-IN" sz="2800" u="sng" dirty="0"/>
              <a:t>open account</a:t>
            </a:r>
            <a:r>
              <a:rPr lang="en-IN" sz="2800" dirty="0"/>
              <a:t> increases and reaches 7 and starts to decrease afterwards, and become insignificant.</a:t>
            </a:r>
          </a:p>
          <a:p>
            <a:pPr lvl="1"/>
            <a:r>
              <a:rPr lang="en-SG" sz="2800" dirty="0"/>
              <a:t>In certain states </a:t>
            </a:r>
            <a:r>
              <a:rPr lang="en-SG" sz="2800" u="sng" dirty="0"/>
              <a:t>charge offs are absent in states, 'IA', 'IN', 'ME’</a:t>
            </a:r>
            <a:r>
              <a:rPr lang="en-SG" sz="2800" dirty="0"/>
              <a:t>.</a:t>
            </a:r>
          </a:p>
          <a:p>
            <a:pPr lvl="1"/>
            <a:r>
              <a:rPr lang="en-SG" sz="2800" dirty="0"/>
              <a:t>Most of the charge off(lost payment) occurs to </a:t>
            </a:r>
            <a:r>
              <a:rPr lang="en-SG" sz="2800" u="sng" dirty="0"/>
              <a:t>loan amount between 7.5k to 17.5k for small businesses.</a:t>
            </a:r>
          </a:p>
          <a:p>
            <a:pPr lvl="1"/>
            <a:r>
              <a:rPr lang="en-SG" sz="2800" dirty="0"/>
              <a:t>There is a positive correlation between ’</a:t>
            </a:r>
            <a:r>
              <a:rPr lang="en-SG" sz="2800" dirty="0" err="1"/>
              <a:t>pub_rec_bankruptcies</a:t>
            </a:r>
            <a:r>
              <a:rPr lang="en-SG" sz="2800" dirty="0"/>
              <a:t>’ with ’</a:t>
            </a:r>
            <a:r>
              <a:rPr lang="en-SG" sz="2800" dirty="0" err="1"/>
              <a:t>mths_since_last_record</a:t>
            </a:r>
            <a:r>
              <a:rPr lang="en-SG" sz="2800" dirty="0"/>
              <a:t>’ and ’</a:t>
            </a:r>
            <a:r>
              <a:rPr lang="en-SG" sz="2800" dirty="0" err="1"/>
              <a:t>pub_rec</a:t>
            </a:r>
            <a:r>
              <a:rPr lang="en-SG" sz="2800" dirty="0"/>
              <a:t>’.</a:t>
            </a:r>
          </a:p>
          <a:p>
            <a:pPr lvl="1"/>
            <a:endParaRPr lang="en-IN" sz="2800" dirty="0"/>
          </a:p>
          <a:p>
            <a:pPr lvl="1"/>
            <a:endParaRPr lang="en-IN" sz="1000" dirty="0"/>
          </a:p>
          <a:p>
            <a:pPr lvl="1"/>
            <a:endParaRPr lang="en-IN" sz="1000" dirty="0"/>
          </a:p>
          <a:p>
            <a:pPr lvl="1"/>
            <a:endParaRPr lang="en-IN" sz="1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2411" y="658813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32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32414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endParaRPr lang="en-SG" dirty="0"/>
          </a:p>
          <a:p>
            <a:r>
              <a:rPr lang="en-SG" dirty="0"/>
              <a:t>Lending club connects borrowers to investors.</a:t>
            </a:r>
          </a:p>
          <a:p>
            <a:r>
              <a:rPr lang="en-SG" dirty="0"/>
              <a:t>Lending club is looking to get insights on attributes which leads to Defaults.</a:t>
            </a:r>
          </a:p>
          <a:p>
            <a:r>
              <a:rPr lang="en-SG" dirty="0"/>
              <a:t>On finding the true contributing factors, it can optimise loss by business by not lending to borrowers who would have paid loan, or lending to borrowers who would default.</a:t>
            </a:r>
          </a:p>
          <a:p>
            <a:r>
              <a:rPr lang="en-SG" dirty="0"/>
              <a:t>This would keep their platform safer for investors, and increase their ROI</a:t>
            </a:r>
            <a:r>
              <a:rPr lang="en-SG" b="1" dirty="0"/>
              <a:t>.</a:t>
            </a:r>
            <a:endParaRPr lang="en-SG" dirty="0"/>
          </a:p>
          <a:p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8309" y="998788"/>
            <a:ext cx="10672543" cy="856138"/>
          </a:xfrm>
        </p:spPr>
        <p:txBody>
          <a:bodyPr>
            <a:noAutofit/>
          </a:bodyPr>
          <a:lstStyle/>
          <a:p>
            <a:pPr algn="ctr"/>
            <a:br>
              <a:rPr lang="en-SG" sz="3200" b="1" dirty="0"/>
            </a:br>
            <a:r>
              <a:rPr lang="en-SG" sz="3200" b="1" dirty="0"/>
              <a:t>Understand the consumer and loan attributes to optimise loss due to default, loss of business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9091" y="-63683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Approach</a:t>
            </a:r>
            <a:endParaRPr lang="en-IN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33FCE-CBF4-724C-B47A-4E0F411BCA46}"/>
              </a:ext>
            </a:extLst>
          </p:cNvPr>
          <p:cNvSpPr/>
          <p:nvPr/>
        </p:nvSpPr>
        <p:spPr>
          <a:xfrm>
            <a:off x="5360500" y="682839"/>
            <a:ext cx="1282147" cy="555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D6A7F9-7C94-064E-B326-C957E5373030}"/>
              </a:ext>
            </a:extLst>
          </p:cNvPr>
          <p:cNvSpPr/>
          <p:nvPr/>
        </p:nvSpPr>
        <p:spPr>
          <a:xfrm>
            <a:off x="5367129" y="6304719"/>
            <a:ext cx="1282147" cy="483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4F4AE8C-6444-CD4A-97F9-D0D8F0E0A425}"/>
              </a:ext>
            </a:extLst>
          </p:cNvPr>
          <p:cNvSpPr/>
          <p:nvPr/>
        </p:nvSpPr>
        <p:spPr>
          <a:xfrm>
            <a:off x="3385925" y="1483524"/>
            <a:ext cx="5231301" cy="515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Understanding the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26152F1-076E-B842-9027-99B1EFCCD1BD}"/>
              </a:ext>
            </a:extLst>
          </p:cNvPr>
          <p:cNvSpPr/>
          <p:nvPr/>
        </p:nvSpPr>
        <p:spPr>
          <a:xfrm>
            <a:off x="3409118" y="4015123"/>
            <a:ext cx="5208108" cy="59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Bivariate analysis, and record the observations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2176AF8-C42D-E247-8D91-526F5BEA8838}"/>
              </a:ext>
            </a:extLst>
          </p:cNvPr>
          <p:cNvSpPr/>
          <p:nvPr/>
        </p:nvSpPr>
        <p:spPr>
          <a:xfrm>
            <a:off x="3409120" y="4860954"/>
            <a:ext cx="5208106" cy="483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Multivariate analysis, and record the observations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E894315-877B-5F4D-BD21-DB05D5C35D75}"/>
              </a:ext>
            </a:extLst>
          </p:cNvPr>
          <p:cNvSpPr/>
          <p:nvPr/>
        </p:nvSpPr>
        <p:spPr>
          <a:xfrm>
            <a:off x="3399180" y="3195797"/>
            <a:ext cx="5218046" cy="59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Univariate analysis, and record the observations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CFA445D-9A95-7A4F-8D86-7E52021A1707}"/>
              </a:ext>
            </a:extLst>
          </p:cNvPr>
          <p:cNvSpPr/>
          <p:nvPr/>
        </p:nvSpPr>
        <p:spPr>
          <a:xfrm>
            <a:off x="3399180" y="2308388"/>
            <a:ext cx="5231300" cy="59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and remove data fields which are irrelevant/noise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5BEB46-31B9-0E45-88CA-BA4560114C4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6001574" y="1238671"/>
            <a:ext cx="2" cy="24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5F34D5-CD1A-BB43-85BC-8DE62871C4C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001576" y="1999298"/>
            <a:ext cx="13254" cy="30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7D3F8-F764-4342-BF63-D1019236D83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6008203" y="2907665"/>
            <a:ext cx="6627" cy="28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D29B51-A483-F94F-A53A-21A4BCD779E8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6008203" y="3795074"/>
            <a:ext cx="4969" cy="22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72DEB2-57F3-B94B-A5DF-D47EB23CE46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13172" y="4614400"/>
            <a:ext cx="1" cy="24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78EB7A-F85F-384B-B0A9-2020AEE74AF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 flipH="1">
            <a:off x="6008203" y="6031193"/>
            <a:ext cx="4970" cy="27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745BA65-AA91-2143-A518-A8B399F03B18}"/>
              </a:ext>
            </a:extLst>
          </p:cNvPr>
          <p:cNvSpPr/>
          <p:nvPr/>
        </p:nvSpPr>
        <p:spPr>
          <a:xfrm>
            <a:off x="3409120" y="5547487"/>
            <a:ext cx="5208106" cy="483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the results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8CBD0-D32D-3047-9A72-B398610A110B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6013173" y="5344660"/>
            <a:ext cx="0" cy="20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033C39-794E-5A4C-BF10-9F9F0A77C589}"/>
              </a:ext>
            </a:extLst>
          </p:cNvPr>
          <p:cNvSpPr txBox="1"/>
          <p:nvPr/>
        </p:nvSpPr>
        <p:spPr>
          <a:xfrm>
            <a:off x="4653940" y="2798058"/>
            <a:ext cx="288412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39,700+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 cases were analyzed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BA4341-FDCC-4342-BA7A-99AFF8E0AC05}"/>
              </a:ext>
            </a:extLst>
          </p:cNvPr>
          <p:cNvSpPr txBox="1"/>
          <p:nvPr/>
        </p:nvSpPr>
        <p:spPr>
          <a:xfrm>
            <a:off x="5538796" y="2798058"/>
            <a:ext cx="11144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50+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7879" y="590385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b="1" dirty="0"/>
              <a:t>Loans vs Purpose: Debt Consolidation is most asked</a:t>
            </a:r>
            <a:endParaRPr lang="en-IN" sz="28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B1B267-106A-C045-8CD2-376E937D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7" y="1751772"/>
            <a:ext cx="113665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87164" y="709654"/>
            <a:ext cx="9617670" cy="856138"/>
          </a:xfrm>
        </p:spPr>
        <p:txBody>
          <a:bodyPr>
            <a:normAutofit/>
          </a:bodyPr>
          <a:lstStyle/>
          <a:p>
            <a:r>
              <a:rPr lang="en-IN" sz="3200" b="1" dirty="0"/>
              <a:t>Lending vs Sub Grade</a:t>
            </a:r>
            <a:endParaRPr lang="en-IN" sz="2800" dirty="0"/>
          </a:p>
        </p:txBody>
      </p:sp>
      <p:pic>
        <p:nvPicPr>
          <p:cNvPr id="3" name="Picture 2" descr="A picture containing comb&#10;&#10;Description automatically generated">
            <a:extLst>
              <a:ext uri="{FF2B5EF4-FFF2-40B4-BE49-F238E27FC236}">
                <a16:creationId xmlns:a16="http://schemas.microsoft.com/office/drawing/2014/main" id="{8006B752-2D3A-7446-B300-591D23A34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23" y="1616419"/>
            <a:ext cx="7736509" cy="2297617"/>
          </a:xfrm>
          <a:prstGeom prst="rect">
            <a:avLst/>
          </a:prstGeom>
        </p:spPr>
      </p:pic>
      <p:pic>
        <p:nvPicPr>
          <p:cNvPr id="7" name="Picture 6" descr="A picture containing fence, drawing&#10;&#10;Description automatically generated">
            <a:extLst>
              <a:ext uri="{FF2B5EF4-FFF2-40B4-BE49-F238E27FC236}">
                <a16:creationId xmlns:a16="http://schemas.microsoft.com/office/drawing/2014/main" id="{F066E75E-BD8C-FD49-90D0-CF68AAC82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23" y="3964663"/>
            <a:ext cx="7920108" cy="2655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F6CFC-4C61-BF46-9025-E5BA46FF59C7}"/>
              </a:ext>
            </a:extLst>
          </p:cNvPr>
          <p:cNvSpPr txBox="1"/>
          <p:nvPr/>
        </p:nvSpPr>
        <p:spPr>
          <a:xfrm>
            <a:off x="9561443" y="243508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97469-F6C9-B44F-B418-ADF808BD8984}"/>
              </a:ext>
            </a:extLst>
          </p:cNvPr>
          <p:cNvSpPr txBox="1"/>
          <p:nvPr/>
        </p:nvSpPr>
        <p:spPr>
          <a:xfrm>
            <a:off x="9561443" y="4621695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9091" y="620201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Number of public record of bankruptcy vs Loan Status</a:t>
            </a:r>
            <a:endParaRPr lang="en-IN" sz="32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2DCD73-1E8B-C04D-9314-627A1FD0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49" y="1476339"/>
            <a:ext cx="6337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AF8E0B63-1C55-2248-8E18-A16588D65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2416265"/>
            <a:ext cx="11106912" cy="32758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2D8214-3281-E543-BF0D-1B87E2E5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091" y="620201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b="1" dirty="0"/>
              <a:t>Loan Amount vs Terms in month across loan status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0380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</TotalTime>
  <Words>413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LENDING CLUB CASE STUDY ASSIGNMENT  SUBMISSION </vt:lpstr>
      <vt:lpstr> Understand the consumer and loan attributes to optimise loss due to default, loss of business</vt:lpstr>
      <vt:lpstr>Approach</vt:lpstr>
      <vt:lpstr>PowerPoint Presentation</vt:lpstr>
      <vt:lpstr>PowerPoint Presentation</vt:lpstr>
      <vt:lpstr>Loans vs Purpose: Debt Consolidation is most asked</vt:lpstr>
      <vt:lpstr>Lending vs Sub Grade</vt:lpstr>
      <vt:lpstr>Number of public record of bankruptcy vs Loan Status</vt:lpstr>
      <vt:lpstr>Loan Amount vs Terms in month across loan status</vt:lpstr>
      <vt:lpstr>Home ownership across loan status</vt:lpstr>
      <vt:lpstr>Home ownership across loan status</vt:lpstr>
      <vt:lpstr> Conclusions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Microsoft Office User</cp:lastModifiedBy>
  <cp:revision>49</cp:revision>
  <dcterms:created xsi:type="dcterms:W3CDTF">2016-06-09T08:16:28Z</dcterms:created>
  <dcterms:modified xsi:type="dcterms:W3CDTF">2020-02-03T17:13:05Z</dcterms:modified>
</cp:coreProperties>
</file>