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A2F5D-D9C3-4CB1-9CE6-B9ED362DA9B1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20499-3226-475B-A8A9-278F98ECA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6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20499-3226-475B-A8A9-278F98ECAA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4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03AB-CB13-45FF-9B4F-DA0DB6E134D9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5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01680-F430-4A20-B7D6-080B823A8CC8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9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3CB5-64B8-4755-95B7-26656DF2C491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5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4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B94-617D-4163-BAB4-25CD0D023A01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51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2334-6991-4B54-A5AB-EC7BF8E89CBD}" type="datetime1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1B5-6392-4119-BDFC-DC6178F2BC34}" type="datetime1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4F9D-D15D-42CA-9228-B603A4D8BCF9}" type="datetime1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50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87AF-4D2B-46B6-97A2-DCC85FFACEA1}" type="datetime1">
              <a:rPr lang="en-GB" smtClean="0"/>
              <a:t>29/07/2024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4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19A8-1D71-40C6-969B-C95DDA9AC3A4}" type="datetime1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2A9-1956-4F86-8644-CDFA78C0053C}" type="datetime1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79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DAC46-547D-47A4-A4CF-9611466B1FFA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0395-3BB4-46CA-8579-D14540EB32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47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265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Smells </a:t>
            </a:r>
            <a:endParaRPr lang="en-GB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7904"/>
            <a:ext cx="9144000" cy="192217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288321"/>
          </a:xfrm>
        </p:spPr>
        <p:txBody>
          <a:bodyPr/>
          <a:lstStyle/>
          <a:p>
            <a:pPr marL="0" indent="0">
              <a:buNone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Mystery </a:t>
            </a:r>
            <a:r>
              <a:rPr lang="en-GB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a test method utilizes external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external resources in test methods will result in stability and performance issues. </a:t>
            </a:r>
            <a:endParaRPr lang="en-GB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test method containing object instances of files and databases classes.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8" y="2306452"/>
            <a:ext cx="5158392" cy="34700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88929" y="5869186"/>
            <a:ext cx="3171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GB" sz="1400" b="1" dirty="0" smtClean="0"/>
              <a:t>7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Mistry guest test smell example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410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1"/>
            <a:ext cx="10515600" cy="5275442"/>
          </a:xfrm>
        </p:spPr>
        <p:txBody>
          <a:bodyPr/>
          <a:lstStyle/>
          <a:p>
            <a:pPr marL="0" indent="0" algn="just">
              <a:buNone/>
            </a:pPr>
            <a:r>
              <a:rPr lang="en-GB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Sleepy </a:t>
            </a:r>
            <a:r>
              <a:rPr lang="en-GB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GB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causing a thread to sleep can lead to unexpected results as the processing time for a task can differ on different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</a:p>
          <a:p>
            <a:pPr algn="just"/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this smell when they need to pause execution of statements in a test method for a certain duration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continuing with execution.</a:t>
            </a:r>
          </a:p>
          <a:p>
            <a:pPr algn="just"/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 A test method that invokes the </a:t>
            </a:r>
            <a:r>
              <a:rPr lang="en-GB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72" y="2792679"/>
            <a:ext cx="6685149" cy="34739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92333" y="6266656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GB" sz="1400" b="1" dirty="0"/>
              <a:t>8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Sleepy test smell example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909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468625"/>
          </a:xfrm>
        </p:spPr>
        <p:txBody>
          <a:bodyPr/>
          <a:lstStyle/>
          <a:p>
            <a:pPr marL="0" indent="0" algn="just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verify objects by invoking the default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the object and comparing the output against an specific string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the implementation of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might result in failure.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test method invokes the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an object.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232" y="2403546"/>
            <a:ext cx="6163535" cy="34675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41572" y="5870158"/>
            <a:ext cx="3549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GB" sz="1400" b="1" dirty="0" smtClean="0"/>
              <a:t>9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Sensitive equality test smell example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811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7"/>
            <a:ext cx="10515600" cy="512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lacks a clear purpose or fails to verify anything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 A test method that does not contain a single assertion statement and @Test(expected) annotation parameter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75" y="2614499"/>
            <a:ext cx="5372850" cy="16290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13743" y="441484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GB" sz="1400" b="1" dirty="0" smtClean="0"/>
              <a:t>10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Unknown test smell example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307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/>
          <a:lstStyle/>
          <a:p>
            <a:pPr marL="0" indent="0" algn="just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statements in unit tests are redundant as unit tests are executed as part of an automated process with little to no human intervention.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test method that invokes either the print or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write method of the System class.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14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64" y="2755469"/>
            <a:ext cx="6249272" cy="19910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1619" y="4904243"/>
            <a:ext cx="35205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GB" sz="1400" dirty="0" smtClean="0"/>
              <a:t>11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Redundant print test smell example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649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339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a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logs information that is already logged elsewhere, or when the logged information provides little to no value in verifying the tested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58" y="2110701"/>
            <a:ext cx="7706801" cy="2267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0679" y="4583737"/>
            <a:ext cx="37206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Redundant logging test smell example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CodeBart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Dataset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Dataset preparation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data.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configuration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parameters.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initialization.</a:t>
            </a: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Training: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loop.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on validation.</a:t>
            </a: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Optimization: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hyper parameters.</a:t>
            </a:r>
          </a:p>
          <a:p>
            <a:pPr marL="0" indent="0">
              <a:buNone/>
            </a:pP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Save Model: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during training.</a:t>
            </a:r>
          </a:p>
          <a:p>
            <a:pPr lvl="1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final model.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 smtClean="0"/>
              <a:t>6.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for code generation.</a:t>
            </a:r>
          </a:p>
          <a:p>
            <a:pPr marL="0" indent="0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Documentation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process and insights.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4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Test Smells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CodeBart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a Dataset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3E54-24CA-456A-9540-A751D1E64A47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0065"/>
            <a:ext cx="10515600" cy="4351338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smells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poorly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may negatively affect the quality of test suites and production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smells are analogous to code smells in application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identifying and addressing test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smells are early detection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ssues, quality assurance, cost savings and so on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A978-2164-448E-8952-C960D79AAA9A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908742" cy="856445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Test Smells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39788" y="1571222"/>
            <a:ext cx="10609530" cy="478512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 </a:t>
            </a: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Roulette</a:t>
            </a:r>
            <a:endParaRPr lang="en-GB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 case with numerous assertions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functionalities or steps.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descriptive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 messages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leaving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guessing which one triggered the failure.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isolating the failing assertion, leading to longer debugging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 A test method contains more than one assertion statement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explanation/message.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GB" sz="2000" dirty="0" smtClean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GB" sz="2000" dirty="0" smtClean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GB" sz="2000" dirty="0" smtClean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algn="just"/>
            <a:endParaRPr lang="en-GB" sz="2000" dirty="0" smtClean="0"/>
          </a:p>
          <a:p>
            <a:pPr algn="just"/>
            <a:r>
              <a:rPr lang="en-GB" sz="2000" dirty="0" smtClean="0"/>
              <a:t>                                                 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Figure 1: Assertion Roulette test smell example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46" y="3226712"/>
            <a:ext cx="8699179" cy="2577882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A04D-92F7-46B0-BD78-25186A935A3E}" type="datetime1">
              <a:rPr lang="en-GB" smtClean="0"/>
              <a:t>29/07/2024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 Number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Hardcoding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numerical values directly within test code without any explicit explanation of their meaning or purpose.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like using a secret code without providing the key, making the code less readable, maintainable, and adaptable to changes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 An assertion method that contains a numeric literal as an argument.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42" y="3314800"/>
            <a:ext cx="8268854" cy="13527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22850" y="4846926"/>
            <a:ext cx="3318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Magic number test smell example</a:t>
            </a:r>
            <a:endParaRPr lang="en-GB" sz="1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B4DC0-E55F-4E14-88BD-A9B18FF78C70}" type="datetime1">
              <a:rPr lang="en-GB" smtClean="0"/>
              <a:t>29/07/2024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Logic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incorporates conditional statements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logic, controlling the execution flow and assertions.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conditional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can be necessary, excessive use within tests can hinder readability, maintainability, and reliability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 A test method that contains one or more control </a:t>
            </a:r>
            <a:r>
              <a:rPr lang="en-GB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45" y="2923046"/>
            <a:ext cx="6881102" cy="32539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35728" y="6176963"/>
            <a:ext cx="3318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Magic number test smell example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3188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3"/>
            <a:ext cx="10515600" cy="518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try-catch blocks where the catch block asserts or fails the test.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Throw exceptions explicitly to manipulate the test outcome.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 A test method that contains either a throw statement or a catch clause.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2769226"/>
            <a:ext cx="7611537" cy="16004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91030" y="4511317"/>
            <a:ext cx="3666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Exception handling test smell example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291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459"/>
            <a:ext cx="10515600" cy="548150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Eager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a test method invokes several methods of the production object.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smell results in difficulties in test comprehension and maintenance.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 A test method contains multiple calls to multiple production methods.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468" y="2671657"/>
            <a:ext cx="7983064" cy="15146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3324" y="4408285"/>
            <a:ext cx="2685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GB" sz="1400" dirty="0"/>
              <a:t>5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Eager test smell example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435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5"/>
            <a:ext cx="10515600" cy="5314078"/>
          </a:xfrm>
        </p:spPr>
        <p:txBody>
          <a:bodyPr/>
          <a:lstStyle/>
          <a:p>
            <a:pPr marL="0" indent="0" algn="just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suite should not have a constructor.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fields should be in the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 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test class that contains a constructor declaration.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3BD9-BF64-4701-B89A-03FE18D9D1D2}" type="datetime1">
              <a:rPr lang="en-GB" smtClean="0"/>
              <a:t>29/07/2024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0395-3BB4-46CA-8579-D14540EB3297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43037"/>
            <a:ext cx="5472448" cy="37419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92715" y="6231135"/>
            <a:ext cx="40671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GB" sz="1400" b="1" dirty="0"/>
              <a:t>6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Constructor initialization test smell example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28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727</Words>
  <Application>Microsoft Office PowerPoint</Application>
  <PresentationFormat>Widescreen</PresentationFormat>
  <Paragraphs>138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Test Smells </vt:lpstr>
      <vt:lpstr>Contents</vt:lpstr>
      <vt:lpstr>Introduction</vt:lpstr>
      <vt:lpstr>Types of Test Smells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Fine-tuning CodeBart for a Dataset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Types of Test Smells</dc:title>
  <dc:creator>Microsoft account</dc:creator>
  <cp:lastModifiedBy>Microsoft account</cp:lastModifiedBy>
  <cp:revision>51</cp:revision>
  <dcterms:created xsi:type="dcterms:W3CDTF">2024-01-16T15:04:27Z</dcterms:created>
  <dcterms:modified xsi:type="dcterms:W3CDTF">2024-07-28T20:48:59Z</dcterms:modified>
</cp:coreProperties>
</file>