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3"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64" r:id="rId14"/>
    <p:sldId id="267"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80E8-31EE-4EF3-8566-82ABAA4240A8}"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FE318-6FB8-43C2-8EEC-CE61C01E030E}" type="slidenum">
              <a:rPr lang="en-US" smtClean="0"/>
              <a:t>‹#›</a:t>
            </a:fld>
            <a:endParaRPr lang="en-US"/>
          </a:p>
        </p:txBody>
      </p:sp>
    </p:spTree>
    <p:extLst>
      <p:ext uri="{BB962C8B-B14F-4D97-AF65-F5344CB8AC3E}">
        <p14:creationId xmlns:p14="http://schemas.microsoft.com/office/powerpoint/2010/main" val="177580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6FE318-6FB8-43C2-8EEC-CE61C01E030E}" type="slidenum">
              <a:rPr lang="en-US" smtClean="0"/>
              <a:t>1</a:t>
            </a:fld>
            <a:endParaRPr lang="en-US"/>
          </a:p>
        </p:txBody>
      </p:sp>
    </p:spTree>
    <p:extLst>
      <p:ext uri="{BB962C8B-B14F-4D97-AF65-F5344CB8AC3E}">
        <p14:creationId xmlns:p14="http://schemas.microsoft.com/office/powerpoint/2010/main" val="191779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FF47BE-9016-4A06-81F0-245DA507EF6F}"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4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26520-2FB9-4DA5-9E4E-934770622212}"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62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B735C4-A22E-49A1-BC6E-311A3F5AD356}"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79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6C467A-032F-4FCD-8EE1-1A5C8B93E22E}"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99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9A585-1161-4389-9117-BC41A8F5626A}"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2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A6C61E-10C4-4623-B8A4-EFDAD221210F}"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535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88A36E-28E5-4DDE-ACC7-055107BF1E23}" type="datetime1">
              <a:rPr lang="en-US" smtClean="0"/>
              <a:t>7/29/2024</a:t>
            </a:fld>
            <a:endParaRPr lang="en-US" dirty="0"/>
          </a:p>
        </p:txBody>
      </p:sp>
      <p:sp>
        <p:nvSpPr>
          <p:cNvPr id="8" name="Footer Placeholder 7"/>
          <p:cNvSpPr>
            <a:spLocks noGrp="1"/>
          </p:cNvSpPr>
          <p:nvPr>
            <p:ph type="ftr" sz="quarter" idx="11"/>
          </p:nvPr>
        </p:nvSpPr>
        <p:spPr/>
        <p:txBody>
          <a:bodyPr/>
          <a:lstStyle/>
          <a:p>
            <a:r>
              <a:rPr lang="en-US" smtClean="0"/>
              <a:t>K-Nearest Neighbor(KNN)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96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EEAFA-10A1-42A2-B03F-D8C87D4B2AFD}" type="datetime1">
              <a:rPr lang="en-US" smtClean="0"/>
              <a:t>7/29/2024</a:t>
            </a:fld>
            <a:endParaRPr lang="en-US" dirty="0"/>
          </a:p>
        </p:txBody>
      </p:sp>
      <p:sp>
        <p:nvSpPr>
          <p:cNvPr id="4" name="Footer Placeholder 3"/>
          <p:cNvSpPr>
            <a:spLocks noGrp="1"/>
          </p:cNvSpPr>
          <p:nvPr>
            <p:ph type="ftr" sz="quarter" idx="11"/>
          </p:nvPr>
        </p:nvSpPr>
        <p:spPr/>
        <p:txBody>
          <a:bodyPr/>
          <a:lstStyle/>
          <a:p>
            <a:r>
              <a:rPr lang="en-US" smtClean="0"/>
              <a:t>K-Nearest Neighbor(KNN)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3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89C196-8849-4985-AEBC-38AA0861E5A2}" type="datetime1">
              <a:rPr lang="en-US" smtClean="0"/>
              <a:t>7/29/2024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K-Nearest Neighbor(KNN)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81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4F9038-4372-42B0-B36A-CE7C18B8A6B2}" type="datetime1">
              <a:rPr lang="en-US" smtClean="0"/>
              <a:t>7/29/2024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55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BECEB-9684-4760-A2EB-C0B16D1EB2BA}"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69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8A1D3C-8F3F-4DF1-8488-535A208433C9}" type="datetime1">
              <a:rPr lang="en-US" smtClean="0"/>
              <a:t>7/29/2024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K-Nearest Neighbor(KNN)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32993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5RUA2_eCIg&amp;t=12s" TargetMode="External"/><Relationship Id="rId2" Type="http://schemas.openxmlformats.org/officeDocument/2006/relationships/hyperlink" Target="https://www.javatpoint.com/k-nearest-neighbor-algorithm-for-machine-learning" TargetMode="External"/><Relationship Id="rId1" Type="http://schemas.openxmlformats.org/officeDocument/2006/relationships/slideLayout" Target="../slideLayouts/slideLayout2.xml"/><Relationship Id="rId4" Type="http://schemas.openxmlformats.org/officeDocument/2006/relationships/hyperlink" Target="https://medium.com/@arman_hussain786/k-nearest-neighbors-knn-and-its-applications-7891a4a916c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893194"/>
            <a:ext cx="10571923" cy="2099256"/>
          </a:xfrm>
        </p:spPr>
        <p:txBody>
          <a:bodyPr>
            <a:normAutofit fontScale="90000"/>
          </a:bodyPr>
          <a:lstStyle/>
          <a:p>
            <a:r>
              <a:rPr lang="en-US" dirty="0"/>
              <a:t>K-Nearest Neighbor(KNN)</a:t>
            </a:r>
            <a:br>
              <a:rPr lang="en-US" dirty="0"/>
            </a:br>
            <a:endParaRPr lang="en-US" dirty="0"/>
          </a:p>
        </p:txBody>
      </p:sp>
      <p:sp>
        <p:nvSpPr>
          <p:cNvPr id="3" name="Subtitle 2"/>
          <p:cNvSpPr>
            <a:spLocks noGrp="1"/>
          </p:cNvSpPr>
          <p:nvPr>
            <p:ph type="subTitle" idx="1"/>
          </p:nvPr>
        </p:nvSpPr>
        <p:spPr/>
        <p:txBody>
          <a:bodyPr>
            <a:normAutofit/>
          </a:bodyPr>
          <a:lstStyle/>
          <a:p>
            <a:pPr algn="ctr"/>
            <a:r>
              <a:rPr lang="en-US" sz="2000" b="1" dirty="0" smtClean="0">
                <a:latin typeface="Times New Roman" panose="02020603050405020304" pitchFamily="18" charset="0"/>
                <a:cs typeface="Times New Roman" panose="02020603050405020304" pitchFamily="18" charset="0"/>
              </a:rPr>
              <a:t>Prepared by</a:t>
            </a:r>
          </a:p>
          <a:p>
            <a:pPr algn="ctr"/>
            <a:r>
              <a:rPr lang="en-US" sz="2000" b="1" dirty="0" err="1" smtClean="0">
                <a:latin typeface="Times New Roman" panose="02020603050405020304" pitchFamily="18" charset="0"/>
                <a:cs typeface="Times New Roman" panose="02020603050405020304" pitchFamily="18" charset="0"/>
              </a:rPr>
              <a:t>Popy</a:t>
            </a:r>
            <a:r>
              <a:rPr lang="en-US" sz="2000" b="1" dirty="0" smtClean="0">
                <a:latin typeface="Times New Roman" panose="02020603050405020304" pitchFamily="18" charset="0"/>
                <a:cs typeface="Times New Roman" panose="02020603050405020304" pitchFamily="18" charset="0"/>
              </a:rPr>
              <a:t> das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405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Process</a:t>
            </a:r>
            <a:endParaRPr lang="en-GB" dirty="0"/>
          </a:p>
        </p:txBody>
      </p:sp>
      <p:sp>
        <p:nvSpPr>
          <p:cNvPr id="3" name="Content Placeholder 2"/>
          <p:cNvSpPr>
            <a:spLocks noGrp="1"/>
          </p:cNvSpPr>
          <p:nvPr>
            <p:ph sz="half" idx="1"/>
          </p:nvPr>
        </p:nvSpPr>
        <p:spPr>
          <a:xfrm>
            <a:off x="1097278" y="1845734"/>
            <a:ext cx="10058402" cy="4023360"/>
          </a:xfrm>
        </p:spPr>
        <p:txBody>
          <a:bodyPr>
            <a:normAutofit lnSpcReduction="10000"/>
          </a:bodyPr>
          <a:lstStyle/>
          <a:p>
            <a:pPr>
              <a:buFont typeface="Courier New" panose="02070309020205020404" pitchFamily="49" charset="0"/>
              <a:buChar char="o"/>
            </a:pPr>
            <a:r>
              <a:rPr lang="en-US" sz="1600" dirty="0" smtClean="0"/>
              <a:t> </a:t>
            </a:r>
            <a:r>
              <a:rPr lang="en-US" sz="1600" b="1" dirty="0" smtClean="0">
                <a:latin typeface="Arial" panose="020B0604020202020204" pitchFamily="34" charset="0"/>
                <a:cs typeface="Arial" panose="020B0604020202020204" pitchFamily="34" charset="0"/>
              </a:rPr>
              <a:t>Step 1</a:t>
            </a:r>
            <a:r>
              <a:rPr lang="en-US" sz="1600" dirty="0" smtClean="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How do we choose K</a:t>
            </a:r>
            <a:r>
              <a:rPr lang="en-GB" sz="1600" dirty="0" smtClean="0">
                <a:latin typeface="Arial" panose="020B0604020202020204" pitchFamily="34" charset="0"/>
                <a:cs typeface="Arial" panose="020B0604020202020204" pitchFamily="34" charset="0"/>
              </a:rPr>
              <a:t>?</a:t>
            </a:r>
          </a:p>
          <a:p>
            <a:pPr marL="0" indent="0">
              <a:buNone/>
            </a:pPr>
            <a:r>
              <a:rPr lang="en-GB" sz="1600" dirty="0" err="1">
                <a:latin typeface="Arial" panose="020B0604020202020204" pitchFamily="34" charset="0"/>
                <a:cs typeface="Arial" panose="020B0604020202020204" pitchFamily="34" charset="0"/>
              </a:rPr>
              <a:t>Sqrt</a:t>
            </a:r>
            <a:r>
              <a:rPr lang="en-GB" sz="1600" dirty="0">
                <a:latin typeface="Arial" panose="020B0604020202020204" pitchFamily="34" charset="0"/>
                <a:cs typeface="Arial" panose="020B0604020202020204" pitchFamily="34" charset="0"/>
              </a:rPr>
              <a:t>(n), where n is a total number of data points(if in case n is even we have to make the value  odd by adding 1 or subtracting 1 that helps in select better</a:t>
            </a:r>
            <a:r>
              <a:rPr lang="en-GB" sz="1600" dirty="0" smtClean="0">
                <a:latin typeface="Arial" panose="020B0604020202020204" pitchFamily="34" charset="0"/>
                <a:cs typeface="Arial" panose="020B0604020202020204" pitchFamily="34" charset="0"/>
              </a:rPr>
              <a:t>). </a:t>
            </a:r>
          </a:p>
          <a:p>
            <a:pPr marL="0" indent="0">
              <a:buNone/>
            </a:pPr>
            <a:r>
              <a:rPr lang="en-US" sz="1600" dirty="0" smtClean="0">
                <a:latin typeface="Arial" panose="020B0604020202020204" pitchFamily="34" charset="0"/>
                <a:cs typeface="Arial" panose="020B0604020202020204" pitchFamily="34" charset="0"/>
              </a:rPr>
              <a:t>Here, n = 10. so, k = </a:t>
            </a:r>
            <a:r>
              <a:rPr lang="en-US" sz="1600" dirty="0" err="1" smtClean="0">
                <a:latin typeface="Arial" panose="020B0604020202020204" pitchFamily="34" charset="0"/>
                <a:cs typeface="Arial" panose="020B0604020202020204" pitchFamily="34" charset="0"/>
              </a:rPr>
              <a:t>sqrt</a:t>
            </a:r>
            <a:r>
              <a:rPr lang="en-US" sz="1600" dirty="0" smtClean="0">
                <a:latin typeface="Arial" panose="020B0604020202020204" pitchFamily="34" charset="0"/>
                <a:cs typeface="Arial" panose="020B0604020202020204" pitchFamily="34" charset="0"/>
              </a:rPr>
              <a:t>(10) = 3</a:t>
            </a:r>
          </a:p>
          <a:p>
            <a:pPr>
              <a:buFont typeface="Courier New" panose="02070309020205020404" pitchFamily="49" charset="0"/>
              <a:buChar char="o"/>
            </a:pPr>
            <a:r>
              <a:rPr lang="en-US" sz="1600"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Step 2</a:t>
            </a:r>
            <a:r>
              <a:rPr lang="en-US" sz="1600" dirty="0" smtClean="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we have to find out the distance </a:t>
            </a:r>
            <a:r>
              <a:rPr lang="en-GB" sz="1600" dirty="0" smtClean="0">
                <a:latin typeface="Arial" panose="020B0604020202020204" pitchFamily="34" charset="0"/>
                <a:cs typeface="Arial" panose="020B0604020202020204" pitchFamily="34" charset="0"/>
              </a:rPr>
              <a:t>using</a:t>
            </a:r>
          </a:p>
          <a:p>
            <a:pPr marL="0" indent="0">
              <a:buNone/>
            </a:pPr>
            <a:r>
              <a:rPr lang="en-GB" sz="1600" dirty="0">
                <a:latin typeface="Arial" panose="020B0604020202020204" pitchFamily="34" charset="0"/>
                <a:cs typeface="Arial" panose="020B0604020202020204" pitchFamily="34" charset="0"/>
              </a:rPr>
              <a:t> d=√((x2-x1)²+(y2-y1)²) </a:t>
            </a:r>
            <a:r>
              <a:rPr lang="en-GB" sz="1600" dirty="0" smtClean="0">
                <a:latin typeface="Arial" panose="020B0604020202020204" pitchFamily="34" charset="0"/>
                <a:cs typeface="Arial" panose="020B0604020202020204" pitchFamily="34" charset="0"/>
              </a:rPr>
              <a:t> to </a:t>
            </a:r>
            <a:r>
              <a:rPr lang="en-GB" sz="1600" dirty="0">
                <a:latin typeface="Arial" panose="020B0604020202020204" pitchFamily="34" charset="0"/>
                <a:cs typeface="Arial" panose="020B0604020202020204" pitchFamily="34" charset="0"/>
              </a:rPr>
              <a:t>find the distance between any two points</a:t>
            </a:r>
            <a:r>
              <a:rPr lang="en-GB" sz="1600" dirty="0" smtClean="0">
                <a:latin typeface="Arial" panose="020B0604020202020204" pitchFamily="34" charset="0"/>
                <a:cs typeface="Arial" panose="020B0604020202020204" pitchFamily="34" charset="0"/>
              </a:rPr>
              <a:t>.</a:t>
            </a:r>
          </a:p>
          <a:p>
            <a:pPr marL="0" indent="0">
              <a:buNone/>
            </a:pPr>
            <a:r>
              <a:rPr lang="en-GB" sz="1600" dirty="0">
                <a:latin typeface="Arial" panose="020B0604020202020204" pitchFamily="34" charset="0"/>
                <a:cs typeface="Arial" panose="020B0604020202020204" pitchFamily="34" charset="0"/>
              </a:rPr>
              <a:t>So let’s find out the distance between Ajay and Angelina using formula  </a:t>
            </a:r>
          </a:p>
          <a:p>
            <a:pPr marL="0" indent="0">
              <a:buNone/>
            </a:pPr>
            <a:r>
              <a:rPr lang="en-GB" sz="1600" i="1" dirty="0">
                <a:latin typeface="Arial" panose="020B0604020202020204" pitchFamily="34" charset="0"/>
                <a:cs typeface="Arial" panose="020B0604020202020204" pitchFamily="34" charset="0"/>
              </a:rPr>
              <a:t>	</a:t>
            </a:r>
            <a:r>
              <a:rPr lang="en-GB" sz="1600" i="1"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d</a:t>
            </a:r>
            <a:r>
              <a:rPr lang="en-GB" sz="1600" dirty="0">
                <a:latin typeface="Arial" panose="020B0604020202020204" pitchFamily="34" charset="0"/>
                <a:cs typeface="Arial" panose="020B0604020202020204" pitchFamily="34" charset="0"/>
              </a:rPr>
              <a:t>=√((age2-age1)²+(</a:t>
            </a:r>
            <a:r>
              <a:rPr lang="en-GB" sz="1600" dirty="0" smtClean="0">
                <a:latin typeface="Arial" panose="020B0604020202020204" pitchFamily="34" charset="0"/>
                <a:cs typeface="Arial" panose="020B0604020202020204" pitchFamily="34" charset="0"/>
              </a:rPr>
              <a:t>gender2-gender1)²</a:t>
            </a:r>
          </a:p>
          <a:p>
            <a:pPr marL="0" indent="0">
              <a:buNone/>
            </a:pP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		d</a:t>
            </a:r>
            <a:r>
              <a:rPr lang="en-GB" sz="1600" dirty="0">
                <a:latin typeface="Arial" panose="020B0604020202020204" pitchFamily="34" charset="0"/>
                <a:cs typeface="Arial" panose="020B0604020202020204" pitchFamily="34" charset="0"/>
              </a:rPr>
              <a:t>=√((5-32)²+(</a:t>
            </a:r>
            <a:r>
              <a:rPr lang="en-GB" sz="1600" dirty="0" smtClean="0">
                <a:latin typeface="Arial" panose="020B0604020202020204" pitchFamily="34" charset="0"/>
                <a:cs typeface="Arial" panose="020B0604020202020204" pitchFamily="34" charset="0"/>
              </a:rPr>
              <a:t>1-0)²)</a:t>
            </a:r>
          </a:p>
          <a:p>
            <a:pPr marL="0" indent="0">
              <a:buNone/>
            </a:pP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		d</a:t>
            </a:r>
            <a:r>
              <a:rPr lang="en-GB" sz="1600" dirty="0">
                <a:latin typeface="Arial" panose="020B0604020202020204" pitchFamily="34" charset="0"/>
                <a:cs typeface="Arial" panose="020B0604020202020204" pitchFamily="34" charset="0"/>
              </a:rPr>
              <a:t>=√</a:t>
            </a:r>
            <a:r>
              <a:rPr lang="en-GB" sz="1600" dirty="0" smtClean="0">
                <a:latin typeface="Arial" panose="020B0604020202020204" pitchFamily="34" charset="0"/>
                <a:cs typeface="Arial" panose="020B0604020202020204" pitchFamily="34" charset="0"/>
              </a:rPr>
              <a:t>729+1</a:t>
            </a:r>
          </a:p>
          <a:p>
            <a:pPr marL="0" indent="0">
              <a:buNone/>
            </a:pPr>
            <a:r>
              <a:rPr lang="en-GB" sz="1600" dirty="0" smtClean="0">
                <a:latin typeface="Arial" panose="020B0604020202020204" pitchFamily="34" charset="0"/>
                <a:cs typeface="Arial" panose="020B0604020202020204" pitchFamily="34" charset="0"/>
              </a:rPr>
              <a:t>			d=27.02</a:t>
            </a:r>
          </a:p>
          <a:p>
            <a:pPr marL="0" indent="0">
              <a:buNone/>
            </a:pPr>
            <a:endParaRPr lang="en-GB"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A15C4C0E-E0D0-44A9-B7A0-2B49644B7C3E}"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545764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B510D7-3A00-4CC1-BED6-7F636E6D1832}"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Rectangle 8"/>
          <p:cNvSpPr/>
          <p:nvPr/>
        </p:nvSpPr>
        <p:spPr>
          <a:xfrm>
            <a:off x="1097280" y="462497"/>
            <a:ext cx="5058821" cy="369332"/>
          </a:xfrm>
          <a:prstGeom prst="rect">
            <a:avLst/>
          </a:prstGeom>
        </p:spPr>
        <p:txBody>
          <a:bodyPr wrap="square">
            <a:spAutoFit/>
          </a:bodyPr>
          <a:lstStyle/>
          <a:p>
            <a:r>
              <a:rPr lang="en-GB" dirty="0">
                <a:solidFill>
                  <a:srgbClr val="273239"/>
                </a:solidFill>
                <a:latin typeface="Arial" panose="020B0604020202020204" pitchFamily="34" charset="0"/>
                <a:cs typeface="Arial" panose="020B0604020202020204" pitchFamily="34" charset="0"/>
              </a:rPr>
              <a:t>Similarly, we find out all distance one by one.</a:t>
            </a:r>
            <a:endParaRPr lang="en-GB"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052509"/>
            <a:ext cx="4814123" cy="5245260"/>
          </a:xfrm>
          <a:prstGeom prst="rect">
            <a:avLst/>
          </a:prstGeom>
        </p:spPr>
      </p:pic>
    </p:spTree>
    <p:extLst>
      <p:ext uri="{BB962C8B-B14F-4D97-AF65-F5344CB8AC3E}">
        <p14:creationId xmlns:p14="http://schemas.microsoft.com/office/powerpoint/2010/main" val="3852563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097277" y="1854558"/>
            <a:ext cx="10115205" cy="4014536"/>
          </a:xfrm>
        </p:spPr>
        <p:txBody>
          <a:bodyPr/>
          <a:lstStyle/>
          <a:p>
            <a:pPr algn="just">
              <a:buFont typeface="Courier New" panose="02070309020205020404" pitchFamily="49" charset="0"/>
              <a:buChar char="o"/>
            </a:pPr>
            <a:r>
              <a:rPr lang="en-US" dirty="0" smtClean="0"/>
              <a:t> </a:t>
            </a:r>
            <a:r>
              <a:rPr lang="en-US" b="1" dirty="0" smtClean="0">
                <a:latin typeface="Arial" panose="020B0604020202020204" pitchFamily="34" charset="0"/>
                <a:cs typeface="Arial" panose="020B0604020202020204" pitchFamily="34" charset="0"/>
              </a:rPr>
              <a:t>Step 3</a:t>
            </a: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value of </a:t>
            </a:r>
            <a:r>
              <a:rPr lang="en-GB" b="1" dirty="0">
                <a:latin typeface="Arial" panose="020B0604020202020204" pitchFamily="34" charset="0"/>
                <a:cs typeface="Arial" panose="020B0604020202020204" pitchFamily="34" charset="0"/>
              </a:rPr>
              <a:t>k </a:t>
            </a:r>
            <a:r>
              <a:rPr lang="en-GB" dirty="0">
                <a:latin typeface="Arial" panose="020B0604020202020204" pitchFamily="34" charset="0"/>
                <a:cs typeface="Arial" panose="020B0604020202020204" pitchFamily="34" charset="0"/>
              </a:rPr>
              <a:t>factor is 3 for Angelina. And the closest to 3 is 9,10,10.5 that is closest to Angelina are </a:t>
            </a:r>
            <a:r>
              <a:rPr lang="en-GB" dirty="0" err="1">
                <a:latin typeface="Arial" panose="020B0604020202020204" pitchFamily="34" charset="0"/>
                <a:cs typeface="Arial" panose="020B0604020202020204" pitchFamily="34" charset="0"/>
              </a:rPr>
              <a:t>Zaira</a:t>
            </a:r>
            <a:r>
              <a:rPr lang="en-GB" dirty="0">
                <a:latin typeface="Arial" panose="020B0604020202020204" pitchFamily="34" charset="0"/>
                <a:cs typeface="Arial" panose="020B0604020202020204" pitchFamily="34" charset="0"/>
              </a:rPr>
              <a:t>, Smith and Michael</a:t>
            </a:r>
            <a:r>
              <a:rPr lang="en-GB"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algn="just">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S</a:t>
            </a:r>
            <a:r>
              <a:rPr lang="en-GB" dirty="0" smtClean="0">
                <a:latin typeface="Arial" panose="020B0604020202020204" pitchFamily="34" charset="0"/>
                <a:cs typeface="Arial" panose="020B0604020202020204" pitchFamily="34" charset="0"/>
              </a:rPr>
              <a:t>o </a:t>
            </a:r>
            <a:r>
              <a:rPr lang="en-GB" dirty="0">
                <a:latin typeface="Arial" panose="020B0604020202020204" pitchFamily="34" charset="0"/>
                <a:cs typeface="Arial" panose="020B0604020202020204" pitchFamily="34" charset="0"/>
              </a:rPr>
              <a:t>according to KNN algorithm, Angelina will be in the class of people who like cricket. So this is how KNN algorithm works. </a:t>
            </a:r>
          </a:p>
        </p:txBody>
      </p:sp>
      <p:sp>
        <p:nvSpPr>
          <p:cNvPr id="2" name="Date Placeholder 1"/>
          <p:cNvSpPr>
            <a:spLocks noGrp="1"/>
          </p:cNvSpPr>
          <p:nvPr>
            <p:ph type="dt" sz="half" idx="10"/>
          </p:nvPr>
        </p:nvSpPr>
        <p:spPr/>
        <p:txBody>
          <a:bodyPr/>
          <a:lstStyle/>
          <a:p>
            <a:fld id="{2FCA00AF-D609-4660-B327-05ADCFB6EC8D}" type="datetime1">
              <a:rPr lang="en-US" smtClean="0"/>
              <a:t>7/29/2024</a:t>
            </a:fld>
            <a:endParaRPr lang="en-US" dirty="0"/>
          </a:p>
        </p:txBody>
      </p:sp>
      <p:sp>
        <p:nvSpPr>
          <p:cNvPr id="3" name="Footer Placeholder 2"/>
          <p:cNvSpPr>
            <a:spLocks noGrp="1"/>
          </p:cNvSpPr>
          <p:nvPr>
            <p:ph type="ftr" sz="quarter" idx="11"/>
          </p:nvPr>
        </p:nvSpPr>
        <p:spPr/>
        <p:txBody>
          <a:bodyPr/>
          <a:lstStyle/>
          <a:p>
            <a:r>
              <a:rPr lang="en-US" smtClean="0"/>
              <a:t>K-Nearest Neighbor(KNN)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551" y="2895525"/>
            <a:ext cx="4299441" cy="1496171"/>
          </a:xfrm>
          <a:prstGeom prst="rect">
            <a:avLst/>
          </a:prstGeom>
        </p:spPr>
      </p:pic>
    </p:spTree>
    <p:extLst>
      <p:ext uri="{BB962C8B-B14F-4D97-AF65-F5344CB8AC3E}">
        <p14:creationId xmlns:p14="http://schemas.microsoft.com/office/powerpoint/2010/main" val="182535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a:xfrm>
            <a:off x="1097280" y="2305317"/>
            <a:ext cx="10058400" cy="3872869"/>
          </a:xfrm>
        </p:spPr>
        <p:txBody>
          <a:bodyPr/>
          <a:lstStyle/>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Banking </a:t>
            </a:r>
            <a:r>
              <a:rPr lang="en-GB" dirty="0">
                <a:latin typeface="Arial" panose="020B0604020202020204" pitchFamily="34" charset="0"/>
                <a:cs typeface="Arial" panose="020B0604020202020204" pitchFamily="34" charset="0"/>
              </a:rPr>
              <a:t>System</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Calculating Credit Ratings</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Politics</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Medical</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Facial recognition</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Recommandation </a:t>
            </a:r>
            <a:r>
              <a:rPr lang="fr-FR" dirty="0" err="1">
                <a:latin typeface="Arial" panose="020B0604020202020204" pitchFamily="34" charset="0"/>
                <a:cs typeface="Arial" panose="020B0604020202020204" pitchFamily="34" charset="0"/>
              </a:rPr>
              <a:t>systems</a:t>
            </a:r>
            <a:r>
              <a:rPr lang="fr-FR" dirty="0">
                <a:latin typeface="Arial" panose="020B0604020202020204" pitchFamily="34" charset="0"/>
                <a:cs typeface="Arial" panose="020B0604020202020204" pitchFamily="34" charset="0"/>
              </a:rPr>
              <a:t> (Amazon, </a:t>
            </a:r>
            <a:r>
              <a:rPr lang="fr-FR" dirty="0" err="1">
                <a:latin typeface="Arial" panose="020B0604020202020204" pitchFamily="34" charset="0"/>
                <a:cs typeface="Arial" panose="020B0604020202020204" pitchFamily="34" charset="0"/>
              </a:rPr>
              <a:t>Hulu</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Netflix</a:t>
            </a:r>
            <a:r>
              <a:rPr lang="fr-FR" dirty="0" smtClean="0">
                <a:latin typeface="Arial" panose="020B0604020202020204" pitchFamily="34" charset="0"/>
                <a:cs typeface="Arial" panose="020B0604020202020204" pitchFamily="34" charset="0"/>
              </a:rPr>
              <a:t> etc.)</a:t>
            </a:r>
            <a:endParaRPr lang="fr-FR"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dirty="0"/>
          </a:p>
        </p:txBody>
      </p:sp>
      <p:sp>
        <p:nvSpPr>
          <p:cNvPr id="4" name="Date Placeholder 3"/>
          <p:cNvSpPr>
            <a:spLocks noGrp="1"/>
          </p:cNvSpPr>
          <p:nvPr>
            <p:ph type="dt" sz="half" idx="10"/>
          </p:nvPr>
        </p:nvSpPr>
        <p:spPr/>
        <p:txBody>
          <a:bodyPr/>
          <a:lstStyle/>
          <a:p>
            <a:fld id="{62E48B9A-C539-4C28-8107-10FF1E143278}"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176263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GB" dirty="0"/>
          </a:p>
        </p:txBody>
      </p:sp>
      <p:sp>
        <p:nvSpPr>
          <p:cNvPr id="3" name="Content Placeholder 2"/>
          <p:cNvSpPr>
            <a:spLocks noGrp="1"/>
          </p:cNvSpPr>
          <p:nvPr>
            <p:ph idx="1"/>
          </p:nvPr>
        </p:nvSpPr>
        <p:spPr>
          <a:xfrm>
            <a:off x="1068387" y="2325031"/>
            <a:ext cx="10058400" cy="4023360"/>
          </a:xfrm>
        </p:spPr>
        <p:txBody>
          <a:bodyPr/>
          <a:lstStyle/>
          <a:p>
            <a:pPr algn="just">
              <a:buFont typeface="Courier New" panose="02070309020205020404" pitchFamily="49" charset="0"/>
              <a:buChar char="o"/>
            </a:pPr>
            <a:r>
              <a:rPr lang="en-US" dirty="0" smtClean="0"/>
              <a:t> </a:t>
            </a:r>
            <a:r>
              <a:rPr lang="en-GB" dirty="0">
                <a:latin typeface="Arial" panose="020B0604020202020204" pitchFamily="34" charset="0"/>
                <a:cs typeface="Arial" panose="020B0604020202020204" pitchFamily="34" charset="0"/>
              </a:rPr>
              <a:t>It is simple to implement.</a:t>
            </a: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is robust to the noisy training </a:t>
            </a:r>
            <a:r>
              <a:rPr lang="en-GB" dirty="0" smtClean="0">
                <a:latin typeface="Arial" panose="020B0604020202020204" pitchFamily="34" charset="0"/>
                <a:cs typeface="Arial" panose="020B0604020202020204" pitchFamily="34" charset="0"/>
              </a:rPr>
              <a:t>data.</a:t>
            </a:r>
          </a:p>
          <a:p>
            <a:pPr algn="just">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can be more effective if the training data is large.</a:t>
            </a: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is very useful for nonlinear data because there is no assumption about data in this algorithm.</a:t>
            </a: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is a versatile algorithm as we can use it for classification as well as regression.</a:t>
            </a:r>
          </a:p>
          <a:p>
            <a:pPr>
              <a:buFont typeface="Courier New" panose="02070309020205020404" pitchFamily="49" charset="0"/>
              <a:buChar char="o"/>
            </a:pPr>
            <a:endParaRPr lang="en-GB" dirty="0"/>
          </a:p>
          <a:p>
            <a:pPr>
              <a:buFont typeface="Courier New" panose="02070309020205020404" pitchFamily="49" charset="0"/>
              <a:buChar char="o"/>
            </a:pPr>
            <a:endParaRPr lang="en-GB" dirty="0"/>
          </a:p>
        </p:txBody>
      </p:sp>
      <p:sp>
        <p:nvSpPr>
          <p:cNvPr id="4" name="Date Placeholder 3"/>
          <p:cNvSpPr>
            <a:spLocks noGrp="1"/>
          </p:cNvSpPr>
          <p:nvPr>
            <p:ph type="dt" sz="half" idx="10"/>
          </p:nvPr>
        </p:nvSpPr>
        <p:spPr/>
        <p:txBody>
          <a:bodyPr/>
          <a:lstStyle/>
          <a:p>
            <a:fld id="{5F2EE62F-E338-4F08-B941-D9E745820E61}"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2409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GB" dirty="0"/>
          </a:p>
        </p:txBody>
      </p:sp>
      <p:sp>
        <p:nvSpPr>
          <p:cNvPr id="3" name="Content Placeholder 2"/>
          <p:cNvSpPr>
            <a:spLocks noGrp="1"/>
          </p:cNvSpPr>
          <p:nvPr>
            <p:ph idx="1"/>
          </p:nvPr>
        </p:nvSpPr>
        <p:spPr>
          <a:xfrm>
            <a:off x="1097280" y="2436425"/>
            <a:ext cx="10058400" cy="4023360"/>
          </a:xfrm>
        </p:spPr>
        <p:txBody>
          <a:bodyPr/>
          <a:lstStyle/>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is computationally a bit expensive algorithm because it stores all the training data.</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High memory storage required as compared to other supervised learning </a:t>
            </a:r>
            <a:r>
              <a:rPr lang="en-GB" dirty="0" smtClean="0">
                <a:latin typeface="Arial" panose="020B0604020202020204" pitchFamily="34" charset="0"/>
                <a:cs typeface="Arial" panose="020B0604020202020204" pitchFamily="34" charset="0"/>
              </a:rPr>
              <a:t>algorithms.</a:t>
            </a: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Always needs to determine the value of K which may be complex some time.</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The computation cost is high because of calculating the distance between the data points for </a:t>
            </a:r>
            <a:r>
              <a:rPr lang="en-GB" dirty="0" smtClean="0">
                <a:latin typeface="Arial" panose="020B0604020202020204" pitchFamily="34" charset="0"/>
                <a:cs typeface="Arial" panose="020B0604020202020204" pitchFamily="34" charset="0"/>
              </a:rPr>
              <a:t>  all </a:t>
            </a:r>
            <a:r>
              <a:rPr lang="en-GB" dirty="0">
                <a:latin typeface="Arial" panose="020B0604020202020204" pitchFamily="34" charset="0"/>
                <a:cs typeface="Arial" panose="020B0604020202020204" pitchFamily="34" charset="0"/>
              </a:rPr>
              <a:t>the training samples.</a:t>
            </a:r>
          </a:p>
          <a:p>
            <a:pPr>
              <a:buFont typeface="Courier New" panose="02070309020205020404" pitchFamily="49" charset="0"/>
              <a:buChar char="o"/>
            </a:pPr>
            <a:endParaRPr lang="en-GB" dirty="0"/>
          </a:p>
        </p:txBody>
      </p:sp>
      <p:sp>
        <p:nvSpPr>
          <p:cNvPr id="4" name="Date Placeholder 3"/>
          <p:cNvSpPr>
            <a:spLocks noGrp="1"/>
          </p:cNvSpPr>
          <p:nvPr>
            <p:ph type="dt" sz="half" idx="10"/>
          </p:nvPr>
        </p:nvSpPr>
        <p:spPr/>
        <p:txBody>
          <a:bodyPr/>
          <a:lstStyle/>
          <a:p>
            <a:fld id="{67539A33-04CA-4918-A21F-9D2C80C847AA}"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153006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2373768"/>
            <a:ext cx="10058400" cy="4023360"/>
          </a:xfrm>
        </p:spPr>
        <p:txBody>
          <a:bodyPr/>
          <a:lstStyle/>
          <a:p>
            <a:pPr>
              <a:buFont typeface="Courier New" panose="02070309020205020404" pitchFamily="49" charset="0"/>
              <a:buChar char="o"/>
            </a:pPr>
            <a:r>
              <a:rPr lang="en-US" dirty="0"/>
              <a:t> </a:t>
            </a:r>
            <a:r>
              <a:rPr lang="en-US" dirty="0">
                <a:hlinkClick r:id="rId2"/>
              </a:rPr>
              <a:t>https://</a:t>
            </a:r>
            <a:r>
              <a:rPr lang="en-US" dirty="0" smtClean="0">
                <a:hlinkClick r:id="rId2"/>
              </a:rPr>
              <a:t>www.javatpoint.com/k-nearest-neighbor-algorithm-for-machine-learning</a:t>
            </a:r>
            <a:endParaRPr lang="en-US" dirty="0" smtClean="0"/>
          </a:p>
          <a:p>
            <a:pPr>
              <a:buFont typeface="Courier New" panose="02070309020205020404" pitchFamily="49" charset="0"/>
              <a:buChar char="o"/>
            </a:pPr>
            <a:r>
              <a:rPr lang="en-US" dirty="0"/>
              <a:t> </a:t>
            </a:r>
            <a:r>
              <a:rPr lang="en-US" dirty="0">
                <a:hlinkClick r:id="rId3"/>
              </a:rPr>
              <a:t>https://</a:t>
            </a:r>
            <a:r>
              <a:rPr lang="en-US" dirty="0" smtClean="0">
                <a:hlinkClick r:id="rId3"/>
              </a:rPr>
              <a:t>www.youtube.com/watch?v=L5RUA2_eCIg&amp;t=12s</a:t>
            </a:r>
            <a:endParaRPr lang="en-US" dirty="0" smtClean="0"/>
          </a:p>
          <a:p>
            <a:pPr>
              <a:buFont typeface="Courier New" panose="02070309020205020404" pitchFamily="49" charset="0"/>
              <a:buChar char="o"/>
            </a:pPr>
            <a:r>
              <a:rPr lang="en-US" dirty="0"/>
              <a:t> </a:t>
            </a:r>
            <a:r>
              <a:rPr lang="en-US" dirty="0">
                <a:hlinkClick r:id="rId4"/>
              </a:rPr>
              <a:t>https://medium.com/@</a:t>
            </a:r>
            <a:r>
              <a:rPr lang="en-US" dirty="0" smtClean="0">
                <a:hlinkClick r:id="rId4"/>
              </a:rPr>
              <a:t>arman_hussain786/k-nearest-neighbors-knn-and-its-applications-7891a4a916c6</a:t>
            </a:r>
            <a:endParaRPr lang="en-US" dirty="0" smtClean="0"/>
          </a:p>
          <a:p>
            <a:pPr>
              <a:buFont typeface="Courier New" panose="02070309020205020404" pitchFamily="49" charset="0"/>
              <a:buChar char="o"/>
            </a:pPr>
            <a:endParaRPr lang="en-US" dirty="0"/>
          </a:p>
        </p:txBody>
      </p:sp>
      <p:sp>
        <p:nvSpPr>
          <p:cNvPr id="4" name="Date Placeholder 3"/>
          <p:cNvSpPr>
            <a:spLocks noGrp="1"/>
          </p:cNvSpPr>
          <p:nvPr>
            <p:ph type="dt" sz="half" idx="10"/>
          </p:nvPr>
        </p:nvSpPr>
        <p:spPr/>
        <p:txBody>
          <a:bodyPr/>
          <a:lstStyle/>
          <a:p>
            <a:fld id="{32453F34-7FB0-495D-B018-4BE32AC5F065}"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99880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A K</a:t>
            </a:r>
            <a:r>
              <a:rPr lang="en-US" dirty="0" smtClean="0">
                <a:latin typeface="Arial" panose="020B0604020202020204" pitchFamily="34" charset="0"/>
                <a:cs typeface="Arial" panose="020B0604020202020204" pitchFamily="34" charset="0"/>
              </a:rPr>
              <a:t>-Nearest-Neighbor </a:t>
            </a:r>
            <a:r>
              <a:rPr lang="en-US" dirty="0">
                <a:latin typeface="Arial" panose="020B0604020202020204" pitchFamily="34" charset="0"/>
                <a:cs typeface="Arial" panose="020B0604020202020204" pitchFamily="34" charset="0"/>
              </a:rPr>
              <a:t>algorithm, often abbreviated K</a:t>
            </a:r>
            <a:r>
              <a:rPr lang="en-US" dirty="0" smtClean="0">
                <a:latin typeface="Arial" panose="020B0604020202020204" pitchFamily="34" charset="0"/>
                <a:cs typeface="Arial" panose="020B0604020202020204" pitchFamily="34" charset="0"/>
              </a:rPr>
              <a:t>-NN, </a:t>
            </a:r>
            <a:r>
              <a:rPr lang="en-US" dirty="0">
                <a:latin typeface="Arial" panose="020B0604020202020204" pitchFamily="34" charset="0"/>
                <a:cs typeface="Arial" panose="020B0604020202020204" pitchFamily="34" charset="0"/>
              </a:rPr>
              <a:t>is an approach to data classification that estimates how likely a data point is to be a member of one group or the other depending on what group the data points nearest to it are in</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pPr lvl="8">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Supervised</a:t>
            </a:r>
          </a:p>
          <a:p>
            <a:pPr lvl="8">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Classification and Regression</a:t>
            </a:r>
          </a:p>
          <a:p>
            <a:pPr lvl="8">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Non-parametric Algorithm</a:t>
            </a:r>
          </a:p>
          <a:p>
            <a:pPr lvl="8">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Lazy Learner Algorithm</a:t>
            </a:r>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018A82EB-977F-4B5D-84C7-0E567FD4AAA6}"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441" y="2866675"/>
            <a:ext cx="4706007" cy="1981477"/>
          </a:xfrm>
          <a:prstGeom prst="rect">
            <a:avLst/>
          </a:prstGeom>
        </p:spPr>
      </p:pic>
    </p:spTree>
    <p:extLst>
      <p:ext uri="{BB962C8B-B14F-4D97-AF65-F5344CB8AC3E}">
        <p14:creationId xmlns:p14="http://schemas.microsoft.com/office/powerpoint/2010/main" val="2559225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5459"/>
            <a:ext cx="10058400" cy="145531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How </a:t>
            </a:r>
            <a:r>
              <a:rPr lang="en-US" dirty="0"/>
              <a:t>does K-NN work?</a:t>
            </a:r>
            <a:br>
              <a:rPr lang="en-US" dirty="0"/>
            </a:br>
            <a:endParaRPr lang="en-US" dirty="0"/>
          </a:p>
        </p:txBody>
      </p:sp>
      <p:sp>
        <p:nvSpPr>
          <p:cNvPr id="3" name="Content Placeholder 2"/>
          <p:cNvSpPr>
            <a:spLocks noGrp="1"/>
          </p:cNvSpPr>
          <p:nvPr>
            <p:ph idx="1"/>
          </p:nvPr>
        </p:nvSpPr>
        <p:spPr>
          <a:xfrm>
            <a:off x="1097280" y="2257858"/>
            <a:ext cx="10058400" cy="4023360"/>
          </a:xfrm>
        </p:spPr>
        <p:txBody>
          <a:bodyPr/>
          <a:lstStyle/>
          <a:p>
            <a:pPr algn="just">
              <a:buFont typeface="Courier New" panose="02070309020205020404" pitchFamily="49" charset="0"/>
              <a:buChar char="o"/>
            </a:pPr>
            <a:r>
              <a:rPr lang="en-US" b="1" dirty="0" smtClean="0"/>
              <a:t> </a:t>
            </a:r>
            <a:r>
              <a:rPr lang="en-US" b="1" dirty="0" smtClean="0">
                <a:latin typeface="Arial" panose="020B0604020202020204" pitchFamily="34" charset="0"/>
                <a:cs typeface="Arial" panose="020B0604020202020204" pitchFamily="34" charset="0"/>
              </a:rPr>
              <a:t>Step-1</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Select the number K of the </a:t>
            </a:r>
            <a:r>
              <a:rPr lang="en-US" dirty="0" smtClean="0">
                <a:latin typeface="Arial" panose="020B0604020202020204" pitchFamily="34" charset="0"/>
                <a:cs typeface="Arial" panose="020B0604020202020204" pitchFamily="34" charset="0"/>
              </a:rPr>
              <a:t>neighbors</a:t>
            </a:r>
          </a:p>
          <a:p>
            <a:pPr algn="just">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Step-2:</a:t>
            </a:r>
            <a:r>
              <a:rPr lang="en-US" dirty="0">
                <a:latin typeface="Arial" panose="020B0604020202020204" pitchFamily="34" charset="0"/>
                <a:cs typeface="Arial" panose="020B0604020202020204" pitchFamily="34" charset="0"/>
              </a:rPr>
              <a:t> Calculate the Euclidean distance of </a:t>
            </a:r>
            <a:r>
              <a:rPr lang="en-US" b="1" dirty="0">
                <a:latin typeface="Arial" panose="020B0604020202020204" pitchFamily="34" charset="0"/>
                <a:cs typeface="Arial" panose="020B0604020202020204" pitchFamily="34" charset="0"/>
              </a:rPr>
              <a:t>K number of neighbors</a:t>
            </a:r>
            <a:endParaRPr lang="en-US" dirty="0">
              <a:latin typeface="Arial" panose="020B0604020202020204" pitchFamily="34" charset="0"/>
              <a:cs typeface="Arial" panose="020B0604020202020204" pitchFamily="34" charset="0"/>
            </a:endParaRP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Step-3:</a:t>
            </a:r>
            <a:r>
              <a:rPr lang="en-US" dirty="0">
                <a:latin typeface="Arial" panose="020B0604020202020204" pitchFamily="34" charset="0"/>
                <a:cs typeface="Arial" panose="020B0604020202020204" pitchFamily="34" charset="0"/>
              </a:rPr>
              <a:t> Take the K nearest neighbors as per the calculated Euclidean </a:t>
            </a:r>
            <a:r>
              <a:rPr lang="en-US" dirty="0" smtClean="0">
                <a:latin typeface="Arial" panose="020B0604020202020204" pitchFamily="34" charset="0"/>
                <a:cs typeface="Arial" panose="020B0604020202020204" pitchFamily="34" charset="0"/>
              </a:rPr>
              <a:t>distance</a:t>
            </a:r>
            <a:endParaRPr lang="en-US" dirty="0">
              <a:latin typeface="Arial" panose="020B0604020202020204" pitchFamily="34" charset="0"/>
              <a:cs typeface="Arial" panose="020B0604020202020204" pitchFamily="34" charset="0"/>
            </a:endParaRP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Step-4:</a:t>
            </a:r>
            <a:r>
              <a:rPr lang="en-US" dirty="0">
                <a:latin typeface="Arial" panose="020B0604020202020204" pitchFamily="34" charset="0"/>
                <a:cs typeface="Arial" panose="020B0604020202020204" pitchFamily="34" charset="0"/>
              </a:rPr>
              <a:t> Among these k neighbors, count the number of the data points in each </a:t>
            </a:r>
            <a:r>
              <a:rPr lang="en-US" dirty="0" smtClean="0">
                <a:latin typeface="Arial" panose="020B0604020202020204" pitchFamily="34" charset="0"/>
                <a:cs typeface="Arial" panose="020B0604020202020204" pitchFamily="34" charset="0"/>
              </a:rPr>
              <a:t>category</a:t>
            </a:r>
            <a:endParaRPr lang="en-US" dirty="0">
              <a:latin typeface="Arial" panose="020B0604020202020204" pitchFamily="34" charset="0"/>
              <a:cs typeface="Arial" panose="020B0604020202020204" pitchFamily="34" charset="0"/>
            </a:endParaRPr>
          </a:p>
          <a:p>
            <a:pPr algn="just">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Step-5:</a:t>
            </a:r>
            <a:r>
              <a:rPr lang="en-US" dirty="0">
                <a:latin typeface="Arial" panose="020B0604020202020204" pitchFamily="34" charset="0"/>
                <a:cs typeface="Arial" panose="020B0604020202020204" pitchFamily="34" charset="0"/>
              </a:rPr>
              <a:t> Assign the new data points to that category for which the number of the </a:t>
            </a:r>
            <a:r>
              <a:rPr lang="en-US" dirty="0" smtClean="0">
                <a:latin typeface="Arial" panose="020B0604020202020204" pitchFamily="34" charset="0"/>
                <a:cs typeface="Arial" panose="020B0604020202020204" pitchFamily="34" charset="0"/>
              </a:rPr>
              <a:t> neighbor </a:t>
            </a:r>
            <a:r>
              <a:rPr lang="en-US" dirty="0">
                <a:latin typeface="Arial" panose="020B0604020202020204" pitchFamily="34" charset="0"/>
                <a:cs typeface="Arial" panose="020B0604020202020204" pitchFamily="34" charset="0"/>
              </a:rPr>
              <a:t>is </a:t>
            </a:r>
            <a:r>
              <a:rPr lang="en-US" dirty="0" smtClean="0">
                <a:latin typeface="Arial" panose="020B0604020202020204" pitchFamily="34" charset="0"/>
                <a:cs typeface="Arial" panose="020B0604020202020204" pitchFamily="34" charset="0"/>
              </a:rPr>
              <a:t> maximum</a:t>
            </a:r>
          </a:p>
          <a:p>
            <a:pPr algn="just">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Step-6:</a:t>
            </a:r>
            <a:r>
              <a:rPr lang="en-US" dirty="0">
                <a:latin typeface="Arial" panose="020B0604020202020204" pitchFamily="34" charset="0"/>
                <a:cs typeface="Arial" panose="020B0604020202020204" pitchFamily="34" charset="0"/>
              </a:rPr>
              <a:t> Our model </a:t>
            </a:r>
            <a:r>
              <a:rPr lang="en-US">
                <a:latin typeface="Arial" panose="020B0604020202020204" pitchFamily="34" charset="0"/>
                <a:cs typeface="Arial" panose="020B0604020202020204" pitchFamily="34" charset="0"/>
              </a:rPr>
              <a:t>is </a:t>
            </a:r>
            <a:r>
              <a:rPr lang="en-US" smtClean="0">
                <a:latin typeface="Arial" panose="020B0604020202020204" pitchFamily="34" charset="0"/>
                <a:cs typeface="Arial" panose="020B0604020202020204" pitchFamily="34" charset="0"/>
              </a:rPr>
              <a:t>ready</a:t>
            </a:r>
            <a:endParaRPr lang="en-US"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4" name="Date Placeholder 3"/>
          <p:cNvSpPr>
            <a:spLocks noGrp="1"/>
          </p:cNvSpPr>
          <p:nvPr>
            <p:ph type="dt" sz="half" idx="10"/>
          </p:nvPr>
        </p:nvSpPr>
        <p:spPr/>
        <p:txBody>
          <a:bodyPr/>
          <a:lstStyle/>
          <a:p>
            <a:fld id="{5B0F6B30-8F98-4E1E-B2CC-DA0E09E9F1DB}"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72810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Simulation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896" y="1885675"/>
            <a:ext cx="5258534" cy="3943900"/>
          </a:xfrm>
        </p:spPr>
      </p:pic>
      <p:sp>
        <p:nvSpPr>
          <p:cNvPr id="3" name="Date Placeholder 2"/>
          <p:cNvSpPr>
            <a:spLocks noGrp="1"/>
          </p:cNvSpPr>
          <p:nvPr>
            <p:ph type="dt" sz="half" idx="10"/>
          </p:nvPr>
        </p:nvSpPr>
        <p:spPr/>
        <p:txBody>
          <a:bodyPr/>
          <a:lstStyle/>
          <a:p>
            <a:fld id="{87F061B8-95B9-46BF-84EB-47DE3C21F78C}"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90894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a:xfrm>
            <a:off x="1097280" y="2348010"/>
            <a:ext cx="10058400" cy="4023360"/>
          </a:xfrm>
        </p:spPr>
        <p:txBody>
          <a:bodyPr/>
          <a:lstStyle/>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Firstly</a:t>
            </a:r>
            <a:r>
              <a:rPr lang="en-US" dirty="0">
                <a:latin typeface="Arial" panose="020B0604020202020204" pitchFamily="34" charset="0"/>
                <a:cs typeface="Arial" panose="020B0604020202020204" pitchFamily="34" charset="0"/>
              </a:rPr>
              <a:t>, we will choose the number of neighbors, so we will choose the k=5</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There is no particular way to determine the best value for "K", so we need to try some values to find the best out of them. The most preferred value for K is 5.</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very low value for K such as K=1 or K=2, can be noisy and lead to the effects of outliers in the model.</a:t>
            </a:r>
          </a:p>
          <a:p>
            <a:pPr>
              <a:buFont typeface="Courier New" panose="02070309020205020404" pitchFamily="49" charset="0"/>
              <a:buChar char="o"/>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Large values for K are good, but it may find some difficulties</a:t>
            </a:r>
            <a:r>
              <a:rPr lang="en-US" dirty="0" smtClean="0">
                <a:latin typeface="Arial" panose="020B0604020202020204" pitchFamily="34" charset="0"/>
                <a:cs typeface="Arial" panose="020B0604020202020204" pitchFamily="34" charset="0"/>
              </a:rPr>
              <a:t>.</a:t>
            </a: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Try to take odd value. </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Date Placeholder 3"/>
          <p:cNvSpPr>
            <a:spLocks noGrp="1"/>
          </p:cNvSpPr>
          <p:nvPr>
            <p:ph type="dt" sz="half" idx="10"/>
          </p:nvPr>
        </p:nvSpPr>
        <p:spPr/>
        <p:txBody>
          <a:bodyPr/>
          <a:lstStyle/>
          <a:p>
            <a:fld id="{ED52E11F-5FE8-4DDE-8DD8-1AA72FF9D97B}"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05411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a:xfrm>
            <a:off x="1097280" y="1845734"/>
            <a:ext cx="10058400" cy="4709612"/>
          </a:xfrm>
        </p:spPr>
        <p:txBody>
          <a:bodyPr/>
          <a:lstStyle/>
          <a:p>
            <a:pPr algn="just">
              <a:buFont typeface="Courier New" panose="02070309020205020404" pitchFamily="49" charset="0"/>
              <a:buChar char="o"/>
            </a:pPr>
            <a:r>
              <a:rPr lang="en-US" dirty="0" smtClean="0"/>
              <a:t> </a:t>
            </a: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will calculate the </a:t>
            </a:r>
            <a:r>
              <a:rPr lang="en-US" b="1" dirty="0">
                <a:latin typeface="Arial" panose="020B0604020202020204" pitchFamily="34" charset="0"/>
                <a:cs typeface="Arial" panose="020B0604020202020204" pitchFamily="34" charset="0"/>
              </a:rPr>
              <a:t>Euclidean distance</a:t>
            </a:r>
            <a:r>
              <a:rPr lang="en-US" dirty="0">
                <a:latin typeface="Arial" panose="020B0604020202020204" pitchFamily="34" charset="0"/>
                <a:cs typeface="Arial" panose="020B0604020202020204" pitchFamily="34" charset="0"/>
              </a:rPr>
              <a:t> between </a:t>
            </a:r>
            <a:r>
              <a:rPr lang="en-US" dirty="0" smtClean="0">
                <a:latin typeface="Arial" panose="020B0604020202020204" pitchFamily="34" charset="0"/>
                <a:cs typeface="Arial" panose="020B0604020202020204" pitchFamily="34" charset="0"/>
              </a:rPr>
              <a:t>test </a:t>
            </a:r>
            <a:r>
              <a:rPr lang="en-US" dirty="0">
                <a:latin typeface="Arial" panose="020B0604020202020204" pitchFamily="34" charset="0"/>
                <a:cs typeface="Arial" panose="020B0604020202020204" pitchFamily="34" charset="0"/>
              </a:rPr>
              <a:t>data and each row of training data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Euclidean distance is the distance between two </a:t>
            </a:r>
            <a:r>
              <a:rPr lang="en-US" dirty="0" smtClean="0">
                <a:latin typeface="Arial" panose="020B0604020202020204" pitchFamily="34" charset="0"/>
                <a:cs typeface="Arial" panose="020B0604020202020204" pitchFamily="34" charset="0"/>
              </a:rPr>
              <a:t>points. </a:t>
            </a:r>
            <a:r>
              <a:rPr lang="en-US" dirty="0">
                <a:latin typeface="Arial" panose="020B0604020202020204" pitchFamily="34" charset="0"/>
                <a:cs typeface="Arial" panose="020B0604020202020204" pitchFamily="34" charset="0"/>
              </a:rPr>
              <a:t>It can be calculated as</a:t>
            </a:r>
            <a:r>
              <a:rPr lang="en-US" dirty="0" smtClean="0">
                <a:latin typeface="Arial" panose="020B0604020202020204" pitchFamily="34" charset="0"/>
                <a:cs typeface="Arial" panose="020B0604020202020204" pitchFamily="34" charset="0"/>
              </a:rPr>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921" y="2499707"/>
            <a:ext cx="4887007" cy="3785183"/>
          </a:xfrm>
          <a:prstGeom prst="rect">
            <a:avLst/>
          </a:prstGeom>
        </p:spPr>
      </p:pic>
      <p:sp>
        <p:nvSpPr>
          <p:cNvPr id="5" name="Date Placeholder 4"/>
          <p:cNvSpPr>
            <a:spLocks noGrp="1"/>
          </p:cNvSpPr>
          <p:nvPr>
            <p:ph type="dt" sz="half" idx="10"/>
          </p:nvPr>
        </p:nvSpPr>
        <p:spPr/>
        <p:txBody>
          <a:bodyPr/>
          <a:lstStyle/>
          <a:p>
            <a:fld id="{C198ED98-F45D-4ABF-8042-6B67F19D1FFE}"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404725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pPr algn="just">
              <a:buFont typeface="Courier New" panose="02070309020205020404" pitchFamily="49" charset="0"/>
              <a:buChar char="o"/>
            </a:pPr>
            <a:r>
              <a:rPr lang="en-US" dirty="0" smtClean="0"/>
              <a:t> </a:t>
            </a:r>
            <a:r>
              <a:rPr lang="en-US" dirty="0">
                <a:latin typeface="Arial" panose="020B0604020202020204" pitchFamily="34" charset="0"/>
                <a:cs typeface="Arial" panose="020B0604020202020204" pitchFamily="34" charset="0"/>
              </a:rPr>
              <a:t>By calculating the Euclidean distance we got the nearest neighbors, as three nearest neighbors in category A and two nearest neighbors in category B</a:t>
            </a:r>
            <a:r>
              <a:rPr lang="en-US" dirty="0" smtClean="0">
                <a:latin typeface="Arial" panose="020B0604020202020204" pitchFamily="34" charset="0"/>
                <a:cs typeface="Arial" panose="020B0604020202020204" pitchFamily="34" charset="0"/>
              </a:rPr>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374" y="2474481"/>
            <a:ext cx="5201376" cy="3733136"/>
          </a:xfrm>
          <a:prstGeom prst="rect">
            <a:avLst/>
          </a:prstGeom>
        </p:spPr>
      </p:pic>
      <p:sp>
        <p:nvSpPr>
          <p:cNvPr id="5" name="Date Placeholder 4"/>
          <p:cNvSpPr>
            <a:spLocks noGrp="1"/>
          </p:cNvSpPr>
          <p:nvPr>
            <p:ph type="dt" sz="half" idx="10"/>
          </p:nvPr>
        </p:nvSpPr>
        <p:spPr/>
        <p:txBody>
          <a:bodyPr/>
          <a:lstStyle/>
          <a:p>
            <a:fld id="{E2B094AD-2BDE-4B6F-90DC-2D443A07923B}" type="datetime1">
              <a:rPr lang="en-US" smtClean="0"/>
              <a:t>7/29/2024</a:t>
            </a:fld>
            <a:endParaRPr lang="en-US" dirty="0"/>
          </a:p>
        </p:txBody>
      </p:sp>
      <p:sp>
        <p:nvSpPr>
          <p:cNvPr id="6" name="Footer Placeholder 5"/>
          <p:cNvSpPr>
            <a:spLocks noGrp="1"/>
          </p:cNvSpPr>
          <p:nvPr>
            <p:ph type="ftr" sz="quarter" idx="11"/>
          </p:nvPr>
        </p:nvSpPr>
        <p:spPr/>
        <p:txBody>
          <a:bodyPr/>
          <a:lstStyle/>
          <a:p>
            <a:r>
              <a:rPr lang="en-US" smtClean="0"/>
              <a:t>K-Nearest Neighbor(KNN)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74621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7280" y="2283615"/>
            <a:ext cx="10058400" cy="4023360"/>
          </a:xfrm>
        </p:spPr>
        <p:txBody>
          <a:bodyPr/>
          <a:lstStyle/>
          <a:p>
            <a:pPr algn="just"/>
            <a:r>
              <a:rPr lang="en-US" dirty="0" smtClean="0">
                <a:latin typeface="Arial" panose="020B0604020202020204" pitchFamily="34" charset="0"/>
                <a:cs typeface="Arial" panose="020B0604020202020204" pitchFamily="34" charset="0"/>
              </a:rPr>
              <a:t>Step 4: </a:t>
            </a:r>
            <a:r>
              <a:rPr lang="en-US" dirty="0">
                <a:latin typeface="Arial" panose="020B0604020202020204" pitchFamily="34" charset="0"/>
                <a:cs typeface="Arial" panose="020B0604020202020204" pitchFamily="34" charset="0"/>
              </a:rPr>
              <a:t>As we can see the 3 nearest neighbors are from category </a:t>
            </a:r>
            <a:r>
              <a:rPr lang="en-US" dirty="0" smtClean="0">
                <a:latin typeface="Arial" panose="020B0604020202020204" pitchFamily="34" charset="0"/>
                <a:cs typeface="Arial" panose="020B0604020202020204" pitchFamily="34" charset="0"/>
              </a:rPr>
              <a:t>A and 2 </a:t>
            </a:r>
            <a:r>
              <a:rPr lang="en-US" dirty="0">
                <a:latin typeface="Arial" panose="020B0604020202020204" pitchFamily="34" charset="0"/>
                <a:cs typeface="Arial" panose="020B0604020202020204" pitchFamily="34" charset="0"/>
              </a:rPr>
              <a:t>nearest neighbors are from category </a:t>
            </a:r>
            <a:r>
              <a:rPr lang="en-US" dirty="0" smtClean="0">
                <a:latin typeface="Arial" panose="020B0604020202020204" pitchFamily="34" charset="0"/>
                <a:cs typeface="Arial" panose="020B0604020202020204" pitchFamily="34" charset="0"/>
              </a:rPr>
              <a:t>B.</a:t>
            </a:r>
          </a:p>
          <a:p>
            <a:pPr algn="just"/>
            <a:r>
              <a:rPr lang="en-US" dirty="0" smtClean="0">
                <a:latin typeface="Arial" panose="020B0604020202020204" pitchFamily="34" charset="0"/>
                <a:cs typeface="Arial" panose="020B0604020202020204" pitchFamily="34" charset="0"/>
              </a:rPr>
              <a:t>Step 5: </a:t>
            </a:r>
            <a:r>
              <a:rPr lang="en-US" dirty="0">
                <a:latin typeface="Arial" panose="020B0604020202020204" pitchFamily="34" charset="0"/>
                <a:cs typeface="Arial" panose="020B0604020202020204" pitchFamily="34" charset="0"/>
              </a:rPr>
              <a:t>As we can see the 3 nearest neighbors are from category A, hence this new data point must belong to category A</a:t>
            </a:r>
            <a:r>
              <a:rPr lang="en-US" dirty="0" smtClean="0">
                <a:latin typeface="Arial" panose="020B0604020202020204" pitchFamily="34" charset="0"/>
                <a:cs typeface="Arial" panose="020B0604020202020204" pitchFamily="34" charset="0"/>
              </a:rPr>
              <a:t>.</a:t>
            </a:r>
          </a:p>
          <a:p>
            <a:pPr algn="just"/>
            <a:r>
              <a:rPr lang="en-US" dirty="0" smtClean="0">
                <a:latin typeface="Arial" panose="020B0604020202020204" pitchFamily="34" charset="0"/>
                <a:cs typeface="Arial" panose="020B0604020202020204" pitchFamily="34" charset="0"/>
              </a:rPr>
              <a:t>Step 6</a:t>
            </a:r>
            <a:r>
              <a:rPr lang="en-US" dirty="0">
                <a:latin typeface="Arial" panose="020B0604020202020204" pitchFamily="34" charset="0"/>
                <a:cs typeface="Arial" panose="020B0604020202020204" pitchFamily="34" charset="0"/>
              </a:rPr>
              <a:t>: Our model is ready.</a:t>
            </a:r>
          </a:p>
          <a:p>
            <a:endParaRPr lang="en-US" dirty="0"/>
          </a:p>
          <a:p>
            <a:endParaRPr lang="en-US" dirty="0"/>
          </a:p>
        </p:txBody>
      </p:sp>
      <p:sp>
        <p:nvSpPr>
          <p:cNvPr id="4" name="Date Placeholder 3"/>
          <p:cNvSpPr>
            <a:spLocks noGrp="1"/>
          </p:cNvSpPr>
          <p:nvPr>
            <p:ph type="dt" sz="half" idx="10"/>
          </p:nvPr>
        </p:nvSpPr>
        <p:spPr/>
        <p:txBody>
          <a:bodyPr/>
          <a:lstStyle/>
          <a:p>
            <a:fld id="{F9EE73C2-1369-4D7E-90F0-92FD9D3DF2A4}"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135822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Explanation</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1846263"/>
            <a:ext cx="4942912" cy="4022725"/>
          </a:xfrm>
        </p:spPr>
      </p:pic>
      <p:sp>
        <p:nvSpPr>
          <p:cNvPr id="12" name="Content Placeholder 11"/>
          <p:cNvSpPr>
            <a:spLocks noGrp="1"/>
          </p:cNvSpPr>
          <p:nvPr>
            <p:ph sz="half" idx="2"/>
          </p:nvPr>
        </p:nvSpPr>
        <p:spPr/>
        <p:txBody>
          <a:bodyPr/>
          <a:lstStyle/>
          <a:p>
            <a:endParaRPr lang="en-US" dirty="0" smtClean="0"/>
          </a:p>
          <a:p>
            <a:endParaRPr lang="en-US" dirty="0"/>
          </a:p>
          <a:p>
            <a:endParaRPr lang="en-GB" dirty="0" smtClean="0"/>
          </a:p>
          <a:p>
            <a:r>
              <a:rPr lang="en-GB" dirty="0" smtClean="0">
                <a:latin typeface="Arial" panose="020B0604020202020204" pitchFamily="34" charset="0"/>
                <a:cs typeface="Arial" panose="020B0604020202020204" pitchFamily="34" charset="0"/>
              </a:rPr>
              <a:t>Here </a:t>
            </a:r>
            <a:r>
              <a:rPr lang="en-GB" dirty="0">
                <a:latin typeface="Arial" panose="020B0604020202020204" pitchFamily="34" charset="0"/>
                <a:cs typeface="Arial" panose="020B0604020202020204" pitchFamily="34" charset="0"/>
              </a:rPr>
              <a:t>male is denoted with numeric value 0 and female with 1</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Let’s </a:t>
            </a:r>
            <a:r>
              <a:rPr lang="en-GB" dirty="0">
                <a:latin typeface="Arial" panose="020B0604020202020204" pitchFamily="34" charset="0"/>
                <a:cs typeface="Arial" panose="020B0604020202020204" pitchFamily="34" charset="0"/>
              </a:rPr>
              <a:t>find in which class of people Angelina will lie whose </a:t>
            </a:r>
            <a:r>
              <a:rPr lang="en-GB" dirty="0" smtClean="0">
                <a:latin typeface="Arial" panose="020B0604020202020204" pitchFamily="34" charset="0"/>
                <a:cs typeface="Arial" panose="020B0604020202020204" pitchFamily="34" charset="0"/>
              </a:rPr>
              <a:t>age </a:t>
            </a:r>
            <a:r>
              <a:rPr lang="en-GB" dirty="0">
                <a:latin typeface="Arial" panose="020B0604020202020204" pitchFamily="34" charset="0"/>
                <a:cs typeface="Arial" panose="020B0604020202020204" pitchFamily="34" charset="0"/>
              </a:rPr>
              <a:t>is </a:t>
            </a:r>
            <a:r>
              <a:rPr lang="en-GB" dirty="0" smtClean="0">
                <a:latin typeface="Arial" panose="020B0604020202020204" pitchFamily="34" charset="0"/>
                <a:cs typeface="Arial" panose="020B0604020202020204" pitchFamily="34" charset="0"/>
              </a:rPr>
              <a:t>5 and female.</a:t>
            </a:r>
            <a:endParaRPr lang="en-GB"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855FC4AF-7814-479A-8BED-7189124240B9}" type="datetime1">
              <a:rPr lang="en-US" smtClean="0"/>
              <a:t>7/29/2024</a:t>
            </a:fld>
            <a:endParaRPr lang="en-US" dirty="0"/>
          </a:p>
        </p:txBody>
      </p:sp>
      <p:sp>
        <p:nvSpPr>
          <p:cNvPr id="5" name="Footer Placeholder 4"/>
          <p:cNvSpPr>
            <a:spLocks noGrp="1"/>
          </p:cNvSpPr>
          <p:nvPr>
            <p:ph type="ftr" sz="quarter" idx="11"/>
          </p:nvPr>
        </p:nvSpPr>
        <p:spPr/>
        <p:txBody>
          <a:bodyPr/>
          <a:lstStyle/>
          <a:p>
            <a:r>
              <a:rPr lang="en-US" smtClean="0"/>
              <a:t>K-Nearest Neighbor(KNN)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612133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TotalTime>
  <Words>599</Words>
  <Application>Microsoft Office PowerPoint</Application>
  <PresentationFormat>Widescreen</PresentationFormat>
  <Paragraphs>124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Times New Roman</vt:lpstr>
      <vt:lpstr>Retrospect</vt:lpstr>
      <vt:lpstr>K-Nearest Neighbor(KNN) </vt:lpstr>
      <vt:lpstr>Definition</vt:lpstr>
      <vt:lpstr>     How does K-NN work? </vt:lpstr>
      <vt:lpstr>Simulation</vt:lpstr>
      <vt:lpstr>Step 1</vt:lpstr>
      <vt:lpstr>Step 2</vt:lpstr>
      <vt:lpstr>Step 3</vt:lpstr>
      <vt:lpstr>PowerPoint Presentation</vt:lpstr>
      <vt:lpstr>Mathematical Explanation</vt:lpstr>
      <vt:lpstr>Step By Step Process</vt:lpstr>
      <vt:lpstr>PowerPoint Presentation</vt:lpstr>
      <vt:lpstr>PowerPoint Presentation</vt:lpstr>
      <vt:lpstr>Application</vt:lpstr>
      <vt:lpstr>Advantages</vt:lpstr>
      <vt:lpstr>Disadvantages</vt:lpstr>
      <vt:lpstr>References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Neighbor(KNN) </dc:title>
  <dc:creator>Popy Das</dc:creator>
  <cp:lastModifiedBy>Microsoft account</cp:lastModifiedBy>
  <cp:revision>49</cp:revision>
  <dcterms:created xsi:type="dcterms:W3CDTF">2022-10-27T15:44:49Z</dcterms:created>
  <dcterms:modified xsi:type="dcterms:W3CDTF">2024-07-28T21:10:38Z</dcterms:modified>
</cp:coreProperties>
</file>