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9" r:id="rId1"/>
  </p:sldMasterIdLst>
  <p:notesMasterIdLst>
    <p:notesMasterId r:id="rId24"/>
  </p:notesMasterIdLst>
  <p:sldIdLst>
    <p:sldId id="256" r:id="rId2"/>
    <p:sldId id="257" r:id="rId3"/>
    <p:sldId id="258" r:id="rId4"/>
    <p:sldId id="260" r:id="rId5"/>
    <p:sldId id="274" r:id="rId6"/>
    <p:sldId id="275" r:id="rId7"/>
    <p:sldId id="276" r:id="rId8"/>
    <p:sldId id="277" r:id="rId9"/>
    <p:sldId id="261" r:id="rId10"/>
    <p:sldId id="262" r:id="rId11"/>
    <p:sldId id="263" r:id="rId12"/>
    <p:sldId id="265" r:id="rId13"/>
    <p:sldId id="264" r:id="rId14"/>
    <p:sldId id="266" r:id="rId15"/>
    <p:sldId id="267" r:id="rId16"/>
    <p:sldId id="268" r:id="rId17"/>
    <p:sldId id="269" r:id="rId18"/>
    <p:sldId id="270" r:id="rId19"/>
    <p:sldId id="271" r:id="rId20"/>
    <p:sldId id="272" r:id="rId21"/>
    <p:sldId id="273" r:id="rId22"/>
    <p:sldId id="25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416B6-B81C-4B81-96FA-B1DF894D848C}" type="datetimeFigureOut">
              <a:rPr lang="en-GB" smtClean="0"/>
              <a:t>13/08/2023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ADD033-85AB-4DCC-95F6-DB6CD41858CB}" type="slidenum">
              <a:rPr lang="en-GB" smtClean="0"/>
              <a:t>‹#›</a:t>
            </a:fld>
            <a:endParaRPr lang="en-GB"/>
          </a:p>
        </p:txBody>
      </p:sp>
    </p:spTree>
    <p:extLst>
      <p:ext uri="{BB962C8B-B14F-4D97-AF65-F5344CB8AC3E}">
        <p14:creationId xmlns:p14="http://schemas.microsoft.com/office/powerpoint/2010/main" val="188372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9ADD033-85AB-4DCC-95F6-DB6CD41858CB}" type="slidenum">
              <a:rPr lang="en-GB" smtClean="0"/>
              <a:t>4</a:t>
            </a:fld>
            <a:endParaRPr lang="en-GB"/>
          </a:p>
        </p:txBody>
      </p:sp>
    </p:spTree>
    <p:extLst>
      <p:ext uri="{BB962C8B-B14F-4D97-AF65-F5344CB8AC3E}">
        <p14:creationId xmlns:p14="http://schemas.microsoft.com/office/powerpoint/2010/main" val="1394124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sz="1800" b="0" i="0" kern="1200" dirty="0" smtClean="0">
                <a:solidFill>
                  <a:schemeClr val="tx1"/>
                </a:solidFill>
                <a:effectLst/>
                <a:latin typeface="Times New Roman" panose="02020603050405020304" pitchFamily="18" charset="0"/>
                <a:ea typeface="+mn-ea"/>
                <a:cs typeface="Times New Roman" panose="02020603050405020304" pitchFamily="18" charset="0"/>
              </a:rPr>
              <a:t>When a connection is needed to be established between an mobile ATM end point and another ATM end point, the mobile ATM end point is needed to be located. There are two basic location management schemes: the mobile PNNI scheme and the location register </a:t>
            </a:r>
            <a:r>
              <a:rPr lang="en-GB" sz="1800" b="0" i="0" kern="1200" dirty="0" err="1" smtClean="0">
                <a:solidFill>
                  <a:schemeClr val="tx1"/>
                </a:solidFill>
                <a:effectLst/>
                <a:latin typeface="Times New Roman" panose="02020603050405020304" pitchFamily="18" charset="0"/>
                <a:ea typeface="+mn-ea"/>
                <a:cs typeface="Times New Roman" panose="02020603050405020304" pitchFamily="18" charset="0"/>
              </a:rPr>
              <a:t>scheme.In</a:t>
            </a:r>
            <a:r>
              <a:rPr lang="en-GB" sz="1800" b="0" i="0" kern="1200" dirty="0" smtClean="0">
                <a:solidFill>
                  <a:schemeClr val="tx1"/>
                </a:solidFill>
                <a:effectLst/>
                <a:latin typeface="Times New Roman" panose="02020603050405020304" pitchFamily="18" charset="0"/>
                <a:ea typeface="+mn-ea"/>
                <a:cs typeface="Times New Roman" panose="02020603050405020304" pitchFamily="18" charset="0"/>
              </a:rPr>
              <a:t> the mobile PNNI scheme, when a mobile moves, the reachability update information only propagates to the nodes in a limited region. The switches within the region has the correct reachable information for the mobiles. When a call is originated by a switch in this region, it can use the location information to directly establish the connection. If a call is originated by a switch outside this region, a connect is established between this switch and the mobile's Home Agent, which then forward the cells to the mobile. This scheme decreases the number of </a:t>
            </a:r>
            <a:r>
              <a:rPr lang="en-GB" sz="1800" b="0" i="0" kern="1200" dirty="0" err="1" smtClean="0">
                <a:solidFill>
                  <a:schemeClr val="tx1"/>
                </a:solidFill>
                <a:effectLst/>
                <a:latin typeface="Times New Roman" panose="02020603050405020304" pitchFamily="18" charset="0"/>
                <a:ea typeface="+mn-ea"/>
                <a:cs typeface="Times New Roman" panose="02020603050405020304" pitchFamily="18" charset="0"/>
              </a:rPr>
              <a:t>signaling</a:t>
            </a:r>
            <a:r>
              <a:rPr lang="en-GB" sz="1800" b="0" i="0" kern="1200" dirty="0" smtClean="0">
                <a:solidFill>
                  <a:schemeClr val="tx1"/>
                </a:solidFill>
                <a:effectLst/>
                <a:latin typeface="Times New Roman" panose="02020603050405020304" pitchFamily="18" charset="0"/>
                <a:ea typeface="+mn-ea"/>
                <a:cs typeface="Times New Roman" panose="02020603050405020304" pitchFamily="18" charset="0"/>
              </a:rPr>
              <a:t> messages during a local handover.</a:t>
            </a:r>
          </a:p>
          <a:p>
            <a:pPr algn="just"/>
            <a:r>
              <a:rPr lang="en-GB" sz="1800" b="0" i="0" kern="1200" dirty="0" smtClean="0">
                <a:solidFill>
                  <a:schemeClr val="tx1"/>
                </a:solidFill>
                <a:effectLst/>
                <a:latin typeface="Times New Roman" panose="02020603050405020304" pitchFamily="18" charset="0"/>
                <a:ea typeface="+mn-ea"/>
                <a:cs typeface="Times New Roman" panose="02020603050405020304" pitchFamily="18" charset="0"/>
              </a:rPr>
              <a:t>In the location register scheme, an explicit search is required to prior to the establishment of connections. A hierarchy of location registers, which is limited to a certain level, is used.</a:t>
            </a:r>
          </a:p>
          <a:p>
            <a:pPr algn="just"/>
            <a:endParaRPr lang="en-GB"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9ADD033-85AB-4DCC-95F6-DB6CD41858CB}" type="slidenum">
              <a:rPr lang="en-GB" smtClean="0"/>
              <a:t>17</a:t>
            </a:fld>
            <a:endParaRPr lang="en-GB"/>
          </a:p>
        </p:txBody>
      </p:sp>
    </p:spTree>
    <p:extLst>
      <p:ext uri="{BB962C8B-B14F-4D97-AF65-F5344CB8AC3E}">
        <p14:creationId xmlns:p14="http://schemas.microsoft.com/office/powerpoint/2010/main" val="1264065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9ADD033-85AB-4DCC-95F6-DB6CD41858CB}" type="slidenum">
              <a:rPr lang="en-GB" smtClean="0"/>
              <a:t>21</a:t>
            </a:fld>
            <a:endParaRPr lang="en-GB"/>
          </a:p>
        </p:txBody>
      </p:sp>
    </p:spTree>
    <p:extLst>
      <p:ext uri="{BB962C8B-B14F-4D97-AF65-F5344CB8AC3E}">
        <p14:creationId xmlns:p14="http://schemas.microsoft.com/office/powerpoint/2010/main" val="1650197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smtClean="0">
                <a:solidFill>
                  <a:schemeClr val="tx1"/>
                </a:solidFill>
                <a:effectLst/>
                <a:latin typeface="Times New Roman" panose="02020603050405020304" pitchFamily="18" charset="0"/>
                <a:ea typeface="+mn-ea"/>
                <a:cs typeface="Times New Roman" panose="02020603050405020304" pitchFamily="18" charset="0"/>
              </a:rPr>
              <a:t>The overall system consists of a fixed ATM network infrastructure and a radio access segment. In the fixed ATM network, the switches, which communicate directly with wireless station or wireless end user devices, are mobility enhanced ATM switches. These switches setup connections on behalf of the wireless devices. They serve as the "entrance" to the infrastructure wired ATM networks. The other ATM switching elements in the wired ATM networks remain </a:t>
            </a:r>
            <a:r>
              <a:rPr lang="en-GB" sz="1800" b="0" i="0" kern="1200" dirty="0" err="1" smtClean="0">
                <a:solidFill>
                  <a:schemeClr val="tx1"/>
                </a:solidFill>
                <a:effectLst/>
                <a:latin typeface="Times New Roman" panose="02020603050405020304" pitchFamily="18" charset="0"/>
                <a:ea typeface="+mn-ea"/>
                <a:cs typeface="Times New Roman" panose="02020603050405020304" pitchFamily="18" charset="0"/>
              </a:rPr>
              <a:t>unchanged.Based</a:t>
            </a:r>
            <a:r>
              <a:rPr lang="en-GB" sz="1800" b="0" i="0" kern="1200" dirty="0" smtClean="0">
                <a:solidFill>
                  <a:schemeClr val="tx1"/>
                </a:solidFill>
                <a:effectLst/>
                <a:latin typeface="Times New Roman" panose="02020603050405020304" pitchFamily="18" charset="0"/>
                <a:ea typeface="+mn-ea"/>
                <a:cs typeface="Times New Roman" panose="02020603050405020304" pitchFamily="18" charset="0"/>
              </a:rPr>
              <a:t> on the different types of wireless applications, the radio access segment falls into a number of areas which may need different solutions.</a:t>
            </a:r>
          </a:p>
          <a:p>
            <a:endParaRPr lang="en-GB"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9ADD033-85AB-4DCC-95F6-DB6CD41858CB}" type="slidenum">
              <a:rPr lang="en-GB" smtClean="0"/>
              <a:t>5</a:t>
            </a:fld>
            <a:endParaRPr lang="en-GB"/>
          </a:p>
        </p:txBody>
      </p:sp>
    </p:spTree>
    <p:extLst>
      <p:ext uri="{BB962C8B-B14F-4D97-AF65-F5344CB8AC3E}">
        <p14:creationId xmlns:p14="http://schemas.microsoft.com/office/powerpoint/2010/main" val="771676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1" i="0" kern="1200" dirty="0" smtClean="0">
                <a:solidFill>
                  <a:schemeClr val="tx1"/>
                </a:solidFill>
                <a:effectLst/>
                <a:latin typeface="Times New Roman" panose="02020603050405020304" pitchFamily="18" charset="0"/>
                <a:ea typeface="+mn-ea"/>
                <a:cs typeface="Times New Roman" panose="02020603050405020304" pitchFamily="18" charset="0"/>
              </a:rPr>
              <a:t>1. Fixed Wireless Components</a:t>
            </a:r>
          </a:p>
          <a:p>
            <a:r>
              <a:rPr lang="en-GB" sz="1800" dirty="0" smtClean="0">
                <a:latin typeface="Times New Roman" panose="02020603050405020304" pitchFamily="18" charset="0"/>
                <a:cs typeface="Times New Roman" panose="02020603050405020304" pitchFamily="18" charset="0"/>
              </a:rPr>
              <a:t/>
            </a:r>
            <a:br>
              <a:rPr lang="en-GB" sz="1800" dirty="0" smtClean="0">
                <a:latin typeface="Times New Roman" panose="02020603050405020304" pitchFamily="18" charset="0"/>
                <a:cs typeface="Times New Roman" panose="02020603050405020304" pitchFamily="18" charset="0"/>
              </a:rPr>
            </a:br>
            <a:r>
              <a:rPr lang="en-GB" sz="1800" b="0" i="0" kern="1200" dirty="0" smtClean="0">
                <a:solidFill>
                  <a:schemeClr val="tx1"/>
                </a:solidFill>
                <a:effectLst/>
                <a:latin typeface="Times New Roman" panose="02020603050405020304" pitchFamily="18" charset="0"/>
                <a:ea typeface="+mn-ea"/>
                <a:cs typeface="Times New Roman" panose="02020603050405020304" pitchFamily="18" charset="0"/>
              </a:rPr>
              <a:t>In fixed wireless LANs, or network interconnection via satellite or microwaves links, the end user devices and switching devices are fixed. They establish connections with each other via wireless channel, not through cable. In these kinds of applications, the data transmissions are wireless, yet without mobility. Since the user devices do not roam around, some design issues, e.g. handover, location management, and re-routing, are not presented.</a:t>
            </a:r>
            <a:r>
              <a:rPr lang="en-GB" sz="1800" dirty="0" smtClean="0">
                <a:latin typeface="Times New Roman" panose="02020603050405020304" pitchFamily="18" charset="0"/>
                <a:cs typeface="Times New Roman" panose="02020603050405020304" pitchFamily="18" charset="0"/>
              </a:rPr>
              <a:t/>
            </a:r>
            <a:br>
              <a:rPr lang="en-GB" sz="1800" dirty="0" smtClean="0">
                <a:latin typeface="Times New Roman" panose="02020603050405020304" pitchFamily="18" charset="0"/>
                <a:cs typeface="Times New Roman" panose="02020603050405020304" pitchFamily="18" charset="0"/>
              </a:rPr>
            </a:br>
            <a:r>
              <a:rPr lang="en-GB" sz="1800" b="1" i="0" kern="1200" dirty="0" smtClean="0">
                <a:solidFill>
                  <a:schemeClr val="tx1"/>
                </a:solidFill>
                <a:effectLst/>
                <a:latin typeface="Times New Roman" panose="02020603050405020304" pitchFamily="18" charset="0"/>
                <a:ea typeface="+mn-ea"/>
                <a:cs typeface="Times New Roman" panose="02020603050405020304" pitchFamily="18" charset="0"/>
              </a:rPr>
              <a:t>2. Mobile End Users</a:t>
            </a:r>
          </a:p>
          <a:p>
            <a:r>
              <a:rPr lang="en-GB" sz="1800" dirty="0" smtClean="0">
                <a:latin typeface="Times New Roman" panose="02020603050405020304" pitchFamily="18" charset="0"/>
                <a:cs typeface="Times New Roman" panose="02020603050405020304" pitchFamily="18" charset="0"/>
              </a:rPr>
              <a:t/>
            </a:r>
            <a:br>
              <a:rPr lang="en-GB" sz="1800" dirty="0" smtClean="0">
                <a:latin typeface="Times New Roman" panose="02020603050405020304" pitchFamily="18" charset="0"/>
                <a:cs typeface="Times New Roman" panose="02020603050405020304" pitchFamily="18" charset="0"/>
              </a:rPr>
            </a:br>
            <a:r>
              <a:rPr lang="en-GB" sz="1800" b="0" i="0" kern="1200" dirty="0" smtClean="0">
                <a:solidFill>
                  <a:schemeClr val="tx1"/>
                </a:solidFill>
                <a:effectLst/>
                <a:latin typeface="Times New Roman" panose="02020603050405020304" pitchFamily="18" charset="0"/>
                <a:ea typeface="+mn-ea"/>
                <a:cs typeface="Times New Roman" panose="02020603050405020304" pitchFamily="18" charset="0"/>
              </a:rPr>
              <a:t>In digital cellular, PCS, and wireless </a:t>
            </a:r>
            <a:r>
              <a:rPr lang="en-GB" sz="1800" b="0" i="0" kern="1200" dirty="0" err="1" smtClean="0">
                <a:solidFill>
                  <a:schemeClr val="tx1"/>
                </a:solidFill>
                <a:effectLst/>
                <a:latin typeface="Times New Roman" panose="02020603050405020304" pitchFamily="18" charset="0"/>
                <a:ea typeface="+mn-ea"/>
                <a:cs typeface="Times New Roman" panose="02020603050405020304" pitchFamily="18" charset="0"/>
              </a:rPr>
              <a:t>Lans</a:t>
            </a:r>
            <a:r>
              <a:rPr lang="en-GB" sz="1800" b="0" i="0" kern="1200" dirty="0" smtClean="0">
                <a:solidFill>
                  <a:schemeClr val="tx1"/>
                </a:solidFill>
                <a:effectLst/>
                <a:latin typeface="Times New Roman" panose="02020603050405020304" pitchFamily="18" charset="0"/>
                <a:ea typeface="+mn-ea"/>
                <a:cs typeface="Times New Roman" panose="02020603050405020304" pitchFamily="18" charset="0"/>
              </a:rPr>
              <a:t>, the end user devices, which are mobile, communicate directly with the fixed network switching devices via wired or wireless channels. To support the ATM connections, the end user devices are required to be equipped with a Wireless Terminal Adaptor which communicates with the Wireless Access Point in the fixed switching elements (mobility enhanced ATM switches).</a:t>
            </a:r>
            <a:endParaRPr lang="en-GB"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9ADD033-85AB-4DCC-95F6-DB6CD41858CB}" type="slidenum">
              <a:rPr lang="en-GB" smtClean="0"/>
              <a:t>6</a:t>
            </a:fld>
            <a:endParaRPr lang="en-GB"/>
          </a:p>
        </p:txBody>
      </p:sp>
    </p:spTree>
    <p:extLst>
      <p:ext uri="{BB962C8B-B14F-4D97-AF65-F5344CB8AC3E}">
        <p14:creationId xmlns:p14="http://schemas.microsoft.com/office/powerpoint/2010/main" val="3616465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1" i="0" kern="1200" dirty="0" smtClean="0">
                <a:solidFill>
                  <a:schemeClr val="tx1"/>
                </a:solidFill>
                <a:effectLst/>
                <a:latin typeface="Times New Roman" panose="02020603050405020304" pitchFamily="18" charset="0"/>
                <a:ea typeface="+mn-ea"/>
                <a:cs typeface="Times New Roman" panose="02020603050405020304" pitchFamily="18" charset="0"/>
              </a:rPr>
              <a:t>3. Mobile Switches with Fixed End Users</a:t>
            </a:r>
          </a:p>
          <a:p>
            <a:r>
              <a:rPr lang="en-GB" sz="1800" dirty="0" smtClean="0">
                <a:latin typeface="Times New Roman" panose="02020603050405020304" pitchFamily="18" charset="0"/>
                <a:cs typeface="Times New Roman" panose="02020603050405020304" pitchFamily="18" charset="0"/>
              </a:rPr>
              <a:t/>
            </a:r>
            <a:br>
              <a:rPr lang="en-GB" sz="1800" dirty="0" smtClean="0">
                <a:latin typeface="Times New Roman" panose="02020603050405020304" pitchFamily="18" charset="0"/>
                <a:cs typeface="Times New Roman" panose="02020603050405020304" pitchFamily="18" charset="0"/>
              </a:rPr>
            </a:br>
            <a:r>
              <a:rPr lang="en-GB" sz="1800" b="0" i="0" kern="1200" dirty="0" smtClean="0">
                <a:solidFill>
                  <a:schemeClr val="tx1"/>
                </a:solidFill>
                <a:effectLst/>
                <a:latin typeface="Times New Roman" panose="02020603050405020304" pitchFamily="18" charset="0"/>
                <a:ea typeface="+mn-ea"/>
                <a:cs typeface="Times New Roman" panose="02020603050405020304" pitchFamily="18" charset="0"/>
              </a:rPr>
              <a:t>End user devices are connected to switches via wired or wireless channels. The end user device and the switch, as a unit, are mobile. There can be more than one end user devices attach to one switch. An end user device is fixed to one switch instead of roaming around different switches. The switch is responsible to establish connections with the fixed infrastructure network component, either through wired channel or wireless channel. In this case, Wireless Access Points and Wireless Terminal Adapters are needed by the fixed mobility enhanced ATM switches and the mobile switches.</a:t>
            </a:r>
          </a:p>
          <a:p>
            <a:r>
              <a:rPr lang="en-GB" sz="1800" b="1" i="0" kern="1200" dirty="0" smtClean="0">
                <a:solidFill>
                  <a:schemeClr val="tx1"/>
                </a:solidFill>
                <a:effectLst/>
                <a:latin typeface="Times New Roman" panose="02020603050405020304" pitchFamily="18" charset="0"/>
                <a:ea typeface="+mn-ea"/>
                <a:cs typeface="Times New Roman" panose="02020603050405020304" pitchFamily="18" charset="0"/>
              </a:rPr>
              <a:t>4. Mobile Switches with Mobile End Users</a:t>
            </a:r>
          </a:p>
          <a:p>
            <a:r>
              <a:rPr lang="en-GB" sz="1800" dirty="0" smtClean="0">
                <a:latin typeface="Times New Roman" panose="02020603050405020304" pitchFamily="18" charset="0"/>
                <a:cs typeface="Times New Roman" panose="02020603050405020304" pitchFamily="18" charset="0"/>
              </a:rPr>
              <a:t/>
            </a:r>
            <a:br>
              <a:rPr lang="en-GB" sz="1800" dirty="0" smtClean="0">
                <a:latin typeface="Times New Roman" panose="02020603050405020304" pitchFamily="18" charset="0"/>
                <a:cs typeface="Times New Roman" panose="02020603050405020304" pitchFamily="18" charset="0"/>
              </a:rPr>
            </a:br>
            <a:r>
              <a:rPr lang="en-GB" sz="1800" b="0" i="0" kern="1200" dirty="0" smtClean="0">
                <a:solidFill>
                  <a:schemeClr val="tx1"/>
                </a:solidFill>
                <a:effectLst/>
                <a:latin typeface="Times New Roman" panose="02020603050405020304" pitchFamily="18" charset="0"/>
                <a:ea typeface="+mn-ea"/>
                <a:cs typeface="Times New Roman" panose="02020603050405020304" pitchFamily="18" charset="0"/>
              </a:rPr>
              <a:t>In this case, end user devices are mobile. There are also some mobile switching elements. When the end user wants to establish a connection, it first setups a connection with a mobile switch, which then setups a connection with the fixed network switches, either directly, or via another mobile switches. Wireless Access Points and Wireless Terminal Adapters are also needed to support the mobility.</a:t>
            </a:r>
            <a:endParaRPr lang="en-GB"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9ADD033-85AB-4DCC-95F6-DB6CD41858CB}" type="slidenum">
              <a:rPr lang="en-GB" smtClean="0"/>
              <a:t>7</a:t>
            </a:fld>
            <a:endParaRPr lang="en-GB"/>
          </a:p>
        </p:txBody>
      </p:sp>
    </p:spTree>
    <p:extLst>
      <p:ext uri="{BB962C8B-B14F-4D97-AF65-F5344CB8AC3E}">
        <p14:creationId xmlns:p14="http://schemas.microsoft.com/office/powerpoint/2010/main" val="3384764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1" i="0" kern="1200" dirty="0" smtClean="0">
                <a:solidFill>
                  <a:schemeClr val="tx1"/>
                </a:solidFill>
                <a:effectLst/>
                <a:latin typeface="Times New Roman" panose="02020603050405020304" pitchFamily="18" charset="0"/>
                <a:ea typeface="+mn-ea"/>
                <a:cs typeface="Times New Roman" panose="02020603050405020304" pitchFamily="18" charset="0"/>
              </a:rPr>
              <a:t>5. Interworking with PCS</a:t>
            </a:r>
          </a:p>
          <a:p>
            <a:r>
              <a:rPr lang="en-GB" sz="1800" dirty="0" smtClean="0">
                <a:latin typeface="Times New Roman" panose="02020603050405020304" pitchFamily="18" charset="0"/>
                <a:cs typeface="Times New Roman" panose="02020603050405020304" pitchFamily="18" charset="0"/>
              </a:rPr>
              <a:t/>
            </a:r>
            <a:br>
              <a:rPr lang="en-GB" sz="1800" dirty="0" smtClean="0">
                <a:latin typeface="Times New Roman" panose="02020603050405020304" pitchFamily="18" charset="0"/>
                <a:cs typeface="Times New Roman" panose="02020603050405020304" pitchFamily="18" charset="0"/>
              </a:rPr>
            </a:br>
            <a:r>
              <a:rPr lang="en-GB" sz="1800" b="0" i="0" kern="1200" dirty="0" smtClean="0">
                <a:solidFill>
                  <a:schemeClr val="tx1"/>
                </a:solidFill>
                <a:effectLst/>
                <a:latin typeface="Times New Roman" panose="02020603050405020304" pitchFamily="18" charset="0"/>
                <a:ea typeface="+mn-ea"/>
                <a:cs typeface="Times New Roman" panose="02020603050405020304" pitchFamily="18" charset="0"/>
              </a:rPr>
              <a:t>In PCS networks, the users are PCS terminals. PCS terminals send data to proper PCS base stations via wireless link, which then establish connections to the fixed network switching elements through a base station controller. The base station controller is a logical element which function as the ATM to PCS translator.</a:t>
            </a:r>
            <a:r>
              <a:rPr lang="en-GB" sz="1800" dirty="0" smtClean="0">
                <a:latin typeface="Times New Roman" panose="02020603050405020304" pitchFamily="18" charset="0"/>
                <a:cs typeface="Times New Roman" panose="02020603050405020304" pitchFamily="18" charset="0"/>
              </a:rPr>
              <a:t/>
            </a:r>
            <a:br>
              <a:rPr lang="en-GB" sz="1800" dirty="0" smtClean="0">
                <a:latin typeface="Times New Roman" panose="02020603050405020304" pitchFamily="18" charset="0"/>
                <a:cs typeface="Times New Roman" panose="02020603050405020304" pitchFamily="18" charset="0"/>
              </a:rPr>
            </a:br>
            <a:r>
              <a:rPr lang="en-GB" sz="1800" b="1" i="0" kern="1200" dirty="0" smtClean="0">
                <a:solidFill>
                  <a:schemeClr val="tx1"/>
                </a:solidFill>
                <a:effectLst/>
                <a:latin typeface="Times New Roman" panose="02020603050405020304" pitchFamily="18" charset="0"/>
                <a:ea typeface="+mn-ea"/>
                <a:cs typeface="Times New Roman" panose="02020603050405020304" pitchFamily="18" charset="0"/>
              </a:rPr>
              <a:t>6. Wireless Ad Hoc Networks</a:t>
            </a:r>
          </a:p>
          <a:p>
            <a:r>
              <a:rPr lang="en-GB" sz="1800" dirty="0" smtClean="0">
                <a:latin typeface="Times New Roman" panose="02020603050405020304" pitchFamily="18" charset="0"/>
                <a:cs typeface="Times New Roman" panose="02020603050405020304" pitchFamily="18" charset="0"/>
              </a:rPr>
              <a:t/>
            </a:r>
            <a:br>
              <a:rPr lang="en-GB" sz="1800" dirty="0" smtClean="0">
                <a:latin typeface="Times New Roman" panose="02020603050405020304" pitchFamily="18" charset="0"/>
                <a:cs typeface="Times New Roman" panose="02020603050405020304" pitchFamily="18" charset="0"/>
              </a:rPr>
            </a:br>
            <a:r>
              <a:rPr lang="en-GB" sz="1800" b="0" i="0" kern="1200" dirty="0" smtClean="0">
                <a:solidFill>
                  <a:schemeClr val="tx1"/>
                </a:solidFill>
                <a:effectLst/>
                <a:latin typeface="Times New Roman" panose="02020603050405020304" pitchFamily="18" charset="0"/>
                <a:ea typeface="+mn-ea"/>
                <a:cs typeface="Times New Roman" panose="02020603050405020304" pitchFamily="18" charset="0"/>
              </a:rPr>
              <a:t>An Ad Hoc network is the cooperative engagement of a collections of mobile terminals without the required intervention of any centralized access point. An auto-configuration of a wireless ATM network will be required for this kind of application. In wireless Ad Hoc Networks, an end user can communicate with the mobility enhanced ATM switches either directly, or via a central controller.</a:t>
            </a:r>
            <a:endParaRPr lang="en-GB"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9ADD033-85AB-4DCC-95F6-DB6CD41858CB}" type="slidenum">
              <a:rPr lang="en-GB" smtClean="0"/>
              <a:t>8</a:t>
            </a:fld>
            <a:endParaRPr lang="en-GB"/>
          </a:p>
        </p:txBody>
      </p:sp>
    </p:spTree>
    <p:extLst>
      <p:ext uri="{BB962C8B-B14F-4D97-AF65-F5344CB8AC3E}">
        <p14:creationId xmlns:p14="http://schemas.microsoft.com/office/powerpoint/2010/main" val="3104573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9ADD033-85AB-4DCC-95F6-DB6CD41858CB}" type="slidenum">
              <a:rPr lang="en-GB" smtClean="0"/>
              <a:t>10</a:t>
            </a:fld>
            <a:endParaRPr lang="en-GB"/>
          </a:p>
        </p:txBody>
      </p:sp>
    </p:spTree>
    <p:extLst>
      <p:ext uri="{BB962C8B-B14F-4D97-AF65-F5344CB8AC3E}">
        <p14:creationId xmlns:p14="http://schemas.microsoft.com/office/powerpoint/2010/main" val="3665997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9ADD033-85AB-4DCC-95F6-DB6CD41858CB}" type="slidenum">
              <a:rPr lang="en-GB" smtClean="0"/>
              <a:t>11</a:t>
            </a:fld>
            <a:endParaRPr lang="en-GB"/>
          </a:p>
        </p:txBody>
      </p:sp>
    </p:spTree>
    <p:extLst>
      <p:ext uri="{BB962C8B-B14F-4D97-AF65-F5344CB8AC3E}">
        <p14:creationId xmlns:p14="http://schemas.microsoft.com/office/powerpoint/2010/main" val="770753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800" dirty="0" smtClean="0">
                <a:latin typeface="Times New Roman" panose="02020603050405020304" pitchFamily="18" charset="0"/>
                <a:cs typeface="Times New Roman" panose="02020603050405020304" pitchFamily="18" charset="0"/>
              </a:rPr>
              <a:t>WATM MAC is responsible for providing functionally point to point links for the higher protocol layer to use. To identify each station, both IEEE 48 bit address and local significant address, which is assigned dynamically within a cell, are allowed. Each station registers it's address to it's hub during a hub initiated slotted-ALOHA content period for new registration so that make itself know by others. In a shared environment, there must be some control over the usage of the medium to guarantee </a:t>
            </a:r>
            <a:r>
              <a:rPr lang="en-GB" sz="1800" dirty="0" err="1" smtClean="0">
                <a:latin typeface="Times New Roman" panose="02020603050405020304" pitchFamily="18" charset="0"/>
                <a:cs typeface="Times New Roman" panose="02020603050405020304" pitchFamily="18" charset="0"/>
              </a:rPr>
              <a:t>QoS</a:t>
            </a:r>
            <a:r>
              <a:rPr lang="en-GB" sz="1800" dirty="0" smtClean="0">
                <a:latin typeface="Times New Roman" panose="02020603050405020304" pitchFamily="18" charset="0"/>
                <a:cs typeface="Times New Roman" panose="02020603050405020304" pitchFamily="18" charset="0"/>
              </a:rPr>
              <a:t>. An extended TDMA, which satisfies PCR (Peak Cell Rate), SCR (Sustainable Cell Rate), and MBS (Maximum Burst Size) requests, is suggested. Each station may use the media only when it's informed by the central control elements (hub). Each can send out several packets at a time. To minimum overhead, the MAC should support multiple ATM cells in a packet.</a:t>
            </a:r>
          </a:p>
          <a:p>
            <a:pPr marL="0" indent="0">
              <a:buNone/>
            </a:pPr>
            <a:r>
              <a:rPr lang="en-GB" sz="1800" dirty="0" smtClean="0">
                <a:latin typeface="Times New Roman" panose="02020603050405020304" pitchFamily="18" charset="0"/>
                <a:cs typeface="Times New Roman" panose="02020603050405020304" pitchFamily="18" charset="0"/>
              </a:rPr>
              <a:t>Another design issue of MAC layer is to support multiple PHY layers. Currently, people are interested in different wireless bands, which includes infra-red medium, 5 GHz radio band, and 60 GHz band. Different PHY will be need for different medium. WATM MAC should support all of them. Some other design issues like error recovery, support for sleep are also under consideration.</a:t>
            </a:r>
          </a:p>
          <a:p>
            <a:endParaRPr lang="en-GB"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9ADD033-85AB-4DCC-95F6-DB6CD41858CB}" type="slidenum">
              <a:rPr lang="en-GB" smtClean="0"/>
              <a:t>13</a:t>
            </a:fld>
            <a:endParaRPr lang="en-GB"/>
          </a:p>
        </p:txBody>
      </p:sp>
    </p:spTree>
    <p:extLst>
      <p:ext uri="{BB962C8B-B14F-4D97-AF65-F5344CB8AC3E}">
        <p14:creationId xmlns:p14="http://schemas.microsoft.com/office/powerpoint/2010/main" val="1686550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i="0" kern="1200" dirty="0" smtClean="0">
                <a:solidFill>
                  <a:schemeClr val="tx1"/>
                </a:solidFill>
                <a:effectLst/>
                <a:latin typeface="Times New Roman" panose="02020603050405020304" pitchFamily="18" charset="0"/>
                <a:ea typeface="+mn-ea"/>
                <a:cs typeface="Times New Roman" panose="02020603050405020304" pitchFamily="18" charset="0"/>
              </a:rPr>
              <a:t>In WATM networks, a mobile end user establish a virtual circuit (VC) to communicate with another end user (either mobile or ATM end user). When the mobile end user moves from one AP (access point) to another AP, proper handover is required. To minimize the interruption to cell transport, an efficient switching of the active VCs from the old data path to new data path is needed. Also the switching should be fast enough to make the new VCs available to the mobile </a:t>
            </a:r>
            <a:r>
              <a:rPr lang="en-GB" sz="1800" b="0" i="0" kern="1200" dirty="0" err="1" smtClean="0">
                <a:solidFill>
                  <a:schemeClr val="tx1"/>
                </a:solidFill>
                <a:effectLst/>
                <a:latin typeface="Times New Roman" panose="02020603050405020304" pitchFamily="18" charset="0"/>
                <a:ea typeface="+mn-ea"/>
                <a:cs typeface="Times New Roman" panose="02020603050405020304" pitchFamily="18" charset="0"/>
              </a:rPr>
              <a:t>users.When</a:t>
            </a:r>
            <a:r>
              <a:rPr lang="en-GB" sz="1800" b="0" i="0" kern="1200" dirty="0" smtClean="0">
                <a:solidFill>
                  <a:schemeClr val="tx1"/>
                </a:solidFill>
                <a:effectLst/>
                <a:latin typeface="Times New Roman" panose="02020603050405020304" pitchFamily="18" charset="0"/>
                <a:ea typeface="+mn-ea"/>
                <a:cs typeface="Times New Roman" panose="02020603050405020304" pitchFamily="18" charset="0"/>
              </a:rPr>
              <a:t> the handover occurs, the current </a:t>
            </a:r>
            <a:r>
              <a:rPr lang="en-GB" sz="1800" b="0" i="0" kern="1200" dirty="0" err="1" smtClean="0">
                <a:solidFill>
                  <a:schemeClr val="tx1"/>
                </a:solidFill>
                <a:effectLst/>
                <a:latin typeface="Times New Roman" panose="02020603050405020304" pitchFamily="18" charset="0"/>
                <a:ea typeface="+mn-ea"/>
                <a:cs typeface="Times New Roman" panose="02020603050405020304" pitchFamily="18" charset="0"/>
              </a:rPr>
              <a:t>QoS</a:t>
            </a:r>
            <a:r>
              <a:rPr lang="en-GB" sz="1800" b="0" i="0" kern="1200" dirty="0" smtClean="0">
                <a:solidFill>
                  <a:schemeClr val="tx1"/>
                </a:solidFill>
                <a:effectLst/>
                <a:latin typeface="Times New Roman" panose="02020603050405020304" pitchFamily="18" charset="0"/>
                <a:ea typeface="+mn-ea"/>
                <a:cs typeface="Times New Roman" panose="02020603050405020304" pitchFamily="18" charset="0"/>
              </a:rPr>
              <a:t> may not be support by the new data path. In this case, a negotiation is required to set up new </a:t>
            </a:r>
            <a:r>
              <a:rPr lang="en-GB" sz="1800" b="0" i="0" kern="1200" dirty="0" err="1" smtClean="0">
                <a:solidFill>
                  <a:schemeClr val="tx1"/>
                </a:solidFill>
                <a:effectLst/>
                <a:latin typeface="Times New Roman" panose="02020603050405020304" pitchFamily="18" charset="0"/>
                <a:ea typeface="+mn-ea"/>
                <a:cs typeface="Times New Roman" panose="02020603050405020304" pitchFamily="18" charset="0"/>
              </a:rPr>
              <a:t>QoS</a:t>
            </a:r>
            <a:r>
              <a:rPr lang="en-GB" sz="1800" b="0" i="0" kern="1200" dirty="0" smtClean="0">
                <a:solidFill>
                  <a:schemeClr val="tx1"/>
                </a:solidFill>
                <a:effectLst/>
                <a:latin typeface="Times New Roman" panose="02020603050405020304" pitchFamily="18" charset="0"/>
                <a:ea typeface="+mn-ea"/>
                <a:cs typeface="Times New Roman" panose="02020603050405020304" pitchFamily="18" charset="0"/>
              </a:rPr>
              <a:t>. Since a mobile user may be in the access range of several APs, it will select the one which can provides the best </a:t>
            </a:r>
            <a:r>
              <a:rPr lang="en-GB" sz="1800" b="0" i="0" kern="1200" dirty="0" err="1" smtClean="0">
                <a:solidFill>
                  <a:schemeClr val="tx1"/>
                </a:solidFill>
                <a:effectLst/>
                <a:latin typeface="Times New Roman" panose="02020603050405020304" pitchFamily="18" charset="0"/>
                <a:ea typeface="+mn-ea"/>
                <a:cs typeface="Times New Roman" panose="02020603050405020304" pitchFamily="18" charset="0"/>
              </a:rPr>
              <a:t>QoS</a:t>
            </a:r>
            <a:r>
              <a:rPr lang="en-GB" sz="1800" b="0" i="0" kern="1200" dirty="0" smtClean="0">
                <a:solidFill>
                  <a:schemeClr val="tx1"/>
                </a:solidFill>
                <a:effectLst/>
                <a:latin typeface="Times New Roman" panose="02020603050405020304" pitchFamily="18" charset="0"/>
                <a:ea typeface="+mn-ea"/>
                <a:cs typeface="Times New Roman" panose="02020603050405020304" pitchFamily="18" charset="0"/>
              </a:rPr>
              <a:t>.</a:t>
            </a:r>
          </a:p>
          <a:p>
            <a:r>
              <a:rPr lang="en-GB" sz="1800" b="0" i="0" kern="1200" dirty="0" smtClean="0">
                <a:solidFill>
                  <a:schemeClr val="tx1"/>
                </a:solidFill>
                <a:effectLst/>
                <a:latin typeface="Times New Roman" panose="02020603050405020304" pitchFamily="18" charset="0"/>
                <a:ea typeface="+mn-ea"/>
                <a:cs typeface="Times New Roman" panose="02020603050405020304" pitchFamily="18" charset="0"/>
              </a:rPr>
              <a:t>During the handover, an old path is released and a new path is then re-established. There is a possibility that some cells will get lost during this process (when the connection is broken). In case no cell lost is allowed. Cell buffering is used to guarantee that no cell is lost and cell sequence is preserved. Cell buffering consists of Uplink Buffering and Downlink Buffering. If VC is broken when the mobile user is sending cells to APs, Uplink Buffering is required. The mobile user will buffer all the outgoing cells. When the connection is up, it send out all the buffered cells so no cells are lost unless the buffers is overflowed. Downlink Buffering is performed by APs to preserve the downlink cells for sudden link interruptions, congestion, or retransmissions. It may also occur when handover is executed. There are sever options for downlink buffering based on different handover situations.</a:t>
            </a:r>
          </a:p>
          <a:p>
            <a:endParaRPr lang="en-GB" dirty="0"/>
          </a:p>
        </p:txBody>
      </p:sp>
      <p:sp>
        <p:nvSpPr>
          <p:cNvPr id="4" name="Slide Number Placeholder 3"/>
          <p:cNvSpPr>
            <a:spLocks noGrp="1"/>
          </p:cNvSpPr>
          <p:nvPr>
            <p:ph type="sldNum" sz="quarter" idx="10"/>
          </p:nvPr>
        </p:nvSpPr>
        <p:spPr/>
        <p:txBody>
          <a:bodyPr/>
          <a:lstStyle/>
          <a:p>
            <a:fld id="{B9ADD033-85AB-4DCC-95F6-DB6CD41858CB}" type="slidenum">
              <a:rPr lang="en-GB" smtClean="0"/>
              <a:t>16</a:t>
            </a:fld>
            <a:endParaRPr lang="en-GB"/>
          </a:p>
        </p:txBody>
      </p:sp>
    </p:spTree>
    <p:extLst>
      <p:ext uri="{BB962C8B-B14F-4D97-AF65-F5344CB8AC3E}">
        <p14:creationId xmlns:p14="http://schemas.microsoft.com/office/powerpoint/2010/main" val="1279446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53A8110-E75A-4316-850F-B1D1A4A5419E}" type="datetime1">
              <a:rPr lang="en-US" smtClean="0"/>
              <a:t>8/13/2023</a:t>
            </a:fld>
            <a:endParaRPr lang="en-US" dirty="0"/>
          </a:p>
        </p:txBody>
      </p:sp>
      <p:sp>
        <p:nvSpPr>
          <p:cNvPr id="5" name="Footer Placeholder 4"/>
          <p:cNvSpPr>
            <a:spLocks noGrp="1"/>
          </p:cNvSpPr>
          <p:nvPr>
            <p:ph type="ftr" sz="quarter" idx="11"/>
          </p:nvPr>
        </p:nvSpPr>
        <p:spPr/>
        <p:txBody>
          <a:bodyPr/>
          <a:lstStyle/>
          <a:p>
            <a:r>
              <a:rPr lang="en-US" smtClean="0"/>
              <a:t>Wireless ATM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3448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159856D-885E-4CC9-90BE-F2A427BB04ED}" type="datetime1">
              <a:rPr lang="en-US" smtClean="0"/>
              <a:t>8/13/2023</a:t>
            </a:fld>
            <a:endParaRPr lang="en-US" dirty="0"/>
          </a:p>
        </p:txBody>
      </p:sp>
      <p:sp>
        <p:nvSpPr>
          <p:cNvPr id="5" name="Footer Placeholder 4"/>
          <p:cNvSpPr>
            <a:spLocks noGrp="1"/>
          </p:cNvSpPr>
          <p:nvPr>
            <p:ph type="ftr" sz="quarter" idx="11"/>
          </p:nvPr>
        </p:nvSpPr>
        <p:spPr/>
        <p:txBody>
          <a:bodyPr/>
          <a:lstStyle/>
          <a:p>
            <a:r>
              <a:rPr lang="en-US" smtClean="0"/>
              <a:t>Wireless ATM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6676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0796634-E500-4E70-AC03-781883A09F19}" type="datetime1">
              <a:rPr lang="en-US" smtClean="0"/>
              <a:t>8/13/2023</a:t>
            </a:fld>
            <a:endParaRPr lang="en-US" dirty="0"/>
          </a:p>
        </p:txBody>
      </p:sp>
      <p:sp>
        <p:nvSpPr>
          <p:cNvPr id="5" name="Footer Placeholder 4"/>
          <p:cNvSpPr>
            <a:spLocks noGrp="1"/>
          </p:cNvSpPr>
          <p:nvPr>
            <p:ph type="ftr" sz="quarter" idx="11"/>
          </p:nvPr>
        </p:nvSpPr>
        <p:spPr/>
        <p:txBody>
          <a:bodyPr/>
          <a:lstStyle/>
          <a:p>
            <a:r>
              <a:rPr lang="en-US" smtClean="0"/>
              <a:t>Wireless ATM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3845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67C867E-EE7E-43D3-8B67-5A7E113ADA94}" type="datetime1">
              <a:rPr lang="en-US" smtClean="0"/>
              <a:t>8/13/2023</a:t>
            </a:fld>
            <a:endParaRPr lang="en-US" dirty="0"/>
          </a:p>
        </p:txBody>
      </p:sp>
      <p:sp>
        <p:nvSpPr>
          <p:cNvPr id="5" name="Footer Placeholder 4"/>
          <p:cNvSpPr>
            <a:spLocks noGrp="1"/>
          </p:cNvSpPr>
          <p:nvPr>
            <p:ph type="ftr" sz="quarter" idx="11"/>
          </p:nvPr>
        </p:nvSpPr>
        <p:spPr/>
        <p:txBody>
          <a:bodyPr/>
          <a:lstStyle/>
          <a:p>
            <a:r>
              <a:rPr lang="en-US" smtClean="0"/>
              <a:t>Wireless ATM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856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B5AD53-FBB6-4B6E-85E7-6A36A19FD2D9}" type="datetime1">
              <a:rPr lang="en-US" smtClean="0"/>
              <a:t>8/13/2023</a:t>
            </a:fld>
            <a:endParaRPr lang="en-US" dirty="0"/>
          </a:p>
        </p:txBody>
      </p:sp>
      <p:sp>
        <p:nvSpPr>
          <p:cNvPr id="5" name="Footer Placeholder 4"/>
          <p:cNvSpPr>
            <a:spLocks noGrp="1"/>
          </p:cNvSpPr>
          <p:nvPr>
            <p:ph type="ftr" sz="quarter" idx="11"/>
          </p:nvPr>
        </p:nvSpPr>
        <p:spPr/>
        <p:txBody>
          <a:bodyPr/>
          <a:lstStyle/>
          <a:p>
            <a:r>
              <a:rPr lang="en-US" smtClean="0"/>
              <a:t>Wireless ATM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2875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6450E18-7AB9-4D42-AAE9-BF4CCD6EA93E}" type="datetime1">
              <a:rPr lang="en-US" smtClean="0"/>
              <a:t>8/13/2023</a:t>
            </a:fld>
            <a:endParaRPr lang="en-US" dirty="0"/>
          </a:p>
        </p:txBody>
      </p:sp>
      <p:sp>
        <p:nvSpPr>
          <p:cNvPr id="6" name="Footer Placeholder 5"/>
          <p:cNvSpPr>
            <a:spLocks noGrp="1"/>
          </p:cNvSpPr>
          <p:nvPr>
            <p:ph type="ftr" sz="quarter" idx="11"/>
          </p:nvPr>
        </p:nvSpPr>
        <p:spPr/>
        <p:txBody>
          <a:bodyPr/>
          <a:lstStyle/>
          <a:p>
            <a:r>
              <a:rPr lang="en-US" smtClean="0"/>
              <a:t>Wireless ATM</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8080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068679D-65D5-4D14-8C7D-18B299D64062}" type="datetime1">
              <a:rPr lang="en-US" smtClean="0"/>
              <a:t>8/13/2023</a:t>
            </a:fld>
            <a:endParaRPr lang="en-US" dirty="0"/>
          </a:p>
        </p:txBody>
      </p:sp>
      <p:sp>
        <p:nvSpPr>
          <p:cNvPr id="8" name="Footer Placeholder 7"/>
          <p:cNvSpPr>
            <a:spLocks noGrp="1"/>
          </p:cNvSpPr>
          <p:nvPr>
            <p:ph type="ftr" sz="quarter" idx="11"/>
          </p:nvPr>
        </p:nvSpPr>
        <p:spPr/>
        <p:txBody>
          <a:bodyPr/>
          <a:lstStyle/>
          <a:p>
            <a:r>
              <a:rPr lang="en-US" smtClean="0"/>
              <a:t>Wireless ATM</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4465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8244264-346F-4D77-BB0C-D8AFA8BE03CC}" type="datetime1">
              <a:rPr lang="en-US" smtClean="0"/>
              <a:t>8/13/2023</a:t>
            </a:fld>
            <a:endParaRPr lang="en-US" dirty="0"/>
          </a:p>
        </p:txBody>
      </p:sp>
      <p:sp>
        <p:nvSpPr>
          <p:cNvPr id="4" name="Footer Placeholder 3"/>
          <p:cNvSpPr>
            <a:spLocks noGrp="1"/>
          </p:cNvSpPr>
          <p:nvPr>
            <p:ph type="ftr" sz="quarter" idx="11"/>
          </p:nvPr>
        </p:nvSpPr>
        <p:spPr/>
        <p:txBody>
          <a:bodyPr/>
          <a:lstStyle/>
          <a:p>
            <a:r>
              <a:rPr lang="en-US" smtClean="0"/>
              <a:t>Wireless ATM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9651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F24029-3E97-474C-BFC9-A8602F0570E7}" type="datetime1">
              <a:rPr lang="en-US" smtClean="0"/>
              <a:t>8/13/2023</a:t>
            </a:fld>
            <a:endParaRPr lang="en-US" dirty="0"/>
          </a:p>
        </p:txBody>
      </p:sp>
      <p:sp>
        <p:nvSpPr>
          <p:cNvPr id="3" name="Footer Placeholder 2"/>
          <p:cNvSpPr>
            <a:spLocks noGrp="1"/>
          </p:cNvSpPr>
          <p:nvPr>
            <p:ph type="ftr" sz="quarter" idx="11"/>
          </p:nvPr>
        </p:nvSpPr>
        <p:spPr/>
        <p:txBody>
          <a:bodyPr/>
          <a:lstStyle/>
          <a:p>
            <a:r>
              <a:rPr lang="en-US" smtClean="0"/>
              <a:t>Wireless ATM</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60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086F63-2A19-40E4-938F-6494CDC64BC6}" type="datetime1">
              <a:rPr lang="en-US" smtClean="0"/>
              <a:t>8/13/2023</a:t>
            </a:fld>
            <a:endParaRPr lang="en-US" dirty="0"/>
          </a:p>
        </p:txBody>
      </p:sp>
      <p:sp>
        <p:nvSpPr>
          <p:cNvPr id="6" name="Footer Placeholder 5"/>
          <p:cNvSpPr>
            <a:spLocks noGrp="1"/>
          </p:cNvSpPr>
          <p:nvPr>
            <p:ph type="ftr" sz="quarter" idx="11"/>
          </p:nvPr>
        </p:nvSpPr>
        <p:spPr/>
        <p:txBody>
          <a:bodyPr/>
          <a:lstStyle/>
          <a:p>
            <a:r>
              <a:rPr lang="en-US" smtClean="0"/>
              <a:t>Wireless ATM</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713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8985C5-1341-4C4D-A1BD-F1D6088181F4}" type="datetime1">
              <a:rPr lang="en-US" smtClean="0"/>
              <a:t>8/13/2023</a:t>
            </a:fld>
            <a:endParaRPr lang="en-US" dirty="0"/>
          </a:p>
        </p:txBody>
      </p:sp>
      <p:sp>
        <p:nvSpPr>
          <p:cNvPr id="6" name="Footer Placeholder 5"/>
          <p:cNvSpPr>
            <a:spLocks noGrp="1"/>
          </p:cNvSpPr>
          <p:nvPr>
            <p:ph type="ftr" sz="quarter" idx="11"/>
          </p:nvPr>
        </p:nvSpPr>
        <p:spPr/>
        <p:txBody>
          <a:bodyPr/>
          <a:lstStyle/>
          <a:p>
            <a:r>
              <a:rPr lang="en-US" smtClean="0"/>
              <a:t>Wireless ATM</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7246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E77830-3397-466D-BF2F-61B3199678EB}" type="datetime1">
              <a:rPr lang="en-US" smtClean="0"/>
              <a:t>8/13/2023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Wireless ATM</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9849634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scaler.com/topics/asynchronous-transfer-mod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Wireless ATM (</a:t>
            </a:r>
            <a:r>
              <a:rPr lang="en-GB" sz="3600" b="1" dirty="0">
                <a:latin typeface="Times New Roman" panose="02020603050405020304" pitchFamily="18" charset="0"/>
                <a:cs typeface="Times New Roman" panose="02020603050405020304" pitchFamily="18" charset="0"/>
              </a:rPr>
              <a:t>Asynchronous Transfer </a:t>
            </a:r>
            <a:r>
              <a:rPr lang="en-GB" sz="3600" b="1" dirty="0" smtClean="0">
                <a:latin typeface="Times New Roman" panose="02020603050405020304" pitchFamily="18" charset="0"/>
                <a:cs typeface="Times New Roman" panose="02020603050405020304" pitchFamily="18" charset="0"/>
              </a:rPr>
              <a:t>Mode)</a:t>
            </a:r>
            <a:r>
              <a:rPr lang="en-GB" sz="4000" b="1" dirty="0"/>
              <a:t/>
            </a:r>
            <a:br>
              <a:rPr lang="en-GB" sz="4000" b="1" dirty="0"/>
            </a:br>
            <a:endParaRPr lang="en-GB"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pPr algn="ctr"/>
            <a:endParaRPr lang="en-US" sz="2400"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latin typeface="Times New Roman" panose="02020603050405020304" pitchFamily="18" charset="0"/>
                <a:cs typeface="Times New Roman" panose="02020603050405020304" pitchFamily="18" charset="0"/>
              </a:rPr>
              <a:t>Prepared </a:t>
            </a:r>
            <a:r>
              <a:rPr lang="en-US" dirty="0" smtClean="0">
                <a:solidFill>
                  <a:schemeClr val="tx1"/>
                </a:solidFill>
                <a:latin typeface="Times New Roman" panose="02020603050405020304" pitchFamily="18" charset="0"/>
                <a:cs typeface="Times New Roman" panose="02020603050405020304" pitchFamily="18" charset="0"/>
              </a:rPr>
              <a:t>By </a:t>
            </a:r>
          </a:p>
          <a:p>
            <a:pPr algn="ctr"/>
            <a:r>
              <a:rPr lang="en-US" dirty="0" smtClean="0">
                <a:latin typeface="Times New Roman" panose="02020603050405020304" pitchFamily="18" charset="0"/>
                <a:cs typeface="Times New Roman" panose="02020603050405020304" pitchFamily="18" charset="0"/>
              </a:rPr>
              <a:t>POPY DAS</a:t>
            </a:r>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1553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838200" y="2506662"/>
            <a:ext cx="10515600" cy="4351338"/>
          </a:xfrm>
        </p:spPr>
        <p:txBody>
          <a:bodyPr>
            <a:normAutofit/>
          </a:bodyPr>
          <a:lstStyle/>
          <a:p>
            <a:pPr algn="just">
              <a:buFont typeface="Courier New" panose="02070309020205020404" pitchFamily="49" charset="0"/>
              <a:buChar char="o"/>
            </a:pPr>
            <a:r>
              <a:rPr lang="en-GB" sz="1800" dirty="0" smtClean="0">
                <a:latin typeface="Times New Roman" panose="02020603050405020304" pitchFamily="18" charset="0"/>
                <a:cs typeface="Times New Roman" panose="02020603050405020304" pitchFamily="18" charset="0"/>
              </a:rPr>
              <a:t>The WATM items are divided into two distinct parts: Mobile ATM and Radio Access Layer</a:t>
            </a:r>
          </a:p>
          <a:p>
            <a:pPr algn="just">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Mobile ATM is dealing with the higher-layer control</a:t>
            </a:r>
            <a:r>
              <a:rPr lang="en-GB" sz="1800" dirty="0" smtClean="0">
                <a:latin typeface="Times New Roman" panose="02020603050405020304" pitchFamily="18" charset="0"/>
                <a:cs typeface="Times New Roman" panose="02020603050405020304" pitchFamily="18" charset="0"/>
              </a:rPr>
              <a:t>/ </a:t>
            </a:r>
            <a:r>
              <a:rPr lang="en-GB" sz="1800" dirty="0" err="1" smtClean="0">
                <a:latin typeface="Times New Roman" panose="02020603050405020304" pitchFamily="18" charset="0"/>
                <a:cs typeface="Times New Roman" panose="02020603050405020304" pitchFamily="18" charset="0"/>
              </a:rPr>
              <a:t>signaling</a:t>
            </a:r>
            <a:r>
              <a:rPr lang="en-GB" sz="1800" dirty="0" smtClean="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functions needed to support mobility. These control</a:t>
            </a:r>
            <a:r>
              <a:rPr lang="en-GB" sz="1800" dirty="0" smtClean="0">
                <a:latin typeface="Times New Roman" panose="02020603050405020304" pitchFamily="18" charset="0"/>
                <a:cs typeface="Times New Roman" panose="02020603050405020304" pitchFamily="18" charset="0"/>
              </a:rPr>
              <a:t>/ </a:t>
            </a:r>
            <a:r>
              <a:rPr lang="en-GB" sz="1800" dirty="0" err="1" smtClean="0">
                <a:latin typeface="Times New Roman" panose="02020603050405020304" pitchFamily="18" charset="0"/>
                <a:cs typeface="Times New Roman" panose="02020603050405020304" pitchFamily="18" charset="0"/>
              </a:rPr>
              <a:t>signaling</a:t>
            </a:r>
            <a:r>
              <a:rPr lang="en-GB" sz="1800" dirty="0" smtClean="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include handover, location management, routing, addressing, and traffic management</a:t>
            </a:r>
            <a:r>
              <a:rPr lang="en-GB" sz="1800" dirty="0" smtClean="0">
                <a:latin typeface="Times New Roman" panose="02020603050405020304" pitchFamily="18" charset="0"/>
                <a:cs typeface="Times New Roman" panose="02020603050405020304" pitchFamily="18" charset="0"/>
              </a:rPr>
              <a:t>.</a:t>
            </a:r>
          </a:p>
          <a:p>
            <a:pPr algn="just">
              <a:buFont typeface="Courier New" panose="02070309020205020404" pitchFamily="49" charset="0"/>
              <a:buChar char="o"/>
            </a:pPr>
            <a:r>
              <a:rPr lang="en-GB" sz="1800" dirty="0">
                <a:latin typeface="Times New Roman" panose="02020603050405020304" pitchFamily="18" charset="0"/>
                <a:cs typeface="Times New Roman" panose="02020603050405020304" pitchFamily="18" charset="0"/>
              </a:rPr>
              <a:t>Radio Access Layers consists of PHY (Physical Layer), MAC (Media Access Layer), DLC (Data Link Layer), and RRC (Radio Resource Control). Up to now, only PHY and MAC are under consideration.</a:t>
            </a:r>
            <a:endParaRPr lang="en-GB" sz="1800" dirty="0" smtClean="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endParaRPr lang="en-GB"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364F772-7E06-42DC-B989-A972DE371CCD}" type="datetime1">
              <a:rPr lang="en-US" smtClean="0"/>
              <a:t>8/14/2023</a:t>
            </a:fld>
            <a:endParaRPr lang="en-US" dirty="0"/>
          </a:p>
        </p:txBody>
      </p:sp>
      <p:sp>
        <p:nvSpPr>
          <p:cNvPr id="5" name="Footer Placeholder 4"/>
          <p:cNvSpPr>
            <a:spLocks noGrp="1"/>
          </p:cNvSpPr>
          <p:nvPr>
            <p:ph type="ftr" sz="quarter" idx="11"/>
          </p:nvPr>
        </p:nvSpPr>
        <p:spPr/>
        <p:txBody>
          <a:bodyPr/>
          <a:lstStyle/>
          <a:p>
            <a:r>
              <a:rPr lang="en-US" smtClean="0"/>
              <a:t>Wireless ATM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2963564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b="1" dirty="0" smtClean="0">
                <a:latin typeface="Times New Roman" panose="02020603050405020304" pitchFamily="18" charset="0"/>
                <a:cs typeface="Times New Roman" panose="02020603050405020304" pitchFamily="18" charset="0"/>
              </a:rPr>
              <a:t/>
            </a:r>
            <a:br>
              <a:rPr lang="en-GB" sz="3600" b="1" dirty="0" smtClean="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
            </a:r>
            <a:br>
              <a:rPr lang="en-GB" sz="3600" b="1" dirty="0">
                <a:latin typeface="Times New Roman" panose="02020603050405020304" pitchFamily="18" charset="0"/>
                <a:cs typeface="Times New Roman" panose="02020603050405020304" pitchFamily="18" charset="0"/>
              </a:rPr>
            </a:br>
            <a:r>
              <a:rPr lang="en-GB" sz="3600" b="1" dirty="0" smtClean="0">
                <a:latin typeface="Times New Roman" panose="02020603050405020304" pitchFamily="18" charset="0"/>
                <a:cs typeface="Times New Roman" panose="02020603050405020304" pitchFamily="18" charset="0"/>
              </a:rPr>
              <a:t>Radio </a:t>
            </a:r>
            <a:r>
              <a:rPr lang="en-GB" sz="3600" b="1" dirty="0">
                <a:latin typeface="Times New Roman" panose="02020603050405020304" pitchFamily="18" charset="0"/>
                <a:cs typeface="Times New Roman" panose="02020603050405020304" pitchFamily="18" charset="0"/>
              </a:rPr>
              <a:t>Access Layer</a:t>
            </a:r>
            <a:r>
              <a:rPr lang="en-GB" b="1" dirty="0"/>
              <a:t/>
            </a:r>
            <a:br>
              <a:rPr lang="en-GB" b="1" dirty="0"/>
            </a:br>
            <a:endParaRPr lang="en-GB" dirty="0"/>
          </a:p>
        </p:txBody>
      </p:sp>
      <p:sp>
        <p:nvSpPr>
          <p:cNvPr id="3" name="Content Placeholder 2"/>
          <p:cNvSpPr>
            <a:spLocks noGrp="1"/>
          </p:cNvSpPr>
          <p:nvPr>
            <p:ph idx="1"/>
          </p:nvPr>
        </p:nvSpPr>
        <p:spPr/>
        <p:txBody>
          <a:bodyPr>
            <a:normAutofit/>
          </a:bodyPr>
          <a:lstStyle/>
          <a:p>
            <a:pPr marL="342900" indent="-342900" algn="just">
              <a:buAutoNum type="arabicPeriod"/>
            </a:pPr>
            <a:r>
              <a:rPr lang="en-GB" sz="1800" b="1" dirty="0" smtClean="0">
                <a:latin typeface="Times New Roman" panose="02020603050405020304" pitchFamily="18" charset="0"/>
                <a:cs typeface="Times New Roman" panose="02020603050405020304" pitchFamily="18" charset="0"/>
              </a:rPr>
              <a:t>Physical </a:t>
            </a:r>
            <a:r>
              <a:rPr lang="en-GB" sz="1800" b="1" dirty="0">
                <a:latin typeface="Times New Roman" panose="02020603050405020304" pitchFamily="18" charset="0"/>
                <a:cs typeface="Times New Roman" panose="02020603050405020304" pitchFamily="18" charset="0"/>
              </a:rPr>
              <a:t>Layer (PHY</a:t>
            </a:r>
            <a:r>
              <a:rPr lang="en-GB" sz="1800" b="1" dirty="0" smtClean="0">
                <a:latin typeface="Times New Roman" panose="02020603050405020304" pitchFamily="18" charset="0"/>
                <a:cs typeface="Times New Roman" panose="02020603050405020304" pitchFamily="18" charset="0"/>
              </a:rPr>
              <a:t>)</a:t>
            </a:r>
          </a:p>
          <a:p>
            <a:pPr marL="0" indent="0" algn="just">
              <a:buNone/>
            </a:pPr>
            <a:endParaRPr lang="en-US" sz="1800" b="1"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GB" sz="1600" dirty="0">
                <a:latin typeface="Times New Roman" panose="02020603050405020304" pitchFamily="18" charset="0"/>
                <a:cs typeface="Times New Roman" panose="02020603050405020304" pitchFamily="18" charset="0"/>
              </a:rPr>
              <a:t>While a fixed station may own an </a:t>
            </a:r>
            <a:r>
              <a:rPr lang="en-GB" sz="1600" dirty="0">
                <a:solidFill>
                  <a:srgbClr val="7030A0"/>
                </a:solidFill>
                <a:latin typeface="Times New Roman" panose="02020603050405020304" pitchFamily="18" charset="0"/>
                <a:cs typeface="Times New Roman" panose="02020603050405020304" pitchFamily="18" charset="0"/>
              </a:rPr>
              <a:t>25 Mbit/s</a:t>
            </a:r>
            <a:r>
              <a:rPr lang="en-GB" sz="1600" dirty="0">
                <a:latin typeface="Times New Roman" panose="02020603050405020304" pitchFamily="18" charset="0"/>
                <a:cs typeface="Times New Roman" panose="02020603050405020304" pitchFamily="18" charset="0"/>
              </a:rPr>
              <a:t> up to </a:t>
            </a:r>
            <a:r>
              <a:rPr lang="en-GB" sz="1600" dirty="0">
                <a:solidFill>
                  <a:srgbClr val="7030A0"/>
                </a:solidFill>
                <a:latin typeface="Times New Roman" panose="02020603050405020304" pitchFamily="18" charset="0"/>
                <a:cs typeface="Times New Roman" panose="02020603050405020304" pitchFamily="18" charset="0"/>
              </a:rPr>
              <a:t>155 Mbit/s </a:t>
            </a:r>
            <a:r>
              <a:rPr lang="en-GB" sz="1600" dirty="0">
                <a:latin typeface="Times New Roman" panose="02020603050405020304" pitchFamily="18" charset="0"/>
                <a:cs typeface="Times New Roman" panose="02020603050405020304" pitchFamily="18" charset="0"/>
              </a:rPr>
              <a:t>data rate ATM link, a </a:t>
            </a:r>
            <a:r>
              <a:rPr lang="en-GB" sz="1600" dirty="0">
                <a:solidFill>
                  <a:srgbClr val="7030A0"/>
                </a:solidFill>
                <a:latin typeface="Times New Roman" panose="02020603050405020304" pitchFamily="18" charset="0"/>
                <a:cs typeface="Times New Roman" panose="02020603050405020304" pitchFamily="18" charset="0"/>
              </a:rPr>
              <a:t>25 Mbit/s </a:t>
            </a:r>
            <a:r>
              <a:rPr lang="en-GB" sz="1600" dirty="0">
                <a:latin typeface="Times New Roman" panose="02020603050405020304" pitchFamily="18" charset="0"/>
                <a:cs typeface="Times New Roman" panose="02020603050405020304" pitchFamily="18" charset="0"/>
              </a:rPr>
              <a:t>data link in a wireless environment is currently difficult to implement.</a:t>
            </a:r>
            <a:endParaRPr lang="en-GB" sz="1600"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A </a:t>
            </a:r>
            <a:r>
              <a:rPr lang="en-GB" sz="1600" dirty="0">
                <a:latin typeface="Times New Roman" panose="02020603050405020304" pitchFamily="18" charset="0"/>
                <a:cs typeface="Times New Roman" panose="02020603050405020304" pitchFamily="18" charset="0"/>
              </a:rPr>
              <a:t>several GHz spectrum would be required to provide high speed wireless transmission</a:t>
            </a:r>
            <a:r>
              <a:rPr lang="en-GB" sz="1600" dirty="0" smtClean="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ü"/>
            </a:pPr>
            <a:r>
              <a:rPr lang="en-GB" sz="1600" dirty="0">
                <a:latin typeface="Times New Roman" panose="02020603050405020304" pitchFamily="18" charset="0"/>
                <a:cs typeface="Times New Roman" panose="02020603050405020304" pitchFamily="18" charset="0"/>
              </a:rPr>
              <a:t>Currently</a:t>
            </a:r>
            <a:r>
              <a:rPr lang="en-GB" sz="1600" dirty="0">
                <a:solidFill>
                  <a:srgbClr val="7030A0"/>
                </a:solidFill>
                <a:latin typeface="Times New Roman" panose="02020603050405020304" pitchFamily="18" charset="0"/>
                <a:cs typeface="Times New Roman" panose="02020603050405020304" pitchFamily="18" charset="0"/>
              </a:rPr>
              <a:t>, 5 GHz </a:t>
            </a:r>
            <a:r>
              <a:rPr lang="en-GB" sz="1600" dirty="0">
                <a:latin typeface="Times New Roman" panose="02020603050405020304" pitchFamily="18" charset="0"/>
                <a:cs typeface="Times New Roman" panose="02020603050405020304" pitchFamily="18" charset="0"/>
              </a:rPr>
              <a:t>band is considered to be used to provide </a:t>
            </a:r>
            <a:r>
              <a:rPr lang="en-GB" sz="1600" dirty="0">
                <a:solidFill>
                  <a:srgbClr val="7030A0"/>
                </a:solidFill>
                <a:latin typeface="Times New Roman" panose="02020603050405020304" pitchFamily="18" charset="0"/>
                <a:cs typeface="Times New Roman" panose="02020603050405020304" pitchFamily="18" charset="0"/>
              </a:rPr>
              <a:t>51 Mbit/s</a:t>
            </a:r>
            <a:r>
              <a:rPr lang="en-GB" sz="1600" dirty="0">
                <a:latin typeface="Times New Roman" panose="02020603050405020304" pitchFamily="18" charset="0"/>
                <a:cs typeface="Times New Roman" panose="02020603050405020304" pitchFamily="18" charset="0"/>
              </a:rPr>
              <a:t> channel with advanced modulation and special coding techniques</a:t>
            </a:r>
            <a:r>
              <a:rPr lang="en-GB" sz="1600" dirty="0" smtClean="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ü"/>
            </a:pPr>
            <a:r>
              <a:rPr lang="en-GB" sz="1600" dirty="0">
                <a:latin typeface="Times New Roman" panose="02020603050405020304" pitchFamily="18" charset="0"/>
                <a:cs typeface="Times New Roman" panose="02020603050405020304" pitchFamily="18" charset="0"/>
              </a:rPr>
              <a:t>Although </a:t>
            </a:r>
            <a:r>
              <a:rPr lang="en-GB" sz="1600" dirty="0">
                <a:solidFill>
                  <a:srgbClr val="7030A0"/>
                </a:solidFill>
                <a:latin typeface="Times New Roman" panose="02020603050405020304" pitchFamily="18" charset="0"/>
                <a:cs typeface="Times New Roman" panose="02020603050405020304" pitchFamily="18" charset="0"/>
              </a:rPr>
              <a:t>155 Mbit/s </a:t>
            </a:r>
            <a:r>
              <a:rPr lang="en-GB" sz="1600" dirty="0">
                <a:latin typeface="Times New Roman" panose="02020603050405020304" pitchFamily="18" charset="0"/>
                <a:cs typeface="Times New Roman" panose="02020603050405020304" pitchFamily="18" charset="0"/>
              </a:rPr>
              <a:t>is unreachable due to the limitation of today's techniques, people believe that it will soon be available in the </a:t>
            </a:r>
            <a:r>
              <a:rPr lang="en-GB" sz="1600" dirty="0">
                <a:solidFill>
                  <a:srgbClr val="7030A0"/>
                </a:solidFill>
                <a:latin typeface="Times New Roman" panose="02020603050405020304" pitchFamily="18" charset="0"/>
                <a:cs typeface="Times New Roman" panose="02020603050405020304" pitchFamily="18" charset="0"/>
              </a:rPr>
              <a:t>60 GHz </a:t>
            </a:r>
            <a:r>
              <a:rPr lang="en-GB" sz="1600" dirty="0">
                <a:latin typeface="Times New Roman" panose="02020603050405020304" pitchFamily="18" charset="0"/>
                <a:cs typeface="Times New Roman" panose="02020603050405020304" pitchFamily="18" charset="0"/>
              </a:rPr>
              <a:t>band and </a:t>
            </a:r>
            <a:r>
              <a:rPr lang="en-GB" sz="1600" dirty="0">
                <a:solidFill>
                  <a:srgbClr val="7030A0"/>
                </a:solidFill>
                <a:latin typeface="Times New Roman" panose="02020603050405020304" pitchFamily="18" charset="0"/>
                <a:cs typeface="Times New Roman" panose="02020603050405020304" pitchFamily="18" charset="0"/>
              </a:rPr>
              <a:t>622 Mbit/s </a:t>
            </a:r>
            <a:r>
              <a:rPr lang="en-GB" sz="1600" dirty="0">
                <a:latin typeface="Times New Roman" panose="02020603050405020304" pitchFamily="18" charset="0"/>
                <a:cs typeface="Times New Roman" panose="02020603050405020304" pitchFamily="18" charset="0"/>
              </a:rPr>
              <a:t>would be reached in the not-too-distant future</a:t>
            </a:r>
            <a:r>
              <a:rPr lang="en-GB" sz="1600" dirty="0" smtClean="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ü"/>
            </a:pPr>
            <a:r>
              <a:rPr lang="en-GB" sz="1600" dirty="0">
                <a:latin typeface="Times New Roman" panose="02020603050405020304" pitchFamily="18" charset="0"/>
                <a:cs typeface="Times New Roman" panose="02020603050405020304" pitchFamily="18" charset="0"/>
              </a:rPr>
              <a:t> Based on this belief, two separate PHY layer specifications are recommended, one for </a:t>
            </a:r>
            <a:r>
              <a:rPr lang="en-GB" sz="1600" dirty="0">
                <a:solidFill>
                  <a:srgbClr val="7030A0"/>
                </a:solidFill>
                <a:latin typeface="Times New Roman" panose="02020603050405020304" pitchFamily="18" charset="0"/>
                <a:cs typeface="Times New Roman" panose="02020603050405020304" pitchFamily="18" charset="0"/>
              </a:rPr>
              <a:t>5 GHz </a:t>
            </a:r>
            <a:r>
              <a:rPr lang="en-GB" sz="1600" dirty="0">
                <a:latin typeface="Times New Roman" panose="02020603050405020304" pitchFamily="18" charset="0"/>
                <a:cs typeface="Times New Roman" panose="02020603050405020304" pitchFamily="18" charset="0"/>
              </a:rPr>
              <a:t>band, one for the </a:t>
            </a:r>
            <a:r>
              <a:rPr lang="en-GB" sz="1600" dirty="0">
                <a:solidFill>
                  <a:srgbClr val="7030A0"/>
                </a:solidFill>
                <a:latin typeface="Times New Roman" panose="02020603050405020304" pitchFamily="18" charset="0"/>
                <a:cs typeface="Times New Roman" panose="02020603050405020304" pitchFamily="18" charset="0"/>
              </a:rPr>
              <a:t>60 GHz</a:t>
            </a:r>
            <a:r>
              <a:rPr lang="en-GB" sz="1600" dirty="0">
                <a:latin typeface="Times New Roman" panose="02020603050405020304" pitchFamily="18" charset="0"/>
                <a:cs typeface="Times New Roman" panose="02020603050405020304" pitchFamily="18" charset="0"/>
              </a:rPr>
              <a:t> band since they will require different operations.</a:t>
            </a:r>
            <a:endParaRPr lang="en-GB" sz="1600" dirty="0" smtClean="0">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5821D7C-1FCB-492A-88E3-13E086D56D1F}" type="datetime1">
              <a:rPr lang="en-US" smtClean="0"/>
              <a:t>8/14/2023</a:t>
            </a:fld>
            <a:endParaRPr lang="en-US" dirty="0"/>
          </a:p>
        </p:txBody>
      </p:sp>
      <p:sp>
        <p:nvSpPr>
          <p:cNvPr id="5" name="Footer Placeholder 4"/>
          <p:cNvSpPr>
            <a:spLocks noGrp="1"/>
          </p:cNvSpPr>
          <p:nvPr>
            <p:ph type="ftr" sz="quarter" idx="11"/>
          </p:nvPr>
        </p:nvSpPr>
        <p:spPr/>
        <p:txBody>
          <a:bodyPr/>
          <a:lstStyle/>
          <a:p>
            <a:r>
              <a:rPr lang="en-US" smtClean="0"/>
              <a:t>Wireless ATM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002731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6" name="Date Placeholder 5"/>
          <p:cNvSpPr>
            <a:spLocks noGrp="1"/>
          </p:cNvSpPr>
          <p:nvPr>
            <p:ph type="dt" sz="half" idx="10"/>
          </p:nvPr>
        </p:nvSpPr>
        <p:spPr/>
        <p:txBody>
          <a:bodyPr/>
          <a:lstStyle/>
          <a:p>
            <a:fld id="{191B16F6-0C21-487F-897E-5E1C3C267115}" type="datetime1">
              <a:rPr lang="en-US" smtClean="0"/>
              <a:t>8/13/2023</a:t>
            </a:fld>
            <a:endParaRPr lang="en-US" dirty="0"/>
          </a:p>
        </p:txBody>
      </p:sp>
      <p:sp>
        <p:nvSpPr>
          <p:cNvPr id="7" name="Footer Placeholder 6"/>
          <p:cNvSpPr>
            <a:spLocks noGrp="1"/>
          </p:cNvSpPr>
          <p:nvPr>
            <p:ph type="ftr" sz="quarter" idx="11"/>
          </p:nvPr>
        </p:nvSpPr>
        <p:spPr/>
        <p:txBody>
          <a:bodyPr/>
          <a:lstStyle/>
          <a:p>
            <a:r>
              <a:rPr lang="en-US" smtClean="0"/>
              <a:t>Wireless ATM</a:t>
            </a:r>
            <a:endParaRPr lang="en-US" dirty="0"/>
          </a:p>
        </p:txBody>
      </p:sp>
      <p:sp>
        <p:nvSpPr>
          <p:cNvPr id="8" name="Slide Number Placeholder 7"/>
          <p:cNvSpPr>
            <a:spLocks noGrp="1"/>
          </p:cNvSpPr>
          <p:nvPr>
            <p:ph type="sldNum" sz="quarter" idx="12"/>
          </p:nvPr>
        </p:nvSpPr>
        <p:spPr/>
        <p:txBody>
          <a:bodyPr/>
          <a:lstStyle/>
          <a:p>
            <a:fld id="{6D22F896-40B5-4ADD-8801-0D06FADFA095}" type="slidenum">
              <a:rPr lang="en-US" smtClean="0"/>
              <a:t>12</a:t>
            </a:fld>
            <a:endParaRPr lang="en-US" dirty="0"/>
          </a:p>
        </p:txBody>
      </p:sp>
      <p:pic>
        <p:nvPicPr>
          <p:cNvPr id="4" name="Picture 3" descr="C:\WINDOWS\Desktop\788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9625" y="618518"/>
            <a:ext cx="7467600" cy="47339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407269" y="5487380"/>
            <a:ext cx="4459298" cy="369332"/>
          </a:xfrm>
          <a:prstGeom prst="rect">
            <a:avLst/>
          </a:prstGeom>
        </p:spPr>
        <p:txBody>
          <a:bodyPr wrap="none">
            <a:spAutoFit/>
          </a:bodyPr>
          <a:lstStyle/>
          <a:p>
            <a:pPr algn="ctr"/>
            <a:r>
              <a:rPr lang="en-GB" dirty="0">
                <a:latin typeface="Times New Roman" panose="02020603050405020304" pitchFamily="18" charset="0"/>
                <a:cs typeface="Times New Roman" panose="02020603050405020304" pitchFamily="18" charset="0"/>
              </a:rPr>
              <a:t>Figure </a:t>
            </a:r>
            <a:r>
              <a:rPr lang="en-GB" dirty="0">
                <a:latin typeface="Times New Roman" panose="02020603050405020304" pitchFamily="18" charset="0"/>
                <a:cs typeface="Times New Roman" panose="02020603050405020304" pitchFamily="18" charset="0"/>
              </a:rPr>
              <a:t>4</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Specific requirements for PHY layer</a:t>
            </a:r>
          </a:p>
        </p:txBody>
      </p:sp>
    </p:spTree>
    <p:extLst>
      <p:ext uri="{BB962C8B-B14F-4D97-AF65-F5344CB8AC3E}">
        <p14:creationId xmlns:p14="http://schemas.microsoft.com/office/powerpoint/2010/main" val="671154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buNone/>
            </a:pPr>
            <a:r>
              <a:rPr lang="en-GB" sz="3100" b="1" dirty="0" smtClean="0">
                <a:latin typeface="Times New Roman" panose="02020603050405020304" pitchFamily="18" charset="0"/>
                <a:cs typeface="Times New Roman" panose="02020603050405020304" pitchFamily="18" charset="0"/>
              </a:rPr>
              <a:t>2. </a:t>
            </a:r>
            <a:r>
              <a:rPr lang="en-GB" sz="1800" b="1" dirty="0" smtClean="0">
                <a:latin typeface="Times New Roman" panose="02020603050405020304" pitchFamily="18" charset="0"/>
                <a:cs typeface="Times New Roman" panose="02020603050405020304" pitchFamily="18" charset="0"/>
              </a:rPr>
              <a:t>Media </a:t>
            </a:r>
            <a:r>
              <a:rPr lang="en-GB" sz="1800" b="1" dirty="0">
                <a:latin typeface="Times New Roman" panose="02020603050405020304" pitchFamily="18" charset="0"/>
                <a:cs typeface="Times New Roman" panose="02020603050405020304" pitchFamily="18" charset="0"/>
              </a:rPr>
              <a:t>Access Control (</a:t>
            </a:r>
            <a:r>
              <a:rPr lang="en-GB" sz="1800" b="1" dirty="0" smtClean="0">
                <a:latin typeface="Times New Roman" panose="02020603050405020304" pitchFamily="18" charset="0"/>
                <a:cs typeface="Times New Roman" panose="02020603050405020304" pitchFamily="18" charset="0"/>
              </a:rPr>
              <a:t>MAC)</a:t>
            </a:r>
          </a:p>
          <a:p>
            <a:pPr marL="0" indent="0">
              <a:buNone/>
            </a:pPr>
            <a:endParaRPr lang="en-GB" sz="2600" b="1"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WATM </a:t>
            </a:r>
            <a:r>
              <a:rPr lang="en-GB" sz="1600" dirty="0">
                <a:latin typeface="Times New Roman" panose="02020603050405020304" pitchFamily="18" charset="0"/>
                <a:cs typeface="Times New Roman" panose="02020603050405020304" pitchFamily="18" charset="0"/>
              </a:rPr>
              <a:t>MAC is responsible for providing functionally point to point links for the higher protocol layer to </a:t>
            </a:r>
            <a:r>
              <a:rPr lang="en-GB" sz="1600" dirty="0" smtClean="0">
                <a:latin typeface="Times New Roman" panose="02020603050405020304" pitchFamily="18" charset="0"/>
                <a:cs typeface="Times New Roman" panose="02020603050405020304" pitchFamily="18" charset="0"/>
              </a:rPr>
              <a:t>use.</a:t>
            </a: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To </a:t>
            </a:r>
            <a:r>
              <a:rPr lang="en-GB" sz="1600" dirty="0">
                <a:latin typeface="Times New Roman" panose="02020603050405020304" pitchFamily="18" charset="0"/>
                <a:cs typeface="Times New Roman" panose="02020603050405020304" pitchFamily="18" charset="0"/>
              </a:rPr>
              <a:t>identify each station, both IEEE 48 bit address and local significant address, which is assigned dynamically within a cell, are </a:t>
            </a:r>
            <a:r>
              <a:rPr lang="en-GB" sz="1600" dirty="0" smtClean="0">
                <a:latin typeface="Times New Roman" panose="02020603050405020304" pitchFamily="18" charset="0"/>
                <a:cs typeface="Times New Roman" panose="02020603050405020304" pitchFamily="18" charset="0"/>
              </a:rPr>
              <a:t>allowed.</a:t>
            </a: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Each </a:t>
            </a:r>
            <a:r>
              <a:rPr lang="en-GB" sz="1600" dirty="0">
                <a:latin typeface="Times New Roman" panose="02020603050405020304" pitchFamily="18" charset="0"/>
                <a:cs typeface="Times New Roman" panose="02020603050405020304" pitchFamily="18" charset="0"/>
              </a:rPr>
              <a:t>station registers it's address to it's hub during a hub initiated slotted-ALOHA content period for new registration so that make itself know by others</a:t>
            </a:r>
            <a:r>
              <a:rPr lang="en-GB" sz="1600" dirty="0" smtClean="0">
                <a:latin typeface="Times New Roman" panose="02020603050405020304" pitchFamily="18" charset="0"/>
                <a:cs typeface="Times New Roman" panose="02020603050405020304" pitchFamily="18" charset="0"/>
              </a:rPr>
              <a:t>.</a:t>
            </a:r>
            <a:r>
              <a:rPr lang="en-GB" sz="1600" dirty="0" smtClean="0">
                <a:latin typeface="Times New Roman" panose="02020603050405020304" pitchFamily="18" charset="0"/>
                <a:cs typeface="Times New Roman" panose="02020603050405020304" pitchFamily="18" charset="0"/>
              </a:rPr>
              <a:t> </a:t>
            </a: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In a shared environment, there must be some control over the usage of the medium to guarantee </a:t>
            </a:r>
            <a:r>
              <a:rPr lang="en-GB" sz="1600" dirty="0" err="1" smtClean="0">
                <a:latin typeface="Times New Roman" panose="02020603050405020304" pitchFamily="18" charset="0"/>
                <a:cs typeface="Times New Roman" panose="02020603050405020304" pitchFamily="18" charset="0"/>
              </a:rPr>
              <a:t>QoS</a:t>
            </a:r>
            <a:r>
              <a:rPr lang="en-GB" sz="1600" dirty="0" smtClean="0">
                <a:latin typeface="Times New Roman" panose="02020603050405020304" pitchFamily="18" charset="0"/>
                <a:cs typeface="Times New Roman" panose="02020603050405020304" pitchFamily="18" charset="0"/>
              </a:rPr>
              <a:t>. An extended TDMA, which satisfies PCR (Peak Cell Rate), SCR (Sustainable Cell Rate), and MBS (Maximum Burst Size) requests, is suggested. Each station may use the media only when it's informed by the central control elements (hub). Each can send out several packets at a time. To minimum overhead, the MAC should support multiple ATM cells in a packet.</a:t>
            </a: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Another design issue of MAC layer is to support multiple PHY layers.</a:t>
            </a:r>
            <a:endParaRPr lang="en-GB"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endParaRPr lang="en-GB" sz="1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6144718-CE6F-4AA9-83B8-F28496838410}" type="datetime1">
              <a:rPr lang="en-US" smtClean="0"/>
              <a:t>8/14/2023</a:t>
            </a:fld>
            <a:endParaRPr lang="en-US" dirty="0"/>
          </a:p>
        </p:txBody>
      </p:sp>
      <p:sp>
        <p:nvSpPr>
          <p:cNvPr id="5" name="Footer Placeholder 4"/>
          <p:cNvSpPr>
            <a:spLocks noGrp="1"/>
          </p:cNvSpPr>
          <p:nvPr>
            <p:ph type="ftr" sz="quarter" idx="11"/>
          </p:nvPr>
        </p:nvSpPr>
        <p:spPr/>
        <p:txBody>
          <a:bodyPr/>
          <a:lstStyle/>
          <a:p>
            <a:r>
              <a:rPr lang="en-US" smtClean="0"/>
              <a:t>Wireless ATM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1554300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buNone/>
            </a:pPr>
            <a:r>
              <a:rPr lang="en-GB" b="1" dirty="0" smtClean="0"/>
              <a:t>3. </a:t>
            </a:r>
            <a:r>
              <a:rPr lang="en-GB" sz="1800" b="1" dirty="0" smtClean="0">
                <a:latin typeface="Times New Roman" panose="02020603050405020304" pitchFamily="18" charset="0"/>
                <a:cs typeface="Times New Roman" panose="02020603050405020304" pitchFamily="18" charset="0"/>
              </a:rPr>
              <a:t>Data </a:t>
            </a:r>
            <a:r>
              <a:rPr lang="en-GB" sz="1800" b="1" dirty="0">
                <a:latin typeface="Times New Roman" panose="02020603050405020304" pitchFamily="18" charset="0"/>
                <a:cs typeface="Times New Roman" panose="02020603050405020304" pitchFamily="18" charset="0"/>
              </a:rPr>
              <a:t>Link Control (DLC</a:t>
            </a:r>
            <a:r>
              <a:rPr lang="en-GB" sz="1800" b="1" dirty="0" smtClean="0">
                <a:latin typeface="Times New Roman" panose="02020603050405020304" pitchFamily="18" charset="0"/>
                <a:cs typeface="Times New Roman" panose="02020603050405020304" pitchFamily="18" charset="0"/>
              </a:rPr>
              <a:t>)</a:t>
            </a:r>
          </a:p>
          <a:p>
            <a:pPr marL="0" indent="0">
              <a:buNone/>
            </a:pPr>
            <a:endParaRPr lang="en-GB" sz="1800" b="1"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Data </a:t>
            </a:r>
            <a:r>
              <a:rPr lang="en-GB" sz="1600" dirty="0">
                <a:latin typeface="Times New Roman" panose="02020603050405020304" pitchFamily="18" charset="0"/>
                <a:cs typeface="Times New Roman" panose="02020603050405020304" pitchFamily="18" charset="0"/>
              </a:rPr>
              <a:t>Link Control is responsible for providing service to ATM layer</a:t>
            </a:r>
            <a:r>
              <a:rPr lang="en-GB" sz="1600" dirty="0" smtClean="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Mitigating </a:t>
            </a:r>
            <a:r>
              <a:rPr lang="en-GB" sz="1600" dirty="0">
                <a:latin typeface="Times New Roman" panose="02020603050405020304" pitchFamily="18" charset="0"/>
                <a:cs typeface="Times New Roman" panose="02020603050405020304" pitchFamily="18" charset="0"/>
              </a:rPr>
              <a:t>the effect of radio channel errors should be done in this layer before cells are sent to the ATM layer</a:t>
            </a:r>
            <a:r>
              <a:rPr lang="en-GB" sz="1600" dirty="0" smtClean="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In order to </a:t>
            </a:r>
            <a:r>
              <a:rPr lang="en-GB" sz="1600" dirty="0" err="1">
                <a:latin typeface="Times New Roman" panose="02020603050405020304" pitchFamily="18" charset="0"/>
                <a:cs typeface="Times New Roman" panose="02020603050405020304" pitchFamily="18" charset="0"/>
              </a:rPr>
              <a:t>fulfill</a:t>
            </a:r>
            <a:r>
              <a:rPr lang="en-GB" sz="1600" dirty="0">
                <a:latin typeface="Times New Roman" panose="02020603050405020304" pitchFamily="18" charset="0"/>
                <a:cs typeface="Times New Roman" panose="02020603050405020304" pitchFamily="18" charset="0"/>
              </a:rPr>
              <a:t> this requirement, error detection/retransmission protocols and forward error correction methods are recommended. </a:t>
            </a:r>
            <a:endParaRPr lang="en-GB" sz="16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Currently</a:t>
            </a:r>
            <a:r>
              <a:rPr lang="en-GB" sz="1600" dirty="0">
                <a:latin typeface="Times New Roman" panose="02020603050405020304" pitchFamily="18" charset="0"/>
                <a:cs typeface="Times New Roman" panose="02020603050405020304" pitchFamily="18" charset="0"/>
              </a:rPr>
              <a:t>, the DLC protocol and syntax, interface to MAC layer, and interface to ATM layer have not been proposed yet.</a:t>
            </a:r>
          </a:p>
        </p:txBody>
      </p:sp>
      <p:sp>
        <p:nvSpPr>
          <p:cNvPr id="4" name="Date Placeholder 3"/>
          <p:cNvSpPr>
            <a:spLocks noGrp="1"/>
          </p:cNvSpPr>
          <p:nvPr>
            <p:ph type="dt" sz="half" idx="10"/>
          </p:nvPr>
        </p:nvSpPr>
        <p:spPr/>
        <p:txBody>
          <a:bodyPr/>
          <a:lstStyle/>
          <a:p>
            <a:fld id="{CE6D8887-64B1-495C-8952-A9BC0F1B63FB}" type="datetime1">
              <a:rPr lang="en-US" smtClean="0"/>
              <a:t>8/13/2023</a:t>
            </a:fld>
            <a:endParaRPr lang="en-US" dirty="0"/>
          </a:p>
        </p:txBody>
      </p:sp>
      <p:sp>
        <p:nvSpPr>
          <p:cNvPr id="5" name="Footer Placeholder 4"/>
          <p:cNvSpPr>
            <a:spLocks noGrp="1"/>
          </p:cNvSpPr>
          <p:nvPr>
            <p:ph type="ftr" sz="quarter" idx="11"/>
          </p:nvPr>
        </p:nvSpPr>
        <p:spPr/>
        <p:txBody>
          <a:bodyPr/>
          <a:lstStyle/>
          <a:p>
            <a:r>
              <a:rPr lang="en-US" smtClean="0"/>
              <a:t>Wireless ATM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398886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b="1" dirty="0" smtClean="0"/>
              <a:t>4. </a:t>
            </a:r>
            <a:r>
              <a:rPr lang="en-GB" sz="1800" b="1" dirty="0" smtClean="0">
                <a:latin typeface="Times New Roman" panose="02020603050405020304" pitchFamily="18" charset="0"/>
                <a:cs typeface="Times New Roman" panose="02020603050405020304" pitchFamily="18" charset="0"/>
              </a:rPr>
              <a:t>Radio </a:t>
            </a:r>
            <a:r>
              <a:rPr lang="en-GB" sz="1800" b="1" dirty="0">
                <a:latin typeface="Times New Roman" panose="02020603050405020304" pitchFamily="18" charset="0"/>
                <a:cs typeface="Times New Roman" panose="02020603050405020304" pitchFamily="18" charset="0"/>
              </a:rPr>
              <a:t>Resource Control (RRC</a:t>
            </a:r>
            <a:r>
              <a:rPr lang="en-GB" sz="1800" b="1" dirty="0" smtClean="0">
                <a:latin typeface="Times New Roman" panose="02020603050405020304" pitchFamily="18" charset="0"/>
                <a:cs typeface="Times New Roman" panose="02020603050405020304" pitchFamily="18" charset="0"/>
              </a:rPr>
              <a:t>)</a:t>
            </a:r>
          </a:p>
          <a:p>
            <a:pPr marL="0" indent="0">
              <a:buNone/>
            </a:pPr>
            <a:endParaRPr lang="en-GB" sz="1800" b="1"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RRC </a:t>
            </a:r>
            <a:r>
              <a:rPr lang="en-GB" sz="1600" dirty="0">
                <a:latin typeface="Times New Roman" panose="02020603050405020304" pitchFamily="18" charset="0"/>
                <a:cs typeface="Times New Roman" panose="02020603050405020304" pitchFamily="18" charset="0"/>
              </a:rPr>
              <a:t>is needed for support of control plane functions related to the radio access layer. </a:t>
            </a:r>
            <a:endParaRPr lang="en-GB" sz="1600"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It </a:t>
            </a:r>
            <a:r>
              <a:rPr lang="en-GB" sz="1600" dirty="0">
                <a:latin typeface="Times New Roman" panose="02020603050405020304" pitchFamily="18" charset="0"/>
                <a:cs typeface="Times New Roman" panose="02020603050405020304" pitchFamily="18" charset="0"/>
              </a:rPr>
              <a:t>should support radio resource control and management functions for PHY, MAC, and DLC layers. </a:t>
            </a:r>
            <a:endParaRPr lang="en-GB" sz="1600"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The </a:t>
            </a:r>
            <a:r>
              <a:rPr lang="en-GB" sz="1600" dirty="0">
                <a:latin typeface="Times New Roman" panose="02020603050405020304" pitchFamily="18" charset="0"/>
                <a:cs typeface="Times New Roman" panose="02020603050405020304" pitchFamily="18" charset="0"/>
              </a:rPr>
              <a:t>design issues of RRL will include control/management syntax for PHY, MAC and DLC layers; meta-</a:t>
            </a:r>
            <a:r>
              <a:rPr lang="en-GB" sz="1600" dirty="0" err="1">
                <a:latin typeface="Times New Roman" panose="02020603050405020304" pitchFamily="18" charset="0"/>
                <a:cs typeface="Times New Roman" panose="02020603050405020304" pitchFamily="18" charset="0"/>
              </a:rPr>
              <a:t>signaling</a:t>
            </a:r>
            <a:r>
              <a:rPr lang="en-GB" sz="1600" dirty="0">
                <a:latin typeface="Times New Roman" panose="02020603050405020304" pitchFamily="18" charset="0"/>
                <a:cs typeface="Times New Roman" panose="02020603050405020304" pitchFamily="18" charset="0"/>
              </a:rPr>
              <a:t> support for mobile ATM; and interface to ATM control plane.</a:t>
            </a:r>
          </a:p>
        </p:txBody>
      </p:sp>
      <p:sp>
        <p:nvSpPr>
          <p:cNvPr id="4" name="Date Placeholder 3"/>
          <p:cNvSpPr>
            <a:spLocks noGrp="1"/>
          </p:cNvSpPr>
          <p:nvPr>
            <p:ph type="dt" sz="half" idx="10"/>
          </p:nvPr>
        </p:nvSpPr>
        <p:spPr/>
        <p:txBody>
          <a:bodyPr/>
          <a:lstStyle/>
          <a:p>
            <a:fld id="{21DF2418-EFA7-4744-B1ED-4AC999E0624C}" type="datetime1">
              <a:rPr lang="en-US" smtClean="0"/>
              <a:t>8/13/2023</a:t>
            </a:fld>
            <a:endParaRPr lang="en-US" dirty="0"/>
          </a:p>
        </p:txBody>
      </p:sp>
      <p:sp>
        <p:nvSpPr>
          <p:cNvPr id="5" name="Footer Placeholder 4"/>
          <p:cNvSpPr>
            <a:spLocks noGrp="1"/>
          </p:cNvSpPr>
          <p:nvPr>
            <p:ph type="ftr" sz="quarter" idx="11"/>
          </p:nvPr>
        </p:nvSpPr>
        <p:spPr/>
        <p:txBody>
          <a:bodyPr/>
          <a:lstStyle/>
          <a:p>
            <a:r>
              <a:rPr lang="en-US" smtClean="0"/>
              <a:t>Wireless ATM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5981305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39826"/>
          </a:xfrm>
        </p:spPr>
        <p:txBody>
          <a:bodyPr/>
          <a:lstStyle/>
          <a:p>
            <a:r>
              <a:rPr lang="en-GB" b="1" dirty="0">
                <a:latin typeface="Times New Roman" panose="02020603050405020304" pitchFamily="18" charset="0"/>
                <a:cs typeface="Times New Roman" panose="02020603050405020304" pitchFamily="18" charset="0"/>
              </a:rPr>
              <a:t>Mobile ATM</a:t>
            </a:r>
          </a:p>
        </p:txBody>
      </p:sp>
      <p:sp>
        <p:nvSpPr>
          <p:cNvPr id="3" name="Content Placeholder 2"/>
          <p:cNvSpPr>
            <a:spLocks noGrp="1"/>
          </p:cNvSpPr>
          <p:nvPr>
            <p:ph idx="1"/>
          </p:nvPr>
        </p:nvSpPr>
        <p:spPr>
          <a:xfrm>
            <a:off x="1141412" y="1564536"/>
            <a:ext cx="9905999" cy="4318738"/>
          </a:xfrm>
        </p:spPr>
        <p:txBody>
          <a:bodyPr>
            <a:normAutofit/>
          </a:bodyPr>
          <a:lstStyle/>
          <a:p>
            <a:pPr marL="514350" indent="-514350">
              <a:buAutoNum type="arabicPeriod"/>
            </a:pPr>
            <a:r>
              <a:rPr lang="en-GB" sz="1800" b="1" dirty="0" smtClean="0">
                <a:latin typeface="Times New Roman" panose="02020603050405020304" pitchFamily="18" charset="0"/>
                <a:cs typeface="Times New Roman" panose="02020603050405020304" pitchFamily="18" charset="0"/>
              </a:rPr>
              <a:t>Handover</a:t>
            </a:r>
          </a:p>
          <a:p>
            <a:pPr marL="0" indent="0">
              <a:buNone/>
            </a:pPr>
            <a:endParaRPr lang="en-GB" sz="2600" b="1"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In </a:t>
            </a:r>
            <a:r>
              <a:rPr lang="en-GB" sz="1600" dirty="0">
                <a:latin typeface="Times New Roman" panose="02020603050405020304" pitchFamily="18" charset="0"/>
                <a:cs typeface="Times New Roman" panose="02020603050405020304" pitchFamily="18" charset="0"/>
              </a:rPr>
              <a:t>WATM networks, a mobile end user establish a </a:t>
            </a:r>
            <a:r>
              <a:rPr lang="en-GB" sz="1600" dirty="0">
                <a:solidFill>
                  <a:srgbClr val="7030A0"/>
                </a:solidFill>
                <a:latin typeface="Times New Roman" panose="02020603050405020304" pitchFamily="18" charset="0"/>
                <a:cs typeface="Times New Roman" panose="02020603050405020304" pitchFamily="18" charset="0"/>
              </a:rPr>
              <a:t>virtual circuit </a:t>
            </a:r>
            <a:r>
              <a:rPr lang="en-GB" sz="1600" dirty="0">
                <a:latin typeface="Times New Roman" panose="02020603050405020304" pitchFamily="18" charset="0"/>
                <a:cs typeface="Times New Roman" panose="02020603050405020304" pitchFamily="18" charset="0"/>
              </a:rPr>
              <a:t>(VC) to communicate with another end </a:t>
            </a:r>
            <a:r>
              <a:rPr lang="en-GB" sz="1600" dirty="0" smtClean="0">
                <a:latin typeface="Times New Roman" panose="02020603050405020304" pitchFamily="18" charset="0"/>
                <a:cs typeface="Times New Roman" panose="02020603050405020304" pitchFamily="18" charset="0"/>
              </a:rPr>
              <a:t>user. </a:t>
            </a:r>
            <a:r>
              <a:rPr lang="en-GB" sz="1600" dirty="0">
                <a:latin typeface="Times New Roman" panose="02020603050405020304" pitchFamily="18" charset="0"/>
                <a:cs typeface="Times New Roman" panose="02020603050405020304" pitchFamily="18" charset="0"/>
              </a:rPr>
              <a:t>When the mobile end user moves from one AP (access point) to another AP, proper handover is required. </a:t>
            </a:r>
            <a:endParaRPr lang="en-GB" sz="1600"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To </a:t>
            </a:r>
            <a:r>
              <a:rPr lang="en-GB" sz="1600" dirty="0">
                <a:latin typeface="Times New Roman" panose="02020603050405020304" pitchFamily="18" charset="0"/>
                <a:cs typeface="Times New Roman" panose="02020603050405020304" pitchFamily="18" charset="0"/>
              </a:rPr>
              <a:t>minimize the interruption to cell transport, an efficient switching of the active VCs from the old data path to new data path is needed. </a:t>
            </a:r>
            <a:endParaRPr lang="en-GB" sz="1600"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Also </a:t>
            </a:r>
            <a:r>
              <a:rPr lang="en-GB" sz="1600" dirty="0">
                <a:latin typeface="Times New Roman" panose="02020603050405020304" pitchFamily="18" charset="0"/>
                <a:cs typeface="Times New Roman" panose="02020603050405020304" pitchFamily="18" charset="0"/>
              </a:rPr>
              <a:t>the switching should be fast enough to make the new VCs available to the mobile users</a:t>
            </a:r>
            <a:r>
              <a:rPr lang="en-GB" sz="1600" dirty="0" smtClean="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When </a:t>
            </a:r>
            <a:r>
              <a:rPr lang="en-GB" sz="1600" dirty="0">
                <a:latin typeface="Times New Roman" panose="02020603050405020304" pitchFamily="18" charset="0"/>
                <a:cs typeface="Times New Roman" panose="02020603050405020304" pitchFamily="18" charset="0"/>
              </a:rPr>
              <a:t>the handover occurs, the current </a:t>
            </a:r>
            <a:r>
              <a:rPr lang="en-GB" sz="1600" dirty="0" err="1">
                <a:latin typeface="Times New Roman" panose="02020603050405020304" pitchFamily="18" charset="0"/>
                <a:cs typeface="Times New Roman" panose="02020603050405020304" pitchFamily="18" charset="0"/>
              </a:rPr>
              <a:t>QoS</a:t>
            </a:r>
            <a:r>
              <a:rPr lang="en-GB" sz="1600" dirty="0">
                <a:latin typeface="Times New Roman" panose="02020603050405020304" pitchFamily="18" charset="0"/>
                <a:cs typeface="Times New Roman" panose="02020603050405020304" pitchFamily="18" charset="0"/>
              </a:rPr>
              <a:t> may not be support by the new data path. In this case, a negotiation is required to set up new </a:t>
            </a:r>
            <a:r>
              <a:rPr lang="en-GB" sz="1600" dirty="0" err="1">
                <a:latin typeface="Times New Roman" panose="02020603050405020304" pitchFamily="18" charset="0"/>
                <a:cs typeface="Times New Roman" panose="02020603050405020304" pitchFamily="18" charset="0"/>
              </a:rPr>
              <a:t>QoS</a:t>
            </a:r>
            <a:r>
              <a:rPr lang="en-GB" sz="1600" dirty="0">
                <a:latin typeface="Times New Roman" panose="02020603050405020304" pitchFamily="18" charset="0"/>
                <a:cs typeface="Times New Roman" panose="02020603050405020304" pitchFamily="18" charset="0"/>
              </a:rPr>
              <a:t>. </a:t>
            </a:r>
            <a:endParaRPr lang="en-GB" sz="1600"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During </a:t>
            </a:r>
            <a:r>
              <a:rPr lang="en-GB" sz="1600" dirty="0">
                <a:latin typeface="Times New Roman" panose="02020603050405020304" pitchFamily="18" charset="0"/>
                <a:cs typeface="Times New Roman" panose="02020603050405020304" pitchFamily="18" charset="0"/>
              </a:rPr>
              <a:t>the handover, an old path is released and a new path is then re-established</a:t>
            </a:r>
            <a:r>
              <a:rPr lang="en-GB" sz="1600" dirty="0" smtClean="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ü"/>
            </a:pPr>
            <a:r>
              <a:rPr lang="en-GB" sz="1600" dirty="0"/>
              <a:t>Cell buffering is used to guarantee that no cell is lost and cell sequence is preserved. </a:t>
            </a:r>
            <a:endParaRPr lang="en-GB" sz="1600" dirty="0" smtClean="0"/>
          </a:p>
          <a:p>
            <a:pPr lvl="1" algn="just">
              <a:buFont typeface="Wingdings" panose="05000000000000000000" pitchFamily="2" charset="2"/>
              <a:buChar char="ü"/>
            </a:pPr>
            <a:r>
              <a:rPr lang="en-GB" sz="1600" dirty="0" smtClean="0"/>
              <a:t>Cell </a:t>
            </a:r>
            <a:r>
              <a:rPr lang="en-GB" sz="1600" dirty="0"/>
              <a:t>buffering consists of </a:t>
            </a:r>
            <a:r>
              <a:rPr lang="en-GB" sz="1600" dirty="0">
                <a:solidFill>
                  <a:srgbClr val="7030A0"/>
                </a:solidFill>
              </a:rPr>
              <a:t>Uplink Buffering </a:t>
            </a:r>
            <a:r>
              <a:rPr lang="en-GB" sz="1600" dirty="0"/>
              <a:t>and </a:t>
            </a:r>
            <a:r>
              <a:rPr lang="en-GB" sz="1600" dirty="0">
                <a:solidFill>
                  <a:srgbClr val="7030A0"/>
                </a:solidFill>
              </a:rPr>
              <a:t>Downlink Buffering</a:t>
            </a:r>
            <a:r>
              <a:rPr lang="en-GB" sz="1600" dirty="0"/>
              <a:t>.</a:t>
            </a:r>
            <a:endParaRPr lang="en-GB" sz="1600" dirty="0">
              <a:latin typeface="Times New Roman" panose="02020603050405020304" pitchFamily="18" charset="0"/>
              <a:cs typeface="Times New Roman" panose="02020603050405020304" pitchFamily="18" charset="0"/>
            </a:endParaRPr>
          </a:p>
          <a:p>
            <a:pPr marL="0" indent="0">
              <a:buNone/>
            </a:pPr>
            <a:endParaRPr lang="en-GB" sz="1600" dirty="0"/>
          </a:p>
        </p:txBody>
      </p:sp>
      <p:sp>
        <p:nvSpPr>
          <p:cNvPr id="4" name="Date Placeholder 3"/>
          <p:cNvSpPr>
            <a:spLocks noGrp="1"/>
          </p:cNvSpPr>
          <p:nvPr>
            <p:ph type="dt" sz="half" idx="10"/>
          </p:nvPr>
        </p:nvSpPr>
        <p:spPr/>
        <p:txBody>
          <a:bodyPr/>
          <a:lstStyle/>
          <a:p>
            <a:fld id="{09CEC98F-28D5-4152-AC90-B553026B7F9B}" type="datetime1">
              <a:rPr lang="en-US" smtClean="0"/>
              <a:t>8/14/2023</a:t>
            </a:fld>
            <a:endParaRPr lang="en-US" dirty="0"/>
          </a:p>
        </p:txBody>
      </p:sp>
      <p:sp>
        <p:nvSpPr>
          <p:cNvPr id="5" name="Footer Placeholder 4"/>
          <p:cNvSpPr>
            <a:spLocks noGrp="1"/>
          </p:cNvSpPr>
          <p:nvPr>
            <p:ph type="ftr" sz="quarter" idx="11"/>
          </p:nvPr>
        </p:nvSpPr>
        <p:spPr/>
        <p:txBody>
          <a:bodyPr/>
          <a:lstStyle/>
          <a:p>
            <a:r>
              <a:rPr lang="en-US" smtClean="0"/>
              <a:t>Wireless ATM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37626486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1" y="1798726"/>
            <a:ext cx="9905999" cy="3541714"/>
          </a:xfrm>
        </p:spPr>
        <p:txBody>
          <a:bodyPr>
            <a:normAutofit/>
          </a:bodyPr>
          <a:lstStyle/>
          <a:p>
            <a:pPr marL="0" indent="0">
              <a:buNone/>
            </a:pPr>
            <a:r>
              <a:rPr lang="en-GB" b="1" dirty="0" smtClean="0"/>
              <a:t>2.</a:t>
            </a:r>
            <a:r>
              <a:rPr lang="en-GB" b="1" dirty="0"/>
              <a:t> </a:t>
            </a:r>
            <a:r>
              <a:rPr lang="en-GB" sz="1800" b="1" dirty="0">
                <a:latin typeface="Times New Roman" panose="02020603050405020304" pitchFamily="18" charset="0"/>
                <a:cs typeface="Times New Roman" panose="02020603050405020304" pitchFamily="18" charset="0"/>
              </a:rPr>
              <a:t>Location </a:t>
            </a:r>
            <a:r>
              <a:rPr lang="en-GB" sz="1800" b="1" dirty="0" smtClean="0">
                <a:latin typeface="Times New Roman" panose="02020603050405020304" pitchFamily="18" charset="0"/>
                <a:cs typeface="Times New Roman" panose="02020603050405020304" pitchFamily="18" charset="0"/>
              </a:rPr>
              <a:t>Management</a:t>
            </a:r>
          </a:p>
          <a:p>
            <a:pPr marL="0" indent="0">
              <a:buNone/>
            </a:pPr>
            <a:endParaRPr lang="en-GB" sz="1800" b="1"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When </a:t>
            </a:r>
            <a:r>
              <a:rPr lang="en-GB" sz="1600" dirty="0">
                <a:latin typeface="Times New Roman" panose="02020603050405020304" pitchFamily="18" charset="0"/>
                <a:cs typeface="Times New Roman" panose="02020603050405020304" pitchFamily="18" charset="0"/>
              </a:rPr>
              <a:t>a connection is needed to be established between an mobile ATM end point and another ATM end point, the mobile ATM end point is needed to be located. </a:t>
            </a:r>
            <a:endParaRPr lang="en-GB" sz="1600"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There </a:t>
            </a:r>
            <a:r>
              <a:rPr lang="en-GB" sz="1600" dirty="0">
                <a:latin typeface="Times New Roman" panose="02020603050405020304" pitchFamily="18" charset="0"/>
                <a:cs typeface="Times New Roman" panose="02020603050405020304" pitchFamily="18" charset="0"/>
              </a:rPr>
              <a:t>are two basic location management schemes: the mobile PNNI scheme and the location register scheme</a:t>
            </a:r>
            <a:r>
              <a:rPr lang="en-GB" sz="1600" dirty="0" smtClean="0">
                <a:latin typeface="Times New Roman" panose="02020603050405020304" pitchFamily="18" charset="0"/>
                <a:cs typeface="Times New Roman" panose="02020603050405020304" pitchFamily="18" charset="0"/>
              </a:rPr>
              <a:t>. </a:t>
            </a: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In </a:t>
            </a:r>
            <a:r>
              <a:rPr lang="en-GB" sz="1600" dirty="0">
                <a:latin typeface="Times New Roman" panose="02020603050405020304" pitchFamily="18" charset="0"/>
                <a:cs typeface="Times New Roman" panose="02020603050405020304" pitchFamily="18" charset="0"/>
              </a:rPr>
              <a:t>the mobile PNNI scheme, when a mobile moves, the reachability update information only propagates to the nodes in a limited region. </a:t>
            </a:r>
            <a:endParaRPr lang="en-GB" sz="1600"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In </a:t>
            </a:r>
            <a:r>
              <a:rPr lang="en-GB" sz="1600" dirty="0">
                <a:latin typeface="Times New Roman" panose="02020603050405020304" pitchFamily="18" charset="0"/>
                <a:cs typeface="Times New Roman" panose="02020603050405020304" pitchFamily="18" charset="0"/>
              </a:rPr>
              <a:t>the location register scheme, an explicit search is required to prior to the establishment of connections. A hierarchy of location registers, which is limited to a certain level, is used.</a:t>
            </a:r>
          </a:p>
          <a:p>
            <a:pPr marL="0" indent="0">
              <a:buNone/>
            </a:pPr>
            <a:endParaRPr lang="en-GB" dirty="0"/>
          </a:p>
        </p:txBody>
      </p:sp>
      <p:sp>
        <p:nvSpPr>
          <p:cNvPr id="4" name="Date Placeholder 3"/>
          <p:cNvSpPr>
            <a:spLocks noGrp="1"/>
          </p:cNvSpPr>
          <p:nvPr>
            <p:ph type="dt" sz="half" idx="10"/>
          </p:nvPr>
        </p:nvSpPr>
        <p:spPr/>
        <p:txBody>
          <a:bodyPr/>
          <a:lstStyle/>
          <a:p>
            <a:fld id="{E1854C3A-8182-4F7B-89D9-AE6BA7B11BEF}" type="datetime1">
              <a:rPr lang="en-US" smtClean="0"/>
              <a:t>8/14/2023</a:t>
            </a:fld>
            <a:endParaRPr lang="en-US" dirty="0"/>
          </a:p>
        </p:txBody>
      </p:sp>
      <p:sp>
        <p:nvSpPr>
          <p:cNvPr id="5" name="Footer Placeholder 4"/>
          <p:cNvSpPr>
            <a:spLocks noGrp="1"/>
          </p:cNvSpPr>
          <p:nvPr>
            <p:ph type="ftr" sz="quarter" idx="11"/>
          </p:nvPr>
        </p:nvSpPr>
        <p:spPr/>
        <p:txBody>
          <a:bodyPr/>
          <a:lstStyle/>
          <a:p>
            <a:r>
              <a:rPr lang="en-US" smtClean="0"/>
              <a:t>Wireless ATM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3739953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GB"/>
          </a:p>
        </p:txBody>
      </p:sp>
      <p:sp>
        <p:nvSpPr>
          <p:cNvPr id="9" name="Content Placeholder 8"/>
          <p:cNvSpPr>
            <a:spLocks noGrp="1"/>
          </p:cNvSpPr>
          <p:nvPr>
            <p:ph idx="1"/>
          </p:nvPr>
        </p:nvSpPr>
        <p:spPr/>
        <p:txBody>
          <a:bodyPr>
            <a:normAutofit/>
          </a:bodyPr>
          <a:lstStyle/>
          <a:p>
            <a:pPr marL="0" indent="0">
              <a:buNone/>
            </a:pPr>
            <a:r>
              <a:rPr lang="en-GB" b="1" dirty="0" smtClean="0">
                <a:latin typeface="Times New Roman" panose="02020603050405020304" pitchFamily="18" charset="0"/>
                <a:cs typeface="Times New Roman" panose="02020603050405020304" pitchFamily="18" charset="0"/>
              </a:rPr>
              <a:t>3. </a:t>
            </a:r>
            <a:r>
              <a:rPr lang="en-GB" sz="2100" b="1" dirty="0" smtClean="0">
                <a:latin typeface="Times New Roman" panose="02020603050405020304" pitchFamily="18" charset="0"/>
                <a:cs typeface="Times New Roman" panose="02020603050405020304" pitchFamily="18" charset="0"/>
              </a:rPr>
              <a:t>Routing</a:t>
            </a:r>
          </a:p>
          <a:p>
            <a:pPr marL="0" indent="0">
              <a:buNone/>
            </a:pPr>
            <a:endParaRPr lang="en-GB" sz="2100" b="1"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First, mapping of mobile terminal routing-id's to paths in the network is necessary. </a:t>
            </a: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Also rerouting is needed to re-establish connection when the mobiles move around.</a:t>
            </a:r>
          </a:p>
          <a:p>
            <a:pPr marL="457200" lvl="1" indent="0" algn="just">
              <a:buNone/>
            </a:pPr>
            <a:endParaRPr lang="en-GB" sz="1600" dirty="0" smtClean="0">
              <a:latin typeface="Times New Roman" panose="02020603050405020304" pitchFamily="18" charset="0"/>
              <a:cs typeface="Times New Roman" panose="02020603050405020304" pitchFamily="18" charset="0"/>
            </a:endParaRPr>
          </a:p>
          <a:p>
            <a:pPr marL="342900" indent="-342900">
              <a:buAutoNum type="arabicPeriod" startAt="4"/>
            </a:pPr>
            <a:r>
              <a:rPr lang="en-GB" sz="1800" b="1" dirty="0" smtClean="0">
                <a:latin typeface="Times New Roman" panose="02020603050405020304" pitchFamily="18" charset="0"/>
                <a:cs typeface="Times New Roman" panose="02020603050405020304" pitchFamily="18" charset="0"/>
              </a:rPr>
              <a:t>Addressing</a:t>
            </a:r>
          </a:p>
          <a:p>
            <a:pPr marL="0" indent="0">
              <a:buNone/>
            </a:pPr>
            <a:endParaRPr lang="en-GB" sz="1800" b="1"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Addressing issue of WATM focuses on the addressing of the mobile terminal. </a:t>
            </a: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The current solution is that each mobile terminal has a name and an local address. </a:t>
            </a: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The name of the mobile terminal is a regular ATM end system address. It's constant and doesn't change while the terminal moves. </a:t>
            </a: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An local (or temporary) address is assigned when the mobile terminal attaches to a different switch during roaming. This switch will assign a local significant address to the terminal.</a:t>
            </a:r>
            <a:endParaRPr lang="en-GB" sz="16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1BA9E1AD-1721-430C-B4ED-B067C6134BE4}" type="datetime1">
              <a:rPr lang="en-US" smtClean="0"/>
              <a:t>8/14/2023</a:t>
            </a:fld>
            <a:endParaRPr lang="en-US" dirty="0"/>
          </a:p>
        </p:txBody>
      </p:sp>
      <p:sp>
        <p:nvSpPr>
          <p:cNvPr id="6" name="Footer Placeholder 5"/>
          <p:cNvSpPr>
            <a:spLocks noGrp="1"/>
          </p:cNvSpPr>
          <p:nvPr>
            <p:ph type="ftr" sz="quarter" idx="11"/>
          </p:nvPr>
        </p:nvSpPr>
        <p:spPr/>
        <p:txBody>
          <a:bodyPr/>
          <a:lstStyle/>
          <a:p>
            <a:r>
              <a:rPr lang="en-US" smtClean="0"/>
              <a:t>Wireless ATM</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13339340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390918"/>
            <a:ext cx="9905999" cy="4713667"/>
          </a:xfrm>
        </p:spPr>
        <p:txBody>
          <a:bodyPr>
            <a:noAutofit/>
          </a:bodyPr>
          <a:lstStyle/>
          <a:p>
            <a:pPr marL="0" indent="0">
              <a:buNone/>
            </a:pPr>
            <a:r>
              <a:rPr lang="en-GB" sz="1800" b="1" dirty="0" smtClean="0">
                <a:latin typeface="Times New Roman" panose="02020603050405020304" pitchFamily="18" charset="0"/>
                <a:cs typeface="Times New Roman" panose="02020603050405020304" pitchFamily="18" charset="0"/>
              </a:rPr>
              <a:t>5. Traffic </a:t>
            </a:r>
            <a:r>
              <a:rPr lang="en-GB" sz="1800" b="1" dirty="0">
                <a:latin typeface="Times New Roman" panose="02020603050405020304" pitchFamily="18" charset="0"/>
                <a:cs typeface="Times New Roman" panose="02020603050405020304" pitchFamily="18" charset="0"/>
              </a:rPr>
              <a:t>and </a:t>
            </a:r>
            <a:r>
              <a:rPr lang="en-GB" sz="1800" b="1" dirty="0" err="1">
                <a:latin typeface="Times New Roman" panose="02020603050405020304" pitchFamily="18" charset="0"/>
                <a:cs typeface="Times New Roman" panose="02020603050405020304" pitchFamily="18" charset="0"/>
              </a:rPr>
              <a:t>QoS</a:t>
            </a:r>
            <a:r>
              <a:rPr lang="en-GB" sz="1800" b="1" dirty="0">
                <a:latin typeface="Times New Roman" panose="02020603050405020304" pitchFamily="18" charset="0"/>
                <a:cs typeface="Times New Roman" panose="02020603050405020304" pitchFamily="18" charset="0"/>
              </a:rPr>
              <a:t> </a:t>
            </a:r>
            <a:r>
              <a:rPr lang="en-GB" sz="1800" b="1" dirty="0" smtClean="0">
                <a:latin typeface="Times New Roman" panose="02020603050405020304" pitchFamily="18" charset="0"/>
                <a:cs typeface="Times New Roman" panose="02020603050405020304" pitchFamily="18" charset="0"/>
              </a:rPr>
              <a:t>Control</a:t>
            </a:r>
          </a:p>
          <a:p>
            <a:pPr marL="0" indent="0">
              <a:buNone/>
            </a:pPr>
            <a:endParaRPr lang="en-GB" sz="1800" b="1"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The </a:t>
            </a:r>
            <a:r>
              <a:rPr lang="en-GB" sz="1600" dirty="0">
                <a:latin typeface="Times New Roman" panose="02020603050405020304" pitchFamily="18" charset="0"/>
                <a:cs typeface="Times New Roman" panose="02020603050405020304" pitchFamily="18" charset="0"/>
              </a:rPr>
              <a:t>mobility feature puts additional impact on traffic control and </a:t>
            </a:r>
            <a:r>
              <a:rPr lang="en-GB" sz="1600" dirty="0" err="1">
                <a:latin typeface="Times New Roman" panose="02020603050405020304" pitchFamily="18" charset="0"/>
                <a:cs typeface="Times New Roman" panose="02020603050405020304" pitchFamily="18" charset="0"/>
              </a:rPr>
              <a:t>QoS</a:t>
            </a:r>
            <a:r>
              <a:rPr lang="en-GB" sz="1600" dirty="0">
                <a:latin typeface="Times New Roman" panose="02020603050405020304" pitchFamily="18" charset="0"/>
                <a:cs typeface="Times New Roman" panose="02020603050405020304" pitchFamily="18" charset="0"/>
              </a:rPr>
              <a:t> control. </a:t>
            </a:r>
            <a:endParaRPr lang="en-GB" sz="1600"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Support </a:t>
            </a:r>
            <a:r>
              <a:rPr lang="en-GB" sz="1600" dirty="0">
                <a:latin typeface="Times New Roman" panose="02020603050405020304" pitchFamily="18" charset="0"/>
                <a:cs typeface="Times New Roman" panose="02020603050405020304" pitchFamily="18" charset="0"/>
              </a:rPr>
              <a:t>for dynamic </a:t>
            </a:r>
            <a:r>
              <a:rPr lang="en-GB" sz="1600" dirty="0" err="1">
                <a:latin typeface="Times New Roman" panose="02020603050405020304" pitchFamily="18" charset="0"/>
                <a:cs typeface="Times New Roman" panose="02020603050405020304" pitchFamily="18" charset="0"/>
              </a:rPr>
              <a:t>QoS</a:t>
            </a:r>
            <a:r>
              <a:rPr lang="en-GB" sz="1600" dirty="0">
                <a:latin typeface="Times New Roman" panose="02020603050405020304" pitchFamily="18" charset="0"/>
                <a:cs typeface="Times New Roman" panose="02020603050405020304" pitchFamily="18" charset="0"/>
              </a:rPr>
              <a:t> renegotiation and extensions to ABR control policy to deal with handover and other related design issues have not been proposed </a:t>
            </a:r>
            <a:r>
              <a:rPr lang="en-GB" sz="1600" dirty="0" smtClean="0">
                <a:latin typeface="Times New Roman" panose="02020603050405020304" pitchFamily="18" charset="0"/>
                <a:cs typeface="Times New Roman" panose="02020603050405020304" pitchFamily="18" charset="0"/>
              </a:rPr>
              <a:t>yet</a:t>
            </a:r>
            <a:r>
              <a:rPr lang="en-GB" sz="1600" dirty="0" smtClean="0">
                <a:latin typeface="Times New Roman" panose="02020603050405020304" pitchFamily="18" charset="0"/>
                <a:cs typeface="Times New Roman" panose="02020603050405020304" pitchFamily="18" charset="0"/>
              </a:rPr>
              <a:t>.</a:t>
            </a:r>
          </a:p>
          <a:p>
            <a:pPr marL="0" indent="0">
              <a:buNone/>
            </a:pPr>
            <a:endParaRPr lang="en-GB" sz="1800" dirty="0" smtClean="0">
              <a:latin typeface="Times New Roman" panose="02020603050405020304" pitchFamily="18" charset="0"/>
              <a:cs typeface="Times New Roman" panose="02020603050405020304" pitchFamily="18" charset="0"/>
            </a:endParaRPr>
          </a:p>
          <a:p>
            <a:pPr marL="0" indent="0">
              <a:buNone/>
            </a:pPr>
            <a:r>
              <a:rPr lang="en-GB" sz="1800" b="1" dirty="0" smtClean="0">
                <a:latin typeface="Times New Roman" panose="02020603050405020304" pitchFamily="18" charset="0"/>
                <a:cs typeface="Times New Roman" panose="02020603050405020304" pitchFamily="18" charset="0"/>
              </a:rPr>
              <a:t>6. Wireless </a:t>
            </a:r>
            <a:r>
              <a:rPr lang="en-GB" sz="1800" b="1" dirty="0">
                <a:latin typeface="Times New Roman" panose="02020603050405020304" pitchFamily="18" charset="0"/>
                <a:cs typeface="Times New Roman" panose="02020603050405020304" pitchFamily="18" charset="0"/>
              </a:rPr>
              <a:t>Network </a:t>
            </a:r>
            <a:r>
              <a:rPr lang="en-GB" sz="1800" b="1" dirty="0" smtClean="0">
                <a:latin typeface="Times New Roman" panose="02020603050405020304" pitchFamily="18" charset="0"/>
                <a:cs typeface="Times New Roman" panose="02020603050405020304" pitchFamily="18" charset="0"/>
              </a:rPr>
              <a:t>Management</a:t>
            </a:r>
          </a:p>
          <a:p>
            <a:pPr marL="0" indent="0">
              <a:buNone/>
            </a:pPr>
            <a:endParaRPr lang="en-GB" sz="1800" b="1"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A </a:t>
            </a:r>
            <a:r>
              <a:rPr lang="en-GB" sz="1600" dirty="0">
                <a:latin typeface="Times New Roman" panose="02020603050405020304" pitchFamily="18" charset="0"/>
                <a:cs typeface="Times New Roman" panose="02020603050405020304" pitchFamily="18" charset="0"/>
              </a:rPr>
              <a:t>specific methods must be designed to maintain the dynamic nature of the network topology. </a:t>
            </a:r>
            <a:endParaRPr lang="en-GB" sz="1600"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Other </a:t>
            </a:r>
            <a:r>
              <a:rPr lang="en-GB" sz="1600" dirty="0">
                <a:latin typeface="Times New Roman" panose="02020603050405020304" pitchFamily="18" charset="0"/>
                <a:cs typeface="Times New Roman" panose="02020603050405020304" pitchFamily="18" charset="0"/>
              </a:rPr>
              <a:t>issues, like network and user administration, fault identification and isolation, and performance management, are also need to be considered.</a:t>
            </a:r>
          </a:p>
        </p:txBody>
      </p:sp>
      <p:sp>
        <p:nvSpPr>
          <p:cNvPr id="4" name="Date Placeholder 3"/>
          <p:cNvSpPr>
            <a:spLocks noGrp="1"/>
          </p:cNvSpPr>
          <p:nvPr>
            <p:ph type="dt" sz="half" idx="10"/>
          </p:nvPr>
        </p:nvSpPr>
        <p:spPr/>
        <p:txBody>
          <a:bodyPr/>
          <a:lstStyle/>
          <a:p>
            <a:fld id="{C941A261-239F-44D3-875D-930EEF5712A1}" type="datetime1">
              <a:rPr lang="en-US" smtClean="0"/>
              <a:t>8/13/2023</a:t>
            </a:fld>
            <a:endParaRPr lang="en-US" dirty="0"/>
          </a:p>
        </p:txBody>
      </p:sp>
      <p:sp>
        <p:nvSpPr>
          <p:cNvPr id="5" name="Footer Placeholder 4"/>
          <p:cNvSpPr>
            <a:spLocks noGrp="1"/>
          </p:cNvSpPr>
          <p:nvPr>
            <p:ph type="ftr" sz="quarter" idx="11"/>
          </p:nvPr>
        </p:nvSpPr>
        <p:spPr/>
        <p:txBody>
          <a:bodyPr/>
          <a:lstStyle/>
          <a:p>
            <a:r>
              <a:rPr lang="en-US" smtClean="0"/>
              <a:t>Wireless ATM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1266526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ATM</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Font typeface="Courier New" panose="02070309020205020404" pitchFamily="49" charset="0"/>
              <a:buChar char="o"/>
            </a:pPr>
            <a:r>
              <a:rPr lang="en-GB" sz="1800" dirty="0" smtClean="0">
                <a:latin typeface="Times New Roman" panose="02020603050405020304" pitchFamily="18" charset="0"/>
                <a:cs typeface="Times New Roman" panose="02020603050405020304" pitchFamily="18" charset="0"/>
              </a:rPr>
              <a:t>ATM </a:t>
            </a:r>
            <a:r>
              <a:rPr lang="en-GB" sz="1800" dirty="0">
                <a:latin typeface="Times New Roman" panose="02020603050405020304" pitchFamily="18" charset="0"/>
                <a:cs typeface="Times New Roman" panose="02020603050405020304" pitchFamily="18" charset="0"/>
              </a:rPr>
              <a:t>stands for Asynchronous Transfer Mode and ATM is a switching technique that uses time division multiplexing for the communication of the </a:t>
            </a:r>
            <a:r>
              <a:rPr lang="en-GB" sz="1800" dirty="0" smtClean="0">
                <a:latin typeface="Times New Roman" panose="02020603050405020304" pitchFamily="18" charset="0"/>
                <a:cs typeface="Times New Roman" panose="02020603050405020304" pitchFamily="18" charset="0"/>
              </a:rPr>
              <a:t>data and </a:t>
            </a:r>
            <a:r>
              <a:rPr lang="en-GB" sz="1800" dirty="0">
                <a:latin typeface="Times New Roman" panose="02020603050405020304" pitchFamily="18" charset="0"/>
                <a:cs typeface="Times New Roman" panose="02020603050405020304" pitchFamily="18" charset="0"/>
              </a:rPr>
              <a:t>it is a connection-oriented technology. Data is converted in the fixed and small-size cells in the ATM</a:t>
            </a:r>
            <a:r>
              <a:rPr lang="en-GB" sz="1800" dirty="0" smtClean="0">
                <a:latin typeface="Times New Roman" panose="02020603050405020304" pitchFamily="18" charset="0"/>
                <a:cs typeface="Times New Roman" panose="02020603050405020304" pitchFamily="18" charset="0"/>
              </a:rPr>
              <a:t>.</a:t>
            </a:r>
          </a:p>
          <a:p>
            <a:pPr algn="just">
              <a:buFont typeface="Courier New" panose="02070309020205020404" pitchFamily="49" charset="0"/>
              <a:buChar char="o"/>
            </a:pPr>
            <a:r>
              <a:rPr lang="en-GB" sz="1800" dirty="0" smtClean="0">
                <a:latin typeface="Times New Roman" panose="02020603050405020304" pitchFamily="18" charset="0"/>
                <a:cs typeface="Times New Roman" panose="02020603050405020304" pitchFamily="18" charset="0"/>
              </a:rPr>
              <a:t>Time-division </a:t>
            </a:r>
            <a:r>
              <a:rPr lang="en-GB" sz="1800" dirty="0">
                <a:latin typeface="Times New Roman" panose="02020603050405020304" pitchFamily="18" charset="0"/>
                <a:cs typeface="Times New Roman" panose="02020603050405020304" pitchFamily="18" charset="0"/>
              </a:rPr>
              <a:t>multiplexing (TDM) is a method in which multiple data streams are put onto a single signal by separation of the signal into different segments and a short duration is assigned to each</a:t>
            </a:r>
            <a:r>
              <a:rPr lang="en-GB" sz="1800" dirty="0" smtClean="0">
                <a:latin typeface="Times New Roman" panose="02020603050405020304" pitchFamily="18" charset="0"/>
                <a:cs typeface="Times New Roman" panose="02020603050405020304" pitchFamily="18" charset="0"/>
              </a:rPr>
              <a:t>.</a:t>
            </a:r>
          </a:p>
          <a:p>
            <a:pPr algn="just">
              <a:buFont typeface="Courier New" panose="02070309020205020404" pitchFamily="49" charset="0"/>
              <a:buChar char="o"/>
            </a:pPr>
            <a:r>
              <a:rPr lang="en-US" sz="1800" dirty="0" smtClean="0">
                <a:latin typeface="Times New Roman" panose="02020603050405020304" pitchFamily="18" charset="0"/>
                <a:cs typeface="Times New Roman" panose="02020603050405020304" pitchFamily="18" charset="0"/>
              </a:rPr>
              <a:t>In ATM networks, the data is divided into small, fixed length units called cells. The cell is 53 bytes.</a:t>
            </a:r>
          </a:p>
          <a:p>
            <a:pPr algn="just">
              <a:buFont typeface="Courier New" panose="02070309020205020404" pitchFamily="49" charset="0"/>
              <a:buChar char="o"/>
            </a:pPr>
            <a:r>
              <a:rPr lang="en-GB" sz="1800" dirty="0" smtClean="0">
                <a:latin typeface="Times New Roman" panose="02020603050405020304" pitchFamily="18" charset="0"/>
                <a:cs typeface="Times New Roman" panose="02020603050405020304" pitchFamily="18" charset="0"/>
              </a:rPr>
              <a:t>An </a:t>
            </a:r>
            <a:r>
              <a:rPr lang="en-GB" sz="1800" dirty="0">
                <a:latin typeface="Times New Roman" panose="02020603050405020304" pitchFamily="18" charset="0"/>
                <a:cs typeface="Times New Roman" panose="02020603050405020304" pitchFamily="18" charset="0"/>
              </a:rPr>
              <a:t>ATM cell which consists of a 48-byte payload and 5 bytes for the header</a:t>
            </a:r>
            <a:r>
              <a:rPr lang="en-GB" sz="1800" dirty="0" smtClean="0">
                <a:latin typeface="Times New Roman" panose="02020603050405020304" pitchFamily="18" charset="0"/>
                <a:cs typeface="Times New Roman" panose="02020603050405020304" pitchFamily="18" charset="0"/>
              </a:rPr>
              <a:t>.</a:t>
            </a:r>
          </a:p>
          <a:p>
            <a:pPr algn="just">
              <a:buFont typeface="Courier New" panose="02070309020205020404" pitchFamily="49" charset="0"/>
              <a:buChar char="o"/>
            </a:pPr>
            <a:r>
              <a:rPr lang="en-GB" sz="1800" dirty="0">
                <a:latin typeface="Times New Roman" panose="02020603050405020304" pitchFamily="18" charset="0"/>
                <a:cs typeface="Times New Roman" panose="02020603050405020304" pitchFamily="18" charset="0"/>
              </a:rPr>
              <a:t>Asynchronous Transfer Mode </a:t>
            </a:r>
            <a:r>
              <a:rPr lang="en-GB" sz="1800" dirty="0" smtClean="0">
                <a:latin typeface="Times New Roman" panose="02020603050405020304" pitchFamily="18" charset="0"/>
                <a:cs typeface="Times New Roman" panose="02020603050405020304" pitchFamily="18" charset="0"/>
              </a:rPr>
              <a:t>is </a:t>
            </a:r>
            <a:r>
              <a:rPr lang="en-GB" sz="1800" dirty="0">
                <a:latin typeface="Times New Roman" panose="02020603050405020304" pitchFamily="18" charset="0"/>
                <a:cs typeface="Times New Roman" panose="02020603050405020304" pitchFamily="18" charset="0"/>
              </a:rPr>
              <a:t>established for the networks that can carry conventional data traffic that has high throughput and real-time and low-latency data such as </a:t>
            </a:r>
            <a:r>
              <a:rPr lang="en-GB" sz="1800" dirty="0" smtClean="0">
                <a:latin typeface="Times New Roman" panose="02020603050405020304" pitchFamily="18" charset="0"/>
                <a:cs typeface="Times New Roman" panose="02020603050405020304" pitchFamily="18" charset="0"/>
              </a:rPr>
              <a:t>video and </a:t>
            </a:r>
            <a:r>
              <a:rPr lang="en-GB" sz="1800" dirty="0">
                <a:latin typeface="Times New Roman" panose="02020603050405020304" pitchFamily="18" charset="0"/>
                <a:cs typeface="Times New Roman" panose="02020603050405020304" pitchFamily="18" charset="0"/>
              </a:rPr>
              <a:t>voice.</a:t>
            </a:r>
          </a:p>
          <a:p>
            <a:pPr marL="342900" indent="-342900" algn="just">
              <a:buAutoNum type="arabicPeriod"/>
            </a:pPr>
            <a:endParaRPr lang="en-GB" sz="1800" dirty="0">
              <a:latin typeface="Times New Roman" panose="02020603050405020304" pitchFamily="18" charset="0"/>
              <a:cs typeface="Times New Roman" panose="02020603050405020304" pitchFamily="18" charset="0"/>
            </a:endParaRPr>
          </a:p>
          <a:p>
            <a:pPr marL="342900" indent="-342900" algn="just">
              <a:buAutoNum type="arabicPeriod"/>
            </a:pPr>
            <a:endParaRPr lang="en-GB" sz="1800" dirty="0" smtClean="0"/>
          </a:p>
          <a:p>
            <a:pPr marL="342900" indent="-342900" algn="just">
              <a:buAutoNum type="arabicPeriod"/>
            </a:pPr>
            <a:endParaRPr lang="en-GB"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A8BEFF8-94D0-4419-B784-05E5A27F0027}" type="datetime1">
              <a:rPr lang="en-US" smtClean="0"/>
              <a:t>8/13/2023</a:t>
            </a:fld>
            <a:endParaRPr lang="en-US" dirty="0"/>
          </a:p>
        </p:txBody>
      </p:sp>
      <p:sp>
        <p:nvSpPr>
          <p:cNvPr id="5" name="Footer Placeholder 4"/>
          <p:cNvSpPr>
            <a:spLocks noGrp="1"/>
          </p:cNvSpPr>
          <p:nvPr>
            <p:ph type="ftr" sz="quarter" idx="11"/>
          </p:nvPr>
        </p:nvSpPr>
        <p:spPr/>
        <p:txBody>
          <a:bodyPr/>
          <a:lstStyle/>
          <a:p>
            <a:r>
              <a:rPr lang="en-US" smtClean="0"/>
              <a:t>Wireless ATM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2021149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Times New Roman" panose="02020603050405020304" pitchFamily="18" charset="0"/>
                <a:cs typeface="Times New Roman" panose="02020603050405020304" pitchFamily="18" charset="0"/>
              </a:rPr>
              <a:t>Advantages of </a:t>
            </a:r>
            <a:r>
              <a:rPr lang="en-US" altLang="en-US" b="1" dirty="0" smtClean="0">
                <a:latin typeface="Times New Roman" panose="02020603050405020304" pitchFamily="18" charset="0"/>
                <a:cs typeface="Times New Roman" panose="02020603050405020304" pitchFamily="18" charset="0"/>
              </a:rPr>
              <a:t>Wireless ATM</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187574"/>
            <a:ext cx="10515600" cy="4351338"/>
          </a:xfrm>
        </p:spPr>
        <p:txBody>
          <a:bodyPr>
            <a:normAutofit/>
          </a:bodyPr>
          <a:lstStyle/>
          <a:p>
            <a:pPr algn="just"/>
            <a:r>
              <a:rPr lang="en-US" altLang="en-US" sz="1800" dirty="0">
                <a:latin typeface="Times New Roman" panose="02020603050405020304" pitchFamily="18" charset="0"/>
                <a:cs typeface="Times New Roman" panose="02020603050405020304" pitchFamily="18" charset="0"/>
              </a:rPr>
              <a:t>Benefits of ATM made mobile</a:t>
            </a:r>
          </a:p>
          <a:p>
            <a:pPr lvl="1" algn="just"/>
            <a:r>
              <a:rPr lang="en-US" altLang="en-US" sz="1600" dirty="0">
                <a:latin typeface="Times New Roman" panose="02020603050405020304" pitchFamily="18" charset="0"/>
                <a:cs typeface="Times New Roman" panose="02020603050405020304" pitchFamily="18" charset="0"/>
              </a:rPr>
              <a:t>Free to roam</a:t>
            </a:r>
          </a:p>
          <a:p>
            <a:pPr algn="just"/>
            <a:r>
              <a:rPr lang="en-US" altLang="en-US" sz="1800" dirty="0">
                <a:latin typeface="Times New Roman" panose="02020603050405020304" pitchFamily="18" charset="0"/>
                <a:cs typeface="Times New Roman" panose="02020603050405020304" pitchFamily="18" charset="0"/>
              </a:rPr>
              <a:t>Flexible bandwidth allocation</a:t>
            </a:r>
          </a:p>
          <a:p>
            <a:pPr algn="just"/>
            <a:r>
              <a:rPr lang="en-US" altLang="en-US" sz="1800" dirty="0">
                <a:latin typeface="Times New Roman" panose="02020603050405020304" pitchFamily="18" charset="0"/>
                <a:cs typeface="Times New Roman" panose="02020603050405020304" pitchFamily="18" charset="0"/>
              </a:rPr>
              <a:t>Efficient multiplexing of traffic</a:t>
            </a:r>
          </a:p>
          <a:p>
            <a:pPr algn="just"/>
            <a:r>
              <a:rPr lang="en-US" altLang="en-US" sz="1800" dirty="0">
                <a:latin typeface="Times New Roman" panose="02020603050405020304" pitchFamily="18" charset="0"/>
                <a:cs typeface="Times New Roman" panose="02020603050405020304" pitchFamily="18" charset="0"/>
              </a:rPr>
              <a:t>Availability of existent ATM switching</a:t>
            </a:r>
          </a:p>
          <a:p>
            <a:pPr algn="just"/>
            <a:r>
              <a:rPr lang="en-US" altLang="en-US" sz="1800" dirty="0">
                <a:latin typeface="Times New Roman" panose="02020603050405020304" pitchFamily="18" charset="0"/>
                <a:cs typeface="Times New Roman" panose="02020603050405020304" pitchFamily="18" charset="0"/>
              </a:rPr>
              <a:t>Flexibility of reusing same frequency </a:t>
            </a:r>
          </a:p>
          <a:p>
            <a:pPr algn="just"/>
            <a:r>
              <a:rPr lang="en-US" altLang="en-US" sz="1800" dirty="0">
                <a:latin typeface="Times New Roman" panose="02020603050405020304" pitchFamily="18" charset="0"/>
                <a:cs typeface="Times New Roman" panose="02020603050405020304" pitchFamily="18" charset="0"/>
              </a:rPr>
              <a:t>Soft handoff without any data loss</a:t>
            </a:r>
          </a:p>
          <a:p>
            <a:pPr marL="0" indent="0">
              <a:buNone/>
            </a:pPr>
            <a:endParaRPr lang="en-GB" dirty="0"/>
          </a:p>
        </p:txBody>
      </p:sp>
      <p:sp>
        <p:nvSpPr>
          <p:cNvPr id="4" name="Date Placeholder 3"/>
          <p:cNvSpPr>
            <a:spLocks noGrp="1"/>
          </p:cNvSpPr>
          <p:nvPr>
            <p:ph type="dt" sz="half" idx="10"/>
          </p:nvPr>
        </p:nvSpPr>
        <p:spPr/>
        <p:txBody>
          <a:bodyPr/>
          <a:lstStyle/>
          <a:p>
            <a:fld id="{3137AD4A-130A-43F9-93DF-04E70AC92669}" type="datetime1">
              <a:rPr lang="en-US" smtClean="0"/>
              <a:t>8/13/2023</a:t>
            </a:fld>
            <a:endParaRPr lang="en-US" dirty="0"/>
          </a:p>
        </p:txBody>
      </p:sp>
      <p:sp>
        <p:nvSpPr>
          <p:cNvPr id="5" name="Footer Placeholder 4"/>
          <p:cNvSpPr>
            <a:spLocks noGrp="1"/>
          </p:cNvSpPr>
          <p:nvPr>
            <p:ph type="ftr" sz="quarter" idx="11"/>
          </p:nvPr>
        </p:nvSpPr>
        <p:spPr/>
        <p:txBody>
          <a:bodyPr/>
          <a:lstStyle/>
          <a:p>
            <a:r>
              <a:rPr lang="en-US" smtClean="0"/>
              <a:t>Wireless ATM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18740449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a:latin typeface="Times New Roman" panose="02020603050405020304" pitchFamily="18" charset="0"/>
                <a:cs typeface="Times New Roman" panose="02020603050405020304" pitchFamily="18" charset="0"/>
              </a:rPr>
              <a:t>Disadvantages of </a:t>
            </a:r>
            <a:r>
              <a:rPr lang="en-US" altLang="en-US" b="1" dirty="0" smtClean="0">
                <a:latin typeface="Times New Roman" panose="02020603050405020304" pitchFamily="18" charset="0"/>
                <a:cs typeface="Times New Roman" panose="02020603050405020304" pitchFamily="18" charset="0"/>
              </a:rPr>
              <a:t>wireless ATM</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187574"/>
            <a:ext cx="10515600" cy="4351338"/>
          </a:xfrm>
        </p:spPr>
        <p:txBody>
          <a:bodyPr/>
          <a:lstStyle/>
          <a:p>
            <a:pPr algn="just"/>
            <a:r>
              <a:rPr lang="en-US" altLang="en-US" sz="1800" dirty="0">
                <a:latin typeface="Times New Roman" panose="02020603050405020304" pitchFamily="18" charset="0"/>
                <a:cs typeface="Times New Roman" panose="02020603050405020304" pitchFamily="18" charset="0"/>
              </a:rPr>
              <a:t>Delay to multi-path interference</a:t>
            </a:r>
          </a:p>
          <a:p>
            <a:pPr algn="just"/>
            <a:r>
              <a:rPr lang="en-US" altLang="en-US" sz="1800" dirty="0">
                <a:latin typeface="Times New Roman" panose="02020603050405020304" pitchFamily="18" charset="0"/>
                <a:cs typeface="Times New Roman" panose="02020603050405020304" pitchFamily="18" charset="0"/>
              </a:rPr>
              <a:t>Hop-by-hop routing method not adequate</a:t>
            </a:r>
          </a:p>
          <a:p>
            <a:pPr algn="just"/>
            <a:r>
              <a:rPr lang="en-US" altLang="en-US" sz="1800" dirty="0">
                <a:latin typeface="Times New Roman" panose="02020603050405020304" pitchFamily="18" charset="0"/>
                <a:cs typeface="Times New Roman" panose="02020603050405020304" pitchFamily="18" charset="0"/>
              </a:rPr>
              <a:t>Virtual connection takes longer</a:t>
            </a:r>
          </a:p>
          <a:p>
            <a:pPr algn="just"/>
            <a:r>
              <a:rPr lang="en-US" altLang="en-US" sz="1800" dirty="0">
                <a:latin typeface="Times New Roman" panose="02020603050405020304" pitchFamily="18" charset="0"/>
                <a:cs typeface="Times New Roman" panose="02020603050405020304" pitchFamily="18" charset="0"/>
              </a:rPr>
              <a:t>Poor physical level characteristics</a:t>
            </a:r>
          </a:p>
          <a:p>
            <a:pPr lvl="1" algn="just"/>
            <a:r>
              <a:rPr lang="en-US" altLang="en-US" sz="1600" dirty="0">
                <a:latin typeface="Times New Roman" panose="02020603050405020304" pitchFamily="18" charset="0"/>
                <a:cs typeface="Times New Roman" panose="02020603050405020304" pitchFamily="18" charset="0"/>
              </a:rPr>
              <a:t>High noise interference</a:t>
            </a:r>
          </a:p>
          <a:p>
            <a:pPr algn="just"/>
            <a:r>
              <a:rPr lang="en-US" altLang="en-US" sz="1800" dirty="0">
                <a:latin typeface="Times New Roman" panose="02020603050405020304" pitchFamily="18" charset="0"/>
                <a:cs typeface="Times New Roman" panose="02020603050405020304" pitchFamily="18" charset="0"/>
              </a:rPr>
              <a:t>Finding a suitable wireless channel</a:t>
            </a:r>
          </a:p>
          <a:p>
            <a:pPr marL="0" indent="0">
              <a:buNone/>
            </a:pPr>
            <a:endParaRPr lang="en-GB" dirty="0"/>
          </a:p>
        </p:txBody>
      </p:sp>
      <p:sp>
        <p:nvSpPr>
          <p:cNvPr id="4" name="Date Placeholder 3"/>
          <p:cNvSpPr>
            <a:spLocks noGrp="1"/>
          </p:cNvSpPr>
          <p:nvPr>
            <p:ph type="dt" sz="half" idx="10"/>
          </p:nvPr>
        </p:nvSpPr>
        <p:spPr/>
        <p:txBody>
          <a:bodyPr/>
          <a:lstStyle/>
          <a:p>
            <a:fld id="{A9C09A1E-F3D2-43E6-8E3A-391C5B704FEB}" type="datetime1">
              <a:rPr lang="en-US" smtClean="0"/>
              <a:t>8/13/2023</a:t>
            </a:fld>
            <a:endParaRPr lang="en-US" dirty="0"/>
          </a:p>
        </p:txBody>
      </p:sp>
      <p:sp>
        <p:nvSpPr>
          <p:cNvPr id="5" name="Footer Placeholder 4"/>
          <p:cNvSpPr>
            <a:spLocks noGrp="1"/>
          </p:cNvSpPr>
          <p:nvPr>
            <p:ph type="ftr" sz="quarter" idx="11"/>
          </p:nvPr>
        </p:nvSpPr>
        <p:spPr/>
        <p:txBody>
          <a:bodyPr/>
          <a:lstStyle/>
          <a:p>
            <a:r>
              <a:rPr lang="en-US" smtClean="0"/>
              <a:t>Wireless ATM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32368609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References</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GB" sz="1800" dirty="0">
                <a:latin typeface="Times New Roman" panose="02020603050405020304" pitchFamily="18" charset="0"/>
                <a:cs typeface="Times New Roman" panose="02020603050405020304" pitchFamily="18" charset="0"/>
              </a:rPr>
              <a:t>https://www.scaler.com/topics/asynchronous-transfer-mode</a:t>
            </a:r>
            <a:r>
              <a:rPr lang="en-GB" sz="1800" dirty="0" smtClean="0">
                <a:latin typeface="Times New Roman" panose="02020603050405020304" pitchFamily="18" charset="0"/>
                <a:cs typeface="Times New Roman" panose="02020603050405020304" pitchFamily="18" charset="0"/>
                <a:hlinkClick r:id="rId2"/>
              </a:rPr>
              <a:t>/</a:t>
            </a:r>
            <a:endParaRPr lang="en-GB" sz="1800" dirty="0" smtClean="0">
              <a:latin typeface="Times New Roman" panose="02020603050405020304" pitchFamily="18" charset="0"/>
              <a:cs typeface="Times New Roman" panose="02020603050405020304" pitchFamily="18" charset="0"/>
            </a:endParaRPr>
          </a:p>
          <a:p>
            <a:pPr algn="just"/>
            <a:r>
              <a:rPr lang="en-GB" sz="1800" dirty="0">
                <a:latin typeface="Times New Roman" panose="02020603050405020304" pitchFamily="18" charset="0"/>
                <a:cs typeface="Times New Roman" panose="02020603050405020304" pitchFamily="18" charset="0"/>
              </a:rPr>
              <a:t>https://www.cse.wustl.edu/~</a:t>
            </a:r>
            <a:r>
              <a:rPr lang="en-GB" sz="1800" dirty="0" smtClean="0">
                <a:latin typeface="Times New Roman" panose="02020603050405020304" pitchFamily="18" charset="0"/>
                <a:cs typeface="Times New Roman" panose="02020603050405020304" pitchFamily="18" charset="0"/>
              </a:rPr>
              <a:t>jain/cis788-97/ftp/wireless_atm/index.html</a:t>
            </a:r>
          </a:p>
          <a:p>
            <a:endParaRPr lang="en-GB" dirty="0" smtClean="0"/>
          </a:p>
          <a:p>
            <a:endParaRPr lang="en-GB" dirty="0"/>
          </a:p>
        </p:txBody>
      </p:sp>
      <p:sp>
        <p:nvSpPr>
          <p:cNvPr id="4" name="Date Placeholder 3"/>
          <p:cNvSpPr>
            <a:spLocks noGrp="1"/>
          </p:cNvSpPr>
          <p:nvPr>
            <p:ph type="dt" sz="half" idx="10"/>
          </p:nvPr>
        </p:nvSpPr>
        <p:spPr/>
        <p:txBody>
          <a:bodyPr/>
          <a:lstStyle/>
          <a:p>
            <a:fld id="{4FCE78F6-BE6D-455E-B89C-6D253E4C557C}" type="datetime1">
              <a:rPr lang="en-US" smtClean="0"/>
              <a:t>8/13/2023</a:t>
            </a:fld>
            <a:endParaRPr lang="en-US" dirty="0"/>
          </a:p>
        </p:txBody>
      </p:sp>
      <p:sp>
        <p:nvSpPr>
          <p:cNvPr id="5" name="Footer Placeholder 4"/>
          <p:cNvSpPr>
            <a:spLocks noGrp="1"/>
          </p:cNvSpPr>
          <p:nvPr>
            <p:ph type="ftr" sz="quarter" idx="11"/>
          </p:nvPr>
        </p:nvSpPr>
        <p:spPr/>
        <p:txBody>
          <a:bodyPr/>
          <a:lstStyle/>
          <a:p>
            <a:r>
              <a:rPr lang="en-US" smtClean="0"/>
              <a:t>Wireless ATM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2030629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3144" y="2270834"/>
            <a:ext cx="5982535" cy="2829320"/>
          </a:xfrm>
        </p:spPr>
      </p:pic>
      <p:sp>
        <p:nvSpPr>
          <p:cNvPr id="7" name="Date Placeholder 6"/>
          <p:cNvSpPr>
            <a:spLocks noGrp="1"/>
          </p:cNvSpPr>
          <p:nvPr>
            <p:ph type="dt" sz="half" idx="10"/>
          </p:nvPr>
        </p:nvSpPr>
        <p:spPr/>
        <p:txBody>
          <a:bodyPr/>
          <a:lstStyle/>
          <a:p>
            <a:fld id="{F643CD3D-4BF7-422E-BA20-5948AB990548}" type="datetime1">
              <a:rPr lang="en-US" smtClean="0"/>
              <a:t>8/13/2023</a:t>
            </a:fld>
            <a:endParaRPr lang="en-US" dirty="0"/>
          </a:p>
        </p:txBody>
      </p:sp>
      <p:sp>
        <p:nvSpPr>
          <p:cNvPr id="8" name="Footer Placeholder 7"/>
          <p:cNvSpPr>
            <a:spLocks noGrp="1"/>
          </p:cNvSpPr>
          <p:nvPr>
            <p:ph type="ftr" sz="quarter" idx="11"/>
          </p:nvPr>
        </p:nvSpPr>
        <p:spPr/>
        <p:txBody>
          <a:bodyPr/>
          <a:lstStyle/>
          <a:p>
            <a:r>
              <a:rPr lang="en-US" smtClean="0"/>
              <a:t>Wireless ATM</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3</a:t>
            </a:fld>
            <a:endParaRPr lang="en-US" dirty="0"/>
          </a:p>
        </p:txBody>
      </p:sp>
      <p:sp>
        <p:nvSpPr>
          <p:cNvPr id="6" name="Rectangle 5"/>
          <p:cNvSpPr/>
          <p:nvPr/>
        </p:nvSpPr>
        <p:spPr>
          <a:xfrm>
            <a:off x="3103144" y="5411153"/>
            <a:ext cx="6096000" cy="369332"/>
          </a:xfrm>
          <a:prstGeom prst="rect">
            <a:avLst/>
          </a:prstGeom>
        </p:spPr>
        <p:txBody>
          <a:bodyPr>
            <a:spAutoFit/>
          </a:bodyPr>
          <a:lstStyle/>
          <a:p>
            <a:pPr algn="ctr"/>
            <a:r>
              <a:rPr lang="en-GB" dirty="0" smtClean="0">
                <a:latin typeface="Times New Roman" panose="02020603050405020304" pitchFamily="18" charset="0"/>
                <a:cs typeface="Times New Roman" panose="02020603050405020304" pitchFamily="18" charset="0"/>
              </a:rPr>
              <a:t>Figure 1: ATM’s </a:t>
            </a:r>
            <a:r>
              <a:rPr lang="en-GB" dirty="0">
                <a:latin typeface="Times New Roman" panose="02020603050405020304" pitchFamily="18" charset="0"/>
                <a:cs typeface="Times New Roman" panose="02020603050405020304" pitchFamily="18" charset="0"/>
              </a:rPr>
              <a:t>functional reference model</a:t>
            </a:r>
          </a:p>
        </p:txBody>
      </p:sp>
    </p:spTree>
    <p:extLst>
      <p:ext uri="{BB962C8B-B14F-4D97-AF65-F5344CB8AC3E}">
        <p14:creationId xmlns:p14="http://schemas.microsoft.com/office/powerpoint/2010/main" val="2811270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Wireless ATM</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370137"/>
            <a:ext cx="10515600" cy="4351338"/>
          </a:xfrm>
        </p:spPr>
        <p:txBody>
          <a:bodyPr>
            <a:normAutofit/>
          </a:bodyPr>
          <a:lstStyle/>
          <a:p>
            <a:pPr algn="just">
              <a:buFont typeface="Courier New" panose="02070309020205020404" pitchFamily="49" charset="0"/>
              <a:buChar char="o"/>
            </a:pPr>
            <a:r>
              <a:rPr lang="en-GB" sz="1800" dirty="0">
                <a:latin typeface="Times New Roman" panose="02020603050405020304" pitchFamily="18" charset="0"/>
                <a:cs typeface="Times New Roman" panose="02020603050405020304" pitchFamily="18" charset="0"/>
              </a:rPr>
              <a:t>Wireless ATM (WATM) is a wireless network with an ATM core</a:t>
            </a:r>
            <a:r>
              <a:rPr lang="en-GB" sz="1800" dirty="0" smtClean="0">
                <a:latin typeface="Times New Roman" panose="02020603050405020304" pitchFamily="18" charset="0"/>
                <a:cs typeface="Times New Roman" panose="02020603050405020304" pitchFamily="18" charset="0"/>
              </a:rPr>
              <a:t>.</a:t>
            </a:r>
          </a:p>
          <a:p>
            <a:pPr algn="just">
              <a:buFont typeface="Courier New" panose="02070309020205020404" pitchFamily="49" charset="0"/>
              <a:buChar char="o"/>
            </a:pPr>
            <a:r>
              <a:rPr lang="en-GB" sz="1800" dirty="0">
                <a:latin typeface="Times New Roman" panose="02020603050405020304" pitchFamily="18" charset="0"/>
                <a:cs typeface="Times New Roman" panose="02020603050405020304" pitchFamily="18" charset="0"/>
              </a:rPr>
              <a:t>Data, video, and voice are supported by WATM with the guaranteed </a:t>
            </a:r>
            <a:r>
              <a:rPr lang="en-GB" sz="1800" dirty="0" err="1" smtClean="0">
                <a:latin typeface="Times New Roman" panose="02020603050405020304" pitchFamily="18" charset="0"/>
                <a:cs typeface="Times New Roman" panose="02020603050405020304" pitchFamily="18" charset="0"/>
              </a:rPr>
              <a:t>QoS</a:t>
            </a:r>
            <a:r>
              <a:rPr lang="en-GB" sz="1800" dirty="0" smtClean="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Quality of Service</a:t>
            </a:r>
            <a:r>
              <a:rPr lang="en-GB" sz="1800" dirty="0" smtClean="0">
                <a:latin typeface="Times New Roman" panose="02020603050405020304" pitchFamily="18" charset="0"/>
                <a:cs typeface="Times New Roman" panose="02020603050405020304" pitchFamily="18" charset="0"/>
              </a:rPr>
              <a:t>).</a:t>
            </a:r>
          </a:p>
          <a:p>
            <a:pPr algn="just">
              <a:buFont typeface="Courier New" panose="02070309020205020404" pitchFamily="49" charset="0"/>
              <a:buChar char="o"/>
            </a:pPr>
            <a:r>
              <a:rPr lang="en-GB" sz="1800" dirty="0">
                <a:latin typeface="Times New Roman" panose="02020603050405020304" pitchFamily="18" charset="0"/>
                <a:cs typeface="Times New Roman" panose="02020603050405020304" pitchFamily="18" charset="0"/>
              </a:rPr>
              <a:t>Like other available wireless technologies, Broadcasting is done by the ATM cells from the base station and transferred to the mobile terminals, and the mobility function is performed by the ATM switch here.</a:t>
            </a:r>
            <a:endParaRPr lang="en-GB"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494F4B9-BC8A-4A1F-81C6-23D7427476F6}" type="datetime1">
              <a:rPr lang="en-US" smtClean="0"/>
              <a:t>8/13/2023</a:t>
            </a:fld>
            <a:endParaRPr lang="en-US" dirty="0"/>
          </a:p>
        </p:txBody>
      </p:sp>
      <p:sp>
        <p:nvSpPr>
          <p:cNvPr id="5" name="Footer Placeholder 4"/>
          <p:cNvSpPr>
            <a:spLocks noGrp="1"/>
          </p:cNvSpPr>
          <p:nvPr>
            <p:ph type="ftr" sz="quarter" idx="11"/>
          </p:nvPr>
        </p:nvSpPr>
        <p:spPr/>
        <p:txBody>
          <a:bodyPr/>
          <a:lstStyle/>
          <a:p>
            <a:r>
              <a:rPr lang="en-US" smtClean="0"/>
              <a:t>Wireless ATM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41854734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Wireless ATM Reference Models</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81950" y="1523706"/>
            <a:ext cx="5136777" cy="4351338"/>
          </a:xfrm>
        </p:spPr>
      </p:pic>
      <p:sp>
        <p:nvSpPr>
          <p:cNvPr id="4" name="Date Placeholder 3"/>
          <p:cNvSpPr>
            <a:spLocks noGrp="1"/>
          </p:cNvSpPr>
          <p:nvPr>
            <p:ph type="dt" sz="half" idx="10"/>
          </p:nvPr>
        </p:nvSpPr>
        <p:spPr/>
        <p:txBody>
          <a:bodyPr/>
          <a:lstStyle/>
          <a:p>
            <a:fld id="{A67C867E-EE7E-43D3-8B67-5A7E113ADA94}" type="datetime1">
              <a:rPr lang="en-US" smtClean="0"/>
              <a:t>8/13/2023</a:t>
            </a:fld>
            <a:endParaRPr lang="en-US" dirty="0"/>
          </a:p>
        </p:txBody>
      </p:sp>
      <p:sp>
        <p:nvSpPr>
          <p:cNvPr id="5" name="Footer Placeholder 4"/>
          <p:cNvSpPr>
            <a:spLocks noGrp="1"/>
          </p:cNvSpPr>
          <p:nvPr>
            <p:ph type="ftr" sz="quarter" idx="11"/>
          </p:nvPr>
        </p:nvSpPr>
        <p:spPr/>
        <p:txBody>
          <a:bodyPr/>
          <a:lstStyle/>
          <a:p>
            <a:r>
              <a:rPr lang="en-US" smtClean="0"/>
              <a:t>Wireless ATM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5</a:t>
            </a:fld>
            <a:endParaRPr lang="en-US" dirty="0"/>
          </a:p>
        </p:txBody>
      </p:sp>
      <p:sp>
        <p:nvSpPr>
          <p:cNvPr id="8" name="Rectangle 7"/>
          <p:cNvSpPr/>
          <p:nvPr/>
        </p:nvSpPr>
        <p:spPr>
          <a:xfrm>
            <a:off x="4412301" y="5931031"/>
            <a:ext cx="3367397" cy="369332"/>
          </a:xfrm>
          <a:prstGeom prst="rect">
            <a:avLst/>
          </a:prstGeom>
        </p:spPr>
        <p:txBody>
          <a:bodyPr wrap="none">
            <a:spAutoFit/>
          </a:bodyPr>
          <a:lstStyle/>
          <a:p>
            <a:pPr algn="ctr"/>
            <a:r>
              <a:rPr lang="en-GB" dirty="0">
                <a:latin typeface="Times New Roman" panose="02020603050405020304" pitchFamily="18" charset="0"/>
                <a:cs typeface="Times New Roman" panose="02020603050405020304" pitchFamily="18" charset="0"/>
              </a:rPr>
              <a:t>Figure </a:t>
            </a:r>
            <a:r>
              <a:rPr lang="en-GB" dirty="0" smtClean="0">
                <a:latin typeface="Times New Roman" panose="02020603050405020304" pitchFamily="18" charset="0"/>
                <a:cs typeface="Times New Roman" panose="02020603050405020304" pitchFamily="18" charset="0"/>
              </a:rPr>
              <a:t>2: </a:t>
            </a:r>
            <a:r>
              <a:rPr lang="en-GB" dirty="0">
                <a:latin typeface="Times New Roman" panose="02020603050405020304" pitchFamily="18" charset="0"/>
                <a:cs typeface="Times New Roman" panose="02020603050405020304" pitchFamily="18" charset="0"/>
              </a:rPr>
              <a:t> WATM reference model</a:t>
            </a:r>
          </a:p>
        </p:txBody>
      </p:sp>
    </p:spTree>
    <p:extLst>
      <p:ext uri="{BB962C8B-B14F-4D97-AF65-F5344CB8AC3E}">
        <p14:creationId xmlns:p14="http://schemas.microsoft.com/office/powerpoint/2010/main" val="12760609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buFont typeface="Courier New" panose="02070309020205020404" pitchFamily="49" charset="0"/>
              <a:buChar char="o"/>
            </a:pPr>
            <a:r>
              <a:rPr lang="en-GB" sz="1800" b="1" dirty="0">
                <a:latin typeface="Times New Roman" panose="02020603050405020304" pitchFamily="18" charset="0"/>
                <a:cs typeface="Times New Roman" panose="02020603050405020304" pitchFamily="18" charset="0"/>
              </a:rPr>
              <a:t>Fixed Wireless </a:t>
            </a:r>
            <a:r>
              <a:rPr lang="en-GB" sz="1800" b="1" dirty="0" smtClean="0">
                <a:latin typeface="Times New Roman" panose="02020603050405020304" pitchFamily="18" charset="0"/>
                <a:cs typeface="Times New Roman" panose="02020603050405020304" pitchFamily="18" charset="0"/>
              </a:rPr>
              <a:t>Components</a:t>
            </a:r>
          </a:p>
          <a:p>
            <a:pPr marL="0" indent="0">
              <a:buNone/>
            </a:pPr>
            <a:endParaRPr lang="en-GB" sz="1800" b="1"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The </a:t>
            </a:r>
            <a:r>
              <a:rPr lang="en-GB" sz="1600" dirty="0">
                <a:latin typeface="Times New Roman" panose="02020603050405020304" pitchFamily="18" charset="0"/>
                <a:cs typeface="Times New Roman" panose="02020603050405020304" pitchFamily="18" charset="0"/>
              </a:rPr>
              <a:t>end user devices and switching devices are </a:t>
            </a:r>
            <a:r>
              <a:rPr lang="en-GB" sz="1600" dirty="0" smtClean="0">
                <a:latin typeface="Times New Roman" panose="02020603050405020304" pitchFamily="18" charset="0"/>
                <a:cs typeface="Times New Roman" panose="02020603050405020304" pitchFamily="18" charset="0"/>
              </a:rPr>
              <a:t>fixed</a:t>
            </a:r>
          </a:p>
          <a:p>
            <a:pPr lvl="1" algn="just">
              <a:buFont typeface="Wingdings" panose="05000000000000000000" pitchFamily="2" charset="2"/>
              <a:buChar char="ü"/>
            </a:pPr>
            <a:r>
              <a:rPr lang="en-GB" sz="1600" dirty="0">
                <a:latin typeface="Times New Roman" panose="02020603050405020304" pitchFamily="18" charset="0"/>
                <a:cs typeface="Times New Roman" panose="02020603050405020304" pitchFamily="18" charset="0"/>
              </a:rPr>
              <a:t> They establish connections with each other via wireless channel, not through </a:t>
            </a:r>
            <a:r>
              <a:rPr lang="en-GB" sz="1600" dirty="0" smtClean="0">
                <a:latin typeface="Times New Roman" panose="02020603050405020304" pitchFamily="18" charset="0"/>
                <a:cs typeface="Times New Roman" panose="02020603050405020304" pitchFamily="18" charset="0"/>
              </a:rPr>
              <a:t>cable</a:t>
            </a:r>
          </a:p>
          <a:p>
            <a:pPr lvl="1" algn="just">
              <a:buFont typeface="Wingdings" panose="05000000000000000000" pitchFamily="2" charset="2"/>
              <a:buChar char="ü"/>
            </a:pPr>
            <a:r>
              <a:rPr lang="en-GB" sz="1600" dirty="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The </a:t>
            </a:r>
            <a:r>
              <a:rPr lang="en-GB" sz="1600" dirty="0">
                <a:latin typeface="Times New Roman" panose="02020603050405020304" pitchFamily="18" charset="0"/>
                <a:cs typeface="Times New Roman" panose="02020603050405020304" pitchFamily="18" charset="0"/>
              </a:rPr>
              <a:t>data transmissions are wireless, yet without </a:t>
            </a:r>
            <a:r>
              <a:rPr lang="en-GB" sz="1600" dirty="0" smtClean="0">
                <a:latin typeface="Times New Roman" panose="02020603050405020304" pitchFamily="18" charset="0"/>
                <a:cs typeface="Times New Roman" panose="02020603050405020304" pitchFamily="18" charset="0"/>
              </a:rPr>
              <a:t>mobility</a:t>
            </a:r>
          </a:p>
          <a:p>
            <a:pPr lvl="1" algn="just">
              <a:buFont typeface="Wingdings" panose="05000000000000000000" pitchFamily="2" charset="2"/>
              <a:buChar char="ü"/>
            </a:pPr>
            <a:r>
              <a:rPr lang="en-GB" sz="1600" dirty="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Design </a:t>
            </a:r>
            <a:r>
              <a:rPr lang="en-GB" sz="1600" dirty="0">
                <a:latin typeface="Times New Roman" panose="02020603050405020304" pitchFamily="18" charset="0"/>
                <a:cs typeface="Times New Roman" panose="02020603050405020304" pitchFamily="18" charset="0"/>
              </a:rPr>
              <a:t>issues, e.g. handover, location management, and re-routing, are not presented.</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endParaRPr lang="en-US" sz="1600" dirty="0" smtClean="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GB" sz="1800" b="1" dirty="0">
                <a:latin typeface="Times New Roman" panose="02020603050405020304" pitchFamily="18" charset="0"/>
                <a:cs typeface="Times New Roman" panose="02020603050405020304" pitchFamily="18" charset="0"/>
              </a:rPr>
              <a:t>Mobile End </a:t>
            </a:r>
            <a:r>
              <a:rPr lang="en-GB" sz="1800" b="1" dirty="0" smtClean="0">
                <a:latin typeface="Times New Roman" panose="02020603050405020304" pitchFamily="18" charset="0"/>
                <a:cs typeface="Times New Roman" panose="02020603050405020304" pitchFamily="18" charset="0"/>
              </a:rPr>
              <a:t>Users</a:t>
            </a:r>
          </a:p>
          <a:p>
            <a:pPr marL="457200" lvl="1" indent="0" algn="just">
              <a:buNone/>
            </a:pPr>
            <a:r>
              <a:rPr lang="en-US" sz="1400" b="1" dirty="0">
                <a:latin typeface="Times New Roman" panose="02020603050405020304" pitchFamily="18" charset="0"/>
                <a:cs typeface="Times New Roman" panose="02020603050405020304" pitchFamily="18" charset="0"/>
              </a:rPr>
              <a:t> </a:t>
            </a:r>
            <a:endParaRPr lang="en-US" sz="1400" b="1"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GB" sz="1600" dirty="0">
                <a:latin typeface="Times New Roman" panose="02020603050405020304" pitchFamily="18" charset="0"/>
                <a:cs typeface="Times New Roman" panose="02020603050405020304" pitchFamily="18" charset="0"/>
              </a:rPr>
              <a:t>PCS, and wireless </a:t>
            </a:r>
            <a:r>
              <a:rPr lang="en-GB" sz="1600" dirty="0" smtClean="0">
                <a:latin typeface="Times New Roman" panose="02020603050405020304" pitchFamily="18" charset="0"/>
                <a:cs typeface="Times New Roman" panose="02020603050405020304" pitchFamily="18" charset="0"/>
              </a:rPr>
              <a:t>LANs</a:t>
            </a:r>
            <a:r>
              <a:rPr lang="en-GB" sz="1600" dirty="0">
                <a:latin typeface="Times New Roman" panose="02020603050405020304" pitchFamily="18" charset="0"/>
                <a:cs typeface="Times New Roman" panose="02020603050405020304" pitchFamily="18" charset="0"/>
              </a:rPr>
              <a:t>, the end user devices, which are mobile, communicate directly with the fixed network switching devices via wired or wireless </a:t>
            </a:r>
            <a:r>
              <a:rPr lang="en-GB" sz="1600" dirty="0" smtClean="0">
                <a:latin typeface="Times New Roman" panose="02020603050405020304" pitchFamily="18" charset="0"/>
                <a:cs typeface="Times New Roman" panose="02020603050405020304" pitchFamily="18" charset="0"/>
              </a:rPr>
              <a:t>channels.</a:t>
            </a:r>
          </a:p>
          <a:p>
            <a:pPr lvl="1" algn="just">
              <a:buFont typeface="Wingdings" panose="05000000000000000000" pitchFamily="2" charset="2"/>
              <a:buChar char="ü"/>
            </a:pPr>
            <a:r>
              <a:rPr lang="en-GB" sz="1600" dirty="0"/>
              <a:t>To support the ATM connections, the end user devices are required to be equipped with a Wireless Terminal Adaptor which communicates with the Wireless Access Point in the fixed switching </a:t>
            </a:r>
            <a:r>
              <a:rPr lang="en-GB" sz="1600" dirty="0" smtClean="0"/>
              <a:t>elements.</a:t>
            </a:r>
            <a:endParaRPr lang="en-GB" sz="1600" dirty="0" smtClean="0">
              <a:latin typeface="Times New Roman" panose="02020603050405020304" pitchFamily="18" charset="0"/>
              <a:cs typeface="Times New Roman" panose="02020603050405020304" pitchFamily="18" charset="0"/>
            </a:endParaRPr>
          </a:p>
          <a:p>
            <a:pPr marL="457200" lvl="1" indent="0">
              <a:buNone/>
            </a:pPr>
            <a:endParaRPr lang="en-GB" sz="1400" b="1"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67C867E-EE7E-43D3-8B67-5A7E113ADA94}" type="datetime1">
              <a:rPr lang="en-US" smtClean="0"/>
              <a:t>8/13/2023</a:t>
            </a:fld>
            <a:endParaRPr lang="en-US" dirty="0"/>
          </a:p>
        </p:txBody>
      </p:sp>
      <p:sp>
        <p:nvSpPr>
          <p:cNvPr id="5" name="Footer Placeholder 4"/>
          <p:cNvSpPr>
            <a:spLocks noGrp="1"/>
          </p:cNvSpPr>
          <p:nvPr>
            <p:ph type="ftr" sz="quarter" idx="11"/>
          </p:nvPr>
        </p:nvSpPr>
        <p:spPr/>
        <p:txBody>
          <a:bodyPr/>
          <a:lstStyle/>
          <a:p>
            <a:r>
              <a:rPr lang="en-US" smtClean="0"/>
              <a:t>Wireless ATM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471596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lgn="just">
              <a:buFont typeface="Courier New" panose="02070309020205020404" pitchFamily="49" charset="0"/>
              <a:buChar char="o"/>
            </a:pPr>
            <a:r>
              <a:rPr lang="en-GB" sz="1800" b="1" dirty="0">
                <a:latin typeface="Times New Roman" panose="02020603050405020304" pitchFamily="18" charset="0"/>
                <a:cs typeface="Times New Roman" panose="02020603050405020304" pitchFamily="18" charset="0"/>
              </a:rPr>
              <a:t>Mobile Switches with Fixed End </a:t>
            </a:r>
            <a:r>
              <a:rPr lang="en-GB" sz="1800" b="1" dirty="0" smtClean="0">
                <a:latin typeface="Times New Roman" panose="02020603050405020304" pitchFamily="18" charset="0"/>
                <a:cs typeface="Times New Roman" panose="02020603050405020304" pitchFamily="18" charset="0"/>
              </a:rPr>
              <a:t>Users</a:t>
            </a:r>
          </a:p>
          <a:p>
            <a:pPr lvl="1" algn="just">
              <a:buFont typeface="Wingdings" panose="05000000000000000000" pitchFamily="2" charset="2"/>
              <a:buChar char="ü"/>
            </a:pPr>
            <a:r>
              <a:rPr lang="en-US" b="1" dirty="0"/>
              <a:t> </a:t>
            </a:r>
            <a:r>
              <a:rPr lang="en-GB" sz="1600" dirty="0">
                <a:latin typeface="Times New Roman" panose="02020603050405020304" pitchFamily="18" charset="0"/>
                <a:cs typeface="Times New Roman" panose="02020603050405020304" pitchFamily="18" charset="0"/>
              </a:rPr>
              <a:t>The end user device and the switch, as a unit, are mobile</a:t>
            </a:r>
            <a:r>
              <a:rPr lang="en-GB" sz="1600" dirty="0" smtClean="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An end user device is fixed to one switch instead of roaming around different switches. </a:t>
            </a:r>
            <a:endParaRPr lang="en-GB" sz="1600"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 The </a:t>
            </a:r>
            <a:r>
              <a:rPr lang="en-GB" sz="1600" dirty="0">
                <a:latin typeface="Times New Roman" panose="02020603050405020304" pitchFamily="18" charset="0"/>
                <a:cs typeface="Times New Roman" panose="02020603050405020304" pitchFamily="18" charset="0"/>
              </a:rPr>
              <a:t>switch is responsible to establish connections with the fixed infrastructure network component, either through wired channel or wireless channel</a:t>
            </a:r>
            <a:r>
              <a:rPr lang="en-GB" sz="1600" dirty="0" smtClean="0">
                <a:latin typeface="Times New Roman" panose="02020603050405020304" pitchFamily="18" charset="0"/>
                <a:cs typeface="Times New Roman" panose="02020603050405020304" pitchFamily="18" charset="0"/>
              </a:rPr>
              <a:t>.</a:t>
            </a:r>
          </a:p>
          <a:p>
            <a:pPr marL="0" indent="0" algn="just">
              <a:buNone/>
            </a:pPr>
            <a:endParaRPr lang="en-GB" sz="2000" b="1" dirty="0" smtClean="0"/>
          </a:p>
          <a:p>
            <a:pPr algn="just">
              <a:buFont typeface="Courier New" panose="02070309020205020404" pitchFamily="49" charset="0"/>
              <a:buChar char="o"/>
            </a:pPr>
            <a:r>
              <a:rPr lang="en-GB" sz="1800" b="1" dirty="0" smtClean="0">
                <a:latin typeface="Times New Roman" panose="02020603050405020304" pitchFamily="18" charset="0"/>
                <a:cs typeface="Times New Roman" panose="02020603050405020304" pitchFamily="18" charset="0"/>
              </a:rPr>
              <a:t>Mobile </a:t>
            </a:r>
            <a:r>
              <a:rPr lang="en-GB" sz="1800" b="1" dirty="0">
                <a:latin typeface="Times New Roman" panose="02020603050405020304" pitchFamily="18" charset="0"/>
                <a:cs typeface="Times New Roman" panose="02020603050405020304" pitchFamily="18" charset="0"/>
              </a:rPr>
              <a:t>Switches with Mobile End </a:t>
            </a:r>
            <a:r>
              <a:rPr lang="en-GB" sz="1800" b="1" dirty="0" smtClean="0">
                <a:latin typeface="Times New Roman" panose="02020603050405020304" pitchFamily="18" charset="0"/>
                <a:cs typeface="Times New Roman" panose="02020603050405020304" pitchFamily="18" charset="0"/>
              </a:rPr>
              <a:t>Users</a:t>
            </a:r>
          </a:p>
          <a:p>
            <a:pPr marL="457200" lvl="1" indent="0" algn="just">
              <a:buNone/>
            </a:pPr>
            <a:endParaRPr lang="en-US" sz="1400" b="1"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GB" sz="1600" dirty="0">
                <a:latin typeface="Times New Roman" panose="02020603050405020304" pitchFamily="18" charset="0"/>
                <a:cs typeface="Times New Roman" panose="02020603050405020304" pitchFamily="18" charset="0"/>
              </a:rPr>
              <a:t>E</a:t>
            </a:r>
            <a:r>
              <a:rPr lang="en-GB" sz="1600" dirty="0" smtClean="0">
                <a:latin typeface="Times New Roman" panose="02020603050405020304" pitchFamily="18" charset="0"/>
                <a:cs typeface="Times New Roman" panose="02020603050405020304" pitchFamily="18" charset="0"/>
              </a:rPr>
              <a:t>nd </a:t>
            </a:r>
            <a:r>
              <a:rPr lang="en-GB" sz="1600" dirty="0">
                <a:latin typeface="Times New Roman" panose="02020603050405020304" pitchFamily="18" charset="0"/>
                <a:cs typeface="Times New Roman" panose="02020603050405020304" pitchFamily="18" charset="0"/>
              </a:rPr>
              <a:t>user devices are mobile</a:t>
            </a:r>
            <a:r>
              <a:rPr lang="en-GB" sz="1600" dirty="0" smtClean="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ü"/>
            </a:pPr>
            <a:r>
              <a:rPr lang="en-GB" sz="1600" dirty="0">
                <a:latin typeface="Times New Roman" panose="02020603050405020304" pitchFamily="18" charset="0"/>
                <a:cs typeface="Times New Roman" panose="02020603050405020304" pitchFamily="18" charset="0"/>
              </a:rPr>
              <a:t>When the end user wants to establish a connection, it first setups a connection with a mobile switch, which then setups a connection with the fixed network switches, either directly, or via another mobile switches</a:t>
            </a:r>
            <a:r>
              <a:rPr lang="en-GB" sz="1400" dirty="0"/>
              <a:t>.</a:t>
            </a:r>
            <a:endParaRPr lang="en-GB" sz="1400" b="1" dirty="0">
              <a:latin typeface="Times New Roman" panose="02020603050405020304" pitchFamily="18" charset="0"/>
              <a:cs typeface="Times New Roman" panose="02020603050405020304" pitchFamily="18" charset="0"/>
            </a:endParaRPr>
          </a:p>
          <a:p>
            <a:pPr marL="0" indent="0" algn="just">
              <a:buNone/>
            </a:pPr>
            <a:endParaRPr lang="en-US" sz="20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67C867E-EE7E-43D3-8B67-5A7E113ADA94}" type="datetime1">
              <a:rPr lang="en-US" smtClean="0"/>
              <a:t>8/13/2023</a:t>
            </a:fld>
            <a:endParaRPr lang="en-US" dirty="0"/>
          </a:p>
        </p:txBody>
      </p:sp>
      <p:sp>
        <p:nvSpPr>
          <p:cNvPr id="5" name="Footer Placeholder 4"/>
          <p:cNvSpPr>
            <a:spLocks noGrp="1"/>
          </p:cNvSpPr>
          <p:nvPr>
            <p:ph type="ftr" sz="quarter" idx="11"/>
          </p:nvPr>
        </p:nvSpPr>
        <p:spPr/>
        <p:txBody>
          <a:bodyPr/>
          <a:lstStyle/>
          <a:p>
            <a:r>
              <a:rPr lang="en-US" smtClean="0"/>
              <a:t>Wireless ATM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6202852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GB" sz="1800" b="1" dirty="0">
                <a:latin typeface="Times New Roman" panose="02020603050405020304" pitchFamily="18" charset="0"/>
                <a:cs typeface="Times New Roman" panose="02020603050405020304" pitchFamily="18" charset="0"/>
              </a:rPr>
              <a:t>Interworking with </a:t>
            </a:r>
            <a:r>
              <a:rPr lang="en-GB" sz="1800" b="1" dirty="0" smtClean="0">
                <a:latin typeface="Times New Roman" panose="02020603050405020304" pitchFamily="18" charset="0"/>
                <a:cs typeface="Times New Roman" panose="02020603050405020304" pitchFamily="18" charset="0"/>
              </a:rPr>
              <a:t>PCS</a:t>
            </a:r>
          </a:p>
          <a:p>
            <a:pPr marL="457200" lvl="1" indent="0">
              <a:buNone/>
            </a:pPr>
            <a:endParaRPr lang="en-GB" sz="1800" b="1"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The </a:t>
            </a:r>
            <a:r>
              <a:rPr lang="en-GB" sz="1600" dirty="0">
                <a:latin typeface="Times New Roman" panose="02020603050405020304" pitchFamily="18" charset="0"/>
                <a:cs typeface="Times New Roman" panose="02020603050405020304" pitchFamily="18" charset="0"/>
              </a:rPr>
              <a:t>users are PCS terminals. </a:t>
            </a:r>
            <a:endParaRPr lang="en-GB" sz="1600"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PCS </a:t>
            </a:r>
            <a:r>
              <a:rPr lang="en-GB" sz="1600" dirty="0">
                <a:latin typeface="Times New Roman" panose="02020603050405020304" pitchFamily="18" charset="0"/>
                <a:cs typeface="Times New Roman" panose="02020603050405020304" pitchFamily="18" charset="0"/>
              </a:rPr>
              <a:t>terminals send data to proper PCS base stations via wireless link, which then establish connections to the fixed network switching elements through a base station controller. </a:t>
            </a:r>
            <a:endParaRPr lang="en-GB" sz="1600"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The </a:t>
            </a:r>
            <a:r>
              <a:rPr lang="en-GB" sz="1600" dirty="0">
                <a:latin typeface="Times New Roman" panose="02020603050405020304" pitchFamily="18" charset="0"/>
                <a:cs typeface="Times New Roman" panose="02020603050405020304" pitchFamily="18" charset="0"/>
              </a:rPr>
              <a:t>base station controller is a logical element which function as the ATM to PCS translator</a:t>
            </a:r>
            <a:r>
              <a:rPr lang="en-GB" sz="1600" dirty="0" smtClean="0">
                <a:latin typeface="Times New Roman" panose="02020603050405020304" pitchFamily="18" charset="0"/>
                <a:cs typeface="Times New Roman" panose="02020603050405020304" pitchFamily="18" charset="0"/>
              </a:rPr>
              <a:t>.</a:t>
            </a:r>
          </a:p>
          <a:p>
            <a:pPr lvl="1">
              <a:buFont typeface="Wingdings" panose="05000000000000000000" pitchFamily="2" charset="2"/>
              <a:buChar char="ü"/>
            </a:pPr>
            <a:endParaRPr lang="en-US" sz="1600" b="1" dirty="0" smtClean="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GB" sz="1800" b="1" dirty="0">
                <a:latin typeface="Times New Roman" panose="02020603050405020304" pitchFamily="18" charset="0"/>
                <a:cs typeface="Times New Roman" panose="02020603050405020304" pitchFamily="18" charset="0"/>
              </a:rPr>
              <a:t>Wireless Ad Hoc </a:t>
            </a:r>
            <a:r>
              <a:rPr lang="en-GB" sz="1800" b="1" dirty="0" smtClean="0">
                <a:latin typeface="Times New Roman" panose="02020603050405020304" pitchFamily="18" charset="0"/>
                <a:cs typeface="Times New Roman" panose="02020603050405020304" pitchFamily="18" charset="0"/>
              </a:rPr>
              <a:t>Networks</a:t>
            </a:r>
          </a:p>
          <a:p>
            <a:pPr marL="457200" lvl="1" indent="0">
              <a:buNone/>
            </a:pPr>
            <a:endParaRPr lang="en-US" sz="1400" b="1"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GB" sz="1600" dirty="0">
                <a:latin typeface="Times New Roman" panose="02020603050405020304" pitchFamily="18" charset="0"/>
                <a:cs typeface="Times New Roman" panose="02020603050405020304" pitchFamily="18" charset="0"/>
              </a:rPr>
              <a:t>An Ad Hoc network is the cooperative engagement of a collections of mobile terminals without the required intervention of any centralized access point. </a:t>
            </a:r>
            <a:endParaRPr lang="en-GB" sz="1600"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An </a:t>
            </a:r>
            <a:r>
              <a:rPr lang="en-GB" sz="1600" dirty="0">
                <a:latin typeface="Times New Roman" panose="02020603050405020304" pitchFamily="18" charset="0"/>
                <a:cs typeface="Times New Roman" panose="02020603050405020304" pitchFamily="18" charset="0"/>
              </a:rPr>
              <a:t>auto-configuration of a wireless ATM network will be required for this kind of application. </a:t>
            </a:r>
            <a:endParaRPr lang="en-GB" sz="1600"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GB" sz="1600" dirty="0" smtClean="0">
                <a:latin typeface="Times New Roman" panose="02020603050405020304" pitchFamily="18" charset="0"/>
                <a:cs typeface="Times New Roman" panose="02020603050405020304" pitchFamily="18" charset="0"/>
              </a:rPr>
              <a:t>In </a:t>
            </a:r>
            <a:r>
              <a:rPr lang="en-GB" sz="1600" dirty="0">
                <a:latin typeface="Times New Roman" panose="02020603050405020304" pitchFamily="18" charset="0"/>
                <a:cs typeface="Times New Roman" panose="02020603050405020304" pitchFamily="18" charset="0"/>
              </a:rPr>
              <a:t>wireless Ad Hoc Networks, an end user can communicate with the mobility enhanced ATM switches either directly, or via a central controller.</a:t>
            </a:r>
            <a:endParaRPr lang="en-GB" sz="1600" b="1"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US" sz="20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67C867E-EE7E-43D3-8B67-5A7E113ADA94}" type="datetime1">
              <a:rPr lang="en-US" smtClean="0"/>
              <a:t>8/13/2023</a:t>
            </a:fld>
            <a:endParaRPr lang="en-US" dirty="0"/>
          </a:p>
        </p:txBody>
      </p:sp>
      <p:sp>
        <p:nvSpPr>
          <p:cNvPr id="5" name="Footer Placeholder 4"/>
          <p:cNvSpPr>
            <a:spLocks noGrp="1"/>
          </p:cNvSpPr>
          <p:nvPr>
            <p:ph type="ftr" sz="quarter" idx="11"/>
          </p:nvPr>
        </p:nvSpPr>
        <p:spPr/>
        <p:txBody>
          <a:bodyPr/>
          <a:lstStyle/>
          <a:p>
            <a:r>
              <a:rPr lang="en-US" smtClean="0"/>
              <a:t>Wireless ATM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051689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latin typeface="Times New Roman" panose="02020603050405020304" pitchFamily="18" charset="0"/>
                <a:cs typeface="Times New Roman" panose="02020603050405020304" pitchFamily="18" charset="0"/>
              </a:rPr>
              <a:t>Wireless ATM Protocol 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0778" y="1940943"/>
            <a:ext cx="5344548" cy="3378801"/>
          </a:xfrm>
        </p:spPr>
      </p:pic>
      <p:sp>
        <p:nvSpPr>
          <p:cNvPr id="6" name="Date Placeholder 5"/>
          <p:cNvSpPr>
            <a:spLocks noGrp="1"/>
          </p:cNvSpPr>
          <p:nvPr>
            <p:ph type="dt" sz="half" idx="10"/>
          </p:nvPr>
        </p:nvSpPr>
        <p:spPr/>
        <p:txBody>
          <a:bodyPr/>
          <a:lstStyle/>
          <a:p>
            <a:fld id="{AD379EB4-95BD-4734-9C31-BA35B1AB63C0}" type="datetime1">
              <a:rPr lang="en-US" smtClean="0"/>
              <a:t>8/13/2023</a:t>
            </a:fld>
            <a:endParaRPr lang="en-US" dirty="0"/>
          </a:p>
        </p:txBody>
      </p:sp>
      <p:sp>
        <p:nvSpPr>
          <p:cNvPr id="7" name="Footer Placeholder 6"/>
          <p:cNvSpPr>
            <a:spLocks noGrp="1"/>
          </p:cNvSpPr>
          <p:nvPr>
            <p:ph type="ftr" sz="quarter" idx="11"/>
          </p:nvPr>
        </p:nvSpPr>
        <p:spPr/>
        <p:txBody>
          <a:bodyPr/>
          <a:lstStyle/>
          <a:p>
            <a:r>
              <a:rPr lang="en-US" smtClean="0"/>
              <a:t>Wireless ATM</a:t>
            </a:r>
            <a:endParaRPr lang="en-US" dirty="0"/>
          </a:p>
        </p:txBody>
      </p:sp>
      <p:sp>
        <p:nvSpPr>
          <p:cNvPr id="8" name="Slide Number Placeholder 7"/>
          <p:cNvSpPr>
            <a:spLocks noGrp="1"/>
          </p:cNvSpPr>
          <p:nvPr>
            <p:ph type="sldNum" sz="quarter" idx="12"/>
          </p:nvPr>
        </p:nvSpPr>
        <p:spPr/>
        <p:txBody>
          <a:bodyPr/>
          <a:lstStyle/>
          <a:p>
            <a:fld id="{6D22F896-40B5-4ADD-8801-0D06FADFA095}" type="slidenum">
              <a:rPr lang="en-US" smtClean="0"/>
              <a:t>9</a:t>
            </a:fld>
            <a:endParaRPr lang="en-US" dirty="0"/>
          </a:p>
        </p:txBody>
      </p:sp>
      <p:sp>
        <p:nvSpPr>
          <p:cNvPr id="5" name="Rectangle 4"/>
          <p:cNvSpPr/>
          <p:nvPr/>
        </p:nvSpPr>
        <p:spPr>
          <a:xfrm>
            <a:off x="4032188" y="5855455"/>
            <a:ext cx="3797066" cy="369332"/>
          </a:xfrm>
          <a:prstGeom prst="rect">
            <a:avLst/>
          </a:prstGeom>
        </p:spPr>
        <p:txBody>
          <a:bodyPr wrap="none">
            <a:spAutoFit/>
          </a:bodyPr>
          <a:lstStyle/>
          <a:p>
            <a:pPr algn="ctr"/>
            <a:r>
              <a:rPr lang="en-GB" dirty="0">
                <a:latin typeface="Times New Roman" panose="02020603050405020304" pitchFamily="18" charset="0"/>
                <a:cs typeface="Times New Roman" panose="02020603050405020304" pitchFamily="18" charset="0"/>
              </a:rPr>
              <a:t>Figure </a:t>
            </a:r>
            <a:r>
              <a:rPr lang="en-GB" dirty="0">
                <a:latin typeface="Times New Roman" panose="02020603050405020304" pitchFamily="18" charset="0"/>
                <a:cs typeface="Times New Roman" panose="02020603050405020304" pitchFamily="18" charset="0"/>
              </a:rPr>
              <a:t>3</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WATM Protocol Architecture</a:t>
            </a:r>
          </a:p>
        </p:txBody>
      </p:sp>
    </p:spTree>
    <p:extLst>
      <p:ext uri="{BB962C8B-B14F-4D97-AF65-F5344CB8AC3E}">
        <p14:creationId xmlns:p14="http://schemas.microsoft.com/office/powerpoint/2010/main" val="33641332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360</TotalTime>
  <Words>2422</Words>
  <Application>Microsoft Office PowerPoint</Application>
  <PresentationFormat>Widescreen</PresentationFormat>
  <Paragraphs>226</Paragraphs>
  <Slides>22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Courier New</vt:lpstr>
      <vt:lpstr>Times New Roman</vt:lpstr>
      <vt:lpstr>Wingdings</vt:lpstr>
      <vt:lpstr>Office Theme</vt:lpstr>
      <vt:lpstr>Wireless ATM (Asynchronous Transfer Mode) </vt:lpstr>
      <vt:lpstr>ATM</vt:lpstr>
      <vt:lpstr>PowerPoint Presentation</vt:lpstr>
      <vt:lpstr>Wireless ATM</vt:lpstr>
      <vt:lpstr>Wireless ATM Reference Models</vt:lpstr>
      <vt:lpstr>PowerPoint Presentation</vt:lpstr>
      <vt:lpstr>PowerPoint Presentation</vt:lpstr>
      <vt:lpstr>PowerPoint Presentation</vt:lpstr>
      <vt:lpstr>Wireless ATM Protocol Architecture</vt:lpstr>
      <vt:lpstr>PowerPoint Presentation</vt:lpstr>
      <vt:lpstr>  Radio Access Layer </vt:lpstr>
      <vt:lpstr>PowerPoint Presentation</vt:lpstr>
      <vt:lpstr>PowerPoint Presentation</vt:lpstr>
      <vt:lpstr>PowerPoint Presentation</vt:lpstr>
      <vt:lpstr>PowerPoint Presentation</vt:lpstr>
      <vt:lpstr>Mobile ATM</vt:lpstr>
      <vt:lpstr>PowerPoint Presentation</vt:lpstr>
      <vt:lpstr>PowerPoint Presentation</vt:lpstr>
      <vt:lpstr>PowerPoint Presentation</vt:lpstr>
      <vt:lpstr>Advantages of Wireless ATM</vt:lpstr>
      <vt:lpstr>Disadvantages of wireless ATM</vt:lpstr>
      <vt:lpstr>References</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Network and ATM</dc:title>
  <dc:creator>Microsoft account</dc:creator>
  <cp:lastModifiedBy>Microsoft account</cp:lastModifiedBy>
  <cp:revision>80</cp:revision>
  <dcterms:created xsi:type="dcterms:W3CDTF">2023-08-05T14:31:31Z</dcterms:created>
  <dcterms:modified xsi:type="dcterms:W3CDTF">2023-08-13T19:58:15Z</dcterms:modified>
</cp:coreProperties>
</file>