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5807"/>
  </p:normalViewPr>
  <p:slideViewPr>
    <p:cSldViewPr snapToGrid="0">
      <p:cViewPr varScale="1">
        <p:scale>
          <a:sx n="102" d="100"/>
          <a:sy n="10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D1F-A027-2DA6-D3DE-2B3F5089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Beetles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8672-9B13-6E70-6600-0A3C832D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055" y="4146115"/>
            <a:ext cx="2744012" cy="832284"/>
          </a:xfrm>
        </p:spPr>
        <p:txBody>
          <a:bodyPr>
            <a:normAutofit fontScale="92500"/>
          </a:bodyPr>
          <a:lstStyle/>
          <a:p>
            <a:r>
              <a:rPr lang="en-US" dirty="0"/>
              <a:t>Siva Naga Santosh Adabala</a:t>
            </a:r>
          </a:p>
          <a:p>
            <a:r>
              <a:rPr lang="en-US" dirty="0" err="1"/>
              <a:t>Gagan</a:t>
            </a:r>
            <a:r>
              <a:rPr lang="en-US" dirty="0"/>
              <a:t> Chandra </a:t>
            </a:r>
            <a:r>
              <a:rPr lang="en-US" dirty="0" err="1"/>
              <a:t>Motamarri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4B90-4986-8C1D-D004-427A48C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7C3A-2F92-A0B0-E825-D140CE9B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7523"/>
            <a:ext cx="9601196" cy="34583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Created numerous classification models to predict the test data in order to get the best accuracy.</a:t>
            </a:r>
          </a:p>
          <a:p>
            <a:pPr marL="0" indent="0">
              <a:buNone/>
            </a:pPr>
            <a:r>
              <a:rPr lang="en-US" b="1" dirty="0"/>
              <a:t>Model Training:</a:t>
            </a:r>
          </a:p>
          <a:p>
            <a:r>
              <a:rPr lang="en-US" dirty="0"/>
              <a:t>For each selected algorithm, we instantiated a model and trained it on the training data.</a:t>
            </a:r>
          </a:p>
          <a:p>
            <a:r>
              <a:rPr lang="en-US" dirty="0"/>
              <a:t>We used cross-validation techniques to ensure that the model's performance was stable across different subsets of the data.</a:t>
            </a:r>
          </a:p>
          <a:p>
            <a:pPr marL="0" indent="0">
              <a:buNone/>
            </a:pPr>
            <a:r>
              <a:rPr lang="en-US" b="1" dirty="0"/>
              <a:t>Hyperparameter Tuning:</a:t>
            </a:r>
          </a:p>
          <a:p>
            <a:r>
              <a:rPr lang="en-US" dirty="0"/>
              <a:t>We used techniques like grid search and random search to find the optimal hyperparameters for the models.</a:t>
            </a:r>
          </a:p>
          <a:p>
            <a:r>
              <a:rPr lang="en-US" dirty="0"/>
              <a:t>This process involved defining a parameter grid for each model and searching for the combination of parameters that resulted in the best cross-validated performance.</a:t>
            </a:r>
          </a:p>
          <a:p>
            <a:pPr marL="0" indent="0">
              <a:buNone/>
            </a:pPr>
            <a:r>
              <a:rPr lang="en-US" b="1" dirty="0"/>
              <a:t>Regularization:</a:t>
            </a:r>
          </a:p>
          <a:p>
            <a:r>
              <a:rPr lang="en-US" dirty="0"/>
              <a:t>For models such as logistic regression, regularization techniques (L1, L2, or </a:t>
            </a:r>
            <a:r>
              <a:rPr lang="en-US" dirty="0" err="1"/>
              <a:t>ElasticNet</a:t>
            </a:r>
            <a:r>
              <a:rPr lang="en-US" dirty="0"/>
              <a:t>) were applied to prevent overfitting and improve the model's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E3B-8611-299B-50AE-E2CD720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6708-5290-117F-70EA-DF8584A2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Model Evaluation:</a:t>
            </a:r>
          </a:p>
          <a:p>
            <a:r>
              <a:rPr lang="en-US" dirty="0"/>
              <a:t>We used appropriate metrics to evaluate the models' performance. For classification tasks, we used metrics like accuracy, precision, recall, F1-score, and the area under the ROC curve (AUC).</a:t>
            </a:r>
          </a:p>
          <a:p>
            <a:r>
              <a:rPr lang="en-US" dirty="0"/>
              <a:t>For regression tasks, metrics such as mean squared error (MSE), mean absolute error (MAE), and R-squared were considered.</a:t>
            </a:r>
          </a:p>
          <a:p>
            <a:pPr marL="0" indent="0">
              <a:buNone/>
            </a:pPr>
            <a:r>
              <a:rPr lang="en-US" b="1" dirty="0"/>
              <a:t>Model Validation:</a:t>
            </a:r>
          </a:p>
          <a:p>
            <a:r>
              <a:rPr lang="en-US" dirty="0"/>
              <a:t>The trained models were tested on the testing set to validate their performance.</a:t>
            </a:r>
          </a:p>
          <a:p>
            <a:r>
              <a:rPr lang="en-US" dirty="0"/>
              <a:t>We looked for signs of overfitting or underfitting and adjusted the models accordingly.</a:t>
            </a:r>
          </a:p>
          <a:p>
            <a:pPr marL="0" indent="0">
              <a:buNone/>
            </a:pPr>
            <a:r>
              <a:rPr lang="en-US" b="1" dirty="0"/>
              <a:t>Ensemble Techniques:</a:t>
            </a:r>
          </a:p>
          <a:p>
            <a:r>
              <a:rPr lang="en-US" dirty="0"/>
              <a:t>We discussed using ensemble methods like Gradient Boosting and Stochastic Gradient Boosting to combine the predictions of several base estimators and improve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8576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25FE-3572-FD58-E3C9-CC9775F9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1A86-6B45-A3F2-18EC-C9245D41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 Interpretation:</a:t>
            </a:r>
          </a:p>
          <a:p>
            <a:r>
              <a:rPr lang="en-US" dirty="0"/>
              <a:t>We interpreted the model results to understand the influence of different features on the predictions.</a:t>
            </a:r>
          </a:p>
          <a:p>
            <a:r>
              <a:rPr lang="en-US" dirty="0"/>
              <a:t>Techniques like feature importance were used to gain insights into which features were most significant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5174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FA54-AFF8-7738-CB39-8E40CD4D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4A6A-8138-926E-77E2-190E3066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10266122" cy="3580821"/>
          </a:xfrm>
        </p:spPr>
        <p:txBody>
          <a:bodyPr/>
          <a:lstStyle/>
          <a:p>
            <a:r>
              <a:rPr lang="en-US" dirty="0"/>
              <a:t>Checked every column to find the Null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Got a good exposure on Target Column to find the outcomes.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analyzed the correlation between every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7C04-611C-5A4A-ECA9-ABBF188F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52EE-2C45-0633-30B7-203D8ECC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than 0 and 1 in the target column, we analyzed the data and changed other values to 0 and 1 based on the features.</a:t>
            </a:r>
          </a:p>
          <a:p>
            <a:r>
              <a:rPr lang="en-US" dirty="0"/>
              <a:t>Based on the Heat map we removed some unnecessary columns.</a:t>
            </a:r>
          </a:p>
          <a:p>
            <a:r>
              <a:rPr lang="en-US" dirty="0"/>
              <a:t>Null values are filled with the median</a:t>
            </a:r>
          </a:p>
          <a:p>
            <a:r>
              <a:rPr lang="en-US" dirty="0"/>
              <a:t>Since it is an imbalanced classification we did random over-sampling to make the distribution unbiased.</a:t>
            </a:r>
          </a:p>
        </p:txBody>
      </p:sp>
    </p:spTree>
    <p:extLst>
      <p:ext uri="{BB962C8B-B14F-4D97-AF65-F5344CB8AC3E}">
        <p14:creationId xmlns:p14="http://schemas.microsoft.com/office/powerpoint/2010/main" val="27543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93C-2061-2744-2233-B3433E95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A graph with numbers and a number of points&#10;&#10;Description automatically generated">
            <a:extLst>
              <a:ext uri="{FF2B5EF4-FFF2-40B4-BE49-F238E27FC236}">
                <a16:creationId xmlns:a16="http://schemas.microsoft.com/office/drawing/2014/main" id="{DACB8522-6EC3-BAD8-51A8-3DC60DF18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87" y="2557463"/>
            <a:ext cx="5127625" cy="3317875"/>
          </a:xfrm>
        </p:spPr>
      </p:pic>
    </p:spTree>
    <p:extLst>
      <p:ext uri="{BB962C8B-B14F-4D97-AF65-F5344CB8AC3E}">
        <p14:creationId xmlns:p14="http://schemas.microsoft.com/office/powerpoint/2010/main" val="22808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250-11B0-830D-57B4-8488169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5AB34CF0-5A26-0318-20F4-DDBBC519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87" y="2557463"/>
            <a:ext cx="6311060" cy="3317875"/>
          </a:xfrm>
        </p:spPr>
      </p:pic>
    </p:spTree>
    <p:extLst>
      <p:ext uri="{BB962C8B-B14F-4D97-AF65-F5344CB8AC3E}">
        <p14:creationId xmlns:p14="http://schemas.microsoft.com/office/powerpoint/2010/main" val="14330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98AF-12C7-F835-F94A-833EF038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A graph with a bar and a number&#10;&#10;Description automatically generated with medium confidence">
            <a:extLst>
              <a:ext uri="{FF2B5EF4-FFF2-40B4-BE49-F238E27FC236}">
                <a16:creationId xmlns:a16="http://schemas.microsoft.com/office/drawing/2014/main" id="{D403A9E7-A2C5-2963-723A-9F9AFF35C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87" y="2557463"/>
            <a:ext cx="6400707" cy="3317875"/>
          </a:xfrm>
        </p:spPr>
      </p:pic>
    </p:spTree>
    <p:extLst>
      <p:ext uri="{BB962C8B-B14F-4D97-AF65-F5344CB8AC3E}">
        <p14:creationId xmlns:p14="http://schemas.microsoft.com/office/powerpoint/2010/main" val="10780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DE4F-D29C-C885-D03D-219BF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88B234C-47DC-CD92-3CA8-7141AF939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53" y="2557463"/>
            <a:ext cx="7602071" cy="3317875"/>
          </a:xfrm>
        </p:spPr>
      </p:pic>
    </p:spTree>
    <p:extLst>
      <p:ext uri="{BB962C8B-B14F-4D97-AF65-F5344CB8AC3E}">
        <p14:creationId xmlns:p14="http://schemas.microsoft.com/office/powerpoint/2010/main" val="4000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061-F874-53D0-E6B6-72A2B0D1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A graph showing a line of a heart beat&#10;&#10;Description automatically generated with medium confidence">
            <a:extLst>
              <a:ext uri="{FF2B5EF4-FFF2-40B4-BE49-F238E27FC236}">
                <a16:creationId xmlns:a16="http://schemas.microsoft.com/office/drawing/2014/main" id="{75B8420F-B731-ACBC-2657-B4F4A0B8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5" y="2557463"/>
            <a:ext cx="6635750" cy="3317875"/>
          </a:xfrm>
        </p:spPr>
      </p:pic>
    </p:spTree>
    <p:extLst>
      <p:ext uri="{BB962C8B-B14F-4D97-AF65-F5344CB8AC3E}">
        <p14:creationId xmlns:p14="http://schemas.microsoft.com/office/powerpoint/2010/main" val="227955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BCCE-C19B-8534-1BB3-5F020BB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C517-95FB-DF8F-BCBE-52297DF1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the train data into training and validation sets.</a:t>
            </a:r>
          </a:p>
          <a:p>
            <a:r>
              <a:rPr lang="en-US" dirty="0"/>
              <a:t>Feature Creation: We derived new features from the existing data that could have a significant impact on the predictive model's performance. This might include creating polynomial features, interaction terms, or aggregating features to capture more information.</a:t>
            </a:r>
          </a:p>
          <a:p>
            <a:r>
              <a:rPr lang="en-US" dirty="0"/>
              <a:t>Feature Transformation: We applied transformations to the features to change their distribution or scale.</a:t>
            </a:r>
          </a:p>
        </p:txBody>
      </p:sp>
    </p:spTree>
    <p:extLst>
      <p:ext uri="{BB962C8B-B14F-4D97-AF65-F5344CB8AC3E}">
        <p14:creationId xmlns:p14="http://schemas.microsoft.com/office/powerpoint/2010/main" val="366041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482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Blue Beetles</vt:lpstr>
      <vt:lpstr>Data Exploration</vt:lpstr>
      <vt:lpstr>Data Cleaning and Preprocessing</vt:lpstr>
      <vt:lpstr>Data Visualization</vt:lpstr>
      <vt:lpstr>Data Visualization</vt:lpstr>
      <vt:lpstr>Data Visualization</vt:lpstr>
      <vt:lpstr>Data Visualization</vt:lpstr>
      <vt:lpstr>Data Visualization</vt:lpstr>
      <vt:lpstr>Feature Engineering</vt:lpstr>
      <vt:lpstr>Modeling</vt:lpstr>
      <vt:lpstr>Modeling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Beetles</dc:title>
  <dc:creator>Siva Naga Santosh Adabala</dc:creator>
  <cp:lastModifiedBy>Siva Naga Santosh Adabala</cp:lastModifiedBy>
  <cp:revision>1</cp:revision>
  <dcterms:created xsi:type="dcterms:W3CDTF">2023-11-04T12:46:08Z</dcterms:created>
  <dcterms:modified xsi:type="dcterms:W3CDTF">2023-11-04T13:21:05Z</dcterms:modified>
</cp:coreProperties>
</file>