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hHcTrd8y2bAbbiyUIZylUwFpsr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92FEACB-812C-425B-A971-95FB361C50B4}">
  <a:tblStyle styleId="{892FEACB-812C-425B-A971-95FB361C50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8457aeeca1_7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8457aeeca1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0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hyperlink" Target="https://www.ibm.com/topics/knn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hyperlink" Target="https://www.ibm.com/topics/knn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Kingdom Prediction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br>
              <a:rPr lang="en-US"/>
            </a:br>
            <a:r>
              <a:rPr lang="en-US"/>
              <a:t>DaSSA Hackathon</a:t>
            </a:r>
            <a:br>
              <a:rPr lang="en-US"/>
            </a:br>
            <a:r>
              <a:rPr lang="en-US"/>
              <a:t>CU Boulder</a:t>
            </a:r>
            <a:br>
              <a:rPr lang="en-US"/>
            </a:br>
            <a:r>
              <a:rPr lang="en-US"/>
              <a:t>Nov 5,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8457aeeca1_7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Under the Hood – How the Model Works</a:t>
            </a:r>
            <a:endParaRPr/>
          </a:p>
        </p:txBody>
      </p:sp>
      <p:pic>
        <p:nvPicPr>
          <p:cNvPr id="159" name="Google Shape;159;g18457aeeca1_7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388" y="811050"/>
            <a:ext cx="10975224" cy="616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18457aeeca1_7_0"/>
          <p:cNvSpPr txBox="1"/>
          <p:nvPr/>
        </p:nvSpPr>
        <p:spPr>
          <a:xfrm>
            <a:off x="701650" y="6020550"/>
            <a:ext cx="26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Picture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: A KNN model, </a:t>
            </a: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source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Hyperparameter Tuning</a:t>
            </a:r>
            <a:endParaRPr/>
          </a:p>
        </p:txBody>
      </p:sp>
      <p:sp>
        <p:nvSpPr>
          <p:cNvPr id="166" name="Google Shape;166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Hyperparameters tuned for the KNN model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K- 3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Distance- cosine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Algorithm- brute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Weights- distance</a:t>
            </a:r>
            <a:endParaRPr/>
          </a:p>
        </p:txBody>
      </p:sp>
      <p:pic>
        <p:nvPicPr>
          <p:cNvPr id="167" name="Google Shape;16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8450" y="3274388"/>
            <a:ext cx="7848600" cy="322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2"/>
          <p:cNvSpPr txBox="1"/>
          <p:nvPr/>
        </p:nvSpPr>
        <p:spPr>
          <a:xfrm>
            <a:off x="2014375" y="5443375"/>
            <a:ext cx="143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Picture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: Cosine similarity, </a:t>
            </a: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source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Accuracy Report</a:t>
            </a:r>
            <a:endParaRPr/>
          </a:p>
        </p:txBody>
      </p:sp>
      <p:sp>
        <p:nvSpPr>
          <p:cNvPr id="174" name="Google Shape;174;p13"/>
          <p:cNvSpPr txBox="1"/>
          <p:nvPr>
            <p:ph idx="1" type="body"/>
          </p:nvPr>
        </p:nvSpPr>
        <p:spPr>
          <a:xfrm>
            <a:off x="838200" y="184337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Choice of Metric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Metric Explained: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TP+TN / Total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pSp>
        <p:nvGrpSpPr>
          <p:cNvPr id="175" name="Google Shape;175;p13"/>
          <p:cNvGrpSpPr/>
          <p:nvPr/>
        </p:nvGrpSpPr>
        <p:grpSpPr>
          <a:xfrm>
            <a:off x="4447439" y="2206807"/>
            <a:ext cx="5635664" cy="3875909"/>
            <a:chOff x="3504875" y="2741725"/>
            <a:chExt cx="4507450" cy="3404400"/>
          </a:xfrm>
        </p:grpSpPr>
        <p:pic>
          <p:nvPicPr>
            <p:cNvPr id="176" name="Google Shape;176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905075" y="3141925"/>
              <a:ext cx="4107250" cy="2652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" name="Google Shape;177;p13"/>
            <p:cNvSpPr txBox="1"/>
            <p:nvPr/>
          </p:nvSpPr>
          <p:spPr>
            <a:xfrm>
              <a:off x="6016825" y="5794525"/>
              <a:ext cx="411000" cy="35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N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3"/>
            <p:cNvSpPr txBox="1"/>
            <p:nvPr/>
          </p:nvSpPr>
          <p:spPr>
            <a:xfrm rot="-5400000">
              <a:off x="3161375" y="4125450"/>
              <a:ext cx="1007100" cy="32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Accuracy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3"/>
            <p:cNvSpPr txBox="1"/>
            <p:nvPr/>
          </p:nvSpPr>
          <p:spPr>
            <a:xfrm>
              <a:off x="4770150" y="2741725"/>
              <a:ext cx="2651700" cy="35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Accuracy for different K’s in KNN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85" name="Google Shape;185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Kingdom prediction is possible with codon frequency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 our experience a KNN model worked the best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Special Thanks to….</a:t>
            </a:r>
            <a:endParaRPr/>
          </a:p>
        </p:txBody>
      </p:sp>
      <p:pic>
        <p:nvPicPr>
          <p:cNvPr id="91" name="Google Shape;91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1662" y="1944943"/>
            <a:ext cx="3571800" cy="35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5049" y="1944951"/>
            <a:ext cx="3571800" cy="35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Darsh’s only fans!  XOXO</a:t>
            </a:r>
            <a:endParaRPr/>
          </a:p>
        </p:txBody>
      </p:sp>
      <p:sp>
        <p:nvSpPr>
          <p:cNvPr id="98" name="Google Shape;98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Aaron Davis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John Schultz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Thejas Kiran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Tony Lee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Ujas Shah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Exploration / Cleaning / Processing</a:t>
            </a:r>
            <a:endParaRPr/>
          </a:p>
        </p:txBody>
      </p:sp>
      <p:sp>
        <p:nvSpPr>
          <p:cNvPr id="104" name="Google Shape;104;p4"/>
          <p:cNvSpPr txBox="1"/>
          <p:nvPr>
            <p:ph idx="1" type="body"/>
          </p:nvPr>
        </p:nvSpPr>
        <p:spPr>
          <a:xfrm>
            <a:off x="838200" y="1968675"/>
            <a:ext cx="49920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25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•"/>
            </a:pPr>
            <a:r>
              <a:rPr lang="en-US" sz="3100"/>
              <a:t>id # </a:t>
            </a:r>
            <a:endParaRPr sz="3100"/>
          </a:p>
          <a:p>
            <a:pPr indent="-425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•"/>
            </a:pPr>
            <a:r>
              <a:rPr lang="en-US" sz="3100"/>
              <a:t>Kingdom (chr)</a:t>
            </a:r>
            <a:endParaRPr sz="3100"/>
          </a:p>
          <a:p>
            <a:pPr indent="-425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•"/>
            </a:pPr>
            <a:r>
              <a:rPr lang="en-US" sz="3100"/>
              <a:t>DNAtype (int)</a:t>
            </a:r>
            <a:endParaRPr sz="3100"/>
          </a:p>
          <a:p>
            <a:pPr indent="-425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•"/>
            </a:pPr>
            <a:r>
              <a:rPr lang="en-US" sz="3100"/>
              <a:t>SpeciesID (int)</a:t>
            </a:r>
            <a:endParaRPr sz="3100"/>
          </a:p>
          <a:p>
            <a:pPr indent="-425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•"/>
            </a:pPr>
            <a:r>
              <a:rPr lang="en-US" sz="3100"/>
              <a:t>Ncodons (int)</a:t>
            </a:r>
            <a:endParaRPr sz="3100"/>
          </a:p>
          <a:p>
            <a:pPr indent="-425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•"/>
            </a:pPr>
            <a:r>
              <a:rPr lang="en-US" sz="3100"/>
              <a:t>Speciesname (chr)</a:t>
            </a:r>
            <a:endParaRPr sz="3100"/>
          </a:p>
          <a:p>
            <a:pPr indent="-425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•"/>
            </a:pPr>
            <a:r>
              <a:rPr lang="en-US" sz="3100"/>
              <a:t>UUU:UGA (num x 64)</a:t>
            </a:r>
            <a:endParaRPr sz="3100"/>
          </a:p>
        </p:txBody>
      </p:sp>
      <p:sp>
        <p:nvSpPr>
          <p:cNvPr id="105" name="Google Shape;105;p4"/>
          <p:cNvSpPr txBox="1"/>
          <p:nvPr>
            <p:ph idx="1" type="body"/>
          </p:nvPr>
        </p:nvSpPr>
        <p:spPr>
          <a:xfrm>
            <a:off x="5166850" y="1968675"/>
            <a:ext cx="64188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11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100"/>
              <a:buChar char="•"/>
            </a:pPr>
            <a:r>
              <a:rPr lang="en-US" sz="3100"/>
              <a:t>DNAtype has 1 NA</a:t>
            </a:r>
            <a:endParaRPr sz="3100"/>
          </a:p>
          <a:p>
            <a:pPr indent="-3111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100"/>
              <a:buChar char="•"/>
            </a:pPr>
            <a:r>
              <a:rPr lang="en-US" sz="3100"/>
              <a:t>Recode </a:t>
            </a:r>
            <a:r>
              <a:rPr lang="en-US" sz="3100"/>
              <a:t>(Kingdom, DNAtype)</a:t>
            </a:r>
            <a:r>
              <a:rPr lang="en-US" sz="3100"/>
              <a:t> as factor class </a:t>
            </a:r>
            <a:endParaRPr sz="3100"/>
          </a:p>
          <a:p>
            <a:pPr indent="-3111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100"/>
              <a:buChar char="•"/>
            </a:pPr>
            <a:r>
              <a:rPr lang="en-US" sz="3100"/>
              <a:t>Recode UUU and UUC as numeric (bad values become NA)</a:t>
            </a:r>
            <a:endParaRPr sz="3100"/>
          </a:p>
          <a:p>
            <a:pPr indent="-3111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100"/>
              <a:buChar char="•"/>
            </a:pPr>
            <a:r>
              <a:rPr lang="en-US" sz="3100"/>
              <a:t>Remove records with NA values (3)</a:t>
            </a:r>
            <a:endParaRPr sz="3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Exploration</a:t>
            </a:r>
            <a:endParaRPr/>
          </a:p>
        </p:txBody>
      </p:sp>
      <p:pic>
        <p:nvPicPr>
          <p:cNvPr id="111" name="Google Shape;111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88" y="1690700"/>
            <a:ext cx="6091800" cy="435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5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5988" y="1690700"/>
            <a:ext cx="6091800" cy="43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Exploration</a:t>
            </a:r>
            <a:endParaRPr/>
          </a:p>
        </p:txBody>
      </p:sp>
      <p:pic>
        <p:nvPicPr>
          <p:cNvPr id="118" name="Google Shape;118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88" y="1690700"/>
            <a:ext cx="6091800" cy="435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7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5988" y="1690700"/>
            <a:ext cx="6091800" cy="43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Exploration</a:t>
            </a:r>
            <a:endParaRPr/>
          </a:p>
        </p:txBody>
      </p:sp>
      <p:pic>
        <p:nvPicPr>
          <p:cNvPr id="125" name="Google Shape;125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0063" y="1825625"/>
            <a:ext cx="6091873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Feature Engineering</a:t>
            </a:r>
            <a:endParaRPr/>
          </a:p>
        </p:txBody>
      </p:sp>
      <p:sp>
        <p:nvSpPr>
          <p:cNvPr id="131" name="Google Shape;131;p10"/>
          <p:cNvSpPr txBox="1"/>
          <p:nvPr>
            <p:ph idx="1" type="body"/>
          </p:nvPr>
        </p:nvSpPr>
        <p:spPr>
          <a:xfrm>
            <a:off x="419138" y="1476200"/>
            <a:ext cx="54591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Consolidate (64 codons) to (20 amino-acids + stop code)</a:t>
            </a:r>
            <a:endParaRPr/>
          </a:p>
        </p:txBody>
      </p:sp>
      <p:sp>
        <p:nvSpPr>
          <p:cNvPr id="132" name="Google Shape;132;p10"/>
          <p:cNvSpPr txBox="1"/>
          <p:nvPr>
            <p:ph idx="1" type="body"/>
          </p:nvPr>
        </p:nvSpPr>
        <p:spPr>
          <a:xfrm>
            <a:off x="5989075" y="1438825"/>
            <a:ext cx="56811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Future Feature Engineering: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Codon usage bias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Normalize the proportions of codons for each amino acids to create a unique fingerprint</a:t>
            </a:r>
            <a:endParaRPr/>
          </a:p>
        </p:txBody>
      </p:sp>
      <p:pic>
        <p:nvPicPr>
          <p:cNvPr id="133" name="Google Shape;133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2506875"/>
            <a:ext cx="4228074" cy="4164674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0"/>
          <p:cNvSpPr txBox="1"/>
          <p:nvPr/>
        </p:nvSpPr>
        <p:spPr>
          <a:xfrm>
            <a:off x="7502675" y="3993413"/>
            <a:ext cx="212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Arginine (Arg) /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(R)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0"/>
          <p:cNvSpPr txBox="1"/>
          <p:nvPr/>
        </p:nvSpPr>
        <p:spPr>
          <a:xfrm>
            <a:off x="6690575" y="4641500"/>
            <a:ext cx="71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CGG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0"/>
          <p:cNvSpPr txBox="1"/>
          <p:nvPr/>
        </p:nvSpPr>
        <p:spPr>
          <a:xfrm>
            <a:off x="7612625" y="4641500"/>
            <a:ext cx="71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CGA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0"/>
          <p:cNvSpPr txBox="1"/>
          <p:nvPr/>
        </p:nvSpPr>
        <p:spPr>
          <a:xfrm>
            <a:off x="8665988" y="4641500"/>
            <a:ext cx="71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CGC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0"/>
          <p:cNvSpPr txBox="1"/>
          <p:nvPr/>
        </p:nvSpPr>
        <p:spPr>
          <a:xfrm>
            <a:off x="9719375" y="4641500"/>
            <a:ext cx="71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CGU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0"/>
          <p:cNvSpPr txBox="1"/>
          <p:nvPr/>
        </p:nvSpPr>
        <p:spPr>
          <a:xfrm>
            <a:off x="6690575" y="5136675"/>
            <a:ext cx="71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0.2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0"/>
          <p:cNvSpPr txBox="1"/>
          <p:nvPr/>
        </p:nvSpPr>
        <p:spPr>
          <a:xfrm>
            <a:off x="7612625" y="5136675"/>
            <a:ext cx="71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0.1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0"/>
          <p:cNvSpPr txBox="1"/>
          <p:nvPr/>
        </p:nvSpPr>
        <p:spPr>
          <a:xfrm>
            <a:off x="8665988" y="5136675"/>
            <a:ext cx="71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0.6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0"/>
          <p:cNvSpPr txBox="1"/>
          <p:nvPr/>
        </p:nvSpPr>
        <p:spPr>
          <a:xfrm>
            <a:off x="9719375" y="5136675"/>
            <a:ext cx="71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0.1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3" name="Google Shape;143;p10"/>
          <p:cNvCxnSpPr>
            <a:endCxn id="135" idx="0"/>
          </p:cNvCxnSpPr>
          <p:nvPr/>
        </p:nvCxnSpPr>
        <p:spPr>
          <a:xfrm flipH="1">
            <a:off x="7048775" y="4470500"/>
            <a:ext cx="1528500" cy="17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0"/>
          <p:cNvCxnSpPr>
            <a:endCxn id="134" idx="2"/>
          </p:cNvCxnSpPr>
          <p:nvPr/>
        </p:nvCxnSpPr>
        <p:spPr>
          <a:xfrm rot="10800000">
            <a:off x="8563175" y="4455113"/>
            <a:ext cx="1536900" cy="18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0"/>
          <p:cNvCxnSpPr>
            <a:stCxn id="137" idx="0"/>
            <a:endCxn id="134" idx="2"/>
          </p:cNvCxnSpPr>
          <p:nvPr/>
        </p:nvCxnSpPr>
        <p:spPr>
          <a:xfrm rot="10800000">
            <a:off x="8563088" y="4455200"/>
            <a:ext cx="461100" cy="1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10"/>
          <p:cNvCxnSpPr>
            <a:stCxn id="136" idx="0"/>
            <a:endCxn id="134" idx="2"/>
          </p:cNvCxnSpPr>
          <p:nvPr/>
        </p:nvCxnSpPr>
        <p:spPr>
          <a:xfrm flipH="1" rot="10800000">
            <a:off x="7970825" y="4455200"/>
            <a:ext cx="592500" cy="1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Modeling</a:t>
            </a:r>
            <a:endParaRPr/>
          </a:p>
        </p:txBody>
      </p:sp>
      <p:sp>
        <p:nvSpPr>
          <p:cNvPr id="152" name="Google Shape;152;p11"/>
          <p:cNvSpPr txBox="1"/>
          <p:nvPr>
            <p:ph idx="1" type="body"/>
          </p:nvPr>
        </p:nvSpPr>
        <p:spPr>
          <a:xfrm>
            <a:off x="2382300" y="1929550"/>
            <a:ext cx="74274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   </a:t>
            </a:r>
            <a:r>
              <a:rPr lang="en-US"/>
              <a:t>Models tried</a:t>
            </a:r>
            <a:endParaRPr/>
          </a:p>
        </p:txBody>
      </p:sp>
      <p:graphicFrame>
        <p:nvGraphicFramePr>
          <p:cNvPr id="153" name="Google Shape;153;p11"/>
          <p:cNvGraphicFramePr/>
          <p:nvPr/>
        </p:nvGraphicFramePr>
        <p:xfrm>
          <a:off x="2777300" y="2443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{892FEACB-812C-425B-A971-95FB361C50B4}</a:tableStyleId>
              </a:tblPr>
              <a:tblGrid>
                <a:gridCol w="3847675"/>
                <a:gridCol w="2789700"/>
              </a:tblGrid>
              <a:tr h="61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Model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Accuracy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61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KNN Clustering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~93%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61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XGBoost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~92%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61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Random Forest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~89%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61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SVM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~87%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61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Naive Bayes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~65%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2022-11-05T09:14:52Z</dcterms:created>
  <dc:creator>John Schultz</dc:creator>
</cp:coreProperties>
</file>