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0" r:id="rId6"/>
    <p:sldId id="258" r:id="rId7"/>
    <p:sldId id="257" r:id="rId8"/>
    <p:sldId id="259" r:id="rId9"/>
    <p:sldId id="263" r:id="rId10"/>
    <p:sldId id="261" r:id="rId11"/>
    <p:sldId id="262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FA31BA-6C97-40FB-AC03-0CACE441F749}" v="1563" dt="2022-11-05T11:54:56.698"/>
    <p1510:client id="{D1AE9F78-CE61-4796-AB8A-8F0472FEFFE5}" v="311" dt="2022-11-05T09:36:20.306"/>
    <p1510:client id="{FD0AF74B-C716-4601-A5A8-A03A841CDF11}" v="276" dt="2022-11-05T11:46:57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0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5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5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5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7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8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6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7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2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932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AF34AB-AE16-45B5-ABC1-801F0622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EC8E4C3F-656B-5F85-FCB5-214D184ABE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t="14644" b="10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40449D5-DE6C-45AB-811E-29321C591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418457" y="1418454"/>
            <a:ext cx="6858002" cy="402108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128DA-AEF9-6A6F-09DC-FF9C726F2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685799"/>
            <a:ext cx="9051586" cy="160304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Predicting kingdom of species from codon frequency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B6A80-47C8-96FD-4540-A732E70FD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580305"/>
            <a:ext cx="3438727" cy="237107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Team – Data Miners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George Baker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Dong Zhong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Ellie Cox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Vamsi Tallapu Reddy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</a:rPr>
              <a:t>Shashikiran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Peddireddy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22480C3-21A7-43F5-9070-D4ACB7435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D0EC083-0A53-4954-B40D-58DE716A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E0B7F4D-C85E-48A0-96DF-660635DF22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ED81EDB-4C09-4811-9DC9-0E1902402C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ED912B6-9DD8-4B07-B08A-82FE15F36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7064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F1D1-0C4D-C16B-1231-EEDCD65D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Results</a:t>
            </a:r>
          </a:p>
        </p:txBody>
      </p:sp>
      <p:pic>
        <p:nvPicPr>
          <p:cNvPr id="7" name="Picture 7" descr="A picture containing text, electronics, black, keyboard&#10;&#10;Description automatically generated">
            <a:extLst>
              <a:ext uri="{FF2B5EF4-FFF2-40B4-BE49-F238E27FC236}">
                <a16:creationId xmlns:a16="http://schemas.microsoft.com/office/drawing/2014/main" id="{E95026AA-C762-1C30-CDBD-F6603FBF8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625" y="2312391"/>
            <a:ext cx="4889678" cy="34459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B27A81-F706-7969-E659-95A62A31F973}"/>
              </a:ext>
            </a:extLst>
          </p:cNvPr>
          <p:cNvSpPr txBox="1"/>
          <p:nvPr/>
        </p:nvSpPr>
        <p:spPr>
          <a:xfrm>
            <a:off x="2903113" y="5666703"/>
            <a:ext cx="13925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Predicted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62479E-5643-72FC-AFF2-2D6BA4AC6BEA}"/>
              </a:ext>
            </a:extLst>
          </p:cNvPr>
          <p:cNvSpPr txBox="1"/>
          <p:nvPr/>
        </p:nvSpPr>
        <p:spPr>
          <a:xfrm rot="-5400000">
            <a:off x="499056" y="3595351"/>
            <a:ext cx="13925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Actual</a:t>
            </a:r>
          </a:p>
        </p:txBody>
      </p:sp>
      <p:pic>
        <p:nvPicPr>
          <p:cNvPr id="10" name="Picture 10" descr="Table&#10;&#10;Description automatically generated">
            <a:extLst>
              <a:ext uri="{FF2B5EF4-FFF2-40B4-BE49-F238E27FC236}">
                <a16:creationId xmlns:a16="http://schemas.microsoft.com/office/drawing/2014/main" id="{052BD422-AD21-27FC-9A9E-9D03B7D80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569" y="2312391"/>
            <a:ext cx="5104325" cy="3558447"/>
          </a:xfrm>
          <a:prstGeom prst="rect">
            <a:avLst/>
          </a:prstGeom>
          <a:ln w="38100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29330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4300-98C5-FEF2-0D13-925894AF8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476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345D-93DB-E506-F4BE-5D7FF1FC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0585A-2689-246D-8076-DC8AE1198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Problem Background</a:t>
            </a:r>
          </a:p>
          <a:p>
            <a:r>
              <a:rPr lang="en-US" dirty="0"/>
              <a:t>Data Scope</a:t>
            </a:r>
          </a:p>
          <a:p>
            <a:r>
              <a:rPr lang="en-US" dirty="0"/>
              <a:t>Solution Framework</a:t>
            </a:r>
          </a:p>
          <a:p>
            <a:r>
              <a:rPr lang="en-US" dirty="0"/>
              <a:t>Modeling</a:t>
            </a:r>
          </a:p>
          <a:p>
            <a:r>
              <a:rPr lang="en-US" dirty="0"/>
              <a:t>Results</a:t>
            </a:r>
          </a:p>
          <a:p>
            <a:endParaRPr lang="en-US" dirty="0"/>
          </a:p>
        </p:txBody>
      </p:sp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986BE539-4D54-76EF-3EB8-1238A54F3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920" y="1254536"/>
            <a:ext cx="4341880" cy="434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35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C3AE-81C4-36CB-BA32-C6F4907FB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B9348-E494-C2D1-DFB7-00F57E226A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would like to study if organism’s codon usage bias can be used for predicting species kingdoms</a:t>
            </a:r>
          </a:p>
          <a:p>
            <a:r>
              <a:rPr lang="en-US" dirty="0"/>
              <a:t>We will use the existing genetic datasets to perform machine learning models using codon usage patterns</a:t>
            </a:r>
            <a:r>
              <a:rPr lang="en-US" baseline="30000" dirty="0"/>
              <a:t>[1]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06DE1-EB3C-4030-265C-74CF08068A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protein coding sequences have been obtain and the frequency of usage have been computed</a:t>
            </a:r>
            <a:r>
              <a:rPr lang="en-US" baseline="300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70532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C3AE-81C4-36CB-BA32-C6F4907FB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B9348-E494-C2D1-DFB7-00F57E226A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Species level data</a:t>
            </a:r>
          </a:p>
          <a:p>
            <a:pPr marL="0" indent="0">
              <a:buNone/>
            </a:pPr>
            <a:r>
              <a:rPr lang="en-US" dirty="0"/>
              <a:t>2. 10,218 data points, 70 columns</a:t>
            </a:r>
          </a:p>
          <a:p>
            <a:pPr marL="0" indent="0">
              <a:buNone/>
            </a:pPr>
            <a:r>
              <a:rPr lang="en-US" dirty="0"/>
              <a:t>3. 11 categories of kingdoms</a:t>
            </a:r>
          </a:p>
          <a:p>
            <a:pPr marL="0" indent="0">
              <a:buNone/>
            </a:pPr>
            <a:r>
              <a:rPr lang="en-US" dirty="0"/>
              <a:t>4. 99.99% clean data</a:t>
            </a:r>
          </a:p>
          <a:p>
            <a:pPr marL="0" indent="0">
              <a:buNone/>
            </a:pPr>
            <a:r>
              <a:rPr lang="en-US" dirty="0"/>
              <a:t>5. Train-validation split – 70:30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3B1A95-C077-AB93-AB0E-15E444C8B8F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53739" y="113084"/>
            <a:ext cx="4528067" cy="297164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F9DBAE3-610A-756E-0C60-F29D9C1DFCFC}"/>
              </a:ext>
            </a:extLst>
          </p:cNvPr>
          <p:cNvSpPr txBox="1">
            <a:spLocks/>
          </p:cNvSpPr>
          <p:nvPr/>
        </p:nvSpPr>
        <p:spPr>
          <a:xfrm>
            <a:off x="7169284" y="3091311"/>
            <a:ext cx="3735421" cy="373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/>
              <a:t>Counts of kingdom categories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2CC49F-BAD0-DE34-C774-95DA44C72DE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5995" y="3336771"/>
            <a:ext cx="4258710" cy="301478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0708B1D-AFF5-AAA4-618F-C143447D6AC7}"/>
              </a:ext>
            </a:extLst>
          </p:cNvPr>
          <p:cNvSpPr txBox="1">
            <a:spLocks/>
          </p:cNvSpPr>
          <p:nvPr/>
        </p:nvSpPr>
        <p:spPr>
          <a:xfrm>
            <a:off x="7169284" y="6351558"/>
            <a:ext cx="3735421" cy="373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/>
              <a:t>Counts of DNA Type</a:t>
            </a:r>
          </a:p>
        </p:txBody>
      </p:sp>
    </p:spTree>
    <p:extLst>
      <p:ext uri="{BB962C8B-B14F-4D97-AF65-F5344CB8AC3E}">
        <p14:creationId xmlns:p14="http://schemas.microsoft.com/office/powerpoint/2010/main" val="236531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5DF5-DF0F-4BAF-33EE-ED50DCCC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Framework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8DC422-76BF-0B40-AE5E-179BDA3259CE}"/>
              </a:ext>
            </a:extLst>
          </p:cNvPr>
          <p:cNvSpPr/>
          <p:nvPr/>
        </p:nvSpPr>
        <p:spPr>
          <a:xfrm>
            <a:off x="943583" y="3472774"/>
            <a:ext cx="1955260" cy="992221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Pre-processing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E65D01-EB5C-A94C-DB6F-AC17E142F979}"/>
              </a:ext>
            </a:extLst>
          </p:cNvPr>
          <p:cNvSpPr/>
          <p:nvPr/>
        </p:nvSpPr>
        <p:spPr>
          <a:xfrm>
            <a:off x="3479259" y="3472774"/>
            <a:ext cx="1955260" cy="992221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Preparation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2DE084-9699-E0FE-61B4-547C6FDBD817}"/>
              </a:ext>
            </a:extLst>
          </p:cNvPr>
          <p:cNvSpPr/>
          <p:nvPr/>
        </p:nvSpPr>
        <p:spPr>
          <a:xfrm>
            <a:off x="6335948" y="2127114"/>
            <a:ext cx="1955260" cy="992221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3B161-03D9-5519-CB71-9E12A863BF7C}"/>
              </a:ext>
            </a:extLst>
          </p:cNvPr>
          <p:cNvSpPr/>
          <p:nvPr/>
        </p:nvSpPr>
        <p:spPr>
          <a:xfrm>
            <a:off x="8910536" y="4740614"/>
            <a:ext cx="1955260" cy="992221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Grid Search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5899D6-32F7-A3DD-A3CF-337E0C3598F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898843" y="3968885"/>
            <a:ext cx="58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6A7881-E1E5-1870-7916-F290DF4D98E1}"/>
              </a:ext>
            </a:extLst>
          </p:cNvPr>
          <p:cNvCxnSpPr>
            <a:cxnSpLocks/>
          </p:cNvCxnSpPr>
          <p:nvPr/>
        </p:nvCxnSpPr>
        <p:spPr>
          <a:xfrm>
            <a:off x="5515584" y="3965640"/>
            <a:ext cx="729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4C18BB-4563-945C-A714-76DC6CF9B11A}"/>
              </a:ext>
            </a:extLst>
          </p:cNvPr>
          <p:cNvCxnSpPr>
            <a:cxnSpLocks/>
          </p:cNvCxnSpPr>
          <p:nvPr/>
        </p:nvCxnSpPr>
        <p:spPr>
          <a:xfrm>
            <a:off x="8300936" y="5136204"/>
            <a:ext cx="557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503B9D-BB4D-BA0D-D9BE-3C9E4ED82BE2}"/>
              </a:ext>
            </a:extLst>
          </p:cNvPr>
          <p:cNvCxnSpPr>
            <a:cxnSpLocks/>
          </p:cNvCxnSpPr>
          <p:nvPr/>
        </p:nvCxnSpPr>
        <p:spPr>
          <a:xfrm>
            <a:off x="7313578" y="3090962"/>
            <a:ext cx="0" cy="20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C70544C-B998-C964-CA44-28DFD7300BD7}"/>
              </a:ext>
            </a:extLst>
          </p:cNvPr>
          <p:cNvSpPr txBox="1"/>
          <p:nvPr/>
        </p:nvSpPr>
        <p:spPr>
          <a:xfrm>
            <a:off x="573932" y="2737007"/>
            <a:ext cx="1955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Sanity Checks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4549EC-677E-3B52-2527-A10DAE8C286A}"/>
              </a:ext>
            </a:extLst>
          </p:cNvPr>
          <p:cNvCxnSpPr/>
          <p:nvPr/>
        </p:nvCxnSpPr>
        <p:spPr>
          <a:xfrm flipV="1">
            <a:off x="1326204" y="3119335"/>
            <a:ext cx="0" cy="309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A190D6-87E3-CA81-DE17-5BD72889D3D7}"/>
              </a:ext>
            </a:extLst>
          </p:cNvPr>
          <p:cNvSpPr txBox="1"/>
          <p:nvPr/>
        </p:nvSpPr>
        <p:spPr>
          <a:xfrm>
            <a:off x="406940" y="4796028"/>
            <a:ext cx="1167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Missing Values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9ADE02-8F15-AA54-0260-C0296999F11F}"/>
              </a:ext>
            </a:extLst>
          </p:cNvPr>
          <p:cNvCxnSpPr/>
          <p:nvPr/>
        </p:nvCxnSpPr>
        <p:spPr>
          <a:xfrm flipV="1">
            <a:off x="1326204" y="4464995"/>
            <a:ext cx="0" cy="309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10722E-E210-6100-B6F4-6E03A64E74A3}"/>
              </a:ext>
            </a:extLst>
          </p:cNvPr>
          <p:cNvSpPr txBox="1"/>
          <p:nvPr/>
        </p:nvSpPr>
        <p:spPr>
          <a:xfrm>
            <a:off x="2211421" y="2479515"/>
            <a:ext cx="1955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Encoding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1F5FB0-A66C-19C0-3CDD-7A18ACEAC60B}"/>
              </a:ext>
            </a:extLst>
          </p:cNvPr>
          <p:cNvCxnSpPr>
            <a:cxnSpLocks/>
          </p:cNvCxnSpPr>
          <p:nvPr/>
        </p:nvCxnSpPr>
        <p:spPr>
          <a:xfrm flipV="1">
            <a:off x="2529192" y="2818069"/>
            <a:ext cx="0" cy="610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299628-23AC-81D8-8D75-00B61539B8B3}"/>
              </a:ext>
            </a:extLst>
          </p:cNvPr>
          <p:cNvCxnSpPr>
            <a:cxnSpLocks/>
          </p:cNvCxnSpPr>
          <p:nvPr/>
        </p:nvCxnSpPr>
        <p:spPr>
          <a:xfrm flipV="1">
            <a:off x="2506495" y="4619827"/>
            <a:ext cx="0" cy="610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C17014D-392A-1D03-6200-9783A01DFD0D}"/>
              </a:ext>
            </a:extLst>
          </p:cNvPr>
          <p:cNvSpPr txBox="1"/>
          <p:nvPr/>
        </p:nvSpPr>
        <p:spPr>
          <a:xfrm>
            <a:off x="2013626" y="5216313"/>
            <a:ext cx="1416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Scaling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EFD9BDB-6529-245E-BF18-A76A103E51AE}"/>
              </a:ext>
            </a:extLst>
          </p:cNvPr>
          <p:cNvCxnSpPr>
            <a:cxnSpLocks/>
          </p:cNvCxnSpPr>
          <p:nvPr/>
        </p:nvCxnSpPr>
        <p:spPr>
          <a:xfrm flipV="1">
            <a:off x="3968886" y="3090962"/>
            <a:ext cx="0" cy="317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5532BA7-CF27-A839-C329-50D14E150A42}"/>
              </a:ext>
            </a:extLst>
          </p:cNvPr>
          <p:cNvSpPr txBox="1"/>
          <p:nvPr/>
        </p:nvSpPr>
        <p:spPr>
          <a:xfrm>
            <a:off x="3544113" y="2215993"/>
            <a:ext cx="1416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kFold</a:t>
            </a:r>
            <a:r>
              <a:rPr lang="en-US" sz="1600" dirty="0"/>
              <a:t> (5 folds) Validation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070290-0030-0ABC-64D5-9C7A333D0199}"/>
              </a:ext>
            </a:extLst>
          </p:cNvPr>
          <p:cNvSpPr txBox="1"/>
          <p:nvPr/>
        </p:nvSpPr>
        <p:spPr>
          <a:xfrm>
            <a:off x="4897877" y="2555938"/>
            <a:ext cx="1416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Feature Selection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0B3FEC-212F-46EB-BC14-6CE448BD4F73}"/>
              </a:ext>
            </a:extLst>
          </p:cNvPr>
          <p:cNvCxnSpPr>
            <a:cxnSpLocks/>
          </p:cNvCxnSpPr>
          <p:nvPr/>
        </p:nvCxnSpPr>
        <p:spPr>
          <a:xfrm flipV="1">
            <a:off x="4053193" y="4497419"/>
            <a:ext cx="0" cy="317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E7FE30D-66BC-5C5A-28E0-EF4903346AE9}"/>
              </a:ext>
            </a:extLst>
          </p:cNvPr>
          <p:cNvCxnSpPr>
            <a:cxnSpLocks/>
          </p:cNvCxnSpPr>
          <p:nvPr/>
        </p:nvCxnSpPr>
        <p:spPr>
          <a:xfrm flipV="1">
            <a:off x="4985424" y="4478662"/>
            <a:ext cx="0" cy="1445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3CDEA6F-C4BB-8965-2F6F-03ADE542F0F5}"/>
              </a:ext>
            </a:extLst>
          </p:cNvPr>
          <p:cNvSpPr txBox="1"/>
          <p:nvPr/>
        </p:nvSpPr>
        <p:spPr>
          <a:xfrm>
            <a:off x="4356372" y="5988181"/>
            <a:ext cx="1416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Setting up a pipeline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16BF77-542E-9B11-0F78-B1F1FE493D06}"/>
              </a:ext>
            </a:extLst>
          </p:cNvPr>
          <p:cNvSpPr/>
          <p:nvPr/>
        </p:nvSpPr>
        <p:spPr>
          <a:xfrm>
            <a:off x="6335948" y="3408328"/>
            <a:ext cx="1955260" cy="992221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AD8B0E-7F95-FA29-2226-F21ED7DD3E56}"/>
              </a:ext>
            </a:extLst>
          </p:cNvPr>
          <p:cNvSpPr/>
          <p:nvPr/>
        </p:nvSpPr>
        <p:spPr>
          <a:xfrm>
            <a:off x="6335948" y="4757636"/>
            <a:ext cx="1955260" cy="992221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 Layer Perceptron Classifier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0564230-AFCC-9C7F-4A9E-4B4E92DD04A7}"/>
              </a:ext>
            </a:extLst>
          </p:cNvPr>
          <p:cNvCxnSpPr>
            <a:cxnSpLocks/>
          </p:cNvCxnSpPr>
          <p:nvPr/>
        </p:nvCxnSpPr>
        <p:spPr>
          <a:xfrm flipV="1">
            <a:off x="1869331" y="4497419"/>
            <a:ext cx="0" cy="1426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27FDFC1-6A83-D257-7BDF-2FBB86C0F678}"/>
              </a:ext>
            </a:extLst>
          </p:cNvPr>
          <p:cNvSpPr txBox="1"/>
          <p:nvPr/>
        </p:nvSpPr>
        <p:spPr>
          <a:xfrm>
            <a:off x="1407269" y="5916624"/>
            <a:ext cx="1416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Feature Engineering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047711-9D29-7C65-36E3-8D64869878CB}"/>
              </a:ext>
            </a:extLst>
          </p:cNvPr>
          <p:cNvSpPr txBox="1"/>
          <p:nvPr/>
        </p:nvSpPr>
        <p:spPr>
          <a:xfrm>
            <a:off x="3829458" y="4988915"/>
            <a:ext cx="1416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Learning Curves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93B1CDA-6E78-1810-522A-3949654447DD}"/>
              </a:ext>
            </a:extLst>
          </p:cNvPr>
          <p:cNvCxnSpPr>
            <a:cxnSpLocks/>
          </p:cNvCxnSpPr>
          <p:nvPr/>
        </p:nvCxnSpPr>
        <p:spPr>
          <a:xfrm flipV="1">
            <a:off x="5243209" y="3132303"/>
            <a:ext cx="0" cy="317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72C72AB-164B-D768-06A1-1B821D91EB74}"/>
              </a:ext>
            </a:extLst>
          </p:cNvPr>
          <p:cNvCxnSpPr>
            <a:cxnSpLocks/>
          </p:cNvCxnSpPr>
          <p:nvPr/>
        </p:nvCxnSpPr>
        <p:spPr>
          <a:xfrm flipV="1">
            <a:off x="8659237" y="2555938"/>
            <a:ext cx="0" cy="1445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86D9DC6-E403-0AE1-5F64-5B177836E2B8}"/>
              </a:ext>
            </a:extLst>
          </p:cNvPr>
          <p:cNvSpPr txBox="1"/>
          <p:nvPr/>
        </p:nvSpPr>
        <p:spPr>
          <a:xfrm>
            <a:off x="8680315" y="3090962"/>
            <a:ext cx="141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Comparisons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C7A8F8-99AB-A9C7-FB82-44F4B7A4D853}"/>
              </a:ext>
            </a:extLst>
          </p:cNvPr>
          <p:cNvCxnSpPr>
            <a:cxnSpLocks/>
          </p:cNvCxnSpPr>
          <p:nvPr/>
        </p:nvCxnSpPr>
        <p:spPr>
          <a:xfrm flipH="1">
            <a:off x="8300936" y="5400632"/>
            <a:ext cx="513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76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5DF5-DF0F-4BAF-33EE-ED50DCCC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Glimpse of Preprocessing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132A0A-0D2C-1494-F64F-F16A9F882B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1" y="2556820"/>
            <a:ext cx="5229225" cy="3257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20A621-79B2-378B-3EE0-C992BB4C76F7}"/>
              </a:ext>
            </a:extLst>
          </p:cNvPr>
          <p:cNvSpPr txBox="1"/>
          <p:nvPr/>
        </p:nvSpPr>
        <p:spPr>
          <a:xfrm>
            <a:off x="8088548" y="5445038"/>
            <a:ext cx="271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Engineering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0D417A-0D8F-EA27-BAA0-8AE10CF9E7D6}"/>
              </a:ext>
            </a:extLst>
          </p:cNvPr>
          <p:cNvSpPr txBox="1"/>
          <p:nvPr/>
        </p:nvSpPr>
        <p:spPr>
          <a:xfrm>
            <a:off x="7490298" y="1943100"/>
            <a:ext cx="391051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 Phaseolus </a:t>
            </a:r>
            <a:r>
              <a:rPr lang="en-US" sz="1600" b="0" i="0" u="none" strike="noStrike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coccineus</a:t>
            </a:r>
            <a:r>
              <a:rPr lang="en-US" sz="16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16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u="none" strike="noStrike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Acidianus</a:t>
            </a:r>
            <a:r>
              <a:rPr lang="en-US" sz="16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u="none" strike="noStrike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tengchongenses</a:t>
            </a:r>
            <a:r>
              <a:rPr lang="en-US" sz="16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sz="16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Tomato yellow leaf curl virus-[Almeria] - 0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sz="16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mitochondrion </a:t>
            </a:r>
            <a:r>
              <a:rPr lang="en-US" sz="1600" b="0" i="0" u="none" strike="noStrike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Thalassiosira</a:t>
            </a:r>
            <a:r>
              <a:rPr lang="en-US" sz="16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u="none" strike="noStrike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pseudonana</a:t>
            </a:r>
            <a:r>
              <a:rPr lang="en-US" sz="16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sz="16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mitochondrion Marmota monax - 0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US" sz="16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mitochondrion Anolis </a:t>
            </a:r>
            <a:r>
              <a:rPr lang="en-US" sz="1600" b="0" i="0" u="none" strike="noStrike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sagrei</a:t>
            </a:r>
            <a:r>
              <a:rPr lang="en-US" sz="16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6 chloroplast </a:t>
            </a:r>
            <a:r>
              <a:rPr lang="en-US" sz="1600" b="0" i="0" u="none" strike="noStrike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Venegasia</a:t>
            </a:r>
            <a:r>
              <a:rPr lang="en-US" sz="16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u="none" strike="noStrike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carpesioides</a:t>
            </a:r>
            <a:r>
              <a:rPr lang="en-US" sz="16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7 chloroplast Eupatorium </a:t>
            </a:r>
            <a:r>
              <a:rPr lang="en-US" sz="1600" b="0" i="0" u="none" strike="noStrike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atrorubens</a:t>
            </a:r>
            <a:r>
              <a:rPr lang="en-US" sz="16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5574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6468-6876-6D88-5C57-A0FE4E8D1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17" y="365125"/>
            <a:ext cx="9493249" cy="1577975"/>
          </a:xfrm>
        </p:spPr>
        <p:txBody>
          <a:bodyPr/>
          <a:lstStyle/>
          <a:p>
            <a:r>
              <a:rPr lang="en-US" dirty="0"/>
              <a:t>Glimpses of model preparation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C64AEF-1690-7D12-472F-70E948280E3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951" y="2503554"/>
            <a:ext cx="4695825" cy="30765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FB1F7E-17D0-41E7-292F-A153308AC4AC}"/>
              </a:ext>
            </a:extLst>
          </p:cNvPr>
          <p:cNvSpPr txBox="1"/>
          <p:nvPr/>
        </p:nvSpPr>
        <p:spPr>
          <a:xfrm>
            <a:off x="1692613" y="5817140"/>
            <a:ext cx="2208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Cross Validation results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B9C28A-9B61-2BA1-BD31-232E81525D70}"/>
              </a:ext>
            </a:extLst>
          </p:cNvPr>
          <p:cNvSpPr txBox="1"/>
          <p:nvPr/>
        </p:nvSpPr>
        <p:spPr>
          <a:xfrm>
            <a:off x="2334639" y="5555530"/>
            <a:ext cx="2208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Accuracy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752C3E3C-0175-57D6-7C6F-C01B9D7E6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548700"/>
              </p:ext>
            </p:extLst>
          </p:nvPr>
        </p:nvGraphicFramePr>
        <p:xfrm>
          <a:off x="6645375" y="2512930"/>
          <a:ext cx="3026384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13192">
                  <a:extLst>
                    <a:ext uri="{9D8B030D-6E8A-4147-A177-3AD203B41FA5}">
                      <a16:colId xmlns:a16="http://schemas.microsoft.com/office/drawing/2014/main" val="2491877059"/>
                    </a:ext>
                  </a:extLst>
                </a:gridCol>
                <a:gridCol w="1513192">
                  <a:extLst>
                    <a:ext uri="{9D8B030D-6E8A-4147-A177-3AD203B41FA5}">
                      <a16:colId xmlns:a16="http://schemas.microsoft.com/office/drawing/2014/main" val="260701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913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404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32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575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72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12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3365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B0AF1D2E-8C48-4ABE-9999-E5F00BA52EDD}"/>
              </a:ext>
            </a:extLst>
          </p:cNvPr>
          <p:cNvSpPr txBox="1"/>
          <p:nvPr/>
        </p:nvSpPr>
        <p:spPr>
          <a:xfrm>
            <a:off x="6962065" y="5678640"/>
            <a:ext cx="2208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Feature Selection: RFE</a:t>
            </a:r>
          </a:p>
        </p:txBody>
      </p:sp>
    </p:spTree>
    <p:extLst>
      <p:ext uri="{BB962C8B-B14F-4D97-AF65-F5344CB8AC3E}">
        <p14:creationId xmlns:p14="http://schemas.microsoft.com/office/powerpoint/2010/main" val="1132000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1F2B-8011-5618-3AC9-6A762F90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Model Comparison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78B1F6-CCF2-87D8-DAFF-AC512D2F95ED}"/>
              </a:ext>
            </a:extLst>
          </p:cNvPr>
          <p:cNvSpPr/>
          <p:nvPr/>
        </p:nvSpPr>
        <p:spPr>
          <a:xfrm>
            <a:off x="7879405" y="3953956"/>
            <a:ext cx="2558374" cy="253891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 –</a:t>
            </a:r>
          </a:p>
          <a:p>
            <a:pPr algn="ctr"/>
            <a:r>
              <a:rPr lang="en-US" dirty="0"/>
              <a:t>Accuracy: 86%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0A851F-9D04-0D9D-FA81-745D300B6D2B}"/>
              </a:ext>
            </a:extLst>
          </p:cNvPr>
          <p:cNvSpPr/>
          <p:nvPr/>
        </p:nvSpPr>
        <p:spPr>
          <a:xfrm>
            <a:off x="4302667" y="2947481"/>
            <a:ext cx="2558374" cy="25389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 – </a:t>
            </a:r>
          </a:p>
          <a:p>
            <a:pPr algn="ctr"/>
            <a:r>
              <a:rPr lang="en-US" dirty="0"/>
              <a:t>Accuracy: 92%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C836847-2B84-B3B9-F2ED-456E9F7823F6}"/>
              </a:ext>
            </a:extLst>
          </p:cNvPr>
          <p:cNvSpPr/>
          <p:nvPr/>
        </p:nvSpPr>
        <p:spPr>
          <a:xfrm>
            <a:off x="1027488" y="2295727"/>
            <a:ext cx="2558374" cy="253891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MLP Classifier – Accuracy: 95%</a:t>
            </a:r>
          </a:p>
        </p:txBody>
      </p:sp>
      <p:pic>
        <p:nvPicPr>
          <p:cNvPr id="14" name="Graphic 13" descr="Trophy with solid fill">
            <a:extLst>
              <a:ext uri="{FF2B5EF4-FFF2-40B4-BE49-F238E27FC236}">
                <a16:creationId xmlns:a16="http://schemas.microsoft.com/office/drawing/2014/main" id="{D44B1002-5825-2524-67AF-3E2DE4293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974" y="2203315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762464-453E-BD45-08E3-BDEFAC3440E8}"/>
              </a:ext>
            </a:extLst>
          </p:cNvPr>
          <p:cNvSpPr txBox="1"/>
          <p:nvPr/>
        </p:nvSpPr>
        <p:spPr>
          <a:xfrm>
            <a:off x="4676908" y="2763772"/>
            <a:ext cx="1060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6D253A-4031-5597-DFFA-6EA89E8EB99D}"/>
              </a:ext>
            </a:extLst>
          </p:cNvPr>
          <p:cNvSpPr txBox="1"/>
          <p:nvPr/>
        </p:nvSpPr>
        <p:spPr>
          <a:xfrm>
            <a:off x="8098277" y="3862997"/>
            <a:ext cx="1060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4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78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38FE-D31C-340A-6DE0-0AF57881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MLP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A265C-7A5D-9D86-2015-606C46C06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9835837" cy="40086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MLPClassifier</a:t>
            </a:r>
            <a:r>
              <a:rPr lang="en-US">
                <a:ea typeface="+mn-lt"/>
                <a:cs typeface="+mn-lt"/>
              </a:rPr>
              <a:t> is a neural network that  uses backpropagation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It uses gradient descent to calculate gradients</a:t>
            </a:r>
          </a:p>
          <a:p>
            <a:r>
              <a:rPr lang="en-US"/>
              <a:t>Compared to Random Forests and Logistic Regression MLP Classifier has a higher accuracy and F1 scores for respective targets.</a:t>
            </a:r>
          </a:p>
          <a:p>
            <a:r>
              <a:rPr lang="en-US"/>
              <a:t>The hyperparameters that we finally selected are:</a:t>
            </a:r>
          </a:p>
          <a:p>
            <a:pPr lvl="1"/>
            <a:r>
              <a:rPr lang="en-US"/>
              <a:t>Five hidden layers(FC)</a:t>
            </a:r>
          </a:p>
          <a:p>
            <a:pPr lvl="1"/>
            <a:r>
              <a:rPr lang="en-US"/>
              <a:t>Each layer containing 200 neurons</a:t>
            </a:r>
          </a:p>
          <a:p>
            <a:pPr lvl="1"/>
            <a:r>
              <a:rPr lang="en-US"/>
              <a:t>100 iterations</a:t>
            </a:r>
          </a:p>
          <a:p>
            <a:pPr lvl="1"/>
            <a:r>
              <a:rPr lang="en-US" err="1"/>
              <a:t>Relu</a:t>
            </a:r>
            <a:r>
              <a:rPr lang="en-US"/>
              <a:t> activation</a:t>
            </a:r>
          </a:p>
        </p:txBody>
      </p:sp>
    </p:spTree>
    <p:extLst>
      <p:ext uri="{BB962C8B-B14F-4D97-AF65-F5344CB8AC3E}">
        <p14:creationId xmlns:p14="http://schemas.microsoft.com/office/powerpoint/2010/main" val="3594413098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8E6499A31F7442AD7D7C9BB44E04DC" ma:contentTypeVersion="5" ma:contentTypeDescription="Create a new document." ma:contentTypeScope="" ma:versionID="c086042aadf8861cfaa22eded62448dd">
  <xsd:schema xmlns:xsd="http://www.w3.org/2001/XMLSchema" xmlns:xs="http://www.w3.org/2001/XMLSchema" xmlns:p="http://schemas.microsoft.com/office/2006/metadata/properties" xmlns:ns3="b03c6e64-23ae-4c2d-84a3-63ba131cc479" xmlns:ns4="f72b2718-a5b2-496f-81b6-6ca4f5470656" targetNamespace="http://schemas.microsoft.com/office/2006/metadata/properties" ma:root="true" ma:fieldsID="afc029a62d925d1fd193039ffd319ebc" ns3:_="" ns4:_="">
    <xsd:import namespace="b03c6e64-23ae-4c2d-84a3-63ba131cc479"/>
    <xsd:import namespace="f72b2718-a5b2-496f-81b6-6ca4f547065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3c6e64-23ae-4c2d-84a3-63ba131cc47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2b2718-a5b2-496f-81b6-6ca4f54706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3431A8-E754-4367-A464-C0151F5BBD23}">
  <ds:schemaRefs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f72b2718-a5b2-496f-81b6-6ca4f5470656"/>
    <ds:schemaRef ds:uri="b03c6e64-23ae-4c2d-84a3-63ba131cc479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E736BCB-2FF5-47DA-8BD0-4B2554E4F058}">
  <ds:schemaRefs>
    <ds:schemaRef ds:uri="b03c6e64-23ae-4c2d-84a3-63ba131cc479"/>
    <ds:schemaRef ds:uri="f72b2718-a5b2-496f-81b6-6ca4f547065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DDA519B-0020-4251-84C7-977C7A3AA0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340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Consolas</vt:lpstr>
      <vt:lpstr>Franklin Gothic Heavy</vt:lpstr>
      <vt:lpstr>StreetscapeVTI</vt:lpstr>
      <vt:lpstr>Predicting kingdom of species from codon frequency</vt:lpstr>
      <vt:lpstr>Agenda</vt:lpstr>
      <vt:lpstr>Problem Background</vt:lpstr>
      <vt:lpstr>Data Scope</vt:lpstr>
      <vt:lpstr>Solution Framework</vt:lpstr>
      <vt:lpstr>Glimpse of Preprocessing</vt:lpstr>
      <vt:lpstr>Glimpses of model preparation </vt:lpstr>
      <vt:lpstr>Model Comparison</vt:lpstr>
      <vt:lpstr>MLP Classifier</vt:lpstr>
      <vt:lpstr>Detailed Results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kingdom of species from codon</dc:title>
  <dc:creator>Vamsi Tallapu Reddy</dc:creator>
  <cp:lastModifiedBy>Shashikiran Peddireddy</cp:lastModifiedBy>
  <cp:revision>3</cp:revision>
  <dcterms:created xsi:type="dcterms:W3CDTF">2022-11-05T08:17:44Z</dcterms:created>
  <dcterms:modified xsi:type="dcterms:W3CDTF">2022-11-05T11:56:29Z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0x010100C88E6499A31F7442AD7D7C9BB44E04DC</vt:lpwstr>
  </property>
</Properties>
</file>