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38b8c9259_2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38b8c9259_2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838b8c9259_2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838b8c9259_2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38b8c9259_2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838b8c9259_2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38b8c9259_2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838b8c9259_2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38b8c925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38b8c925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38b8c925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38b8c925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38b8c925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38b8c925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38b8c925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38b8c925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838b8c9259_1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838b8c9259_1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38b8c92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38b8c92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38b8c92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38b8c92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38b8c925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38b8c925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38b8c9259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38b8c9259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38b8c925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38b8c92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38b8c925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38b8c925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38b8c9259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38b8c9259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38b8c925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38b8c925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Predict Interest Rates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Atharva, Poonam, Upvandeep, Brian, Balaji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235" name="Google Shape;235;p22"/>
          <p:cNvSpPr txBox="1"/>
          <p:nvPr>
            <p:ph idx="1" type="body"/>
          </p:nvPr>
        </p:nvSpPr>
        <p:spPr>
          <a:xfrm>
            <a:off x="5540175" y="1609700"/>
            <a:ext cx="29349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Loan Approval directly depends on the </a:t>
            </a:r>
            <a:r>
              <a:rPr lang="en"/>
              <a:t>Earliest Credit line.  More number of loans are approved for employees having their earliest credit line between 2000 to 2010. This makes sense because the older and newer employees may not be as credible when compared to the optimal range</a:t>
            </a:r>
            <a:endParaRPr/>
          </a:p>
        </p:txBody>
      </p:sp>
      <p:pic>
        <p:nvPicPr>
          <p:cNvPr id="236" name="Google Shape;236;p22"/>
          <p:cNvPicPr preferRelativeResize="0"/>
          <p:nvPr/>
        </p:nvPicPr>
        <p:blipFill>
          <a:blip r:embed="rId3">
            <a:alphaModFix/>
          </a:blip>
          <a:stretch>
            <a:fillRect/>
          </a:stretch>
        </p:blipFill>
        <p:spPr>
          <a:xfrm>
            <a:off x="455025" y="1475250"/>
            <a:ext cx="5085149" cy="29515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242" name="Google Shape;242;p23"/>
          <p:cNvSpPr txBox="1"/>
          <p:nvPr>
            <p:ph idx="1" type="body"/>
          </p:nvPr>
        </p:nvSpPr>
        <p:spPr>
          <a:xfrm>
            <a:off x="819150" y="1580025"/>
            <a:ext cx="2453100" cy="285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visualisation provides a great idea of the various reasons for which employees  generally apply for loans. Its observed that debt consolidation is the main reason for loan applications</a:t>
            </a:r>
            <a:endParaRPr/>
          </a:p>
        </p:txBody>
      </p:sp>
      <p:pic>
        <p:nvPicPr>
          <p:cNvPr id="243" name="Google Shape;243;p23"/>
          <p:cNvPicPr preferRelativeResize="0"/>
          <p:nvPr/>
        </p:nvPicPr>
        <p:blipFill>
          <a:blip r:embed="rId3">
            <a:alphaModFix/>
          </a:blip>
          <a:stretch>
            <a:fillRect/>
          </a:stretch>
        </p:blipFill>
        <p:spPr>
          <a:xfrm>
            <a:off x="3552397" y="1307850"/>
            <a:ext cx="5210601" cy="3267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249" name="Google Shape;249;p24"/>
          <p:cNvSpPr txBox="1"/>
          <p:nvPr>
            <p:ph idx="1" type="body"/>
          </p:nvPr>
        </p:nvSpPr>
        <p:spPr>
          <a:xfrm>
            <a:off x="5727325" y="2039450"/>
            <a:ext cx="2453100" cy="183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It’s critical to understand that a verified source of income will definitely lead to a lower rate of </a:t>
            </a:r>
            <a:r>
              <a:rPr lang="en"/>
              <a:t>interest. The same is projected by the visualisation</a:t>
            </a:r>
            <a:endParaRPr/>
          </a:p>
        </p:txBody>
      </p:sp>
      <p:pic>
        <p:nvPicPr>
          <p:cNvPr id="250" name="Google Shape;250;p24"/>
          <p:cNvPicPr preferRelativeResize="0"/>
          <p:nvPr/>
        </p:nvPicPr>
        <p:blipFill>
          <a:blip r:embed="rId3">
            <a:alphaModFix/>
          </a:blip>
          <a:stretch>
            <a:fillRect/>
          </a:stretch>
        </p:blipFill>
        <p:spPr>
          <a:xfrm>
            <a:off x="331700" y="1537975"/>
            <a:ext cx="5284349" cy="303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256" name="Google Shape;256;p25"/>
          <p:cNvSpPr txBox="1"/>
          <p:nvPr>
            <p:ph idx="1" type="body"/>
          </p:nvPr>
        </p:nvSpPr>
        <p:spPr>
          <a:xfrm>
            <a:off x="5749750" y="2017050"/>
            <a:ext cx="2453100" cy="175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correlation matrix helps us understand the relationship and the intensity of all the parameters on interest rates</a:t>
            </a:r>
            <a:endParaRPr/>
          </a:p>
        </p:txBody>
      </p:sp>
      <p:pic>
        <p:nvPicPr>
          <p:cNvPr id="257" name="Google Shape;257;p25"/>
          <p:cNvPicPr preferRelativeResize="0"/>
          <p:nvPr/>
        </p:nvPicPr>
        <p:blipFill>
          <a:blip r:embed="rId3">
            <a:alphaModFix/>
          </a:blip>
          <a:stretch>
            <a:fillRect/>
          </a:stretch>
        </p:blipFill>
        <p:spPr>
          <a:xfrm>
            <a:off x="376475" y="1490375"/>
            <a:ext cx="5370198" cy="3339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263" name="Google Shape;263;p26"/>
          <p:cNvSpPr txBox="1"/>
          <p:nvPr>
            <p:ph idx="1" type="body"/>
          </p:nvPr>
        </p:nvSpPr>
        <p:spPr>
          <a:xfrm>
            <a:off x="819150" y="1676300"/>
            <a:ext cx="7505700" cy="276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402"/>
              <a:t>Different Models Used :</a:t>
            </a:r>
            <a:endParaRPr b="1" sz="1402"/>
          </a:p>
          <a:p>
            <a:pPr indent="-317658" lvl="0" marL="457200" rtl="0" algn="l">
              <a:lnSpc>
                <a:spcPct val="95000"/>
              </a:lnSpc>
              <a:spcBef>
                <a:spcPts val="1200"/>
              </a:spcBef>
              <a:spcAft>
                <a:spcPts val="0"/>
              </a:spcAft>
              <a:buSzPts val="1403"/>
              <a:buChar char="●"/>
            </a:pPr>
            <a:r>
              <a:rPr lang="en" sz="1402"/>
              <a:t>Linear Regression</a:t>
            </a:r>
            <a:endParaRPr sz="1402"/>
          </a:p>
          <a:p>
            <a:pPr indent="-317658" lvl="0" marL="457200" rtl="0" algn="l">
              <a:lnSpc>
                <a:spcPct val="95000"/>
              </a:lnSpc>
              <a:spcBef>
                <a:spcPts val="0"/>
              </a:spcBef>
              <a:spcAft>
                <a:spcPts val="0"/>
              </a:spcAft>
              <a:buSzPts val="1403"/>
              <a:buChar char="●"/>
            </a:pPr>
            <a:r>
              <a:rPr lang="en" sz="1402"/>
              <a:t>Random Forest Regression</a:t>
            </a:r>
            <a:endParaRPr sz="1402"/>
          </a:p>
          <a:p>
            <a:pPr indent="-317658" lvl="0" marL="457200" rtl="0" algn="l">
              <a:lnSpc>
                <a:spcPct val="95000"/>
              </a:lnSpc>
              <a:spcBef>
                <a:spcPts val="0"/>
              </a:spcBef>
              <a:spcAft>
                <a:spcPts val="0"/>
              </a:spcAft>
              <a:buSzPts val="1403"/>
              <a:buChar char="●"/>
            </a:pPr>
            <a:r>
              <a:rPr lang="en" sz="1402"/>
              <a:t>KNN</a:t>
            </a:r>
            <a:endParaRPr sz="1402"/>
          </a:p>
          <a:p>
            <a:pPr indent="-317658" lvl="0" marL="457200" rtl="0" algn="l">
              <a:lnSpc>
                <a:spcPct val="95000"/>
              </a:lnSpc>
              <a:spcBef>
                <a:spcPts val="0"/>
              </a:spcBef>
              <a:spcAft>
                <a:spcPts val="0"/>
              </a:spcAft>
              <a:buSzPts val="1403"/>
              <a:buChar char="●"/>
            </a:pPr>
            <a:r>
              <a:rPr lang="en" sz="1402"/>
              <a:t>XGBoost </a:t>
            </a:r>
            <a:r>
              <a:rPr lang="en" sz="1402"/>
              <a:t>Regression</a:t>
            </a:r>
            <a:endParaRPr sz="1402"/>
          </a:p>
          <a:p>
            <a:pPr indent="0" lvl="0" marL="0" rtl="0" algn="l">
              <a:lnSpc>
                <a:spcPct val="95000"/>
              </a:lnSpc>
              <a:spcBef>
                <a:spcPts val="1200"/>
              </a:spcBef>
              <a:spcAft>
                <a:spcPts val="0"/>
              </a:spcAft>
              <a:buSzPts val="1018"/>
              <a:buNone/>
            </a:pPr>
            <a:r>
              <a:rPr lang="en" sz="1402"/>
              <a:t>The accuracy of </a:t>
            </a:r>
            <a:r>
              <a:rPr lang="en" sz="1402"/>
              <a:t>XGBoost Regression was better than other models.</a:t>
            </a:r>
            <a:endParaRPr sz="1402"/>
          </a:p>
          <a:p>
            <a:pPr indent="0" lvl="0" marL="0" rtl="0" algn="l">
              <a:lnSpc>
                <a:spcPct val="95000"/>
              </a:lnSpc>
              <a:spcBef>
                <a:spcPts val="1200"/>
              </a:spcBef>
              <a:spcAft>
                <a:spcPts val="0"/>
              </a:spcAft>
              <a:buSzPts val="1018"/>
              <a:buNone/>
            </a:pPr>
            <a:r>
              <a:rPr b="1" lang="en" sz="1402"/>
              <a:t>Why XGBoost ?</a:t>
            </a:r>
            <a:endParaRPr b="1" sz="1402"/>
          </a:p>
          <a:p>
            <a:pPr indent="-317658" lvl="0" marL="457200" rtl="0" algn="l">
              <a:lnSpc>
                <a:spcPct val="95000"/>
              </a:lnSpc>
              <a:spcBef>
                <a:spcPts val="1200"/>
              </a:spcBef>
              <a:spcAft>
                <a:spcPts val="0"/>
              </a:spcAft>
              <a:buSzPts val="1403"/>
              <a:buChar char="●"/>
            </a:pPr>
            <a:r>
              <a:rPr lang="en" sz="1402"/>
              <a:t>It can handle outliers</a:t>
            </a:r>
            <a:endParaRPr sz="1402"/>
          </a:p>
          <a:p>
            <a:pPr indent="-317658" lvl="0" marL="457200" rtl="0" algn="l">
              <a:lnSpc>
                <a:spcPct val="95000"/>
              </a:lnSpc>
              <a:spcBef>
                <a:spcPts val="0"/>
              </a:spcBef>
              <a:spcAft>
                <a:spcPts val="0"/>
              </a:spcAft>
              <a:buSzPts val="1403"/>
              <a:buChar char="●"/>
            </a:pPr>
            <a:r>
              <a:rPr lang="en" sz="1402"/>
              <a:t>Handles Missing values</a:t>
            </a:r>
            <a:endParaRPr sz="140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a:t>
            </a:r>
            <a:r>
              <a:rPr lang="en"/>
              <a:t>Tuning</a:t>
            </a:r>
            <a:endParaRPr/>
          </a:p>
        </p:txBody>
      </p:sp>
      <p:sp>
        <p:nvSpPr>
          <p:cNvPr id="269" name="Google Shape;269;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Finding a set of optimal hyperparameter values essential to increase the accuracy of the model.</a:t>
            </a:r>
            <a:endParaRPr sz="1600"/>
          </a:p>
          <a:p>
            <a:pPr indent="-330200" lvl="0" marL="457200" rtl="0" algn="l">
              <a:spcBef>
                <a:spcPts val="0"/>
              </a:spcBef>
              <a:spcAft>
                <a:spcPts val="0"/>
              </a:spcAft>
              <a:buSzPts val="1600"/>
              <a:buChar char="●"/>
            </a:pPr>
            <a:r>
              <a:rPr b="1" lang="en" sz="1600"/>
              <a:t>Technique Used :</a:t>
            </a:r>
            <a:endParaRPr b="1" sz="1600"/>
          </a:p>
          <a:p>
            <a:pPr indent="-317500" lvl="1" marL="914400" rtl="0" algn="l">
              <a:spcBef>
                <a:spcPts val="0"/>
              </a:spcBef>
              <a:spcAft>
                <a:spcPts val="0"/>
              </a:spcAft>
              <a:buSzPts val="1400"/>
              <a:buChar char="○"/>
            </a:pPr>
            <a:r>
              <a:rPr lang="en" sz="1400"/>
              <a:t>RandomSearchCV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Report</a:t>
            </a:r>
            <a:endParaRPr/>
          </a:p>
        </p:txBody>
      </p:sp>
      <p:sp>
        <p:nvSpPr>
          <p:cNvPr id="275" name="Google Shape;275;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Error metric used for regression analysis was RMSE.</a:t>
            </a:r>
            <a:endParaRPr sz="1400"/>
          </a:p>
          <a:p>
            <a:pPr indent="-317500" lvl="0" marL="457200" rtl="0" algn="l">
              <a:spcBef>
                <a:spcPts val="0"/>
              </a:spcBef>
              <a:spcAft>
                <a:spcPts val="0"/>
              </a:spcAft>
              <a:buSzPts val="1400"/>
              <a:buChar char="●"/>
            </a:pPr>
            <a:r>
              <a:rPr lang="en" sz="1400"/>
              <a:t>RMSE is used in this case as we are dealing with </a:t>
            </a:r>
            <a:r>
              <a:rPr lang="en" sz="1400"/>
              <a:t>continuous</a:t>
            </a:r>
            <a:r>
              <a:rPr lang="en" sz="1400"/>
              <a:t> variables - interest_rate</a:t>
            </a:r>
            <a:endParaRPr sz="1400"/>
          </a:p>
          <a:p>
            <a:pPr indent="-317500" lvl="0" marL="457200" rtl="0" algn="l">
              <a:spcBef>
                <a:spcPts val="0"/>
              </a:spcBef>
              <a:spcAft>
                <a:spcPts val="0"/>
              </a:spcAft>
              <a:buSzPts val="1400"/>
              <a:buChar char="●"/>
            </a:pPr>
            <a:r>
              <a:rPr lang="en" sz="1400"/>
              <a:t>After tuning the optimal hyperparameters, the accuracy of the model increased.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81" name="Google Shape;281;p29"/>
          <p:cNvSpPr txBox="1"/>
          <p:nvPr>
            <p:ph idx="1" type="body"/>
          </p:nvPr>
        </p:nvSpPr>
        <p:spPr>
          <a:xfrm>
            <a:off x="819150" y="1800200"/>
            <a:ext cx="34728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interest rates vary on lot of factors - credit_line, annual_income and so on. </a:t>
            </a:r>
            <a:endParaRPr sz="1400"/>
          </a:p>
          <a:p>
            <a:pPr indent="-317500" lvl="0" marL="457200" rtl="0" algn="l">
              <a:spcBef>
                <a:spcPts val="0"/>
              </a:spcBef>
              <a:spcAft>
                <a:spcPts val="0"/>
              </a:spcAft>
              <a:buSzPts val="1400"/>
              <a:buChar char="●"/>
            </a:pPr>
            <a:r>
              <a:rPr lang="en" sz="1400"/>
              <a:t>We were </a:t>
            </a:r>
            <a:r>
              <a:rPr lang="en" sz="1400"/>
              <a:t>able</a:t>
            </a:r>
            <a:r>
              <a:rPr lang="en" sz="1400"/>
              <a:t> to train the model using these essential parameters and the validation accuracy achieved was 3.55</a:t>
            </a:r>
            <a:endParaRPr sz="1400"/>
          </a:p>
        </p:txBody>
      </p:sp>
      <p:pic>
        <p:nvPicPr>
          <p:cNvPr id="282" name="Google Shape;282;p29"/>
          <p:cNvPicPr preferRelativeResize="0"/>
          <p:nvPr/>
        </p:nvPicPr>
        <p:blipFill>
          <a:blip r:embed="rId3">
            <a:alphaModFix/>
          </a:blip>
          <a:stretch>
            <a:fillRect/>
          </a:stretch>
        </p:blipFill>
        <p:spPr>
          <a:xfrm>
            <a:off x="5121100" y="629375"/>
            <a:ext cx="3126425" cy="396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600"/>
              <a:t>Thank you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27650" y="561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135" name="Google Shape;135;p14"/>
          <p:cNvSpPr txBox="1"/>
          <p:nvPr>
            <p:ph idx="1" type="body"/>
          </p:nvPr>
        </p:nvSpPr>
        <p:spPr>
          <a:xfrm>
            <a:off x="727650" y="1625600"/>
            <a:ext cx="4946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Meaningful analysis on Prediction Interest Rates dataset.</a:t>
            </a:r>
            <a:endParaRPr/>
          </a:p>
          <a:p>
            <a:pPr indent="-311150" lvl="0" marL="457200" rtl="0" algn="l">
              <a:spcBef>
                <a:spcPts val="0"/>
              </a:spcBef>
              <a:spcAft>
                <a:spcPts val="0"/>
              </a:spcAft>
              <a:buSzPts val="1300"/>
              <a:buChar char="●"/>
            </a:pPr>
            <a:r>
              <a:rPr lang="en"/>
              <a:t>Understanding the patterns of lending based on historical data.</a:t>
            </a:r>
            <a:endParaRPr/>
          </a:p>
          <a:p>
            <a:pPr indent="-311150" lvl="0" marL="457200" rtl="0" algn="l">
              <a:spcBef>
                <a:spcPts val="0"/>
              </a:spcBef>
              <a:spcAft>
                <a:spcPts val="0"/>
              </a:spcAft>
              <a:buSzPts val="1300"/>
              <a:buChar char="●"/>
            </a:pPr>
            <a:r>
              <a:rPr lang="en"/>
              <a:t>Calculate the RMSE for the prediction</a:t>
            </a:r>
            <a:endParaRPr/>
          </a:p>
          <a:p>
            <a:pPr indent="-311150" lvl="0" marL="457200" rtl="0" algn="l">
              <a:spcBef>
                <a:spcPts val="0"/>
              </a:spcBef>
              <a:spcAft>
                <a:spcPts val="0"/>
              </a:spcAft>
              <a:buSzPts val="1300"/>
              <a:buChar char="●"/>
            </a:pPr>
            <a:r>
              <a:rPr lang="en"/>
              <a:t>Creating data visualizations to display 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579975"/>
            <a:ext cx="8520600" cy="3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20"/>
              <a:t>Data Exploration</a:t>
            </a:r>
            <a:endParaRPr b="1" sz="1920"/>
          </a:p>
        </p:txBody>
      </p:sp>
      <p:grpSp>
        <p:nvGrpSpPr>
          <p:cNvPr id="141" name="Google Shape;141;p15"/>
          <p:cNvGrpSpPr/>
          <p:nvPr/>
        </p:nvGrpSpPr>
        <p:grpSpPr>
          <a:xfrm>
            <a:off x="2902488" y="1207032"/>
            <a:ext cx="3339000" cy="3339000"/>
            <a:chOff x="2902488" y="902232"/>
            <a:chExt cx="3339000" cy="3339000"/>
          </a:xfrm>
        </p:grpSpPr>
        <p:sp>
          <p:nvSpPr>
            <p:cNvPr id="142" name="Google Shape;142;p1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15"/>
          <p:cNvGrpSpPr/>
          <p:nvPr/>
        </p:nvGrpSpPr>
        <p:grpSpPr>
          <a:xfrm>
            <a:off x="3664038" y="1968582"/>
            <a:ext cx="1815900" cy="1815900"/>
            <a:chOff x="3664038" y="1663782"/>
            <a:chExt cx="1815900" cy="1815900"/>
          </a:xfrm>
        </p:grpSpPr>
        <p:sp>
          <p:nvSpPr>
            <p:cNvPr id="145" name="Google Shape;145;p15"/>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Data Exploration</a:t>
              </a:r>
              <a:endParaRPr b="1">
                <a:solidFill>
                  <a:srgbClr val="FFFFFF"/>
                </a:solidFill>
                <a:latin typeface="Roboto"/>
                <a:ea typeface="Roboto"/>
                <a:cs typeface="Roboto"/>
                <a:sym typeface="Roboto"/>
              </a:endParaRPr>
            </a:p>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Process</a:t>
              </a:r>
              <a:endParaRPr b="1">
                <a:solidFill>
                  <a:srgbClr val="FFFFFF"/>
                </a:solidFill>
                <a:latin typeface="Roboto"/>
                <a:ea typeface="Roboto"/>
                <a:cs typeface="Roboto"/>
                <a:sym typeface="Roboto"/>
              </a:endParaRPr>
            </a:p>
          </p:txBody>
        </p:sp>
      </p:grpSp>
      <p:grpSp>
        <p:nvGrpSpPr>
          <p:cNvPr id="147" name="Google Shape;147;p15"/>
          <p:cNvGrpSpPr/>
          <p:nvPr/>
        </p:nvGrpSpPr>
        <p:grpSpPr>
          <a:xfrm>
            <a:off x="4858748" y="972371"/>
            <a:ext cx="1068600" cy="1068600"/>
            <a:chOff x="2706798" y="678421"/>
            <a:chExt cx="1068600" cy="1068600"/>
          </a:xfrm>
        </p:grpSpPr>
        <p:sp>
          <p:nvSpPr>
            <p:cNvPr id="148" name="Google Shape;148;p15"/>
            <p:cNvSpPr/>
            <p:nvPr/>
          </p:nvSpPr>
          <p:spPr>
            <a:xfrm>
              <a:off x="2706798" y="67842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nvSpPr>
          <p:spPr>
            <a:xfrm>
              <a:off x="2859800" y="850309"/>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Analyzing data Patterns</a:t>
              </a:r>
              <a:endParaRPr sz="800">
                <a:solidFill>
                  <a:srgbClr val="FFFFFF"/>
                </a:solidFill>
                <a:latin typeface="Roboto"/>
                <a:ea typeface="Roboto"/>
                <a:cs typeface="Roboto"/>
                <a:sym typeface="Roboto"/>
              </a:endParaRPr>
            </a:p>
          </p:txBody>
        </p:sp>
      </p:grpSp>
      <p:grpSp>
        <p:nvGrpSpPr>
          <p:cNvPr id="150" name="Google Shape;150;p15"/>
          <p:cNvGrpSpPr/>
          <p:nvPr/>
        </p:nvGrpSpPr>
        <p:grpSpPr>
          <a:xfrm>
            <a:off x="5650148" y="2313328"/>
            <a:ext cx="1068600" cy="1068600"/>
            <a:chOff x="5214448" y="3234278"/>
            <a:chExt cx="1068600" cy="1068600"/>
          </a:xfrm>
        </p:grpSpPr>
        <p:sp>
          <p:nvSpPr>
            <p:cNvPr id="151" name="Google Shape;151;p15"/>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FFFFFF"/>
                  </a:solidFill>
                  <a:latin typeface="Roboto"/>
                  <a:ea typeface="Roboto"/>
                  <a:cs typeface="Roboto"/>
                  <a:sym typeface="Roboto"/>
                </a:rPr>
                <a:t>Statistical Analysis</a:t>
              </a:r>
              <a:endParaRPr sz="800">
                <a:solidFill>
                  <a:srgbClr val="FFFFFF"/>
                </a:solidFill>
                <a:latin typeface="Roboto"/>
                <a:ea typeface="Roboto"/>
                <a:cs typeface="Roboto"/>
                <a:sym typeface="Roboto"/>
              </a:endParaRPr>
            </a:p>
          </p:txBody>
        </p:sp>
      </p:grpSp>
      <p:sp>
        <p:nvSpPr>
          <p:cNvPr id="153" name="Google Shape;153;p15"/>
          <p:cNvSpPr txBox="1"/>
          <p:nvPr/>
        </p:nvSpPr>
        <p:spPr>
          <a:xfrm>
            <a:off x="0" y="0"/>
            <a:ext cx="30000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FFFFFF"/>
                </a:solidFill>
                <a:highlight>
                  <a:srgbClr val="FFFFFF"/>
                </a:highlight>
              </a:rPr>
              <a:t>Predict Interest Rates</a:t>
            </a:r>
            <a:endParaRPr/>
          </a:p>
        </p:txBody>
      </p:sp>
      <p:sp>
        <p:nvSpPr>
          <p:cNvPr id="154" name="Google Shape;154;p15"/>
          <p:cNvSpPr/>
          <p:nvPr/>
        </p:nvSpPr>
        <p:spPr>
          <a:xfrm>
            <a:off x="3255273" y="9723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Column Identification and </a:t>
            </a:r>
            <a:r>
              <a:rPr lang="en" sz="800">
                <a:solidFill>
                  <a:schemeClr val="dk1"/>
                </a:solidFill>
              </a:rPr>
              <a:t>Segregation</a:t>
            </a:r>
            <a:endParaRPr sz="800">
              <a:solidFill>
                <a:schemeClr val="dk1"/>
              </a:solidFill>
            </a:endParaRPr>
          </a:p>
        </p:txBody>
      </p:sp>
      <p:sp>
        <p:nvSpPr>
          <p:cNvPr id="155" name="Google Shape;155;p15"/>
          <p:cNvSpPr/>
          <p:nvPr/>
        </p:nvSpPr>
        <p:spPr>
          <a:xfrm>
            <a:off x="5067073" y="36943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Creation of target dataset</a:t>
            </a:r>
            <a:endParaRPr sz="800">
              <a:solidFill>
                <a:schemeClr val="dk1"/>
              </a:solidFill>
            </a:endParaRPr>
          </a:p>
        </p:txBody>
      </p:sp>
      <p:sp>
        <p:nvSpPr>
          <p:cNvPr id="156" name="Google Shape;156;p15"/>
          <p:cNvSpPr/>
          <p:nvPr/>
        </p:nvSpPr>
        <p:spPr>
          <a:xfrm>
            <a:off x="3126998" y="36542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Knowledge &amp;  Data Discovery</a:t>
            </a:r>
            <a:endParaRPr sz="800">
              <a:solidFill>
                <a:schemeClr val="dk1"/>
              </a:solidFill>
            </a:endParaRPr>
          </a:p>
        </p:txBody>
      </p:sp>
      <p:sp>
        <p:nvSpPr>
          <p:cNvPr id="157" name="Google Shape;157;p15"/>
          <p:cNvSpPr/>
          <p:nvPr/>
        </p:nvSpPr>
        <p:spPr>
          <a:xfrm>
            <a:off x="2425248" y="231332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Exploratory</a:t>
            </a:r>
            <a:r>
              <a:rPr lang="en" sz="800">
                <a:solidFill>
                  <a:schemeClr val="dk1"/>
                </a:solidFill>
              </a:rPr>
              <a:t> Data </a:t>
            </a:r>
            <a:r>
              <a:rPr lang="en" sz="800">
                <a:solidFill>
                  <a:schemeClr val="dk1"/>
                </a:solidFill>
              </a:rPr>
              <a:t>Analysis</a:t>
            </a:r>
            <a:r>
              <a:rPr lang="en" sz="800">
                <a:solidFill>
                  <a:schemeClr val="dk1"/>
                </a:solidFill>
              </a:rPr>
              <a:t> </a:t>
            </a:r>
            <a:endParaRPr sz="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727650" y="587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Preprocessing</a:t>
            </a:r>
            <a:endParaRPr/>
          </a:p>
        </p:txBody>
      </p:sp>
      <p:sp>
        <p:nvSpPr>
          <p:cNvPr id="163" name="Google Shape;163;p16"/>
          <p:cNvSpPr txBox="1"/>
          <p:nvPr>
            <p:ph idx="1" type="body"/>
          </p:nvPr>
        </p:nvSpPr>
        <p:spPr>
          <a:xfrm>
            <a:off x="727650" y="134775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Wrangling and Cleaning of the Data Set</a:t>
            </a:r>
            <a:endParaRPr/>
          </a:p>
          <a:p>
            <a:pPr indent="-311150" lvl="0" marL="457200" rtl="0" algn="l">
              <a:spcBef>
                <a:spcPts val="0"/>
              </a:spcBef>
              <a:spcAft>
                <a:spcPts val="0"/>
              </a:spcAft>
              <a:buSzPts val="1300"/>
              <a:buChar char="●"/>
            </a:pPr>
            <a:r>
              <a:rPr lang="en"/>
              <a:t>Detection and Treat of outliers</a:t>
            </a:r>
            <a:endParaRPr/>
          </a:p>
          <a:p>
            <a:pPr indent="-311150" lvl="0" marL="457200" rtl="0" algn="l">
              <a:spcBef>
                <a:spcPts val="0"/>
              </a:spcBef>
              <a:spcAft>
                <a:spcPts val="0"/>
              </a:spcAft>
              <a:buSzPts val="1300"/>
              <a:buChar char="●"/>
            </a:pPr>
            <a:r>
              <a:rPr lang="en"/>
              <a:t>Missing Values Imputation</a:t>
            </a:r>
            <a:endParaRPr/>
          </a:p>
          <a:p>
            <a:pPr indent="-311150" lvl="0" marL="457200" rtl="0" algn="l">
              <a:spcBef>
                <a:spcPts val="0"/>
              </a:spcBef>
              <a:spcAft>
                <a:spcPts val="0"/>
              </a:spcAft>
              <a:buSzPts val="1300"/>
              <a:buChar char="●"/>
            </a:pPr>
            <a:r>
              <a:rPr lang="en"/>
              <a:t>Data Cleaning</a:t>
            </a:r>
            <a:endParaRPr/>
          </a:p>
          <a:p>
            <a:pPr indent="-311150" lvl="0" marL="457200" rtl="0" algn="l">
              <a:spcBef>
                <a:spcPts val="0"/>
              </a:spcBef>
              <a:spcAft>
                <a:spcPts val="0"/>
              </a:spcAft>
              <a:buSzPts val="1300"/>
              <a:buChar char="●"/>
            </a:pPr>
            <a:r>
              <a:rPr lang="en"/>
              <a:t>Remove noise and Outliers</a:t>
            </a:r>
            <a:endParaRPr/>
          </a:p>
          <a:p>
            <a:pPr indent="-311150" lvl="0" marL="457200" rtl="0" algn="l">
              <a:spcBef>
                <a:spcPts val="0"/>
              </a:spcBef>
              <a:spcAft>
                <a:spcPts val="0"/>
              </a:spcAft>
              <a:buSzPts val="1300"/>
              <a:buChar char="●"/>
            </a:pPr>
            <a:r>
              <a:rPr lang="en"/>
              <a:t>Normalization of the raw data</a:t>
            </a:r>
            <a:endParaRPr/>
          </a:p>
        </p:txBody>
      </p:sp>
      <p:pic>
        <p:nvPicPr>
          <p:cNvPr id="164" name="Google Shape;164;p16"/>
          <p:cNvPicPr preferRelativeResize="0"/>
          <p:nvPr/>
        </p:nvPicPr>
        <p:blipFill>
          <a:blip r:embed="rId3">
            <a:alphaModFix/>
          </a:blip>
          <a:stretch>
            <a:fillRect/>
          </a:stretch>
        </p:blipFill>
        <p:spPr>
          <a:xfrm>
            <a:off x="4979364" y="1709375"/>
            <a:ext cx="3803913" cy="244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722750" y="487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Feature Engineering</a:t>
            </a:r>
            <a:endParaRPr b="1"/>
          </a:p>
        </p:txBody>
      </p:sp>
      <p:grpSp>
        <p:nvGrpSpPr>
          <p:cNvPr id="170" name="Google Shape;170;p17"/>
          <p:cNvGrpSpPr/>
          <p:nvPr/>
        </p:nvGrpSpPr>
        <p:grpSpPr>
          <a:xfrm>
            <a:off x="1293736" y="1258050"/>
            <a:ext cx="2726286" cy="2547000"/>
            <a:chOff x="1293736" y="1258050"/>
            <a:chExt cx="2726286" cy="2547000"/>
          </a:xfrm>
        </p:grpSpPr>
        <p:sp>
          <p:nvSpPr>
            <p:cNvPr id="171" name="Google Shape;171;p17"/>
            <p:cNvSpPr/>
            <p:nvPr/>
          </p:nvSpPr>
          <p:spPr>
            <a:xfrm rot="2700000">
              <a:off x="2286374"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73" name="Google Shape;173;p17"/>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Categorical Encoding</a:t>
              </a:r>
              <a:endParaRPr b="1" sz="800">
                <a:solidFill>
                  <a:srgbClr val="FFFFFF"/>
                </a:solidFill>
                <a:latin typeface="Roboto"/>
                <a:ea typeface="Roboto"/>
                <a:cs typeface="Roboto"/>
                <a:sym typeface="Roboto"/>
              </a:endParaRPr>
            </a:p>
          </p:txBody>
        </p:sp>
        <p:sp>
          <p:nvSpPr>
            <p:cNvPr id="174" name="Google Shape;174;p17"/>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Accuracy improvement of the </a:t>
              </a:r>
              <a:r>
                <a:rPr b="1" lang="en" sz="800">
                  <a:latin typeface="Roboto"/>
                  <a:ea typeface="Roboto"/>
                  <a:cs typeface="Roboto"/>
                  <a:sym typeface="Roboto"/>
                </a:rPr>
                <a:t>models by tuning or converting the categorical data.</a:t>
              </a:r>
              <a:endParaRPr b="1" sz="800">
                <a:latin typeface="Roboto"/>
                <a:ea typeface="Roboto"/>
                <a:cs typeface="Roboto"/>
                <a:sym typeface="Roboto"/>
              </a:endParaRPr>
            </a:p>
          </p:txBody>
        </p:sp>
      </p:grpSp>
      <p:grpSp>
        <p:nvGrpSpPr>
          <p:cNvPr id="175" name="Google Shape;175;p17"/>
          <p:cNvGrpSpPr/>
          <p:nvPr/>
        </p:nvGrpSpPr>
        <p:grpSpPr>
          <a:xfrm>
            <a:off x="3203958" y="1258050"/>
            <a:ext cx="2726286" cy="2547000"/>
            <a:chOff x="3203958" y="1258050"/>
            <a:chExt cx="2726286" cy="2547000"/>
          </a:xfrm>
        </p:grpSpPr>
        <p:sp>
          <p:nvSpPr>
            <p:cNvPr id="176" name="Google Shape;176;p17"/>
            <p:cNvSpPr/>
            <p:nvPr/>
          </p:nvSpPr>
          <p:spPr>
            <a:xfrm rot="2700000">
              <a:off x="4196595"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178" name="Google Shape;178;p17"/>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Feature Scaling</a:t>
              </a:r>
              <a:endParaRPr b="1" sz="800">
                <a:solidFill>
                  <a:srgbClr val="FFFFFF"/>
                </a:solidFill>
                <a:latin typeface="Roboto"/>
                <a:ea typeface="Roboto"/>
                <a:cs typeface="Roboto"/>
                <a:sym typeface="Roboto"/>
              </a:endParaRPr>
            </a:p>
          </p:txBody>
        </p:sp>
        <p:sp>
          <p:nvSpPr>
            <p:cNvPr id="179" name="Google Shape;179;p17"/>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Regularization of loss function</a:t>
              </a:r>
              <a:endParaRPr b="1" sz="800">
                <a:latin typeface="Roboto"/>
                <a:ea typeface="Roboto"/>
                <a:cs typeface="Roboto"/>
                <a:sym typeface="Roboto"/>
              </a:endParaRPr>
            </a:p>
          </p:txBody>
        </p:sp>
      </p:grpSp>
      <p:grpSp>
        <p:nvGrpSpPr>
          <p:cNvPr id="180" name="Google Shape;180;p17"/>
          <p:cNvGrpSpPr/>
          <p:nvPr/>
        </p:nvGrpSpPr>
        <p:grpSpPr>
          <a:xfrm>
            <a:off x="5123977" y="1258050"/>
            <a:ext cx="2726286" cy="2547000"/>
            <a:chOff x="5123977" y="1258050"/>
            <a:chExt cx="2726286" cy="2547000"/>
          </a:xfrm>
        </p:grpSpPr>
        <p:sp>
          <p:nvSpPr>
            <p:cNvPr id="181" name="Google Shape;181;p17"/>
            <p:cNvSpPr/>
            <p:nvPr/>
          </p:nvSpPr>
          <p:spPr>
            <a:xfrm rot="2700000">
              <a:off x="6116614" y="1011412"/>
              <a:ext cx="561726" cy="3040276"/>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183" name="Google Shape;183;p17"/>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Variable Transformation</a:t>
              </a:r>
              <a:endParaRPr b="1" sz="800">
                <a:solidFill>
                  <a:srgbClr val="FFFFFF"/>
                </a:solidFill>
                <a:latin typeface="Roboto"/>
                <a:ea typeface="Roboto"/>
                <a:cs typeface="Roboto"/>
                <a:sym typeface="Roboto"/>
              </a:endParaRPr>
            </a:p>
          </p:txBody>
        </p:sp>
        <p:sp>
          <p:nvSpPr>
            <p:cNvPr id="184" name="Google Shape;184;p17"/>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Transforming</a:t>
              </a:r>
              <a:r>
                <a:rPr lang="en" sz="800">
                  <a:latin typeface="Roboto"/>
                  <a:ea typeface="Roboto"/>
                  <a:cs typeface="Roboto"/>
                  <a:sym typeface="Roboto"/>
                </a:rPr>
                <a:t> the input data set to the suitable model training format.</a:t>
              </a:r>
              <a:endParaRPr b="1" sz="8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722750" y="487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grpSp>
        <p:nvGrpSpPr>
          <p:cNvPr id="190" name="Google Shape;190;p18"/>
          <p:cNvGrpSpPr/>
          <p:nvPr/>
        </p:nvGrpSpPr>
        <p:grpSpPr>
          <a:xfrm rot="2700000">
            <a:off x="861524" y="429577"/>
            <a:ext cx="2726260" cy="2546976"/>
            <a:chOff x="1293736" y="1258050"/>
            <a:chExt cx="2726286" cy="2547000"/>
          </a:xfrm>
        </p:grpSpPr>
        <p:sp>
          <p:nvSpPr>
            <p:cNvPr id="191" name="Google Shape;191;p18"/>
            <p:cNvSpPr/>
            <p:nvPr/>
          </p:nvSpPr>
          <p:spPr>
            <a:xfrm rot="2700000">
              <a:off x="2286374"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2889168">
              <a:off x="1510757" y="3205346"/>
              <a:ext cx="374131" cy="37413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93" name="Google Shape;193;p18"/>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Categorical Encoding</a:t>
              </a:r>
              <a:endParaRPr b="1" sz="800">
                <a:solidFill>
                  <a:srgbClr val="FFFFFF"/>
                </a:solidFill>
                <a:latin typeface="Roboto"/>
                <a:ea typeface="Roboto"/>
                <a:cs typeface="Roboto"/>
                <a:sym typeface="Roboto"/>
              </a:endParaRPr>
            </a:p>
          </p:txBody>
        </p:sp>
        <p:sp>
          <p:nvSpPr>
            <p:cNvPr id="194" name="Google Shape;194;p18"/>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Accuracy improvement of the models by tuning or converting the categorical data.</a:t>
              </a:r>
              <a:endParaRPr b="1" sz="800">
                <a:latin typeface="Roboto"/>
                <a:ea typeface="Roboto"/>
                <a:cs typeface="Roboto"/>
                <a:sym typeface="Roboto"/>
              </a:endParaRPr>
            </a:p>
          </p:txBody>
        </p:sp>
      </p:grpSp>
      <p:sp>
        <p:nvSpPr>
          <p:cNvPr id="195" name="Google Shape;195;p18"/>
          <p:cNvSpPr txBox="1"/>
          <p:nvPr/>
        </p:nvSpPr>
        <p:spPr>
          <a:xfrm>
            <a:off x="965036" y="2387018"/>
            <a:ext cx="2203500" cy="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Encoded Categorical Data</a:t>
            </a:r>
            <a:br>
              <a:rPr b="1" lang="en" sz="1200">
                <a:latin typeface="Roboto"/>
                <a:ea typeface="Roboto"/>
                <a:cs typeface="Roboto"/>
                <a:sym typeface="Roboto"/>
              </a:rPr>
            </a:br>
            <a:r>
              <a:rPr b="1" lang="en" sz="1200">
                <a:latin typeface="Roboto"/>
                <a:ea typeface="Roboto"/>
                <a:cs typeface="Roboto"/>
                <a:sym typeface="Roboto"/>
              </a:rPr>
              <a:t>- Homeownership</a:t>
            </a:r>
            <a:br>
              <a:rPr b="1" lang="en" sz="1200">
                <a:latin typeface="Roboto"/>
                <a:ea typeface="Roboto"/>
                <a:cs typeface="Roboto"/>
                <a:sym typeface="Roboto"/>
              </a:rPr>
            </a:br>
            <a:r>
              <a:rPr b="1" lang="en" sz="1200">
                <a:latin typeface="Roboto"/>
                <a:ea typeface="Roboto"/>
                <a:cs typeface="Roboto"/>
                <a:sym typeface="Roboto"/>
              </a:rPr>
              <a:t>- Verified Income</a:t>
            </a:r>
            <a:br>
              <a:rPr b="1" lang="en" sz="1200">
                <a:latin typeface="Roboto"/>
                <a:ea typeface="Roboto"/>
                <a:cs typeface="Roboto"/>
                <a:sym typeface="Roboto"/>
              </a:rPr>
            </a:br>
            <a:r>
              <a:rPr b="1" lang="en" sz="1200">
                <a:latin typeface="Roboto"/>
                <a:ea typeface="Roboto"/>
                <a:cs typeface="Roboto"/>
                <a:sym typeface="Roboto"/>
              </a:rPr>
              <a:t>- Loan Purpose</a:t>
            </a:r>
            <a:br>
              <a:rPr b="1" lang="en" sz="1200">
                <a:latin typeface="Roboto"/>
                <a:ea typeface="Roboto"/>
                <a:cs typeface="Roboto"/>
                <a:sym typeface="Roboto"/>
              </a:rPr>
            </a:br>
            <a:r>
              <a:rPr b="1" lang="en" sz="1200">
                <a:latin typeface="Roboto"/>
                <a:ea typeface="Roboto"/>
                <a:cs typeface="Roboto"/>
                <a:sym typeface="Roboto"/>
              </a:rPr>
              <a:t>- Application Type</a:t>
            </a:r>
            <a:br>
              <a:rPr b="1" lang="en" sz="1200">
                <a:latin typeface="Roboto"/>
                <a:ea typeface="Roboto"/>
                <a:cs typeface="Roboto"/>
                <a:sym typeface="Roboto"/>
              </a:rPr>
            </a:br>
            <a:r>
              <a:rPr b="1" lang="en" sz="1200">
                <a:latin typeface="Roboto"/>
                <a:ea typeface="Roboto"/>
                <a:cs typeface="Roboto"/>
                <a:sym typeface="Roboto"/>
              </a:rPr>
              <a:t>- Initial Listing Status</a:t>
            </a:r>
            <a:endParaRPr b="1" sz="1200">
              <a:latin typeface="Roboto"/>
              <a:ea typeface="Roboto"/>
              <a:cs typeface="Roboto"/>
              <a:sym typeface="Roboto"/>
            </a:endParaRPr>
          </a:p>
        </p:txBody>
      </p:sp>
      <p:pic>
        <p:nvPicPr>
          <p:cNvPr id="196" name="Google Shape;196;p18"/>
          <p:cNvPicPr preferRelativeResize="0"/>
          <p:nvPr/>
        </p:nvPicPr>
        <p:blipFill>
          <a:blip r:embed="rId3">
            <a:alphaModFix/>
          </a:blip>
          <a:stretch>
            <a:fillRect/>
          </a:stretch>
        </p:blipFill>
        <p:spPr>
          <a:xfrm>
            <a:off x="3242850" y="2533775"/>
            <a:ext cx="5330239" cy="10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722750" y="487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202" name="Google Shape;202;p19"/>
          <p:cNvSpPr txBox="1"/>
          <p:nvPr/>
        </p:nvSpPr>
        <p:spPr>
          <a:xfrm>
            <a:off x="4119023" y="1565857"/>
            <a:ext cx="2615400" cy="10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Scaled Features using sklearn </a:t>
            </a:r>
            <a:r>
              <a:rPr b="1" lang="en" sz="1200" u="sng">
                <a:latin typeface="Roboto"/>
                <a:ea typeface="Roboto"/>
                <a:cs typeface="Roboto"/>
                <a:sym typeface="Roboto"/>
              </a:rPr>
              <a:t>StandardScaler</a:t>
            </a:r>
            <a:endParaRPr b="1" sz="1200" u="sng">
              <a:latin typeface="Roboto"/>
              <a:ea typeface="Roboto"/>
              <a:cs typeface="Roboto"/>
              <a:sym typeface="Roboto"/>
            </a:endParaRPr>
          </a:p>
        </p:txBody>
      </p:sp>
      <p:grpSp>
        <p:nvGrpSpPr>
          <p:cNvPr id="203" name="Google Shape;203;p19"/>
          <p:cNvGrpSpPr/>
          <p:nvPr/>
        </p:nvGrpSpPr>
        <p:grpSpPr>
          <a:xfrm rot="2700000">
            <a:off x="891533" y="429564"/>
            <a:ext cx="2726260" cy="2546976"/>
            <a:chOff x="3203958" y="1258050"/>
            <a:chExt cx="2726286" cy="2547000"/>
          </a:xfrm>
        </p:grpSpPr>
        <p:sp>
          <p:nvSpPr>
            <p:cNvPr id="204" name="Google Shape;204;p19"/>
            <p:cNvSpPr/>
            <p:nvPr/>
          </p:nvSpPr>
          <p:spPr>
            <a:xfrm rot="2700000">
              <a:off x="4196595"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206" name="Google Shape;206;p19"/>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Feature Scaling</a:t>
              </a:r>
              <a:endParaRPr b="1" sz="800">
                <a:solidFill>
                  <a:srgbClr val="FFFFFF"/>
                </a:solidFill>
                <a:latin typeface="Roboto"/>
                <a:ea typeface="Roboto"/>
                <a:cs typeface="Roboto"/>
                <a:sym typeface="Roboto"/>
              </a:endParaRPr>
            </a:p>
          </p:txBody>
        </p:sp>
        <p:sp>
          <p:nvSpPr>
            <p:cNvPr id="207" name="Google Shape;207;p19"/>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800">
                  <a:latin typeface="Roboto"/>
                  <a:ea typeface="Roboto"/>
                  <a:cs typeface="Roboto"/>
                  <a:sym typeface="Roboto"/>
                </a:rPr>
                <a:t>Regularization of loss function</a:t>
              </a:r>
              <a:endParaRPr b="1" sz="800">
                <a:latin typeface="Roboto"/>
                <a:ea typeface="Roboto"/>
                <a:cs typeface="Roboto"/>
                <a:sym typeface="Roboto"/>
              </a:endParaRPr>
            </a:p>
          </p:txBody>
        </p:sp>
      </p:grpSp>
      <p:pic>
        <p:nvPicPr>
          <p:cNvPr id="208" name="Google Shape;208;p19"/>
          <p:cNvPicPr preferRelativeResize="0"/>
          <p:nvPr/>
        </p:nvPicPr>
        <p:blipFill>
          <a:blip r:embed="rId3">
            <a:alphaModFix/>
          </a:blip>
          <a:stretch>
            <a:fillRect/>
          </a:stretch>
        </p:blipFill>
        <p:spPr>
          <a:xfrm>
            <a:off x="390300" y="2233149"/>
            <a:ext cx="8411602" cy="2480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722750" y="487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grpSp>
        <p:nvGrpSpPr>
          <p:cNvPr id="214" name="Google Shape;214;p20"/>
          <p:cNvGrpSpPr/>
          <p:nvPr/>
        </p:nvGrpSpPr>
        <p:grpSpPr>
          <a:xfrm rot="2700000">
            <a:off x="801688" y="590876"/>
            <a:ext cx="2726260" cy="2546976"/>
            <a:chOff x="5123977" y="1258050"/>
            <a:chExt cx="2726286" cy="2547000"/>
          </a:xfrm>
        </p:grpSpPr>
        <p:sp>
          <p:nvSpPr>
            <p:cNvPr id="215" name="Google Shape;215;p20"/>
            <p:cNvSpPr/>
            <p:nvPr/>
          </p:nvSpPr>
          <p:spPr>
            <a:xfrm rot="2700000">
              <a:off x="6116614" y="1011412"/>
              <a:ext cx="561726" cy="3040276"/>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2700000">
              <a:off x="534101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217" name="Google Shape;217;p20"/>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Variable Transformation</a:t>
              </a:r>
              <a:endParaRPr b="1" sz="800">
                <a:solidFill>
                  <a:srgbClr val="FFFFFF"/>
                </a:solidFill>
                <a:latin typeface="Roboto"/>
                <a:ea typeface="Roboto"/>
                <a:cs typeface="Roboto"/>
                <a:sym typeface="Roboto"/>
              </a:endParaRPr>
            </a:p>
          </p:txBody>
        </p:sp>
        <p:sp>
          <p:nvSpPr>
            <p:cNvPr id="218" name="Google Shape;218;p20"/>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Transforming the input data set to the suitable model training format.</a:t>
              </a:r>
              <a:endParaRPr b="1" sz="800">
                <a:latin typeface="Roboto"/>
                <a:ea typeface="Roboto"/>
                <a:cs typeface="Roboto"/>
                <a:sym typeface="Roboto"/>
              </a:endParaRPr>
            </a:p>
          </p:txBody>
        </p:sp>
      </p:grpSp>
      <p:sp>
        <p:nvSpPr>
          <p:cNvPr id="219" name="Google Shape;219;p20"/>
          <p:cNvSpPr txBox="1"/>
          <p:nvPr/>
        </p:nvSpPr>
        <p:spPr>
          <a:xfrm>
            <a:off x="722750" y="3270475"/>
            <a:ext cx="30000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X_train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X_test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y_train</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y_test = train_test_split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X</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y</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test_size=</a:t>
            </a:r>
            <a:r>
              <a:rPr lang="en" sz="1050">
                <a:solidFill>
                  <a:srgbClr val="B5CEA8"/>
                </a:solidFill>
                <a:highlight>
                  <a:srgbClr val="1E1E1E"/>
                </a:highlight>
                <a:latin typeface="Courier New"/>
                <a:ea typeface="Courier New"/>
                <a:cs typeface="Courier New"/>
                <a:sym typeface="Courier New"/>
              </a:rPr>
              <a:t>0.2</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random_state=</a:t>
            </a:r>
            <a:r>
              <a:rPr lang="en" sz="1050">
                <a:solidFill>
                  <a:srgbClr val="B5CEA8"/>
                </a:solidFill>
                <a:highlight>
                  <a:srgbClr val="1E1E1E"/>
                </a:highlight>
                <a:latin typeface="Courier New"/>
                <a:ea typeface="Courier New"/>
                <a:cs typeface="Courier New"/>
                <a:sym typeface="Courier New"/>
              </a:rPr>
              <a:t>42</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p:txBody>
      </p:sp>
      <p:sp>
        <p:nvSpPr>
          <p:cNvPr id="220" name="Google Shape;220;p20"/>
          <p:cNvSpPr txBox="1"/>
          <p:nvPr/>
        </p:nvSpPr>
        <p:spPr>
          <a:xfrm>
            <a:off x="4458450" y="487675"/>
            <a:ext cx="3000000" cy="1005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b="1" lang="en" sz="1200">
                <a:latin typeface="Roboto"/>
                <a:ea typeface="Roboto"/>
                <a:cs typeface="Roboto"/>
                <a:sym typeface="Roboto"/>
              </a:rPr>
              <a:t>Numerical columns already in correct data type for modeling</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 sz="1200">
                <a:latin typeface="Roboto"/>
                <a:ea typeface="Roboto"/>
                <a:cs typeface="Roboto"/>
                <a:sym typeface="Roboto"/>
              </a:rPr>
              <a:t>Categorical columns encoded to become numerical values</a:t>
            </a:r>
            <a:endParaRPr b="1" sz="1200">
              <a:latin typeface="Roboto"/>
              <a:ea typeface="Roboto"/>
              <a:cs typeface="Roboto"/>
              <a:sym typeface="Roboto"/>
            </a:endParaRPr>
          </a:p>
        </p:txBody>
      </p:sp>
      <p:sp>
        <p:nvSpPr>
          <p:cNvPr id="221" name="Google Shape;221;p20"/>
          <p:cNvSpPr txBox="1"/>
          <p:nvPr/>
        </p:nvSpPr>
        <p:spPr>
          <a:xfrm>
            <a:off x="915048" y="2784432"/>
            <a:ext cx="2615400" cy="10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oboto"/>
                <a:ea typeface="Roboto"/>
                <a:cs typeface="Roboto"/>
                <a:sym typeface="Roboto"/>
              </a:rPr>
              <a:t>80/20 Split used for Training Set</a:t>
            </a:r>
            <a:endParaRPr b="1" sz="1200">
              <a:latin typeface="Roboto"/>
              <a:ea typeface="Roboto"/>
              <a:cs typeface="Roboto"/>
              <a:sym typeface="Roboto"/>
            </a:endParaRPr>
          </a:p>
        </p:txBody>
      </p:sp>
      <p:pic>
        <p:nvPicPr>
          <p:cNvPr id="222" name="Google Shape;222;p20"/>
          <p:cNvPicPr preferRelativeResize="0"/>
          <p:nvPr/>
        </p:nvPicPr>
        <p:blipFill>
          <a:blip r:embed="rId3">
            <a:alphaModFix/>
          </a:blip>
          <a:stretch>
            <a:fillRect/>
          </a:stretch>
        </p:blipFill>
        <p:spPr>
          <a:xfrm>
            <a:off x="4787150" y="1534375"/>
            <a:ext cx="2671301" cy="318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751925" y="677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228" name="Google Shape;228;p21"/>
          <p:cNvSpPr txBox="1"/>
          <p:nvPr>
            <p:ph idx="1" type="body"/>
          </p:nvPr>
        </p:nvSpPr>
        <p:spPr>
          <a:xfrm>
            <a:off x="336200" y="1700738"/>
            <a:ext cx="2185200" cy="2638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visualisation clearly illustrates the negative correlation between financial stability and interest rate</a:t>
            </a:r>
            <a:endParaRPr/>
          </a:p>
          <a:p>
            <a:pPr indent="-311150" lvl="0" marL="457200" rtl="0" algn="l">
              <a:spcBef>
                <a:spcPts val="0"/>
              </a:spcBef>
              <a:spcAft>
                <a:spcPts val="0"/>
              </a:spcAft>
              <a:buSzPts val="1300"/>
              <a:buChar char="●"/>
            </a:pPr>
            <a:r>
              <a:rPr lang="en"/>
              <a:t>Better the income and credit/debit limit, lower the interest rate</a:t>
            </a:r>
            <a:endParaRPr/>
          </a:p>
        </p:txBody>
      </p:sp>
      <p:pic>
        <p:nvPicPr>
          <p:cNvPr id="229" name="Google Shape;229;p21"/>
          <p:cNvPicPr preferRelativeResize="0"/>
          <p:nvPr/>
        </p:nvPicPr>
        <p:blipFill>
          <a:blip r:embed="rId3">
            <a:alphaModFix/>
          </a:blip>
          <a:stretch>
            <a:fillRect/>
          </a:stretch>
        </p:blipFill>
        <p:spPr>
          <a:xfrm>
            <a:off x="2425500" y="1176625"/>
            <a:ext cx="6414828" cy="341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