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63" r:id="rId3"/>
    <p:sldId id="270" r:id="rId4"/>
    <p:sldId id="259" r:id="rId5"/>
    <p:sldId id="264" r:id="rId6"/>
    <p:sldId id="265" r:id="rId7"/>
    <p:sldId id="258" r:id="rId8"/>
    <p:sldId id="260" r:id="rId9"/>
    <p:sldId id="267" r:id="rId10"/>
    <p:sldId id="266" r:id="rId11"/>
    <p:sldId id="261" r:id="rId12"/>
    <p:sldId id="262" r:id="rId13"/>
    <p:sldId id="274" r:id="rId14"/>
    <p:sldId id="288" r:id="rId15"/>
    <p:sldId id="257" r:id="rId16"/>
    <p:sldId id="268" r:id="rId17"/>
    <p:sldId id="271" r:id="rId18"/>
    <p:sldId id="272" r:id="rId19"/>
    <p:sldId id="273"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446A80-15D3-4509-A632-57DD90208658}" type="datetimeFigureOut">
              <a:rPr lang="en-US" smtClean="0"/>
            </a:fld>
            <a:endParaRPr lang="en-US"/>
          </a:p>
        </p:txBody>
      </p:sp>
      <p:sp>
        <p:nvSpPr>
          <p:cNvPr id="5" name="Footer Placeholder 4"/>
          <p:cNvSpPr>
            <a:spLocks noGrp="1"/>
          </p:cNvSpPr>
          <p:nvPr>
            <p:ph type="ftr" sz="quarter" idx="11"/>
          </p:nvPr>
        </p:nvSpPr>
        <p:spPr/>
        <p:txBody>
          <a:bodyPr/>
          <a:lstStyle/>
          <a:p>
            <a:r>
              <a:rPr lang="en-US"/>
              <a:t>VECSTS-IT/13/241</a:t>
            </a:r>
            <a:endParaRPr lang="en-US"/>
          </a:p>
        </p:txBody>
      </p:sp>
      <p:sp>
        <p:nvSpPr>
          <p:cNvPr id="6" name="Slide Number Placeholder 5"/>
          <p:cNvSpPr>
            <a:spLocks noGrp="1"/>
          </p:cNvSpPr>
          <p:nvPr>
            <p:ph type="sldNum" sz="quarter" idx="12"/>
          </p:nvPr>
        </p:nvSpPr>
        <p:spPr/>
        <p:txBody>
          <a:bodyPr/>
          <a:lstStyle/>
          <a:p>
            <a:fld id="{DA58257A-DA28-4C0A-B9D7-0649B675AE66}" type="slidenum">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E446A80-15D3-4509-A632-57DD90208658}" type="datetimeFigureOut">
              <a:rPr lang="en-US" smtClean="0"/>
            </a:fld>
            <a:endParaRPr lang="en-US"/>
          </a:p>
        </p:txBody>
      </p:sp>
      <p:sp>
        <p:nvSpPr>
          <p:cNvPr id="5" name="Footer Placeholder 4"/>
          <p:cNvSpPr>
            <a:spLocks noGrp="1"/>
          </p:cNvSpPr>
          <p:nvPr>
            <p:ph type="ftr" sz="quarter" idx="11"/>
          </p:nvPr>
        </p:nvSpPr>
        <p:spPr/>
        <p:txBody>
          <a:bodyPr/>
          <a:lstStyle/>
          <a:p>
            <a:r>
              <a:rPr lang="en-US"/>
              <a:t>VECSTS-IT/13/241</a:t>
            </a:r>
            <a:endParaRPr lang="en-US"/>
          </a:p>
        </p:txBody>
      </p:sp>
      <p:sp>
        <p:nvSpPr>
          <p:cNvPr id="6" name="Slide Number Placeholder 5"/>
          <p:cNvSpPr>
            <a:spLocks noGrp="1"/>
          </p:cNvSpPr>
          <p:nvPr>
            <p:ph type="sldNum" sz="quarter" idx="12"/>
          </p:nvPr>
        </p:nvSpPr>
        <p:spPr/>
        <p:txBody>
          <a:bodyPr/>
          <a:lstStyle/>
          <a:p>
            <a:fld id="{DA58257A-DA28-4C0A-B9D7-0649B675AE66}"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E446A80-15D3-4509-A632-57DD90208658}" type="datetimeFigureOut">
              <a:rPr lang="en-US" smtClean="0"/>
            </a:fld>
            <a:endParaRPr lang="en-US"/>
          </a:p>
        </p:txBody>
      </p:sp>
      <p:sp>
        <p:nvSpPr>
          <p:cNvPr id="5" name="Footer Placeholder 4"/>
          <p:cNvSpPr>
            <a:spLocks noGrp="1"/>
          </p:cNvSpPr>
          <p:nvPr>
            <p:ph type="ftr" sz="quarter" idx="11"/>
          </p:nvPr>
        </p:nvSpPr>
        <p:spPr/>
        <p:txBody>
          <a:bodyPr/>
          <a:lstStyle/>
          <a:p>
            <a:r>
              <a:rPr lang="en-US"/>
              <a:t>VECSTS-IT/13/241</a:t>
            </a:r>
            <a:endParaRPr lang="en-US"/>
          </a:p>
        </p:txBody>
      </p:sp>
      <p:sp>
        <p:nvSpPr>
          <p:cNvPr id="6" name="Slide Number Placeholder 5"/>
          <p:cNvSpPr>
            <a:spLocks noGrp="1"/>
          </p:cNvSpPr>
          <p:nvPr>
            <p:ph type="sldNum" sz="quarter" idx="12"/>
          </p:nvPr>
        </p:nvSpPr>
        <p:spPr/>
        <p:txBody>
          <a:bodyPr/>
          <a:lstStyle/>
          <a:p>
            <a:fld id="{DA58257A-DA28-4C0A-B9D7-0649B675AE66}" type="slidenum">
              <a:rPr lang="en-US" smtClean="0"/>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E446A80-15D3-4509-A632-57DD90208658}" type="datetimeFigureOut">
              <a:rPr lang="en-US" smtClean="0"/>
            </a:fld>
            <a:endParaRPr lang="en-US"/>
          </a:p>
        </p:txBody>
      </p:sp>
      <p:sp>
        <p:nvSpPr>
          <p:cNvPr id="5" name="Footer Placeholder 4"/>
          <p:cNvSpPr>
            <a:spLocks noGrp="1"/>
          </p:cNvSpPr>
          <p:nvPr>
            <p:ph type="ftr" sz="quarter" idx="11"/>
          </p:nvPr>
        </p:nvSpPr>
        <p:spPr/>
        <p:txBody>
          <a:bodyPr/>
          <a:lstStyle/>
          <a:p>
            <a:r>
              <a:rPr lang="en-US"/>
              <a:t>VECSTS-IT/13/241</a:t>
            </a:r>
            <a:endParaRPr lang="en-US"/>
          </a:p>
        </p:txBody>
      </p:sp>
      <p:sp>
        <p:nvSpPr>
          <p:cNvPr id="6" name="Slide Number Placeholder 5"/>
          <p:cNvSpPr>
            <a:spLocks noGrp="1"/>
          </p:cNvSpPr>
          <p:nvPr>
            <p:ph type="sldNum" sz="quarter" idx="12"/>
          </p:nvPr>
        </p:nvSpPr>
        <p:spPr/>
        <p:txBody>
          <a:bodyPr/>
          <a:lstStyle/>
          <a:p>
            <a:fld id="{DA58257A-DA28-4C0A-B9D7-0649B675AE66}" type="slidenum">
              <a:rPr lang="en-US" smtClean="0"/>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E446A80-15D3-4509-A632-57DD90208658}" type="datetimeFigureOut">
              <a:rPr lang="en-US" smtClean="0"/>
            </a:fld>
            <a:endParaRPr lang="en-US"/>
          </a:p>
        </p:txBody>
      </p:sp>
      <p:sp>
        <p:nvSpPr>
          <p:cNvPr id="5" name="Footer Placeholder 4"/>
          <p:cNvSpPr>
            <a:spLocks noGrp="1"/>
          </p:cNvSpPr>
          <p:nvPr>
            <p:ph type="ftr" sz="quarter" idx="11"/>
          </p:nvPr>
        </p:nvSpPr>
        <p:spPr/>
        <p:txBody>
          <a:bodyPr/>
          <a:lstStyle/>
          <a:p>
            <a:r>
              <a:rPr lang="en-US"/>
              <a:t>VECSTS-IT/13/241</a:t>
            </a:r>
            <a:endParaRPr lang="en-US"/>
          </a:p>
        </p:txBody>
      </p:sp>
      <p:sp>
        <p:nvSpPr>
          <p:cNvPr id="6" name="Slide Number Placeholder 5"/>
          <p:cNvSpPr>
            <a:spLocks noGrp="1"/>
          </p:cNvSpPr>
          <p:nvPr>
            <p:ph type="sldNum" sz="quarter" idx="12"/>
          </p:nvPr>
        </p:nvSpPr>
        <p:spPr/>
        <p:txBody>
          <a:bodyPr/>
          <a:lstStyle/>
          <a:p>
            <a:fld id="{DA58257A-DA28-4C0A-B9D7-0649B675AE66}"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E446A80-15D3-4509-A632-57DD90208658}" type="datetimeFigureOut">
              <a:rPr lang="en-US" smtClean="0"/>
            </a:fld>
            <a:endParaRPr lang="en-US"/>
          </a:p>
        </p:txBody>
      </p:sp>
      <p:sp>
        <p:nvSpPr>
          <p:cNvPr id="6" name="Footer Placeholder 5"/>
          <p:cNvSpPr>
            <a:spLocks noGrp="1"/>
          </p:cNvSpPr>
          <p:nvPr>
            <p:ph type="ftr" sz="quarter" idx="11"/>
          </p:nvPr>
        </p:nvSpPr>
        <p:spPr/>
        <p:txBody>
          <a:bodyPr/>
          <a:lstStyle/>
          <a:p>
            <a:r>
              <a:rPr lang="en-US"/>
              <a:t>VECSTS-IT/13/241</a:t>
            </a:r>
            <a:endParaRPr lang="en-US"/>
          </a:p>
        </p:txBody>
      </p:sp>
      <p:sp>
        <p:nvSpPr>
          <p:cNvPr id="7" name="Slide Number Placeholder 6"/>
          <p:cNvSpPr>
            <a:spLocks noGrp="1"/>
          </p:cNvSpPr>
          <p:nvPr>
            <p:ph type="sldNum" sz="quarter" idx="12"/>
          </p:nvPr>
        </p:nvSpPr>
        <p:spPr/>
        <p:txBody>
          <a:bodyPr/>
          <a:lstStyle/>
          <a:p>
            <a:fld id="{DA58257A-DA28-4C0A-B9D7-0649B675AE66}"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E446A80-15D3-4509-A632-57DD90208658}" type="datetimeFigureOut">
              <a:rPr lang="en-US" smtClean="0"/>
            </a:fld>
            <a:endParaRPr lang="en-US"/>
          </a:p>
        </p:txBody>
      </p:sp>
      <p:sp>
        <p:nvSpPr>
          <p:cNvPr id="8" name="Footer Placeholder 7"/>
          <p:cNvSpPr>
            <a:spLocks noGrp="1"/>
          </p:cNvSpPr>
          <p:nvPr>
            <p:ph type="ftr" sz="quarter" idx="11"/>
          </p:nvPr>
        </p:nvSpPr>
        <p:spPr/>
        <p:txBody>
          <a:bodyPr/>
          <a:lstStyle/>
          <a:p>
            <a:r>
              <a:rPr lang="en-US"/>
              <a:t>VECSTS-IT/13/241</a:t>
            </a:r>
            <a:endParaRPr lang="en-US"/>
          </a:p>
        </p:txBody>
      </p:sp>
      <p:sp>
        <p:nvSpPr>
          <p:cNvPr id="9" name="Slide Number Placeholder 8"/>
          <p:cNvSpPr>
            <a:spLocks noGrp="1"/>
          </p:cNvSpPr>
          <p:nvPr>
            <p:ph type="sldNum" sz="quarter" idx="12"/>
          </p:nvPr>
        </p:nvSpPr>
        <p:spPr/>
        <p:txBody>
          <a:bodyPr/>
          <a:lstStyle/>
          <a:p>
            <a:fld id="{DA58257A-DA28-4C0A-B9D7-0649B675AE66}"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446A80-15D3-4509-A632-57DD90208658}" type="datetimeFigureOut">
              <a:rPr lang="en-US" smtClean="0"/>
            </a:fld>
            <a:endParaRPr lang="en-US"/>
          </a:p>
        </p:txBody>
      </p:sp>
      <p:sp>
        <p:nvSpPr>
          <p:cNvPr id="4" name="Footer Placeholder 3"/>
          <p:cNvSpPr>
            <a:spLocks noGrp="1"/>
          </p:cNvSpPr>
          <p:nvPr>
            <p:ph type="ftr" sz="quarter" idx="11"/>
          </p:nvPr>
        </p:nvSpPr>
        <p:spPr/>
        <p:txBody>
          <a:bodyPr/>
          <a:lstStyle/>
          <a:p>
            <a:r>
              <a:rPr lang="en-US"/>
              <a:t>VECSTS-IT/13/241</a:t>
            </a:r>
            <a:endParaRPr lang="en-US"/>
          </a:p>
        </p:txBody>
      </p:sp>
      <p:sp>
        <p:nvSpPr>
          <p:cNvPr id="5" name="Slide Number Placeholder 4"/>
          <p:cNvSpPr>
            <a:spLocks noGrp="1"/>
          </p:cNvSpPr>
          <p:nvPr>
            <p:ph type="sldNum" sz="quarter" idx="12"/>
          </p:nvPr>
        </p:nvSpPr>
        <p:spPr/>
        <p:txBody>
          <a:bodyPr/>
          <a:lstStyle/>
          <a:p>
            <a:fld id="{DA58257A-DA28-4C0A-B9D7-0649B675AE66}"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46A80-15D3-4509-A632-57DD90208658}" type="datetimeFigureOut">
              <a:rPr lang="en-US" smtClean="0"/>
            </a:fld>
            <a:endParaRPr lang="en-US"/>
          </a:p>
        </p:txBody>
      </p:sp>
      <p:sp>
        <p:nvSpPr>
          <p:cNvPr id="3" name="Footer Placeholder 2"/>
          <p:cNvSpPr>
            <a:spLocks noGrp="1"/>
          </p:cNvSpPr>
          <p:nvPr>
            <p:ph type="ftr" sz="quarter" idx="11"/>
          </p:nvPr>
        </p:nvSpPr>
        <p:spPr/>
        <p:txBody>
          <a:bodyPr/>
          <a:lstStyle/>
          <a:p>
            <a:r>
              <a:rPr lang="en-US"/>
              <a:t>VECSTS-IT/13/241</a:t>
            </a:r>
            <a:endParaRPr lang="en-US"/>
          </a:p>
        </p:txBody>
      </p:sp>
      <p:sp>
        <p:nvSpPr>
          <p:cNvPr id="4" name="Slide Number Placeholder 3"/>
          <p:cNvSpPr>
            <a:spLocks noGrp="1"/>
          </p:cNvSpPr>
          <p:nvPr>
            <p:ph type="sldNum" sz="quarter" idx="12"/>
          </p:nvPr>
        </p:nvSpPr>
        <p:spPr/>
        <p:txBody>
          <a:bodyPr/>
          <a:lstStyle/>
          <a:p>
            <a:fld id="{DA58257A-DA28-4C0A-B9D7-0649B675AE66}"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E446A80-15D3-4509-A632-57DD90208658}" type="datetimeFigureOut">
              <a:rPr lang="en-US" smtClean="0"/>
            </a:fld>
            <a:endParaRPr lang="en-US"/>
          </a:p>
        </p:txBody>
      </p:sp>
      <p:sp>
        <p:nvSpPr>
          <p:cNvPr id="6" name="Footer Placeholder 5"/>
          <p:cNvSpPr>
            <a:spLocks noGrp="1"/>
          </p:cNvSpPr>
          <p:nvPr>
            <p:ph type="ftr" sz="quarter" idx="11"/>
          </p:nvPr>
        </p:nvSpPr>
        <p:spPr/>
        <p:txBody>
          <a:bodyPr/>
          <a:lstStyle/>
          <a:p>
            <a:r>
              <a:rPr lang="en-US"/>
              <a:t>VECSTS-IT/13/241</a:t>
            </a:r>
            <a:endParaRPr lang="en-US"/>
          </a:p>
        </p:txBody>
      </p:sp>
      <p:sp>
        <p:nvSpPr>
          <p:cNvPr id="7" name="Slide Number Placeholder 6"/>
          <p:cNvSpPr>
            <a:spLocks noGrp="1"/>
          </p:cNvSpPr>
          <p:nvPr>
            <p:ph type="sldNum" sz="quarter" idx="12"/>
          </p:nvPr>
        </p:nvSpPr>
        <p:spPr/>
        <p:txBody>
          <a:bodyPr/>
          <a:lstStyle/>
          <a:p>
            <a:fld id="{DA58257A-DA28-4C0A-B9D7-0649B675AE66}"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E446A80-15D3-4509-A632-57DD90208658}" type="datetimeFigureOut">
              <a:rPr lang="en-US" smtClean="0"/>
            </a:fld>
            <a:endParaRPr lang="en-US"/>
          </a:p>
        </p:txBody>
      </p:sp>
      <p:sp>
        <p:nvSpPr>
          <p:cNvPr id="6" name="Footer Placeholder 5"/>
          <p:cNvSpPr>
            <a:spLocks noGrp="1"/>
          </p:cNvSpPr>
          <p:nvPr>
            <p:ph type="ftr" sz="quarter" idx="11"/>
          </p:nvPr>
        </p:nvSpPr>
        <p:spPr/>
        <p:txBody>
          <a:bodyPr/>
          <a:lstStyle/>
          <a:p>
            <a:r>
              <a:rPr lang="en-US"/>
              <a:t>VECSTS-IT/13/241</a:t>
            </a:r>
            <a:endParaRPr lang="en-US"/>
          </a:p>
        </p:txBody>
      </p:sp>
      <p:sp>
        <p:nvSpPr>
          <p:cNvPr id="7" name="Slide Number Placeholder 6"/>
          <p:cNvSpPr>
            <a:spLocks noGrp="1"/>
          </p:cNvSpPr>
          <p:nvPr>
            <p:ph type="sldNum" sz="quarter" idx="12"/>
          </p:nvPr>
        </p:nvSpPr>
        <p:spPr/>
        <p:txBody>
          <a:bodyPr/>
          <a:lstStyle/>
          <a:p>
            <a:fld id="{DA58257A-DA28-4C0A-B9D7-0649B675AE66}"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46A80-15D3-4509-A632-57DD9020865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VECSTS-IT/13/241</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8257A-DA28-4C0A-B9D7-0649B675AE6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3.png"/><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1" Type="http://schemas.openxmlformats.org/officeDocument/2006/relationships/slideLayout" Target="../slideLayouts/slideLayout1.xml"/><Relationship Id="rId10" Type="http://schemas.openxmlformats.org/officeDocument/2006/relationships/image" Target="../media/image25.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33097" y="682120"/>
            <a:ext cx="9144000" cy="120128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Virtual Environment Control System Through Sensor Network</a:t>
            </a:r>
            <a:endParaRPr lang="en-US" b="1" dirty="0"/>
          </a:p>
        </p:txBody>
      </p:sp>
      <p:sp>
        <p:nvSpPr>
          <p:cNvPr id="6" name="Subtitle 2"/>
          <p:cNvSpPr txBox="1"/>
          <p:nvPr/>
        </p:nvSpPr>
        <p:spPr>
          <a:xfrm>
            <a:off x="1717183" y="2209508"/>
            <a:ext cx="9144000" cy="3491344"/>
          </a:xfrm>
          <a:prstGeom prst="rect">
            <a:avLst/>
          </a:prstGeom>
        </p:spPr>
        <p:txBody>
          <a:bodyPr vert="horz" lIns="91440" tIns="45720" rIns="91440" bIns="45720" rtlCol="0">
            <a:normAutofit fontScale="5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By</a:t>
            </a:r>
            <a:endParaRPr lang="en-US" dirty="0" smtClean="0"/>
          </a:p>
          <a:p>
            <a:pPr marL="0" indent="0" algn="ctr">
              <a:buNone/>
            </a:pPr>
            <a:endParaRPr lang="en-US" dirty="0" smtClean="0"/>
          </a:p>
          <a:p>
            <a:pPr marL="0" indent="0" algn="ctr">
              <a:buNone/>
            </a:pPr>
            <a:r>
              <a:rPr lang="en-US" dirty="0" smtClean="0"/>
              <a:t>GHMDD </a:t>
            </a:r>
            <a:r>
              <a:rPr lang="en-US" dirty="0" err="1" smtClean="0"/>
              <a:t>Lakshan</a:t>
            </a:r>
            <a:endParaRPr lang="en-US" dirty="0" smtClean="0"/>
          </a:p>
          <a:p>
            <a:pPr marL="0" indent="0" algn="ctr">
              <a:buNone/>
            </a:pPr>
            <a:r>
              <a:rPr lang="en-US" dirty="0" smtClean="0"/>
              <a:t>(IT/13/241)</a:t>
            </a:r>
            <a:endParaRPr lang="en-US" dirty="0" smtClean="0"/>
          </a:p>
          <a:p>
            <a:pPr marL="0" indent="0" algn="ctr">
              <a:buNone/>
            </a:pPr>
            <a:endParaRPr lang="en-US" dirty="0" smtClean="0"/>
          </a:p>
          <a:p>
            <a:pPr marL="0" indent="0" algn="ctr">
              <a:buNone/>
            </a:pPr>
            <a:r>
              <a:rPr lang="en-US" dirty="0" smtClean="0">
                <a:latin typeface="Calibri" panose="020F0502020204030204" pitchFamily="34" charset="0"/>
              </a:rPr>
              <a:t>Under the Supervision of</a:t>
            </a:r>
            <a:endParaRPr lang="en-US" dirty="0" smtClean="0">
              <a:latin typeface="Calibri" panose="020F0502020204030204" pitchFamily="34" charset="0"/>
            </a:endParaRPr>
          </a:p>
          <a:p>
            <a:pPr marL="0" indent="0" algn="ctr">
              <a:buNone/>
            </a:pPr>
            <a:r>
              <a:rPr lang="en-US" dirty="0" smtClean="0">
                <a:latin typeface="Calibri" panose="020F0502020204030204" pitchFamily="34" charset="0"/>
              </a:rPr>
              <a:t>Mr. B. </a:t>
            </a:r>
            <a:r>
              <a:rPr lang="en-US" dirty="0" err="1" smtClean="0">
                <a:latin typeface="Calibri" panose="020F0502020204030204" pitchFamily="34" charset="0"/>
              </a:rPr>
              <a:t>Hettige</a:t>
            </a:r>
            <a:endParaRPr lang="en-US" dirty="0" smtClean="0">
              <a:latin typeface="Calibri" panose="020F0502020204030204" pitchFamily="34" charset="0"/>
            </a:endParaRPr>
          </a:p>
          <a:p>
            <a:pPr marL="0" indent="0" algn="ctr">
              <a:buNone/>
            </a:pPr>
            <a:r>
              <a:rPr lang="en-US" dirty="0" smtClean="0">
                <a:latin typeface="Calibri" panose="020F0502020204030204" pitchFamily="34" charset="0"/>
              </a:rPr>
              <a:t>Mr. D </a:t>
            </a:r>
            <a:r>
              <a:rPr lang="en-US" dirty="0" err="1" smtClean="0">
                <a:latin typeface="Calibri" panose="020F0502020204030204" pitchFamily="34" charset="0"/>
              </a:rPr>
              <a:t>Maithri</a:t>
            </a:r>
            <a:r>
              <a:rPr lang="en-US" dirty="0" smtClean="0">
                <a:latin typeface="Calibri" panose="020F0502020204030204" pitchFamily="34" charset="0"/>
              </a:rPr>
              <a:t> </a:t>
            </a:r>
            <a:r>
              <a:rPr lang="en-US" dirty="0" err="1" smtClean="0">
                <a:latin typeface="Calibri" panose="020F0502020204030204" pitchFamily="34" charset="0"/>
              </a:rPr>
              <a:t>Ranga</a:t>
            </a:r>
            <a:r>
              <a:rPr lang="en-US" dirty="0" smtClean="0">
                <a:latin typeface="Calibri" panose="020F0502020204030204" pitchFamily="34" charset="0"/>
              </a:rPr>
              <a:t> </a:t>
            </a:r>
            <a:r>
              <a:rPr lang="en-US" dirty="0" err="1" smtClean="0">
                <a:latin typeface="Calibri" panose="020F0502020204030204" pitchFamily="34" charset="0"/>
              </a:rPr>
              <a:t>Kulasekara</a:t>
            </a:r>
            <a:endParaRPr lang="en-US" dirty="0" smtClean="0">
              <a:latin typeface="Calibri" panose="020F0502020204030204" pitchFamily="34" charset="0"/>
            </a:endParaRPr>
          </a:p>
          <a:p>
            <a:pPr marL="0" indent="0" algn="ctr">
              <a:buNone/>
            </a:pPr>
            <a:endParaRPr lang="en-US" dirty="0" smtClean="0"/>
          </a:p>
          <a:p>
            <a:pPr marL="0" indent="0" algn="ctr">
              <a:buNone/>
            </a:pPr>
            <a:endParaRPr lang="en-US" dirty="0" smtClean="0"/>
          </a:p>
          <a:p>
            <a:pPr marL="0" indent="0" algn="ctr">
              <a:buNone/>
            </a:pPr>
            <a:r>
              <a:rPr lang="en-US" dirty="0" smtClean="0">
                <a:solidFill>
                  <a:schemeClr val="bg1">
                    <a:lumMod val="75000"/>
                    <a:lumOff val="25000"/>
                  </a:schemeClr>
                </a:solidFill>
              </a:rPr>
              <a:t>General </a:t>
            </a:r>
            <a:r>
              <a:rPr lang="en-US" dirty="0" smtClean="0"/>
              <a:t>Sir John </a:t>
            </a:r>
            <a:r>
              <a:rPr lang="en-US" dirty="0" err="1" smtClean="0"/>
              <a:t>Kotelawala</a:t>
            </a:r>
            <a:r>
              <a:rPr lang="en-US" dirty="0" smtClean="0"/>
              <a:t> </a:t>
            </a:r>
            <a:r>
              <a:rPr lang="en-US" dirty="0" err="1" smtClean="0"/>
              <a:t>Defence</a:t>
            </a:r>
            <a:r>
              <a:rPr lang="en-US" dirty="0" smtClean="0"/>
              <a:t> University, </a:t>
            </a:r>
            <a:r>
              <a:rPr lang="en-US" dirty="0" smtClean="0">
                <a:solidFill>
                  <a:schemeClr val="bg1">
                    <a:lumMod val="75000"/>
                    <a:lumOff val="25000"/>
                  </a:schemeClr>
                </a:solidFill>
              </a:rPr>
              <a:t>Sri Lanka</a:t>
            </a:r>
            <a:endParaRPr lang="en-US" dirty="0" smtClean="0">
              <a:solidFill>
                <a:schemeClr val="bg1">
                  <a:lumMod val="75000"/>
                  <a:lumOff val="25000"/>
                </a:schemeClr>
              </a:solidFill>
            </a:endParaRPr>
          </a:p>
          <a:p>
            <a:pPr marL="0" indent="0" algn="ctr">
              <a:buNone/>
            </a:pPr>
            <a:endParaRPr lang="en-US" dirty="0" smtClean="0"/>
          </a:p>
          <a:p>
            <a:pPr algn="ctr"/>
            <a:endParaRPr lang="en-US" dirty="0"/>
          </a:p>
        </p:txBody>
      </p:sp>
      <p:pic>
        <p:nvPicPr>
          <p:cNvPr id="2" name="Picture 4"/>
          <p:cNvPicPr>
            <a:picLocks noChangeAspect="1" noChangeArrowheads="1"/>
          </p:cNvPicPr>
          <p:nvPr>
            <p:ph idx="1"/>
          </p:nvPr>
        </p:nvPicPr>
        <p:blipFill>
          <a:blip r:embed="rId1"/>
          <a:srcRect l="55670"/>
          <a:stretch>
            <a:fillRect/>
          </a:stretch>
        </p:blipFill>
        <p:spPr bwMode="auto">
          <a:xfrm>
            <a:off x="8443595" y="1691005"/>
            <a:ext cx="3854450" cy="1792605"/>
          </a:xfrm>
          <a:prstGeom prst="rect">
            <a:avLst/>
          </a:prstGeom>
          <a:ln>
            <a:noFill/>
          </a:ln>
          <a:effectLst>
            <a:softEdge rad="112500"/>
          </a:effectLst>
        </p:spPr>
      </p:pic>
      <p:sp>
        <p:nvSpPr>
          <p:cNvPr id="5" name="Slide Number Placeholder 4"/>
          <p:cNvSpPr>
            <a:spLocks noGrp="1"/>
          </p:cNvSpPr>
          <p:nvPr>
            <p:ph type="sldNum" sz="quarter" idx="12"/>
          </p:nvPr>
        </p:nvSpPr>
        <p:spPr/>
        <p:txBody>
          <a:bodyPr/>
          <a:p>
            <a:fld id="{DA58257A-DA28-4C0A-B9D7-0649B675AE66}" type="slidenum">
              <a:rPr lang="en-US" smtClean="0"/>
            </a:fld>
            <a:endParaRPr lang="en-US"/>
          </a:p>
        </p:txBody>
      </p:sp>
      <p:sp>
        <p:nvSpPr>
          <p:cNvPr id="7" name="Footer Placeholder 6"/>
          <p:cNvSpPr>
            <a:spLocks noGrp="1"/>
          </p:cNvSpPr>
          <p:nvPr>
            <p:ph type="ftr" sz="quarter" idx="11"/>
          </p:nvPr>
        </p:nvSpPr>
        <p:spPr/>
        <p:txBody>
          <a:bodyPr/>
          <a:p>
            <a:r>
              <a:rPr lang="en-US"/>
              <a:t>VECSTS-IT/13/241</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50702"/>
            <a:ext cx="10515600" cy="1325563"/>
          </a:xfrm>
        </p:spPr>
        <p:txBody>
          <a:bodyPr/>
          <a:lstStyle/>
          <a:p>
            <a:r>
              <a:rPr lang="en-US" b="1" dirty="0" smtClean="0"/>
              <a:t>Approach</a:t>
            </a:r>
            <a:endParaRPr lang="en-US" b="1" dirty="0"/>
          </a:p>
        </p:txBody>
      </p:sp>
      <p:sp>
        <p:nvSpPr>
          <p:cNvPr id="4" name="Content Placeholder 2"/>
          <p:cNvSpPr>
            <a:spLocks noGrp="1"/>
          </p:cNvSpPr>
          <p:nvPr>
            <p:ph idx="1"/>
          </p:nvPr>
        </p:nvSpPr>
        <p:spPr>
          <a:xfrm>
            <a:off x="838199" y="1393892"/>
            <a:ext cx="10515600" cy="2076674"/>
          </a:xfrm>
        </p:spPr>
        <p:txBody>
          <a:bodyPr>
            <a:noAutofit/>
          </a:bodyPr>
          <a:lstStyle/>
          <a:p>
            <a:pPr>
              <a:buFont typeface="Wingdings" panose="05000000000000000000" pitchFamily="2" charset="2"/>
              <a:buChar char="Ø"/>
            </a:pPr>
            <a:r>
              <a:rPr lang="en-US" sz="2800" dirty="0" smtClean="0">
                <a:solidFill>
                  <a:srgbClr val="FF0000"/>
                </a:solidFill>
              </a:rPr>
              <a:t> Input </a:t>
            </a:r>
            <a:endParaRPr lang="en-US" sz="2800" dirty="0" smtClean="0">
              <a:solidFill>
                <a:srgbClr val="FF0000"/>
              </a:solidFill>
            </a:endParaRPr>
          </a:p>
          <a:p>
            <a:pPr marL="685800" lvl="3" indent="511175">
              <a:buFont typeface="Courier New" panose="02070309020205020404" pitchFamily="49" charset="0"/>
              <a:buChar char="o"/>
            </a:pPr>
            <a:r>
              <a:rPr lang="en-US" sz="2800" dirty="0" smtClean="0"/>
              <a:t>Environment Parameters</a:t>
            </a:r>
            <a:endParaRPr lang="en-US" sz="2800" dirty="0" smtClean="0"/>
          </a:p>
          <a:p>
            <a:pPr lvl="3"/>
            <a:endParaRPr lang="en-US" dirty="0">
              <a:solidFill>
                <a:srgbClr val="FF0000"/>
              </a:solidFill>
            </a:endParaRPr>
          </a:p>
          <a:p>
            <a:pPr marL="342900" lvl="1" indent="-342900">
              <a:buFont typeface="Wingdings" panose="05000000000000000000" pitchFamily="2" charset="2"/>
              <a:buChar char="Ø"/>
            </a:pPr>
            <a:r>
              <a:rPr lang="en-US" dirty="0">
                <a:solidFill>
                  <a:srgbClr val="FF0000"/>
                </a:solidFill>
              </a:rPr>
              <a:t>Functional </a:t>
            </a:r>
            <a:r>
              <a:rPr lang="en-US" dirty="0" smtClean="0">
                <a:solidFill>
                  <a:srgbClr val="FF0000"/>
                </a:solidFill>
              </a:rPr>
              <a:t>Requirements</a:t>
            </a:r>
            <a:endParaRPr lang="en-US" dirty="0" smtClean="0">
              <a:solidFill>
                <a:srgbClr val="FF0000"/>
              </a:solidFill>
            </a:endParaRPr>
          </a:p>
          <a:p>
            <a:pPr marL="0" lvl="1" indent="0">
              <a:buNone/>
            </a:pPr>
            <a:endParaRPr lang="en-US" dirty="0">
              <a:solidFill>
                <a:srgbClr val="FF0000"/>
              </a:solidFill>
            </a:endParaRPr>
          </a:p>
        </p:txBody>
      </p:sp>
      <p:sp>
        <p:nvSpPr>
          <p:cNvPr id="6" name="TextBox 5"/>
          <p:cNvSpPr txBox="1"/>
          <p:nvPr/>
        </p:nvSpPr>
        <p:spPr>
          <a:xfrm>
            <a:off x="953573" y="3084200"/>
            <a:ext cx="9898487" cy="2831544"/>
          </a:xfrm>
          <a:prstGeom prst="rect">
            <a:avLst/>
          </a:prstGeom>
          <a:noFill/>
        </p:spPr>
        <p:txBody>
          <a:bodyPr wrap="square" rtlCol="0">
            <a:spAutoFit/>
          </a:bodyPr>
          <a:lstStyle/>
          <a:p>
            <a:pPr marL="342900" lvl="0" indent="-342900" algn="just">
              <a:buFont typeface="Arial" panose="020B0604020202020204" pitchFamily="34" charset="0"/>
              <a:buChar char="•"/>
            </a:pPr>
            <a:r>
              <a:rPr lang="en-US" sz="2000" dirty="0" smtClean="0"/>
              <a:t>Facility to automatically </a:t>
            </a:r>
            <a:r>
              <a:rPr lang="en-US" sz="2000" dirty="0"/>
              <a:t>control environment condition with in green house allowing any type of plant to be grown.</a:t>
            </a:r>
            <a:endParaRPr lang="en-US" sz="2000" dirty="0"/>
          </a:p>
          <a:p>
            <a:pPr marL="342900" lvl="0" indent="-342900" algn="just">
              <a:buFont typeface="Arial" panose="020B0604020202020204" pitchFamily="34" charset="0"/>
              <a:buChar char="•"/>
            </a:pPr>
            <a:r>
              <a:rPr lang="en-US" sz="2000" dirty="0" smtClean="0"/>
              <a:t>Facility to capture </a:t>
            </a:r>
            <a:r>
              <a:rPr lang="en-US" sz="2000" dirty="0"/>
              <a:t>the environment parameters like temperature, Humidity and light.</a:t>
            </a:r>
            <a:endParaRPr lang="en-US" sz="2000" dirty="0"/>
          </a:p>
          <a:p>
            <a:pPr marL="342900" lvl="0" indent="-342900" algn="just">
              <a:buFont typeface="Arial" panose="020B0604020202020204" pitchFamily="34" charset="0"/>
              <a:buChar char="•"/>
            </a:pPr>
            <a:r>
              <a:rPr lang="en-US" sz="2000" dirty="0"/>
              <a:t>This system should minimize labor cost involved in maintaining greenhouse.</a:t>
            </a:r>
            <a:endParaRPr lang="en-US" sz="2000" dirty="0"/>
          </a:p>
          <a:p>
            <a:pPr marL="342900" lvl="0" indent="-342900" algn="just">
              <a:buFont typeface="Arial" panose="020B0604020202020204" pitchFamily="34" charset="0"/>
              <a:buChar char="•"/>
            </a:pPr>
            <a:r>
              <a:rPr lang="en-US" sz="2000" dirty="0" smtClean="0"/>
              <a:t>Facility to eliminate </a:t>
            </a:r>
            <a:r>
              <a:rPr lang="en-US" sz="2000" dirty="0"/>
              <a:t>risk of greenhouse not being maintained at specific environment condition due to the human errors.</a:t>
            </a:r>
            <a:endParaRPr lang="en-US" sz="2000" dirty="0"/>
          </a:p>
          <a:p>
            <a:pPr marL="342900" lvl="0" indent="-342900" algn="just">
              <a:buFont typeface="Arial" panose="020B0604020202020204" pitchFamily="34" charset="0"/>
              <a:buChar char="•"/>
            </a:pPr>
            <a:r>
              <a:rPr lang="en-US" sz="2000" dirty="0" smtClean="0"/>
              <a:t>Facility to automatically </a:t>
            </a:r>
            <a:r>
              <a:rPr lang="en-US" sz="2000" dirty="0"/>
              <a:t>send SMS to the user when environment parameters changes</a:t>
            </a:r>
            <a:endParaRPr lang="en-US" sz="2000" dirty="0"/>
          </a:p>
          <a:p>
            <a:pPr marL="342900" lvl="0" indent="-342900" algn="just">
              <a:buFont typeface="Arial" panose="020B0604020202020204" pitchFamily="34" charset="0"/>
              <a:buChar char="•"/>
            </a:pPr>
            <a:r>
              <a:rPr lang="en-US" sz="2000" dirty="0" smtClean="0"/>
              <a:t>Facility to controlled </a:t>
            </a:r>
            <a:r>
              <a:rPr lang="en-US" sz="2000" dirty="0"/>
              <a:t>manually using android application and the standalone c# application</a:t>
            </a:r>
            <a:endParaRPr lang="en-US" sz="2000" dirty="0"/>
          </a:p>
          <a:p>
            <a:endParaRPr lang="en-US" dirty="0"/>
          </a:p>
        </p:txBody>
      </p:sp>
      <p:sp>
        <p:nvSpPr>
          <p:cNvPr id="3" name="Slide Number Placeholder 2"/>
          <p:cNvSpPr>
            <a:spLocks noGrp="1"/>
          </p:cNvSpPr>
          <p:nvPr>
            <p:ph type="sldNum" sz="quarter" idx="12"/>
          </p:nvPr>
        </p:nvSpPr>
        <p:spPr/>
        <p:txBody>
          <a:bodyPr/>
          <a:p>
            <a:fld id="{DA58257A-DA28-4C0A-B9D7-0649B675AE66}" type="slidenum">
              <a:rPr lang="en-US" smtClean="0"/>
            </a:fld>
            <a:endParaRPr lang="en-US"/>
          </a:p>
        </p:txBody>
      </p:sp>
      <p:sp>
        <p:nvSpPr>
          <p:cNvPr id="5" name="Footer Placeholder 4"/>
          <p:cNvSpPr>
            <a:spLocks noGrp="1"/>
          </p:cNvSpPr>
          <p:nvPr>
            <p:ph type="ftr" sz="quarter" idx="11"/>
          </p:nvPr>
        </p:nvSpPr>
        <p:spPr/>
        <p:txBody>
          <a:bodyPr/>
          <a:p>
            <a:r>
              <a:rPr lang="en-US"/>
              <a:t>VECSTS-IT/13/241</a:t>
            </a:r>
            <a:endParaRPr lang="en-US"/>
          </a:p>
        </p:txBody>
      </p:sp>
      <p:pic>
        <p:nvPicPr>
          <p:cNvPr id="7" name="Picture 4"/>
          <p:cNvPicPr>
            <a:picLocks noChangeAspect="1" noChangeArrowheads="1"/>
          </p:cNvPicPr>
          <p:nvPr>
            <p:ph sz="half" idx="2"/>
          </p:nvPr>
        </p:nvPicPr>
        <p:blipFill>
          <a:blip r:embed="rId1"/>
          <a:srcRect l="55670"/>
          <a:stretch>
            <a:fillRect/>
          </a:stretch>
        </p:blipFill>
        <p:spPr bwMode="auto">
          <a:xfrm>
            <a:off x="10297160" y="253365"/>
            <a:ext cx="1056640" cy="129222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1200"/>
              </a:spcBef>
              <a:spcAft>
                <a:spcPts val="200"/>
              </a:spcAft>
              <a:buClr>
                <a:srgbClr val="2C2C2C">
                  <a:lumMod val="75000"/>
                  <a:lumOff val="25000"/>
                </a:srgbClr>
              </a:buClr>
            </a:pPr>
            <a:r>
              <a:rPr lang="en-US" dirty="0" smtClean="0">
                <a:solidFill>
                  <a:schemeClr val="tx1">
                    <a:lumMod val="95000"/>
                    <a:lumOff val="5000"/>
                  </a:schemeClr>
                </a:solidFill>
                <a:latin typeface="Calibri" panose="020F0502020204030204" pitchFamily="34" charset="0"/>
              </a:rPr>
              <a:t>Technologies adapted</a:t>
            </a:r>
            <a:endParaRPr lang="en-US" dirty="0" smtClean="0">
              <a:solidFill>
                <a:schemeClr val="tx1">
                  <a:lumMod val="95000"/>
                  <a:lumOff val="5000"/>
                </a:schemeClr>
              </a:solidFill>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t>Sensor Network</a:t>
            </a:r>
            <a:endParaRPr lang="en-US" dirty="0" smtClean="0"/>
          </a:p>
          <a:p>
            <a:r>
              <a:rPr lang="en-US" dirty="0" smtClean="0"/>
              <a:t>Microcontroller</a:t>
            </a:r>
            <a:endParaRPr lang="en-US" dirty="0" smtClean="0"/>
          </a:p>
          <a:p>
            <a:r>
              <a:rPr lang="en-US" dirty="0" smtClean="0"/>
              <a:t>C# </a:t>
            </a:r>
            <a:endParaRPr lang="en-US" dirty="0" smtClean="0"/>
          </a:p>
          <a:p>
            <a:r>
              <a:rPr lang="en-US" dirty="0" smtClean="0"/>
              <a:t>Android</a:t>
            </a:r>
            <a:endParaRPr lang="en-US" dirty="0"/>
          </a:p>
          <a:p>
            <a:r>
              <a:rPr lang="en-US" dirty="0" err="1" smtClean="0"/>
              <a:t>Arduino</a:t>
            </a:r>
            <a:r>
              <a:rPr lang="en-US" dirty="0" smtClean="0"/>
              <a:t> IDE</a:t>
            </a:r>
            <a:endParaRPr lang="en-US" dirty="0"/>
          </a:p>
        </p:txBody>
      </p:sp>
      <p:sp>
        <p:nvSpPr>
          <p:cNvPr id="4" name="Slide Number Placeholder 3"/>
          <p:cNvSpPr>
            <a:spLocks noGrp="1"/>
          </p:cNvSpPr>
          <p:nvPr>
            <p:ph type="sldNum" sz="quarter" idx="12"/>
          </p:nvPr>
        </p:nvSpPr>
        <p:spPr/>
        <p:txBody>
          <a:bodyPr/>
          <a:p>
            <a:fld id="{DA58257A-DA28-4C0A-B9D7-0649B675AE66}" type="slidenum">
              <a:rPr lang="en-US" smtClean="0"/>
            </a:fld>
            <a:endParaRPr lang="en-US"/>
          </a:p>
        </p:txBody>
      </p:sp>
      <p:sp>
        <p:nvSpPr>
          <p:cNvPr id="5" name="Footer Placeholder 4"/>
          <p:cNvSpPr>
            <a:spLocks noGrp="1"/>
          </p:cNvSpPr>
          <p:nvPr>
            <p:ph type="ftr" sz="quarter" idx="11"/>
          </p:nvPr>
        </p:nvSpPr>
        <p:spPr/>
        <p:txBody>
          <a:bodyPr/>
          <a:p>
            <a:r>
              <a:rPr lang="en-US"/>
              <a:t>VECSTS-IT/13/241</a:t>
            </a:r>
            <a:endParaRPr lang="en-US"/>
          </a:p>
        </p:txBody>
      </p:sp>
      <p:pic>
        <p:nvPicPr>
          <p:cNvPr id="6" name="Picture 4"/>
          <p:cNvPicPr>
            <a:picLocks noChangeAspect="1" noChangeArrowheads="1"/>
          </p:cNvPicPr>
          <p:nvPr>
            <p:ph sz="half" idx="2"/>
          </p:nvPr>
        </p:nvPicPr>
        <p:blipFill>
          <a:blip r:embed="rId1"/>
          <a:srcRect l="55670"/>
          <a:stretch>
            <a:fillRect/>
          </a:stretch>
        </p:blipFill>
        <p:spPr bwMode="auto">
          <a:xfrm>
            <a:off x="10297160" y="253365"/>
            <a:ext cx="1056640" cy="1292225"/>
          </a:xfrm>
          <a:prstGeom prst="rect">
            <a:avLst/>
          </a:prstGeom>
          <a:ln>
            <a:noFill/>
          </a:ln>
          <a:effectLst>
            <a:softEdge rad="11250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0006" y="1481071"/>
            <a:ext cx="9208394" cy="923330"/>
          </a:xfrm>
          <a:prstGeom prst="rect">
            <a:avLst/>
          </a:prstGeom>
          <a:noFill/>
        </p:spPr>
        <p:txBody>
          <a:bodyPr wrap="square" rtlCol="0">
            <a:spAutoFit/>
          </a:bodyPr>
          <a:lstStyle/>
          <a:p>
            <a:pPr algn="just"/>
            <a:r>
              <a:rPr lang="en-US" dirty="0"/>
              <a:t>Sensor Network (</a:t>
            </a:r>
            <a:r>
              <a:rPr lang="en-US" dirty="0" smtClean="0"/>
              <a:t>WSN) consisting </a:t>
            </a:r>
            <a:r>
              <a:rPr lang="en-US" dirty="0"/>
              <a:t>of small-size wireless sensor nodes equipped </a:t>
            </a:r>
            <a:r>
              <a:rPr lang="en-US" dirty="0" smtClean="0"/>
              <a:t>with radio </a:t>
            </a:r>
            <a:r>
              <a:rPr lang="en-US" dirty="0"/>
              <a:t>and one or several sensors, is an attractive and </a:t>
            </a:r>
            <a:r>
              <a:rPr lang="en-US" dirty="0" smtClean="0"/>
              <a:t>cost efficient option </a:t>
            </a:r>
            <a:r>
              <a:rPr lang="en-US" dirty="0"/>
              <a:t>to build the required measurement system.</a:t>
            </a:r>
            <a:endParaRPr lang="en-US" dirty="0"/>
          </a:p>
        </p:txBody>
      </p:sp>
      <p:sp>
        <p:nvSpPr>
          <p:cNvPr id="5" name="TextBox 4"/>
          <p:cNvSpPr txBox="1"/>
          <p:nvPr/>
        </p:nvSpPr>
        <p:spPr>
          <a:xfrm>
            <a:off x="850006" y="579549"/>
            <a:ext cx="8139448" cy="707886"/>
          </a:xfrm>
          <a:prstGeom prst="rect">
            <a:avLst/>
          </a:prstGeom>
          <a:noFill/>
        </p:spPr>
        <p:txBody>
          <a:bodyPr wrap="square" rtlCol="0">
            <a:spAutoFit/>
          </a:bodyPr>
          <a:lstStyle/>
          <a:p>
            <a:r>
              <a:rPr lang="en-US" sz="4000" dirty="0" smtClean="0"/>
              <a:t>Sensor Network</a:t>
            </a:r>
            <a:endParaRPr lang="en-US" sz="4000" dirty="0"/>
          </a:p>
        </p:txBody>
      </p:sp>
      <p:sp>
        <p:nvSpPr>
          <p:cNvPr id="2" name="Slide Number Placeholder 1"/>
          <p:cNvSpPr>
            <a:spLocks noGrp="1"/>
          </p:cNvSpPr>
          <p:nvPr>
            <p:ph type="sldNum" sz="quarter" idx="12"/>
          </p:nvPr>
        </p:nvSpPr>
        <p:spPr/>
        <p:txBody>
          <a:bodyPr/>
          <a:p>
            <a:fld id="{DA58257A-DA28-4C0A-B9D7-0649B675AE66}" type="slidenum">
              <a:rPr lang="en-US" smtClean="0"/>
            </a:fld>
            <a:endParaRPr lang="en-US"/>
          </a:p>
        </p:txBody>
      </p:sp>
      <p:sp>
        <p:nvSpPr>
          <p:cNvPr id="3" name="Footer Placeholder 2"/>
          <p:cNvSpPr>
            <a:spLocks noGrp="1"/>
          </p:cNvSpPr>
          <p:nvPr>
            <p:ph type="ftr" sz="quarter" idx="11"/>
          </p:nvPr>
        </p:nvSpPr>
        <p:spPr/>
        <p:txBody>
          <a:bodyPr/>
          <a:p>
            <a:r>
              <a:rPr lang="en-US"/>
              <a:t>VECSTS-IT/13/241</a:t>
            </a:r>
            <a:endParaRPr lang="en-US"/>
          </a:p>
        </p:txBody>
      </p:sp>
      <p:pic>
        <p:nvPicPr>
          <p:cNvPr id="6" name="Picture 4"/>
          <p:cNvPicPr>
            <a:picLocks noChangeAspect="1" noChangeArrowheads="1"/>
          </p:cNvPicPr>
          <p:nvPr>
            <p:ph sz="half" idx="2"/>
          </p:nvPr>
        </p:nvPicPr>
        <p:blipFill>
          <a:blip r:embed="rId1"/>
          <a:srcRect l="55670"/>
          <a:stretch>
            <a:fillRect/>
          </a:stretch>
        </p:blipFill>
        <p:spPr bwMode="auto">
          <a:xfrm>
            <a:off x="10297160" y="253365"/>
            <a:ext cx="1056640" cy="1292225"/>
          </a:xfrm>
          <a:prstGeom prst="rect">
            <a:avLst/>
          </a:prstGeom>
          <a:ln>
            <a:noFill/>
          </a:ln>
          <a:effectLst>
            <a:softEdge rad="1125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b="1"/>
              <a:t>Circuit Diagram</a:t>
            </a:r>
            <a:endParaRPr lang="en-US" b="1"/>
          </a:p>
        </p:txBody>
      </p:sp>
      <p:sp>
        <p:nvSpPr>
          <p:cNvPr id="4" name="Footer Placeholder 3"/>
          <p:cNvSpPr>
            <a:spLocks noGrp="1"/>
          </p:cNvSpPr>
          <p:nvPr>
            <p:ph type="ftr" sz="quarter" idx="11"/>
          </p:nvPr>
        </p:nvSpPr>
        <p:spPr/>
        <p:txBody>
          <a:bodyPr/>
          <a:p>
            <a:r>
              <a:rPr lang="en-US"/>
              <a:t>VECSTS-IT/13/241</a:t>
            </a:r>
            <a:endParaRPr lang="en-US"/>
          </a:p>
        </p:txBody>
      </p:sp>
      <p:sp>
        <p:nvSpPr>
          <p:cNvPr id="5" name="Slide Number Placeholder 4"/>
          <p:cNvSpPr>
            <a:spLocks noGrp="1"/>
          </p:cNvSpPr>
          <p:nvPr>
            <p:ph type="sldNum" sz="quarter" idx="12"/>
          </p:nvPr>
        </p:nvSpPr>
        <p:spPr/>
        <p:txBody>
          <a:bodyPr/>
          <a:p>
            <a:fld id="{DA58257A-DA28-4C0A-B9D7-0649B675AE66}" type="slidenum">
              <a:rPr lang="en-US" smtClean="0"/>
            </a:fld>
            <a:endParaRPr lang="en-US"/>
          </a:p>
        </p:txBody>
      </p:sp>
      <p:pic>
        <p:nvPicPr>
          <p:cNvPr id="238" name="Picture 238"/>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265555" y="1840230"/>
            <a:ext cx="8980170" cy="4321810"/>
          </a:xfrm>
          <a:prstGeom prst="rect">
            <a:avLst/>
          </a:prstGeom>
          <a:noFill/>
        </p:spPr>
      </p:pic>
      <p:pic>
        <p:nvPicPr>
          <p:cNvPr id="7" name="Picture 4"/>
          <p:cNvPicPr>
            <a:picLocks noChangeAspect="1" noChangeArrowheads="1"/>
          </p:cNvPicPr>
          <p:nvPr>
            <p:ph sz="half" idx="2"/>
          </p:nvPr>
        </p:nvPicPr>
        <p:blipFill>
          <a:blip r:embed="rId2"/>
          <a:srcRect l="55670"/>
          <a:stretch>
            <a:fillRect/>
          </a:stretch>
        </p:blipFill>
        <p:spPr bwMode="auto">
          <a:xfrm>
            <a:off x="10297160" y="253365"/>
            <a:ext cx="1056640" cy="1292225"/>
          </a:xfrm>
          <a:prstGeom prst="rect">
            <a:avLst/>
          </a:prstGeom>
          <a:ln>
            <a:noFill/>
          </a:ln>
          <a:effectLst>
            <a:softEdge rad="11250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smtClean="0"/>
            </a:br>
            <a:endParaRPr lang="en-US" dirty="0"/>
          </a:p>
        </p:txBody>
      </p:sp>
      <p:sp>
        <p:nvSpPr>
          <p:cNvPr id="4" name="Title 1"/>
          <p:cNvSpPr txBox="1"/>
          <p:nvPr/>
        </p:nvSpPr>
        <p:spPr>
          <a:xfrm>
            <a:off x="179938" y="58413"/>
            <a:ext cx="8305800" cy="10366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Design</a:t>
            </a:r>
            <a:endParaRPr lang="en-US" dirty="0"/>
          </a:p>
        </p:txBody>
      </p:sp>
      <p:grpSp>
        <p:nvGrpSpPr>
          <p:cNvPr id="5" name="Group 4"/>
          <p:cNvGrpSpPr/>
          <p:nvPr/>
        </p:nvGrpSpPr>
        <p:grpSpPr>
          <a:xfrm>
            <a:off x="177866" y="1095051"/>
            <a:ext cx="10807813" cy="5627722"/>
            <a:chOff x="2290135" y="290968"/>
            <a:chExt cx="9825013" cy="6433223"/>
          </a:xfrm>
        </p:grpSpPr>
        <p:pic>
          <p:nvPicPr>
            <p:cNvPr id="6" name="Picture 5"/>
            <p:cNvPicPr>
              <a:picLocks noChangeAspect="1"/>
            </p:cNvPicPr>
            <p:nvPr/>
          </p:nvPicPr>
          <p:blipFill>
            <a:blip r:embed="rId1"/>
            <a:stretch>
              <a:fillRect/>
            </a:stretch>
          </p:blipFill>
          <p:spPr>
            <a:xfrm rot="11328458">
              <a:off x="6077511" y="5365248"/>
              <a:ext cx="3870871" cy="1158589"/>
            </a:xfrm>
            <a:prstGeom prst="rect">
              <a:avLst/>
            </a:prstGeom>
          </p:spPr>
        </p:pic>
        <p:pic>
          <p:nvPicPr>
            <p:cNvPr id="7" name="Picture 6"/>
            <p:cNvPicPr>
              <a:picLocks noChangeAspect="1"/>
            </p:cNvPicPr>
            <p:nvPr/>
          </p:nvPicPr>
          <p:blipFill>
            <a:blip r:embed="rId1"/>
            <a:stretch>
              <a:fillRect/>
            </a:stretch>
          </p:blipFill>
          <p:spPr>
            <a:xfrm rot="20531725">
              <a:off x="6339000" y="344587"/>
              <a:ext cx="3870871" cy="1158589"/>
            </a:xfrm>
            <a:prstGeom prst="rect">
              <a:avLst/>
            </a:prstGeom>
          </p:spPr>
        </p:pic>
        <p:grpSp>
          <p:nvGrpSpPr>
            <p:cNvPr id="8" name="Group 7"/>
            <p:cNvGrpSpPr/>
            <p:nvPr/>
          </p:nvGrpSpPr>
          <p:grpSpPr>
            <a:xfrm>
              <a:off x="2290135" y="290968"/>
              <a:ext cx="4586132" cy="5937160"/>
              <a:chOff x="3000779" y="296215"/>
              <a:chExt cx="4586132" cy="5937160"/>
            </a:xfrm>
          </p:grpSpPr>
          <p:sp>
            <p:nvSpPr>
              <p:cNvPr id="25" name="Rectangle 24"/>
              <p:cNvSpPr/>
              <p:nvPr/>
            </p:nvSpPr>
            <p:spPr>
              <a:xfrm>
                <a:off x="3000779" y="296215"/>
                <a:ext cx="4586132" cy="5937160"/>
              </a:xfrm>
              <a:prstGeom prst="rect">
                <a:avLst/>
              </a:prstGeom>
              <a:ln>
                <a:noFill/>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26" name="Picture 25"/>
              <p:cNvPicPr>
                <a:picLocks noChangeAspect="1"/>
              </p:cNvPicPr>
              <p:nvPr/>
            </p:nvPicPr>
            <p:blipFill>
              <a:blip r:embed="rId2"/>
              <a:stretch>
                <a:fillRect/>
              </a:stretch>
            </p:blipFill>
            <p:spPr>
              <a:xfrm>
                <a:off x="3108171" y="3314546"/>
                <a:ext cx="4112971" cy="267196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7" name="TextBox 26"/>
              <p:cNvSpPr txBox="1"/>
              <p:nvPr/>
            </p:nvSpPr>
            <p:spPr>
              <a:xfrm>
                <a:off x="4035481" y="5246357"/>
                <a:ext cx="2228044" cy="369332"/>
              </a:xfrm>
              <a:prstGeom prst="rect">
                <a:avLst/>
              </a:prstGeom>
              <a:noFill/>
            </p:spPr>
            <p:txBody>
              <a:bodyPr wrap="square" rtlCol="0">
                <a:spAutoFit/>
              </a:bodyPr>
              <a:lstStyle/>
              <a:p>
                <a:r>
                  <a:rPr lang="en-US" dirty="0" smtClean="0"/>
                  <a:t>Temperature Sensor </a:t>
                </a:r>
                <a:endParaRPr lang="en-US" dirty="0"/>
              </a:p>
            </p:txBody>
          </p:sp>
          <p:sp>
            <p:nvSpPr>
              <p:cNvPr id="28" name="TextBox 27"/>
              <p:cNvSpPr txBox="1"/>
              <p:nvPr/>
            </p:nvSpPr>
            <p:spPr>
              <a:xfrm>
                <a:off x="3565966" y="3483435"/>
                <a:ext cx="2172977" cy="369332"/>
              </a:xfrm>
              <a:prstGeom prst="rect">
                <a:avLst/>
              </a:prstGeom>
              <a:noFill/>
            </p:spPr>
            <p:txBody>
              <a:bodyPr wrap="square" rtlCol="0">
                <a:spAutoFit/>
              </a:bodyPr>
              <a:lstStyle/>
              <a:p>
                <a:r>
                  <a:rPr lang="en-US" dirty="0" smtClean="0"/>
                  <a:t>Humidity Sensor</a:t>
                </a:r>
                <a:endParaRPr lang="en-US" dirty="0"/>
              </a:p>
            </p:txBody>
          </p:sp>
          <p:sp>
            <p:nvSpPr>
              <p:cNvPr id="29" name="TextBox 28"/>
              <p:cNvSpPr txBox="1"/>
              <p:nvPr/>
            </p:nvSpPr>
            <p:spPr>
              <a:xfrm>
                <a:off x="5645156" y="3603426"/>
                <a:ext cx="1571223" cy="369332"/>
              </a:xfrm>
              <a:prstGeom prst="rect">
                <a:avLst/>
              </a:prstGeom>
              <a:noFill/>
            </p:spPr>
            <p:txBody>
              <a:bodyPr wrap="square" rtlCol="0">
                <a:spAutoFit/>
              </a:bodyPr>
              <a:lstStyle/>
              <a:p>
                <a:r>
                  <a:rPr lang="en-US" dirty="0" smtClean="0"/>
                  <a:t>Light Sensor</a:t>
                </a:r>
                <a:endParaRPr 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5212" y="548490"/>
                <a:ext cx="2419350" cy="1724025"/>
              </a:xfrm>
              <a:prstGeom prst="rect">
                <a:avLst/>
              </a:prstGeom>
            </p:spPr>
          </p:pic>
        </p:grpSp>
        <p:sp>
          <p:nvSpPr>
            <p:cNvPr id="9" name="TextBox 8"/>
            <p:cNvSpPr txBox="1"/>
            <p:nvPr/>
          </p:nvSpPr>
          <p:spPr>
            <a:xfrm>
              <a:off x="2768958" y="6139416"/>
              <a:ext cx="3078050" cy="584775"/>
            </a:xfrm>
            <a:prstGeom prst="rect">
              <a:avLst/>
            </a:prstGeom>
            <a:noFill/>
          </p:spPr>
          <p:txBody>
            <a:bodyPr wrap="square" rtlCol="0">
              <a:spAutoFit/>
            </a:bodyPr>
            <a:lstStyle/>
            <a:p>
              <a:pPr algn="ctr"/>
              <a:r>
                <a:rPr lang="en-US" sz="32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Sensor Network</a:t>
              </a:r>
              <a:endPar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5752" y="425619"/>
              <a:ext cx="1913199" cy="1342782"/>
            </a:xfrm>
            <a:prstGeom prst="rect">
              <a:avLst/>
            </a:prstGeom>
          </p:spPr>
        </p:pic>
        <p:sp>
          <p:nvSpPr>
            <p:cNvPr id="11" name="TextBox 10"/>
            <p:cNvSpPr txBox="1"/>
            <p:nvPr/>
          </p:nvSpPr>
          <p:spPr>
            <a:xfrm>
              <a:off x="9373633" y="2013691"/>
              <a:ext cx="2741515" cy="369332"/>
            </a:xfrm>
            <a:prstGeom prst="rect">
              <a:avLst/>
            </a:prstGeom>
            <a:noFill/>
          </p:spPr>
          <p:txBody>
            <a:bodyPr wrap="square" rtlCol="0">
              <a:spAutoFit/>
            </a:bodyPr>
            <a:lstStyle/>
            <a:p>
              <a:r>
                <a:rPr 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Desktop application</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cxnSp>
          <p:nvCxnSpPr>
            <p:cNvPr id="12" name="Straight Arrow Connector 11"/>
            <p:cNvCxnSpPr/>
            <p:nvPr/>
          </p:nvCxnSpPr>
          <p:spPr>
            <a:xfrm>
              <a:off x="10635578" y="2329846"/>
              <a:ext cx="0" cy="720445"/>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5284" y="3169618"/>
              <a:ext cx="1741288" cy="1342954"/>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37493" y="5479745"/>
              <a:ext cx="992092" cy="1003030"/>
            </a:xfrm>
            <a:prstGeom prst="rect">
              <a:avLst/>
            </a:prstGeom>
          </p:spPr>
        </p:pic>
        <p:grpSp>
          <p:nvGrpSpPr>
            <p:cNvPr id="15" name="Group 14"/>
            <p:cNvGrpSpPr/>
            <p:nvPr/>
          </p:nvGrpSpPr>
          <p:grpSpPr>
            <a:xfrm>
              <a:off x="6876267" y="1537805"/>
              <a:ext cx="1589074" cy="3026242"/>
              <a:chOff x="6876267" y="1537805"/>
              <a:chExt cx="1589074" cy="3026242"/>
            </a:xfrm>
          </p:grpSpPr>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6713" y="1537805"/>
                <a:ext cx="632467" cy="563298"/>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7375" y="2719934"/>
                <a:ext cx="562602" cy="562602"/>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04288" y="3702994"/>
                <a:ext cx="861053" cy="861053"/>
              </a:xfrm>
              <a:prstGeom prst="rect">
                <a:avLst/>
              </a:prstGeom>
            </p:spPr>
          </p:pic>
          <p:grpSp>
            <p:nvGrpSpPr>
              <p:cNvPr id="19" name="Group 18"/>
              <p:cNvGrpSpPr/>
              <p:nvPr/>
            </p:nvGrpSpPr>
            <p:grpSpPr>
              <a:xfrm>
                <a:off x="6876267" y="1768401"/>
                <a:ext cx="728021" cy="2519820"/>
                <a:chOff x="6876267" y="1768401"/>
                <a:chExt cx="728021" cy="2519820"/>
              </a:xfrm>
              <a:effectLst>
                <a:outerShdw blurRad="50800" dist="38100" dir="10800000" algn="r" rotWithShape="0">
                  <a:prstClr val="black">
                    <a:alpha val="40000"/>
                  </a:prstClr>
                </a:outerShdw>
              </a:effectLst>
            </p:grpSpPr>
            <p:cxnSp>
              <p:nvCxnSpPr>
                <p:cNvPr id="20" name="Straight Connector 19"/>
                <p:cNvCxnSpPr/>
                <p:nvPr/>
              </p:nvCxnSpPr>
              <p:spPr>
                <a:xfrm>
                  <a:off x="6876267" y="3050291"/>
                  <a:ext cx="7280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189076" y="1768401"/>
                  <a:ext cx="0" cy="1281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189076" y="3050291"/>
                  <a:ext cx="0" cy="1237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189076" y="1768401"/>
                  <a:ext cx="4152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189076" y="4288221"/>
                  <a:ext cx="415212" cy="0"/>
                </a:xfrm>
                <a:prstGeom prst="line">
                  <a:avLst/>
                </a:prstGeom>
              </p:spPr>
              <p:style>
                <a:lnRef idx="1">
                  <a:schemeClr val="accent1"/>
                </a:lnRef>
                <a:fillRef idx="0">
                  <a:schemeClr val="accent1"/>
                </a:fillRef>
                <a:effectRef idx="0">
                  <a:schemeClr val="accent1"/>
                </a:effectRef>
                <a:fontRef idx="minor">
                  <a:schemeClr val="tx1"/>
                </a:fontRef>
              </p:style>
            </p:cxnSp>
          </p:grpSp>
        </p:grpSp>
      </p:grpSp>
      <p:sp>
        <p:nvSpPr>
          <p:cNvPr id="3" name="Slide Number Placeholder 2"/>
          <p:cNvSpPr>
            <a:spLocks noGrp="1"/>
          </p:cNvSpPr>
          <p:nvPr>
            <p:ph type="sldNum" sz="quarter" idx="12"/>
          </p:nvPr>
        </p:nvSpPr>
        <p:spPr/>
        <p:txBody>
          <a:bodyPr/>
          <a:p>
            <a:fld id="{DA58257A-DA28-4C0A-B9D7-0649B675AE66}" type="slidenum">
              <a:rPr lang="en-US" smtClean="0"/>
            </a:fld>
            <a:endParaRPr lang="en-US"/>
          </a:p>
        </p:txBody>
      </p:sp>
      <p:sp>
        <p:nvSpPr>
          <p:cNvPr id="31" name="Footer Placeholder 30"/>
          <p:cNvSpPr>
            <a:spLocks noGrp="1"/>
          </p:cNvSpPr>
          <p:nvPr>
            <p:ph type="ftr" sz="quarter" idx="11"/>
          </p:nvPr>
        </p:nvSpPr>
        <p:spPr/>
        <p:txBody>
          <a:bodyPr/>
          <a:p>
            <a:r>
              <a:rPr lang="en-US"/>
              <a:t>VECSTS-IT/13/241</a:t>
            </a:r>
            <a:endParaRPr lang="en-US"/>
          </a:p>
        </p:txBody>
      </p:sp>
      <p:pic>
        <p:nvPicPr>
          <p:cNvPr id="32" name="Picture 4"/>
          <p:cNvPicPr>
            <a:picLocks noChangeAspect="1" noChangeArrowheads="1"/>
          </p:cNvPicPr>
          <p:nvPr>
            <p:ph sz="half" idx="2"/>
          </p:nvPr>
        </p:nvPicPr>
        <p:blipFill>
          <a:blip r:embed="rId10"/>
          <a:srcRect l="55670"/>
          <a:stretch>
            <a:fillRect/>
          </a:stretch>
        </p:blipFill>
        <p:spPr bwMode="auto">
          <a:xfrm>
            <a:off x="10668000" y="193040"/>
            <a:ext cx="1056640" cy="129222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and Result</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2750" y="1619250"/>
            <a:ext cx="6286500" cy="3619500"/>
          </a:xfrm>
          <a:prstGeom prst="rect">
            <a:avLst/>
          </a:prstGeom>
        </p:spPr>
      </p:pic>
      <p:sp>
        <p:nvSpPr>
          <p:cNvPr id="3" name="Slide Number Placeholder 2"/>
          <p:cNvSpPr>
            <a:spLocks noGrp="1"/>
          </p:cNvSpPr>
          <p:nvPr>
            <p:ph type="sldNum" sz="quarter" idx="12"/>
          </p:nvPr>
        </p:nvSpPr>
        <p:spPr/>
        <p:txBody>
          <a:bodyPr/>
          <a:p>
            <a:fld id="{DA58257A-DA28-4C0A-B9D7-0649B675AE66}" type="slidenum">
              <a:rPr lang="en-US" smtClean="0"/>
            </a:fld>
            <a:endParaRPr lang="en-US"/>
          </a:p>
        </p:txBody>
      </p:sp>
      <p:sp>
        <p:nvSpPr>
          <p:cNvPr id="5" name="Footer Placeholder 4"/>
          <p:cNvSpPr>
            <a:spLocks noGrp="1"/>
          </p:cNvSpPr>
          <p:nvPr>
            <p:ph type="ftr" sz="quarter" idx="11"/>
          </p:nvPr>
        </p:nvSpPr>
        <p:spPr/>
        <p:txBody>
          <a:bodyPr/>
          <a:p>
            <a:r>
              <a:rPr lang="en-US"/>
              <a:t>VECSTS-IT/13/241</a:t>
            </a:r>
            <a:endParaRPr lang="en-US"/>
          </a:p>
        </p:txBody>
      </p:sp>
      <p:pic>
        <p:nvPicPr>
          <p:cNvPr id="32" name="Picture 4"/>
          <p:cNvPicPr>
            <a:picLocks noChangeAspect="1" noChangeArrowheads="1"/>
          </p:cNvPicPr>
          <p:nvPr>
            <p:ph sz="half" idx="2"/>
          </p:nvPr>
        </p:nvPicPr>
        <p:blipFill>
          <a:blip r:embed="rId2"/>
          <a:srcRect l="55670"/>
          <a:stretch>
            <a:fillRect/>
          </a:stretch>
        </p:blipFill>
        <p:spPr bwMode="auto">
          <a:xfrm>
            <a:off x="10668000" y="193040"/>
            <a:ext cx="1056640" cy="1292225"/>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and Result</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451086"/>
            <a:ext cx="9629775" cy="5114925"/>
          </a:xfrm>
          <a:prstGeom prst="rect">
            <a:avLst/>
          </a:prstGeom>
        </p:spPr>
      </p:pic>
      <p:sp>
        <p:nvSpPr>
          <p:cNvPr id="3" name="Slide Number Placeholder 2"/>
          <p:cNvSpPr>
            <a:spLocks noGrp="1"/>
          </p:cNvSpPr>
          <p:nvPr>
            <p:ph type="sldNum" sz="quarter" idx="12"/>
          </p:nvPr>
        </p:nvSpPr>
        <p:spPr/>
        <p:txBody>
          <a:bodyPr/>
          <a:p>
            <a:fld id="{DA58257A-DA28-4C0A-B9D7-0649B675AE66}" type="slidenum">
              <a:rPr lang="en-US" smtClean="0"/>
            </a:fld>
            <a:endParaRPr lang="en-US"/>
          </a:p>
        </p:txBody>
      </p:sp>
      <p:sp>
        <p:nvSpPr>
          <p:cNvPr id="5" name="Footer Placeholder 4"/>
          <p:cNvSpPr>
            <a:spLocks noGrp="1"/>
          </p:cNvSpPr>
          <p:nvPr>
            <p:ph type="ftr" sz="quarter" idx="11"/>
          </p:nvPr>
        </p:nvSpPr>
        <p:spPr/>
        <p:txBody>
          <a:bodyPr/>
          <a:p>
            <a:r>
              <a:rPr lang="en-US"/>
              <a:t>VECSTS-IT/13/241</a:t>
            </a:r>
            <a:endParaRPr lang="en-US"/>
          </a:p>
        </p:txBody>
      </p:sp>
      <p:pic>
        <p:nvPicPr>
          <p:cNvPr id="32" name="Picture 4"/>
          <p:cNvPicPr>
            <a:picLocks noChangeAspect="1" noChangeArrowheads="1"/>
          </p:cNvPicPr>
          <p:nvPr>
            <p:ph sz="half" idx="2"/>
          </p:nvPr>
        </p:nvPicPr>
        <p:blipFill>
          <a:blip r:embed="rId2"/>
          <a:srcRect l="55670"/>
          <a:stretch>
            <a:fillRect/>
          </a:stretch>
        </p:blipFill>
        <p:spPr bwMode="auto">
          <a:xfrm>
            <a:off x="10668000" y="193040"/>
            <a:ext cx="1056640" cy="1292225"/>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473" y="339367"/>
            <a:ext cx="10515600" cy="1325563"/>
          </a:xfrm>
        </p:spPr>
        <p:txBody>
          <a:bodyPr/>
          <a:lstStyle/>
          <a:p>
            <a:r>
              <a:rPr lang="en-US" b="1" dirty="0" smtClean="0">
                <a:latin typeface="Calibri Light" panose="020F0302020204030204" pitchFamily="34" charset="0"/>
              </a:rPr>
              <a:t>Implementation and Results</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31087" y="1389368"/>
            <a:ext cx="2989173" cy="5314085"/>
          </a:xfrm>
          <a:prstGeom prst="rect">
            <a:avLst/>
          </a:prstGeom>
        </p:spPr>
      </p:pic>
      <p:sp>
        <p:nvSpPr>
          <p:cNvPr id="3" name="Slide Number Placeholder 2"/>
          <p:cNvSpPr>
            <a:spLocks noGrp="1"/>
          </p:cNvSpPr>
          <p:nvPr>
            <p:ph type="sldNum" sz="quarter" idx="12"/>
          </p:nvPr>
        </p:nvSpPr>
        <p:spPr/>
        <p:txBody>
          <a:bodyPr/>
          <a:p>
            <a:fld id="{DA58257A-DA28-4C0A-B9D7-0649B675AE66}" type="slidenum">
              <a:rPr lang="en-US" smtClean="0"/>
            </a:fld>
            <a:endParaRPr lang="en-US"/>
          </a:p>
        </p:txBody>
      </p:sp>
      <p:sp>
        <p:nvSpPr>
          <p:cNvPr id="5" name="Footer Placeholder 4"/>
          <p:cNvSpPr>
            <a:spLocks noGrp="1"/>
          </p:cNvSpPr>
          <p:nvPr>
            <p:ph type="ftr" sz="quarter" idx="11"/>
          </p:nvPr>
        </p:nvSpPr>
        <p:spPr/>
        <p:txBody>
          <a:bodyPr/>
          <a:p>
            <a:r>
              <a:rPr lang="en-US"/>
              <a:t>VECSTS-IT/13/241</a:t>
            </a:r>
            <a:endParaRPr lang="en-US"/>
          </a:p>
        </p:txBody>
      </p:sp>
      <p:pic>
        <p:nvPicPr>
          <p:cNvPr id="32" name="Picture 4"/>
          <p:cNvPicPr>
            <a:picLocks noChangeAspect="1" noChangeArrowheads="1"/>
          </p:cNvPicPr>
          <p:nvPr>
            <p:ph sz="half" idx="2"/>
          </p:nvPr>
        </p:nvPicPr>
        <p:blipFill>
          <a:blip r:embed="rId2"/>
          <a:srcRect l="55670"/>
          <a:stretch>
            <a:fillRect/>
          </a:stretch>
        </p:blipFill>
        <p:spPr bwMode="auto">
          <a:xfrm>
            <a:off x="10668000" y="193040"/>
            <a:ext cx="1056640" cy="1292225"/>
          </a:xfrm>
          <a:prstGeom prst="rect">
            <a:avLst/>
          </a:prstGeom>
          <a:ln>
            <a:noFill/>
          </a:ln>
          <a:effectLst>
            <a:softEdge rad="11250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4" name="Rectangle 3"/>
          <p:cNvSpPr/>
          <p:nvPr/>
        </p:nvSpPr>
        <p:spPr>
          <a:xfrm>
            <a:off x="838199" y="1392527"/>
            <a:ext cx="10714149" cy="2759602"/>
          </a:xfrm>
          <a:prstGeom prst="rect">
            <a:avLst/>
          </a:prstGeom>
        </p:spPr>
        <p:txBody>
          <a:bodyPr wrap="square">
            <a:spAutoFit/>
          </a:bodyPr>
          <a:lstStyle/>
          <a:p>
            <a:pPr>
              <a:lnSpc>
                <a:spcPct val="107000"/>
              </a:lnSpc>
            </a:pPr>
            <a:r>
              <a:rPr lang="en-US" dirty="0" smtClean="0">
                <a:effectLst/>
                <a:latin typeface="Times New Roman" panose="02020603050405020304" pitchFamily="18" charset="0"/>
              </a:rPr>
              <a:t> </a:t>
            </a:r>
            <a:endParaRPr lang="en-US" dirty="0" smtClean="0">
              <a:effectLst/>
              <a:latin typeface="Times New Roman" panose="02020603050405020304" pitchFamily="18" charset="0"/>
            </a:endParaRPr>
          </a:p>
          <a:p>
            <a:pPr>
              <a:lnSpc>
                <a:spcPct val="107000"/>
              </a:lnSpc>
            </a:pPr>
            <a:r>
              <a:rPr lang="en-US" dirty="0" smtClean="0">
                <a:effectLst/>
                <a:latin typeface="+mj-lt"/>
              </a:rPr>
              <a:t>In this work, a design and implementation of greenhouse parameter and behaviors monitoring and control system has been proposed. This system has ability to collect the information about the main environmental parameters such as Temperature, Light, and Humidity and inside the greenhouse environment.</a:t>
            </a:r>
            <a:r>
              <a:rPr lang="en-US" dirty="0">
                <a:latin typeface="+mj-lt"/>
              </a:rPr>
              <a:t> Temperature, Humidity and Light Sensors are the four main sensors used in the project which give the exact value of temperature, Humidity and Light respectively. These sensors give the correct and accurate result according to the plant's condition. These results can be seen on the LCD screen present on the project and if environment parameter go beyond the entered value automatically SMS Notification is send to the User's mobile phone.</a:t>
            </a:r>
            <a:endParaRPr lang="en-US" dirty="0">
              <a:latin typeface="+mj-lt"/>
            </a:endParaRPr>
          </a:p>
          <a:p>
            <a:pPr>
              <a:lnSpc>
                <a:spcPct val="107000"/>
              </a:lnSpc>
            </a:pPr>
            <a:endParaRPr lang="en-US" dirty="0">
              <a:effectLst/>
              <a:latin typeface="+mj-lt"/>
            </a:endParaRPr>
          </a:p>
        </p:txBody>
      </p:sp>
      <p:sp>
        <p:nvSpPr>
          <p:cNvPr id="3" name="Slide Number Placeholder 2"/>
          <p:cNvSpPr>
            <a:spLocks noGrp="1"/>
          </p:cNvSpPr>
          <p:nvPr>
            <p:ph type="sldNum" sz="quarter" idx="12"/>
          </p:nvPr>
        </p:nvSpPr>
        <p:spPr/>
        <p:txBody>
          <a:bodyPr/>
          <a:p>
            <a:fld id="{DA58257A-DA28-4C0A-B9D7-0649B675AE66}" type="slidenum">
              <a:rPr lang="en-US" smtClean="0"/>
            </a:fld>
            <a:endParaRPr lang="en-US"/>
          </a:p>
        </p:txBody>
      </p:sp>
      <p:sp>
        <p:nvSpPr>
          <p:cNvPr id="5" name="Footer Placeholder 4"/>
          <p:cNvSpPr>
            <a:spLocks noGrp="1"/>
          </p:cNvSpPr>
          <p:nvPr>
            <p:ph type="ftr" sz="quarter" idx="11"/>
          </p:nvPr>
        </p:nvSpPr>
        <p:spPr/>
        <p:txBody>
          <a:bodyPr/>
          <a:p>
            <a:r>
              <a:rPr lang="en-US"/>
              <a:t>VECSTS-IT/13/241</a:t>
            </a:r>
            <a:endParaRPr lang="en-US"/>
          </a:p>
        </p:txBody>
      </p:sp>
      <p:pic>
        <p:nvPicPr>
          <p:cNvPr id="32" name="Picture 4"/>
          <p:cNvPicPr>
            <a:picLocks noChangeAspect="1" noChangeArrowheads="1"/>
          </p:cNvPicPr>
          <p:nvPr>
            <p:ph sz="half" idx="2"/>
          </p:nvPr>
        </p:nvPicPr>
        <p:blipFill>
          <a:blip r:embed="rId1"/>
          <a:srcRect l="55670"/>
          <a:stretch>
            <a:fillRect/>
          </a:stretch>
        </p:blipFill>
        <p:spPr bwMode="auto">
          <a:xfrm>
            <a:off x="10668000" y="193040"/>
            <a:ext cx="1056640" cy="1292225"/>
          </a:xfrm>
          <a:prstGeom prst="rect">
            <a:avLst/>
          </a:prstGeom>
          <a:ln>
            <a:noFill/>
          </a:ln>
          <a:effectLst>
            <a:softEdge rad="11250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Box 4"/>
          <p:cNvSpPr txBox="1"/>
          <p:nvPr/>
        </p:nvSpPr>
        <p:spPr>
          <a:xfrm>
            <a:off x="1236372" y="2060620"/>
            <a:ext cx="10117428" cy="4247317"/>
          </a:xfrm>
          <a:prstGeom prst="rect">
            <a:avLst/>
          </a:prstGeom>
          <a:noFill/>
        </p:spPr>
        <p:txBody>
          <a:bodyPr wrap="square" rtlCol="0">
            <a:spAutoFit/>
          </a:bodyPr>
          <a:lstStyle/>
          <a:p>
            <a:r>
              <a:rPr lang="en-US" dirty="0" smtClean="0"/>
              <a:t>[1]I. F. </a:t>
            </a:r>
            <a:r>
              <a:rPr lang="en-US" dirty="0" err="1" smtClean="0"/>
              <a:t>Akyildiz</a:t>
            </a:r>
            <a:r>
              <a:rPr lang="en-US" dirty="0" smtClean="0"/>
              <a:t>, W. Su, Y. </a:t>
            </a:r>
            <a:r>
              <a:rPr lang="en-US" dirty="0" err="1" smtClean="0"/>
              <a:t>Sankarasubramaniam</a:t>
            </a:r>
            <a:r>
              <a:rPr lang="en-US" dirty="0" smtClean="0"/>
              <a:t>, and E. </a:t>
            </a:r>
            <a:r>
              <a:rPr lang="en-US" dirty="0" err="1" smtClean="0"/>
              <a:t>Cayirci</a:t>
            </a:r>
            <a:r>
              <a:rPr lang="en-US" dirty="0" smtClean="0"/>
              <a:t>, “Wireless sensor networks: a survey,” </a:t>
            </a:r>
            <a:r>
              <a:rPr lang="en-US" dirty="0" err="1" smtClean="0"/>
              <a:t>Comput</a:t>
            </a:r>
            <a:r>
              <a:rPr lang="en-US" dirty="0" smtClean="0"/>
              <a:t>. </a:t>
            </a:r>
            <a:r>
              <a:rPr lang="en-US" dirty="0" err="1" smtClean="0"/>
              <a:t>Netw</a:t>
            </a:r>
            <a:r>
              <a:rPr lang="en-US" dirty="0" smtClean="0"/>
              <a:t>., vol. 38, no. 4, pp. 393–422, 2002.</a:t>
            </a:r>
            <a:endParaRPr lang="en-US" dirty="0" smtClean="0"/>
          </a:p>
          <a:p>
            <a:r>
              <a:rPr lang="en-US" dirty="0" smtClean="0"/>
              <a:t>[2]Y. Song, C. Gong, Y. Feng, J. Ma, and X. Zhang, “Design of greenhouse control system based on wireless sensor networks and AVR microcontroller,” J. </a:t>
            </a:r>
            <a:r>
              <a:rPr lang="en-US" dirty="0" err="1" smtClean="0"/>
              <a:t>Netw</a:t>
            </a:r>
            <a:r>
              <a:rPr lang="en-US" dirty="0" smtClean="0"/>
              <a:t>., vol. 6, no. 12, pp. 1668–1674, 2011.</a:t>
            </a:r>
            <a:endParaRPr lang="en-US" dirty="0" smtClean="0"/>
          </a:p>
          <a:p>
            <a:r>
              <a:rPr lang="en-US" dirty="0" smtClean="0"/>
              <a:t>[3]R. H. </a:t>
            </a:r>
            <a:r>
              <a:rPr lang="en-US" dirty="0" err="1" smtClean="0"/>
              <a:t>Hussain</a:t>
            </a:r>
            <a:r>
              <a:rPr lang="en-US" dirty="0" smtClean="0"/>
              <a:t>, A. F. </a:t>
            </a:r>
            <a:r>
              <a:rPr lang="en-US" dirty="0" err="1" smtClean="0"/>
              <a:t>Marhoon</a:t>
            </a:r>
            <a:r>
              <a:rPr lang="en-US" dirty="0" smtClean="0"/>
              <a:t>, and M. T. Rashid, “Wireless Monitor and Control System for Greenhouse,” Int. J. </a:t>
            </a:r>
            <a:r>
              <a:rPr lang="en-US" dirty="0" err="1" smtClean="0"/>
              <a:t>Comput</a:t>
            </a:r>
            <a:r>
              <a:rPr lang="en-US" dirty="0" smtClean="0"/>
              <a:t>. Sci. Mob. </a:t>
            </a:r>
            <a:r>
              <a:rPr lang="en-US" dirty="0" err="1" smtClean="0"/>
              <a:t>Comput</a:t>
            </a:r>
            <a:r>
              <a:rPr lang="en-US" dirty="0" smtClean="0"/>
              <a:t>., vol. 2, no. 12, pp. 69–87, 2013.</a:t>
            </a:r>
            <a:endParaRPr lang="en-US" dirty="0" smtClean="0"/>
          </a:p>
          <a:p>
            <a:r>
              <a:rPr lang="en-US" dirty="0" smtClean="0"/>
              <a:t>[4]T. </a:t>
            </a:r>
            <a:r>
              <a:rPr lang="en-US" dirty="0" err="1" smtClean="0"/>
              <a:t>Ahonen</a:t>
            </a:r>
            <a:r>
              <a:rPr lang="en-US" dirty="0" smtClean="0"/>
              <a:t>, R. </a:t>
            </a:r>
            <a:r>
              <a:rPr lang="en-US" dirty="0" err="1" smtClean="0"/>
              <a:t>Virrankoski</a:t>
            </a:r>
            <a:r>
              <a:rPr lang="en-US" dirty="0" smtClean="0"/>
              <a:t>, and M. </a:t>
            </a:r>
            <a:r>
              <a:rPr lang="en-US" dirty="0" err="1" smtClean="0"/>
              <a:t>Elmusrati</a:t>
            </a:r>
            <a:r>
              <a:rPr lang="en-US" dirty="0" smtClean="0"/>
              <a:t>, “Greenhouse monitoring with wireless sensor network,” in </a:t>
            </a:r>
            <a:r>
              <a:rPr lang="en-US" dirty="0" err="1" smtClean="0"/>
              <a:t>Mechtronic</a:t>
            </a:r>
            <a:r>
              <a:rPr lang="en-US" dirty="0" smtClean="0"/>
              <a:t> and Embedded Systems and Applications, 2008. MESA 2008. IEEE/ASME International Conference on, 2008, pp. 403–408.</a:t>
            </a:r>
            <a:endParaRPr lang="en-US" dirty="0" smtClean="0"/>
          </a:p>
          <a:p>
            <a:r>
              <a:rPr lang="en-US" dirty="0" smtClean="0"/>
              <a:t>[5]C. </a:t>
            </a:r>
            <a:r>
              <a:rPr lang="en-US" dirty="0" err="1" smtClean="0"/>
              <a:t>Yawut</a:t>
            </a:r>
            <a:r>
              <a:rPr lang="en-US" dirty="0" smtClean="0"/>
              <a:t> and S. </a:t>
            </a:r>
            <a:r>
              <a:rPr lang="en-US" dirty="0" err="1" smtClean="0"/>
              <a:t>Kilaso</a:t>
            </a:r>
            <a:r>
              <a:rPr lang="en-US" dirty="0" smtClean="0"/>
              <a:t>, “A wireless sensor network for weather and disaster alarm systems,” in Proc. International Conference on Information and Electronics Engineering, IPCSIT, 2011, vol. 6.</a:t>
            </a:r>
            <a:endParaRPr lang="en-US" dirty="0" smtClean="0"/>
          </a:p>
          <a:p>
            <a:r>
              <a:rPr lang="en-US" dirty="0" smtClean="0"/>
              <a:t>[6]M. A. </a:t>
            </a:r>
            <a:r>
              <a:rPr lang="en-US" dirty="0" err="1" smtClean="0"/>
              <a:t>Perillo</a:t>
            </a:r>
            <a:r>
              <a:rPr lang="en-US" dirty="0" smtClean="0"/>
              <a:t> and W. B. </a:t>
            </a:r>
            <a:r>
              <a:rPr lang="en-US" dirty="0" err="1" smtClean="0"/>
              <a:t>Heinzelman</a:t>
            </a:r>
            <a:r>
              <a:rPr lang="en-US" dirty="0" smtClean="0"/>
              <a:t>, “Wireless sensor network protocols,” Algorithms </a:t>
            </a:r>
            <a:r>
              <a:rPr lang="en-US" dirty="0" err="1" smtClean="0"/>
              <a:t>Protoc</a:t>
            </a:r>
            <a:r>
              <a:rPr lang="en-US" dirty="0" smtClean="0"/>
              <a:t>. </a:t>
            </a:r>
            <a:r>
              <a:rPr lang="en-US" dirty="0" err="1" smtClean="0"/>
              <a:t>Wirel</a:t>
            </a:r>
            <a:r>
              <a:rPr lang="en-US" dirty="0" smtClean="0"/>
              <a:t>. Mob. </a:t>
            </a:r>
            <a:r>
              <a:rPr lang="en-US" dirty="0" err="1" smtClean="0"/>
              <a:t>Netw</a:t>
            </a:r>
            <a:r>
              <a:rPr lang="en-US" dirty="0" smtClean="0"/>
              <a:t>. </a:t>
            </a:r>
            <a:r>
              <a:rPr lang="en-US" dirty="0" err="1" smtClean="0"/>
              <a:t>Eds</a:t>
            </a:r>
            <a:r>
              <a:rPr lang="en-US" dirty="0" smtClean="0"/>
              <a:t> </a:t>
            </a:r>
            <a:r>
              <a:rPr lang="en-US" dirty="0" err="1" smtClean="0"/>
              <a:t>Boukerche</a:t>
            </a:r>
            <a:r>
              <a:rPr lang="en-US" dirty="0" smtClean="0"/>
              <a:t> Al CRC Hall Publ., 2004.</a:t>
            </a:r>
            <a:endParaRPr lang="en-US" dirty="0" smtClean="0"/>
          </a:p>
          <a:p>
            <a:r>
              <a:rPr lang="en-US" dirty="0" smtClean="0"/>
              <a:t>[7]M. Nakamura, A. Sakurai, and J. Nakamura, “Distributed Environment Control Using Wireless Sensor/Actuator Networks for Lighting Applications,” Sensors, vol. 9, no. 11, pp. 8593–8609, Oct. 2009.</a:t>
            </a:r>
            <a:endParaRPr lang="en-US" dirty="0"/>
          </a:p>
        </p:txBody>
      </p:sp>
      <p:sp>
        <p:nvSpPr>
          <p:cNvPr id="3" name="Slide Number Placeholder 2"/>
          <p:cNvSpPr>
            <a:spLocks noGrp="1"/>
          </p:cNvSpPr>
          <p:nvPr>
            <p:ph type="sldNum" sz="quarter" idx="12"/>
          </p:nvPr>
        </p:nvSpPr>
        <p:spPr/>
        <p:txBody>
          <a:bodyPr/>
          <a:p>
            <a:fld id="{DA58257A-DA28-4C0A-B9D7-0649B675AE66}" type="slidenum">
              <a:rPr lang="en-US" smtClean="0"/>
            </a:fld>
            <a:endParaRPr lang="en-US"/>
          </a:p>
        </p:txBody>
      </p:sp>
      <p:sp>
        <p:nvSpPr>
          <p:cNvPr id="4" name="Footer Placeholder 3"/>
          <p:cNvSpPr>
            <a:spLocks noGrp="1"/>
          </p:cNvSpPr>
          <p:nvPr>
            <p:ph type="ftr" sz="quarter" idx="11"/>
          </p:nvPr>
        </p:nvSpPr>
        <p:spPr/>
        <p:txBody>
          <a:bodyPr/>
          <a:p>
            <a:r>
              <a:rPr lang="en-US"/>
              <a:t>VECSTS-IT/13/241</a:t>
            </a:r>
            <a:endParaRPr lang="en-US"/>
          </a:p>
        </p:txBody>
      </p:sp>
      <p:pic>
        <p:nvPicPr>
          <p:cNvPr id="32" name="Picture 4"/>
          <p:cNvPicPr>
            <a:picLocks noChangeAspect="1" noChangeArrowheads="1"/>
          </p:cNvPicPr>
          <p:nvPr>
            <p:ph sz="half" idx="2"/>
          </p:nvPr>
        </p:nvPicPr>
        <p:blipFill>
          <a:blip r:embed="rId1"/>
          <a:srcRect l="55670"/>
          <a:stretch>
            <a:fillRect/>
          </a:stretch>
        </p:blipFill>
        <p:spPr bwMode="auto">
          <a:xfrm>
            <a:off x="10668000" y="193040"/>
            <a:ext cx="1056640" cy="1292225"/>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half" idx="1"/>
          </p:nvPr>
        </p:nvSpPr>
        <p:spPr/>
        <p:txBody>
          <a:bodyPr>
            <a:normAutofit fontScale="85000" lnSpcReduction="20000"/>
          </a:bodyPr>
          <a:lstStyle/>
          <a:p>
            <a:pPr marL="182880" lvl="0" indent="-182880">
              <a:spcBef>
                <a:spcPts val="1200"/>
              </a:spcBef>
              <a:spcAft>
                <a:spcPts val="200"/>
              </a:spcAft>
              <a:buClr>
                <a:srgbClr val="2C2C2C">
                  <a:lumMod val="75000"/>
                  <a:lumOff val="25000"/>
                </a:srgbClr>
              </a:buClr>
              <a:buFont typeface="Wingdings" panose="05000000000000000000" pitchFamily="2" charset="2"/>
              <a:buChar char="ü"/>
            </a:pPr>
            <a:r>
              <a:rPr lang="en-US" dirty="0" smtClean="0">
                <a:latin typeface="Corbel" panose="020B0503020204020204"/>
              </a:rPr>
              <a:t> </a:t>
            </a:r>
            <a:r>
              <a:rPr lang="en-US" dirty="0" smtClean="0">
                <a:solidFill>
                  <a:schemeClr val="tx1">
                    <a:lumMod val="95000"/>
                    <a:lumOff val="5000"/>
                  </a:schemeClr>
                </a:solidFill>
                <a:latin typeface="Calibri" panose="020F0502020204030204" pitchFamily="34" charset="0"/>
              </a:rPr>
              <a:t>Introduction</a:t>
            </a:r>
            <a:endParaRPr lang="en-US" dirty="0" smtClean="0">
              <a:solidFill>
                <a:schemeClr val="tx1">
                  <a:lumMod val="95000"/>
                  <a:lumOff val="5000"/>
                </a:schemeClr>
              </a:solidFill>
              <a:latin typeface="Calibri" panose="020F0502020204030204" pitchFamily="34" charset="0"/>
            </a:endParaRPr>
          </a:p>
          <a:p>
            <a:pPr marL="182880" indent="-182880">
              <a:spcBef>
                <a:spcPts val="1200"/>
              </a:spcBef>
              <a:spcAft>
                <a:spcPts val="200"/>
              </a:spcAft>
              <a:buClr>
                <a:srgbClr val="2C2C2C">
                  <a:lumMod val="75000"/>
                  <a:lumOff val="25000"/>
                </a:srgbClr>
              </a:buClr>
              <a:buFont typeface="Wingdings" panose="05000000000000000000" pitchFamily="2" charset="2"/>
              <a:buChar char="ü"/>
            </a:pPr>
            <a:r>
              <a:rPr lang="en-US" dirty="0" smtClean="0">
                <a:solidFill>
                  <a:schemeClr val="tx1">
                    <a:lumMod val="95000"/>
                    <a:lumOff val="5000"/>
                  </a:schemeClr>
                </a:solidFill>
                <a:latin typeface="Calibri" panose="020F0502020204030204" pitchFamily="34" charset="0"/>
              </a:rPr>
              <a:t> Problem situation</a:t>
            </a:r>
            <a:endParaRPr lang="en-US" dirty="0" smtClean="0">
              <a:solidFill>
                <a:schemeClr val="tx1">
                  <a:lumMod val="95000"/>
                  <a:lumOff val="5000"/>
                </a:schemeClr>
              </a:solidFill>
              <a:latin typeface="Calibri" panose="020F0502020204030204" pitchFamily="34" charset="0"/>
            </a:endParaRPr>
          </a:p>
          <a:p>
            <a:pPr marL="182880" lvl="0" indent="-182880">
              <a:spcBef>
                <a:spcPts val="1200"/>
              </a:spcBef>
              <a:spcAft>
                <a:spcPts val="200"/>
              </a:spcAft>
              <a:buClr>
                <a:srgbClr val="2C2C2C">
                  <a:lumMod val="75000"/>
                  <a:lumOff val="25000"/>
                </a:srgbClr>
              </a:buClr>
              <a:buFont typeface="Wingdings" panose="05000000000000000000" pitchFamily="2" charset="2"/>
              <a:buChar char="ü"/>
            </a:pPr>
            <a:r>
              <a:rPr lang="en-US" dirty="0" smtClean="0">
                <a:solidFill>
                  <a:schemeClr val="tx1">
                    <a:lumMod val="95000"/>
                    <a:lumOff val="5000"/>
                  </a:schemeClr>
                </a:solidFill>
                <a:latin typeface="Calibri" panose="020F0502020204030204" pitchFamily="34" charset="0"/>
              </a:rPr>
              <a:t>  Aim</a:t>
            </a:r>
            <a:endParaRPr lang="en-US" dirty="0" smtClean="0">
              <a:solidFill>
                <a:schemeClr val="tx1">
                  <a:lumMod val="95000"/>
                  <a:lumOff val="5000"/>
                </a:schemeClr>
              </a:solidFill>
              <a:latin typeface="Calibri" panose="020F0502020204030204" pitchFamily="34" charset="0"/>
            </a:endParaRPr>
          </a:p>
          <a:p>
            <a:pPr marL="182880" lvl="0" indent="-182880">
              <a:spcBef>
                <a:spcPts val="1200"/>
              </a:spcBef>
              <a:spcAft>
                <a:spcPts val="200"/>
              </a:spcAft>
              <a:buClr>
                <a:srgbClr val="2C2C2C">
                  <a:lumMod val="75000"/>
                  <a:lumOff val="25000"/>
                </a:srgbClr>
              </a:buClr>
              <a:buFont typeface="Wingdings" panose="05000000000000000000" pitchFamily="2" charset="2"/>
              <a:buChar char="ü"/>
            </a:pPr>
            <a:r>
              <a:rPr lang="en-US" dirty="0" smtClean="0">
                <a:solidFill>
                  <a:schemeClr val="tx1">
                    <a:lumMod val="95000"/>
                    <a:lumOff val="5000"/>
                  </a:schemeClr>
                </a:solidFill>
                <a:latin typeface="Calibri" panose="020F0502020204030204" pitchFamily="34" charset="0"/>
              </a:rPr>
              <a:t>  Other’s works</a:t>
            </a:r>
            <a:endParaRPr lang="en-US" dirty="0" smtClean="0">
              <a:solidFill>
                <a:schemeClr val="tx1">
                  <a:lumMod val="95000"/>
                  <a:lumOff val="5000"/>
                </a:schemeClr>
              </a:solidFill>
              <a:latin typeface="Calibri" panose="020F0502020204030204" pitchFamily="34" charset="0"/>
            </a:endParaRPr>
          </a:p>
          <a:p>
            <a:pPr marL="182880" lvl="0" indent="-182880">
              <a:spcBef>
                <a:spcPts val="1200"/>
              </a:spcBef>
              <a:spcAft>
                <a:spcPts val="200"/>
              </a:spcAft>
              <a:buClr>
                <a:srgbClr val="2C2C2C">
                  <a:lumMod val="75000"/>
                  <a:lumOff val="25000"/>
                </a:srgbClr>
              </a:buClr>
              <a:buFont typeface="Wingdings" panose="05000000000000000000" pitchFamily="2" charset="2"/>
              <a:buChar char="ü"/>
            </a:pPr>
            <a:r>
              <a:rPr lang="en-US" dirty="0" smtClean="0">
                <a:solidFill>
                  <a:schemeClr val="tx1">
                    <a:lumMod val="95000"/>
                    <a:lumOff val="5000"/>
                  </a:schemeClr>
                </a:solidFill>
                <a:latin typeface="Calibri" panose="020F0502020204030204" pitchFamily="34" charset="0"/>
              </a:rPr>
              <a:t>  Hypothesis</a:t>
            </a:r>
            <a:endParaRPr lang="en-US" dirty="0" smtClean="0">
              <a:solidFill>
                <a:schemeClr val="tx1">
                  <a:lumMod val="95000"/>
                  <a:lumOff val="5000"/>
                </a:schemeClr>
              </a:solidFill>
              <a:latin typeface="Calibri" panose="020F0502020204030204" pitchFamily="34" charset="0"/>
            </a:endParaRPr>
          </a:p>
          <a:p>
            <a:pPr marL="182880" lvl="0" indent="-182880">
              <a:spcBef>
                <a:spcPts val="1200"/>
              </a:spcBef>
              <a:spcAft>
                <a:spcPts val="200"/>
              </a:spcAft>
              <a:buClr>
                <a:srgbClr val="2C2C2C">
                  <a:lumMod val="75000"/>
                  <a:lumOff val="25000"/>
                </a:srgbClr>
              </a:buClr>
              <a:buFont typeface="Wingdings" panose="05000000000000000000" pitchFamily="2" charset="2"/>
              <a:buChar char="ü"/>
            </a:pPr>
            <a:r>
              <a:rPr lang="en-US" dirty="0" smtClean="0">
                <a:solidFill>
                  <a:schemeClr val="tx1">
                    <a:lumMod val="95000"/>
                    <a:lumOff val="5000"/>
                  </a:schemeClr>
                </a:solidFill>
                <a:latin typeface="Calibri" panose="020F0502020204030204" pitchFamily="34" charset="0"/>
              </a:rPr>
              <a:t>  Technologies adapted</a:t>
            </a:r>
            <a:endParaRPr lang="en-US" dirty="0" smtClean="0">
              <a:solidFill>
                <a:schemeClr val="tx1">
                  <a:lumMod val="95000"/>
                  <a:lumOff val="5000"/>
                </a:schemeClr>
              </a:solidFill>
              <a:latin typeface="Calibri" panose="020F0502020204030204" pitchFamily="34" charset="0"/>
            </a:endParaRPr>
          </a:p>
          <a:p>
            <a:pPr marL="182880" lvl="0" indent="-182880">
              <a:spcBef>
                <a:spcPts val="1200"/>
              </a:spcBef>
              <a:spcAft>
                <a:spcPts val="200"/>
              </a:spcAft>
              <a:buClr>
                <a:srgbClr val="2C2C2C">
                  <a:lumMod val="75000"/>
                  <a:lumOff val="25000"/>
                </a:srgbClr>
              </a:buClr>
              <a:buFont typeface="Wingdings" panose="05000000000000000000" pitchFamily="2" charset="2"/>
              <a:buChar char="ü"/>
            </a:pPr>
            <a:r>
              <a:rPr lang="en-US" dirty="0" smtClean="0">
                <a:solidFill>
                  <a:schemeClr val="tx1">
                    <a:lumMod val="95000"/>
                    <a:lumOff val="5000"/>
                  </a:schemeClr>
                </a:solidFill>
                <a:latin typeface="Calibri" panose="020F0502020204030204" pitchFamily="34" charset="0"/>
              </a:rPr>
              <a:t>  Methodological Approach</a:t>
            </a:r>
            <a:endParaRPr lang="en-US" dirty="0" smtClean="0">
              <a:solidFill>
                <a:schemeClr val="tx1">
                  <a:lumMod val="95000"/>
                  <a:lumOff val="5000"/>
                </a:schemeClr>
              </a:solidFill>
              <a:latin typeface="Calibri" panose="020F0502020204030204" pitchFamily="34" charset="0"/>
            </a:endParaRPr>
          </a:p>
          <a:p>
            <a:pPr marL="182880" lvl="0" indent="-182880">
              <a:spcBef>
                <a:spcPts val="1200"/>
              </a:spcBef>
              <a:spcAft>
                <a:spcPts val="200"/>
              </a:spcAft>
              <a:buClr>
                <a:srgbClr val="2C2C2C">
                  <a:lumMod val="75000"/>
                  <a:lumOff val="25000"/>
                </a:srgbClr>
              </a:buClr>
              <a:buFont typeface="Wingdings" panose="05000000000000000000" pitchFamily="2" charset="2"/>
              <a:buChar char="ü"/>
            </a:pPr>
            <a:r>
              <a:rPr lang="en-US" dirty="0" smtClean="0">
                <a:solidFill>
                  <a:schemeClr val="tx1">
                    <a:lumMod val="95000"/>
                    <a:lumOff val="5000"/>
                  </a:schemeClr>
                </a:solidFill>
                <a:latin typeface="Calibri" panose="020F0502020204030204" pitchFamily="34" charset="0"/>
              </a:rPr>
              <a:t>  Implementation and Results</a:t>
            </a:r>
            <a:endParaRPr lang="en-US" dirty="0" smtClean="0">
              <a:solidFill>
                <a:schemeClr val="tx1">
                  <a:lumMod val="95000"/>
                  <a:lumOff val="5000"/>
                </a:schemeClr>
              </a:solidFill>
              <a:latin typeface="Calibri" panose="020F0502020204030204" pitchFamily="34" charset="0"/>
            </a:endParaRPr>
          </a:p>
          <a:p>
            <a:pPr marL="182880" lvl="0" indent="-182880">
              <a:spcBef>
                <a:spcPts val="1200"/>
              </a:spcBef>
              <a:spcAft>
                <a:spcPts val="200"/>
              </a:spcAft>
              <a:buClr>
                <a:srgbClr val="2C2C2C">
                  <a:lumMod val="75000"/>
                  <a:lumOff val="25000"/>
                </a:srgbClr>
              </a:buClr>
              <a:buFont typeface="Wingdings" panose="05000000000000000000" pitchFamily="2" charset="2"/>
              <a:buChar char="ü"/>
            </a:pPr>
            <a:r>
              <a:rPr lang="en-US" dirty="0" smtClean="0">
                <a:solidFill>
                  <a:schemeClr val="tx1">
                    <a:lumMod val="95000"/>
                    <a:lumOff val="5000"/>
                  </a:schemeClr>
                </a:solidFill>
                <a:latin typeface="Calibri" panose="020F0502020204030204" pitchFamily="34" charset="0"/>
              </a:rPr>
              <a:t>  Conclusion</a:t>
            </a:r>
            <a:endParaRPr lang="en-US" dirty="0" smtClean="0">
              <a:solidFill>
                <a:schemeClr val="tx1">
                  <a:lumMod val="95000"/>
                  <a:lumOff val="5000"/>
                </a:schemeClr>
              </a:solidFill>
              <a:latin typeface="Calibri" panose="020F0502020204030204" pitchFamily="34" charset="0"/>
            </a:endParaRPr>
          </a:p>
          <a:p>
            <a:pPr marL="182880" lvl="0" indent="-182880">
              <a:spcBef>
                <a:spcPts val="1200"/>
              </a:spcBef>
              <a:spcAft>
                <a:spcPts val="200"/>
              </a:spcAft>
              <a:buClr>
                <a:srgbClr val="2C2C2C">
                  <a:lumMod val="75000"/>
                  <a:lumOff val="25000"/>
                </a:srgbClr>
              </a:buClr>
              <a:buFont typeface="Wingdings" panose="05000000000000000000" pitchFamily="2" charset="2"/>
              <a:buChar char="ü"/>
            </a:pPr>
            <a:r>
              <a:rPr lang="en-US" dirty="0" smtClean="0">
                <a:solidFill>
                  <a:schemeClr val="tx1">
                    <a:lumMod val="95000"/>
                    <a:lumOff val="5000"/>
                  </a:schemeClr>
                </a:solidFill>
                <a:latin typeface="Calibri" panose="020F0502020204030204" pitchFamily="34" charset="0"/>
              </a:rPr>
              <a:t>  References</a:t>
            </a:r>
            <a:endParaRPr lang="en-US" dirty="0"/>
          </a:p>
        </p:txBody>
      </p:sp>
      <p:sp>
        <p:nvSpPr>
          <p:cNvPr id="4" name="Slide Number Placeholder 3"/>
          <p:cNvSpPr>
            <a:spLocks noGrp="1"/>
          </p:cNvSpPr>
          <p:nvPr>
            <p:ph type="sldNum" sz="quarter" idx="12"/>
          </p:nvPr>
        </p:nvSpPr>
        <p:spPr/>
        <p:txBody>
          <a:bodyPr/>
          <a:p>
            <a:fld id="{DA58257A-DA28-4C0A-B9D7-0649B675AE66}" type="slidenum">
              <a:rPr lang="en-US" smtClean="0"/>
            </a:fld>
            <a:endParaRPr lang="en-US"/>
          </a:p>
        </p:txBody>
      </p:sp>
      <p:sp>
        <p:nvSpPr>
          <p:cNvPr id="5" name="Footer Placeholder 4"/>
          <p:cNvSpPr>
            <a:spLocks noGrp="1"/>
          </p:cNvSpPr>
          <p:nvPr>
            <p:ph type="ftr" sz="quarter" idx="11"/>
          </p:nvPr>
        </p:nvSpPr>
        <p:spPr/>
        <p:txBody>
          <a:bodyPr/>
          <a:p>
            <a:r>
              <a:rPr lang="en-US"/>
              <a:t>VECSTS-IT/13/241</a:t>
            </a:r>
            <a:endParaRPr lang="en-US"/>
          </a:p>
        </p:txBody>
      </p:sp>
      <p:pic>
        <p:nvPicPr>
          <p:cNvPr id="6" name="Picture 4"/>
          <p:cNvPicPr>
            <a:picLocks noChangeAspect="1" noChangeArrowheads="1"/>
          </p:cNvPicPr>
          <p:nvPr>
            <p:ph sz="half" idx="2"/>
          </p:nvPr>
        </p:nvPicPr>
        <p:blipFill>
          <a:blip r:embed="rId1"/>
          <a:srcRect l="55670"/>
          <a:stretch>
            <a:fillRect/>
          </a:stretch>
        </p:blipFill>
        <p:spPr bwMode="auto">
          <a:xfrm>
            <a:off x="6495415" y="1193800"/>
            <a:ext cx="5181600" cy="2409825"/>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381000"/>
            <a:ext cx="8305800" cy="1036638"/>
          </a:xfrm>
        </p:spPr>
        <p:txBody>
          <a:bodyPr/>
          <a:lstStyle/>
          <a:p>
            <a:r>
              <a:rPr lang="en-US" b="1" dirty="0"/>
              <a:t>Introduction</a:t>
            </a:r>
            <a:endParaRPr lang="en-US" b="1" dirty="0"/>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744020" y="1382403"/>
            <a:ext cx="466889" cy="537360"/>
          </a:xfrm>
          <a:prstGeom prst="rect">
            <a:avLst/>
          </a:prstGeom>
        </p:spPr>
      </p:pic>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800865" y="4428571"/>
            <a:ext cx="466889" cy="537360"/>
          </a:xfrm>
          <a:prstGeom prst="rect">
            <a:avLst/>
          </a:prstGeom>
        </p:spPr>
      </p:pic>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799530" y="3158718"/>
            <a:ext cx="466889" cy="537360"/>
          </a:xfrm>
          <a:prstGeom prst="rect">
            <a:avLst/>
          </a:prstGeom>
        </p:spPr>
      </p:pic>
      <p:sp>
        <p:nvSpPr>
          <p:cNvPr id="11" name="TextBox 10"/>
          <p:cNvSpPr txBox="1"/>
          <p:nvPr/>
        </p:nvSpPr>
        <p:spPr>
          <a:xfrm>
            <a:off x="1529008" y="1358599"/>
            <a:ext cx="8284029" cy="3785652"/>
          </a:xfrm>
          <a:prstGeom prst="rect">
            <a:avLst/>
          </a:prstGeom>
          <a:noFill/>
        </p:spPr>
        <p:txBody>
          <a:bodyPr wrap="square" rtlCol="0">
            <a:spAutoFit/>
          </a:bodyPr>
          <a:lstStyle/>
          <a:p>
            <a:pPr algn="just"/>
            <a:r>
              <a:rPr lang="en-US" sz="2000" dirty="0">
                <a:latin typeface="Calibri" panose="020F0502020204030204" pitchFamily="34" charset="0"/>
              </a:rPr>
              <a:t>Greenhouses form an important part of the agriculture and horticulture sectors of a country</a:t>
            </a:r>
            <a:r>
              <a:rPr lang="en-US" sz="2000" dirty="0" smtClean="0">
                <a:latin typeface="Calibri" panose="020F0502020204030204" pitchFamily="34" charset="0"/>
              </a:rPr>
              <a:t>.</a:t>
            </a:r>
            <a:endParaRPr lang="en-US" sz="2000" dirty="0" smtClean="0">
              <a:latin typeface="Calibri" panose="020F0502020204030204" pitchFamily="34" charset="0"/>
            </a:endParaRPr>
          </a:p>
          <a:p>
            <a:pPr algn="just"/>
            <a:endParaRPr lang="en-US" sz="2000" dirty="0">
              <a:latin typeface="Calibri" panose="020F0502020204030204" pitchFamily="34" charset="0"/>
            </a:endParaRPr>
          </a:p>
          <a:p>
            <a:pPr algn="just"/>
            <a:r>
              <a:rPr lang="en-US" sz="2000" dirty="0">
                <a:latin typeface="Calibri" panose="020F0502020204030204" pitchFamily="34" charset="0"/>
              </a:rPr>
              <a:t>They can be used to grow plants under </a:t>
            </a:r>
            <a:r>
              <a:rPr lang="en-US" sz="2000" dirty="0">
                <a:solidFill>
                  <a:srgbClr val="FF0000"/>
                </a:solidFill>
                <a:latin typeface="Calibri" panose="020F0502020204030204" pitchFamily="34" charset="0"/>
              </a:rPr>
              <a:t>controlled climatic conditions</a:t>
            </a:r>
            <a:r>
              <a:rPr lang="en-US" sz="2000" dirty="0">
                <a:latin typeface="Calibri" panose="020F0502020204030204" pitchFamily="34" charset="0"/>
              </a:rPr>
              <a:t> for </a:t>
            </a:r>
            <a:r>
              <a:rPr lang="en-US" sz="2000" dirty="0">
                <a:solidFill>
                  <a:srgbClr val="FF0000"/>
                </a:solidFill>
                <a:latin typeface="Calibri" panose="020F0502020204030204" pitchFamily="34" charset="0"/>
              </a:rPr>
              <a:t>optimal production</a:t>
            </a:r>
            <a:r>
              <a:rPr lang="en-US" sz="2000" dirty="0" smtClean="0">
                <a:latin typeface="Calibri" panose="020F0502020204030204" pitchFamily="34" charset="0"/>
              </a:rPr>
              <a:t>.</a:t>
            </a:r>
            <a:endParaRPr lang="en-US" sz="2000" dirty="0" smtClean="0">
              <a:latin typeface="Calibri" panose="020F0502020204030204" pitchFamily="34" charset="0"/>
            </a:endParaRPr>
          </a:p>
          <a:p>
            <a:pPr algn="just"/>
            <a:endParaRPr lang="en-US" sz="2000" dirty="0">
              <a:latin typeface="Calibri" panose="020F0502020204030204" pitchFamily="34" charset="0"/>
            </a:endParaRPr>
          </a:p>
          <a:p>
            <a:pPr algn="just"/>
            <a:r>
              <a:rPr lang="en-US" sz="2000" dirty="0">
                <a:solidFill>
                  <a:srgbClr val="FF0000"/>
                </a:solidFill>
                <a:latin typeface="Calibri" panose="020F0502020204030204" pitchFamily="34" charset="0"/>
              </a:rPr>
              <a:t>Automated greenhouse</a:t>
            </a:r>
            <a:r>
              <a:rPr lang="en-US" sz="2000" dirty="0">
                <a:latin typeface="Calibri" panose="020F0502020204030204" pitchFamily="34" charset="0"/>
              </a:rPr>
              <a:t> involves the automatic </a:t>
            </a:r>
            <a:r>
              <a:rPr lang="en-US" sz="2000" dirty="0">
                <a:solidFill>
                  <a:srgbClr val="FF0000"/>
                </a:solidFill>
                <a:latin typeface="Calibri" panose="020F0502020204030204" pitchFamily="34" charset="0"/>
              </a:rPr>
              <a:t>monitoring and controlling</a:t>
            </a:r>
            <a:r>
              <a:rPr lang="en-US" sz="2000" dirty="0">
                <a:latin typeface="Calibri" panose="020F0502020204030204" pitchFamily="34" charset="0"/>
              </a:rPr>
              <a:t> of </a:t>
            </a:r>
            <a:r>
              <a:rPr lang="en-US" sz="2000" dirty="0">
                <a:solidFill>
                  <a:srgbClr val="FF0000"/>
                </a:solidFill>
                <a:latin typeface="Calibri" panose="020F0502020204030204" pitchFamily="34" charset="0"/>
              </a:rPr>
              <a:t>climatic parameters</a:t>
            </a:r>
            <a:r>
              <a:rPr lang="en-US" sz="2000" dirty="0">
                <a:latin typeface="Calibri" panose="020F0502020204030204" pitchFamily="34" charset="0"/>
              </a:rPr>
              <a:t> which directly or indirectly </a:t>
            </a:r>
            <a:r>
              <a:rPr lang="en-US" sz="2000" dirty="0">
                <a:solidFill>
                  <a:srgbClr val="FF0000"/>
                </a:solidFill>
                <a:latin typeface="Calibri" panose="020F0502020204030204" pitchFamily="34" charset="0"/>
              </a:rPr>
              <a:t>govern the plant growth </a:t>
            </a:r>
            <a:r>
              <a:rPr lang="en-US" sz="2000" dirty="0">
                <a:latin typeface="Calibri" panose="020F0502020204030204" pitchFamily="34" charset="0"/>
              </a:rPr>
              <a:t>and hence their production</a:t>
            </a:r>
            <a:r>
              <a:rPr lang="en-US" sz="2000" dirty="0" smtClean="0">
                <a:latin typeface="Calibri" panose="020F0502020204030204" pitchFamily="34" charset="0"/>
              </a:rPr>
              <a:t>.</a:t>
            </a:r>
            <a:endParaRPr lang="en-US" sz="2000" dirty="0" smtClean="0">
              <a:latin typeface="Calibri" panose="020F0502020204030204" pitchFamily="34" charset="0"/>
            </a:endParaRPr>
          </a:p>
          <a:p>
            <a:pPr algn="just"/>
            <a:endParaRPr lang="en-US" sz="2000" dirty="0" smtClean="0">
              <a:latin typeface="Calibri" panose="020F0502020204030204" pitchFamily="34" charset="0"/>
            </a:endParaRPr>
          </a:p>
          <a:p>
            <a:pPr algn="just"/>
            <a:r>
              <a:rPr lang="en-US" sz="2000" dirty="0" smtClean="0">
                <a:latin typeface="Calibri" panose="020F0502020204030204" pitchFamily="34" charset="0"/>
              </a:rPr>
              <a:t>In </a:t>
            </a:r>
            <a:r>
              <a:rPr lang="en-US" sz="2000" dirty="0">
                <a:latin typeface="Calibri" panose="020F0502020204030204" pitchFamily="34" charset="0"/>
              </a:rPr>
              <a:t>order to control the</a:t>
            </a:r>
            <a:r>
              <a:rPr lang="en-US" sz="2000" dirty="0">
                <a:solidFill>
                  <a:srgbClr val="FF0000"/>
                </a:solidFill>
                <a:latin typeface="Calibri" panose="020F0502020204030204" pitchFamily="34" charset="0"/>
              </a:rPr>
              <a:t> climate factors and environment autonomously </a:t>
            </a:r>
            <a:r>
              <a:rPr lang="en-US" sz="2000" dirty="0">
                <a:latin typeface="Calibri" panose="020F0502020204030204" pitchFamily="34" charset="0"/>
              </a:rPr>
              <a:t>,it is required a </a:t>
            </a:r>
            <a:r>
              <a:rPr lang="en-US" sz="2000" dirty="0">
                <a:solidFill>
                  <a:srgbClr val="FF0000"/>
                </a:solidFill>
                <a:latin typeface="Calibri" panose="020F0502020204030204" pitchFamily="34" charset="0"/>
              </a:rPr>
              <a:t>computer/software </a:t>
            </a:r>
            <a:r>
              <a:rPr lang="en-US" sz="2000" dirty="0">
                <a:latin typeface="Calibri" panose="020F0502020204030204" pitchFamily="34" charset="0"/>
              </a:rPr>
              <a:t>equipment.</a:t>
            </a:r>
            <a:endParaRPr lang="en-US" sz="2000" dirty="0">
              <a:latin typeface="Calibri" panose="020F0502020204030204" pitchFamily="34" charset="0"/>
            </a:endParaRPr>
          </a:p>
        </p:txBody>
      </p:sp>
      <p:pic>
        <p:nvPicPr>
          <p:cNvPr id="12" name="Picture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798194" y="2293830"/>
            <a:ext cx="466889" cy="537360"/>
          </a:xfrm>
          <a:prstGeom prst="rect">
            <a:avLst/>
          </a:prstGeom>
        </p:spPr>
      </p:pic>
      <p:sp>
        <p:nvSpPr>
          <p:cNvPr id="2" name="Slide Number Placeholder 1"/>
          <p:cNvSpPr>
            <a:spLocks noGrp="1"/>
          </p:cNvSpPr>
          <p:nvPr>
            <p:ph type="sldNum" sz="quarter" idx="12"/>
          </p:nvPr>
        </p:nvSpPr>
        <p:spPr/>
        <p:txBody>
          <a:bodyPr/>
          <a:p>
            <a:fld id="{DA58257A-DA28-4C0A-B9D7-0649B675AE66}" type="slidenum">
              <a:rPr lang="en-US" smtClean="0"/>
            </a:fld>
            <a:endParaRPr lang="en-US"/>
          </a:p>
        </p:txBody>
      </p:sp>
      <p:sp>
        <p:nvSpPr>
          <p:cNvPr id="3" name="Footer Placeholder 2"/>
          <p:cNvSpPr>
            <a:spLocks noGrp="1"/>
          </p:cNvSpPr>
          <p:nvPr>
            <p:ph type="ftr" sz="quarter" idx="11"/>
          </p:nvPr>
        </p:nvSpPr>
        <p:spPr/>
        <p:txBody>
          <a:bodyPr/>
          <a:p>
            <a:r>
              <a:rPr lang="en-US"/>
              <a:t>VECSTS-IT/13/241</a:t>
            </a:r>
            <a:endParaRPr lang="en-US"/>
          </a:p>
        </p:txBody>
      </p:sp>
      <p:pic>
        <p:nvPicPr>
          <p:cNvPr id="6" name="Picture 4"/>
          <p:cNvPicPr>
            <a:picLocks noChangeAspect="1" noChangeArrowheads="1"/>
          </p:cNvPicPr>
          <p:nvPr>
            <p:ph sz="half" idx="2"/>
          </p:nvPr>
        </p:nvPicPr>
        <p:blipFill>
          <a:blip r:embed="rId2"/>
          <a:srcRect l="55670"/>
          <a:stretch>
            <a:fillRect/>
          </a:stretch>
        </p:blipFill>
        <p:spPr bwMode="auto">
          <a:xfrm>
            <a:off x="10297160" y="253365"/>
            <a:ext cx="1056640" cy="129222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377" y="271499"/>
            <a:ext cx="10515600" cy="1325563"/>
          </a:xfrm>
        </p:spPr>
        <p:txBody>
          <a:bodyPr/>
          <a:lstStyle/>
          <a:p>
            <a:r>
              <a:rPr lang="en-US" b="1" dirty="0" smtClean="0"/>
              <a:t>Problem</a:t>
            </a:r>
            <a:endParaRPr lang="en-US" b="1" dirty="0"/>
          </a:p>
        </p:txBody>
      </p:sp>
      <p:sp>
        <p:nvSpPr>
          <p:cNvPr id="4" name="TextBox 3"/>
          <p:cNvSpPr txBox="1"/>
          <p:nvPr/>
        </p:nvSpPr>
        <p:spPr>
          <a:xfrm>
            <a:off x="1323411" y="1531071"/>
            <a:ext cx="8946524" cy="4401205"/>
          </a:xfrm>
          <a:prstGeom prst="rect">
            <a:avLst/>
          </a:prstGeom>
          <a:noFill/>
        </p:spPr>
        <p:txBody>
          <a:bodyPr wrap="square" rtlCol="0">
            <a:spAutoFit/>
          </a:bodyPr>
          <a:lstStyle/>
          <a:p>
            <a:pPr algn="just"/>
            <a:r>
              <a:rPr lang="en-US" sz="2800" dirty="0" smtClean="0"/>
              <a:t>Environment factors like </a:t>
            </a:r>
            <a:r>
              <a:rPr lang="en-US" sz="2800" b="1" dirty="0" smtClean="0">
                <a:solidFill>
                  <a:srgbClr val="FF0000"/>
                </a:solidFill>
              </a:rPr>
              <a:t>temperature, humidity and light </a:t>
            </a:r>
            <a:r>
              <a:rPr lang="en-US" sz="2800" dirty="0" smtClean="0"/>
              <a:t>are hard to control manually inside a Greenhouse and there is a need for </a:t>
            </a:r>
            <a:r>
              <a:rPr lang="en-US" sz="2800" dirty="0" smtClean="0">
                <a:solidFill>
                  <a:srgbClr val="FF0000"/>
                </a:solidFill>
              </a:rPr>
              <a:t>automated system</a:t>
            </a:r>
            <a:r>
              <a:rPr lang="en-US" sz="2800" dirty="0" smtClean="0"/>
              <a:t> to do that task. </a:t>
            </a:r>
            <a:endParaRPr lang="en-US" sz="2800" dirty="0" smtClean="0"/>
          </a:p>
          <a:p>
            <a:pPr algn="just"/>
            <a:endParaRPr lang="en-US" sz="2800" dirty="0"/>
          </a:p>
          <a:p>
            <a:pPr algn="just"/>
            <a:r>
              <a:rPr lang="en-US" sz="2800" dirty="0" smtClean="0"/>
              <a:t>When Environment behaviors change rapidly, immediately </a:t>
            </a:r>
            <a:r>
              <a:rPr lang="en-US" sz="2800" b="1" dirty="0" smtClean="0"/>
              <a:t>response</a:t>
            </a:r>
            <a:r>
              <a:rPr lang="en-US" sz="2800" dirty="0" smtClean="0"/>
              <a:t> must be activated. It can’t be done by the </a:t>
            </a:r>
            <a:r>
              <a:rPr lang="en-US" sz="2800" b="1" dirty="0" smtClean="0"/>
              <a:t>manual system. </a:t>
            </a:r>
            <a:endParaRPr lang="en-US" sz="2800" b="1" dirty="0" smtClean="0"/>
          </a:p>
          <a:p>
            <a:pPr algn="just"/>
            <a:endParaRPr lang="en-US" sz="2800" dirty="0"/>
          </a:p>
          <a:p>
            <a:pPr algn="just"/>
            <a:r>
              <a:rPr lang="en-US" sz="2800" dirty="0" smtClean="0"/>
              <a:t>As well as manual system’s price is </a:t>
            </a:r>
            <a:r>
              <a:rPr lang="en-US" sz="2800" b="1" dirty="0" smtClean="0"/>
              <a:t>very expensive </a:t>
            </a:r>
            <a:r>
              <a:rPr lang="en-US" sz="2800" dirty="0" smtClean="0"/>
              <a:t>and maintenance </a:t>
            </a:r>
            <a:r>
              <a:rPr lang="en-US" sz="2800" b="1" dirty="0" smtClean="0"/>
              <a:t>isn’t convenient</a:t>
            </a:r>
            <a:endParaRPr lang="en-US" sz="2800" b="1"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689613" y="1495836"/>
            <a:ext cx="466889" cy="537360"/>
          </a:xfrm>
          <a:prstGeom prst="rect">
            <a:avLst/>
          </a:prstGeom>
        </p:spPr>
      </p:pic>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644094" y="3211103"/>
            <a:ext cx="466889" cy="537360"/>
          </a:xfrm>
          <a:prstGeom prst="rect">
            <a:avLst/>
          </a:prstGeom>
        </p:spPr>
      </p:pic>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644094" y="4937565"/>
            <a:ext cx="466889" cy="537360"/>
          </a:xfrm>
          <a:prstGeom prst="rect">
            <a:avLst/>
          </a:prstGeom>
        </p:spPr>
      </p:pic>
      <p:sp>
        <p:nvSpPr>
          <p:cNvPr id="3" name="Slide Number Placeholder 2"/>
          <p:cNvSpPr>
            <a:spLocks noGrp="1"/>
          </p:cNvSpPr>
          <p:nvPr>
            <p:ph type="sldNum" sz="quarter" idx="12"/>
          </p:nvPr>
        </p:nvSpPr>
        <p:spPr/>
        <p:txBody>
          <a:bodyPr/>
          <a:p>
            <a:fld id="{DA58257A-DA28-4C0A-B9D7-0649B675AE66}" type="slidenum">
              <a:rPr lang="en-US" smtClean="0"/>
            </a:fld>
            <a:endParaRPr lang="en-US"/>
          </a:p>
        </p:txBody>
      </p:sp>
      <p:sp>
        <p:nvSpPr>
          <p:cNvPr id="8" name="Footer Placeholder 7"/>
          <p:cNvSpPr>
            <a:spLocks noGrp="1"/>
          </p:cNvSpPr>
          <p:nvPr>
            <p:ph type="ftr" sz="quarter" idx="11"/>
          </p:nvPr>
        </p:nvSpPr>
        <p:spPr/>
        <p:txBody>
          <a:bodyPr/>
          <a:p>
            <a:r>
              <a:rPr lang="en-US"/>
              <a:t>VECSTS-IT/13/241</a:t>
            </a:r>
            <a:endParaRPr lang="en-US"/>
          </a:p>
        </p:txBody>
      </p:sp>
      <p:pic>
        <p:nvPicPr>
          <p:cNvPr id="9" name="Picture 4"/>
          <p:cNvPicPr>
            <a:picLocks noChangeAspect="1" noChangeArrowheads="1"/>
          </p:cNvPicPr>
          <p:nvPr>
            <p:ph sz="half" idx="2"/>
          </p:nvPr>
        </p:nvPicPr>
        <p:blipFill>
          <a:blip r:embed="rId2"/>
          <a:srcRect l="55670"/>
          <a:stretch>
            <a:fillRect/>
          </a:stretch>
        </p:blipFill>
        <p:spPr bwMode="auto">
          <a:xfrm>
            <a:off x="10297160" y="253365"/>
            <a:ext cx="1056640" cy="1292225"/>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a:t>
            </a:r>
            <a:endParaRPr lang="en-US" b="1" dirty="0"/>
          </a:p>
        </p:txBody>
      </p:sp>
      <p:sp>
        <p:nvSpPr>
          <p:cNvPr id="4" name="TextBox 3"/>
          <p:cNvSpPr txBox="1"/>
          <p:nvPr/>
        </p:nvSpPr>
        <p:spPr>
          <a:xfrm>
            <a:off x="1098923" y="1347175"/>
            <a:ext cx="9358722" cy="2369880"/>
          </a:xfrm>
          <a:prstGeom prst="rect">
            <a:avLst/>
          </a:prstGeom>
          <a:noFill/>
        </p:spPr>
        <p:txBody>
          <a:bodyPr wrap="square" rtlCol="0">
            <a:spAutoFit/>
          </a:bodyPr>
          <a:lstStyle/>
          <a:p>
            <a:pPr algn="just"/>
            <a:endParaRPr lang="en-US" dirty="0" smtClean="0"/>
          </a:p>
          <a:p>
            <a:pPr algn="just"/>
            <a:endParaRPr lang="en-US" dirty="0"/>
          </a:p>
          <a:p>
            <a:pPr algn="just"/>
            <a:r>
              <a:rPr lang="en-US" sz="2800" dirty="0" smtClean="0"/>
              <a:t>Build a </a:t>
            </a:r>
            <a:r>
              <a:rPr lang="en-US" sz="2800" b="1" dirty="0" smtClean="0">
                <a:solidFill>
                  <a:srgbClr val="FF0000"/>
                </a:solidFill>
              </a:rPr>
              <a:t>virtual environment control </a:t>
            </a:r>
            <a:r>
              <a:rPr lang="en-US" sz="2800" dirty="0" smtClean="0"/>
              <a:t>system through sensor network to </a:t>
            </a:r>
            <a:r>
              <a:rPr lang="en-US" sz="2800" b="1" dirty="0" smtClean="0">
                <a:solidFill>
                  <a:srgbClr val="FF0000"/>
                </a:solidFill>
              </a:rPr>
              <a:t>automatically</a:t>
            </a:r>
            <a:r>
              <a:rPr lang="en-US" sz="2800" dirty="0" smtClean="0"/>
              <a:t> control the environment parameters that rapidly change. </a:t>
            </a:r>
            <a:endParaRPr lang="en-US" sz="2800" dirty="0" smtClean="0"/>
          </a:p>
          <a:p>
            <a:pPr algn="just"/>
            <a:endParaRPr lang="en-US" sz="2800" dirty="0" smtClean="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336075" y="1968303"/>
            <a:ext cx="466889" cy="537360"/>
          </a:xfrm>
          <a:prstGeom prst="rect">
            <a:avLst/>
          </a:prstGeom>
        </p:spPr>
      </p:pic>
      <p:sp>
        <p:nvSpPr>
          <p:cNvPr id="3" name="Slide Number Placeholder 2"/>
          <p:cNvSpPr>
            <a:spLocks noGrp="1"/>
          </p:cNvSpPr>
          <p:nvPr>
            <p:ph type="sldNum" sz="quarter" idx="12"/>
          </p:nvPr>
        </p:nvSpPr>
        <p:spPr/>
        <p:txBody>
          <a:bodyPr/>
          <a:p>
            <a:fld id="{DA58257A-DA28-4C0A-B9D7-0649B675AE66}" type="slidenum">
              <a:rPr lang="en-US" smtClean="0"/>
            </a:fld>
            <a:endParaRPr lang="en-US"/>
          </a:p>
        </p:txBody>
      </p:sp>
      <p:sp>
        <p:nvSpPr>
          <p:cNvPr id="6" name="Footer Placeholder 5"/>
          <p:cNvSpPr>
            <a:spLocks noGrp="1"/>
          </p:cNvSpPr>
          <p:nvPr>
            <p:ph type="ftr" sz="quarter" idx="11"/>
          </p:nvPr>
        </p:nvSpPr>
        <p:spPr/>
        <p:txBody>
          <a:bodyPr/>
          <a:p>
            <a:r>
              <a:rPr lang="en-US"/>
              <a:t>VECSTS-IT/13/241</a:t>
            </a:r>
            <a:endParaRPr lang="en-US"/>
          </a:p>
        </p:txBody>
      </p:sp>
      <p:pic>
        <p:nvPicPr>
          <p:cNvPr id="7" name="Picture 4"/>
          <p:cNvPicPr>
            <a:picLocks noChangeAspect="1" noChangeArrowheads="1"/>
          </p:cNvPicPr>
          <p:nvPr>
            <p:ph sz="half" idx="2"/>
          </p:nvPr>
        </p:nvPicPr>
        <p:blipFill>
          <a:blip r:embed="rId2"/>
          <a:srcRect l="55670"/>
          <a:stretch>
            <a:fillRect/>
          </a:stretch>
        </p:blipFill>
        <p:spPr bwMode="auto">
          <a:xfrm>
            <a:off x="10297160" y="253365"/>
            <a:ext cx="1056640" cy="1292225"/>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Aim and Objective</a:t>
            </a:r>
            <a:r>
              <a:rPr lang="en-US" dirty="0" smtClean="0"/>
              <a:t> </a:t>
            </a:r>
            <a:endParaRPr lang="en-US" dirty="0"/>
          </a:p>
        </p:txBody>
      </p:sp>
      <p:sp>
        <p:nvSpPr>
          <p:cNvPr id="4" name="TextBox 3"/>
          <p:cNvSpPr txBox="1"/>
          <p:nvPr/>
        </p:nvSpPr>
        <p:spPr>
          <a:xfrm>
            <a:off x="1031382" y="1572373"/>
            <a:ext cx="8946524" cy="2369880"/>
          </a:xfrm>
          <a:prstGeom prst="rect">
            <a:avLst/>
          </a:prstGeom>
          <a:noFill/>
        </p:spPr>
        <p:txBody>
          <a:bodyPr wrap="square" rtlCol="0">
            <a:spAutoFit/>
          </a:bodyPr>
          <a:lstStyle/>
          <a:p>
            <a:endParaRPr lang="en-US" dirty="0" smtClean="0"/>
          </a:p>
          <a:p>
            <a:pPr lvl="1" algn="just"/>
            <a:r>
              <a:rPr lang="en-US" sz="2800" dirty="0" smtClean="0"/>
              <a:t>The </a:t>
            </a:r>
            <a:r>
              <a:rPr lang="en-US" sz="2800" dirty="0"/>
              <a:t>aim of this project is to build efficient and effective automated system to control the environment parameters that change rapidly</a:t>
            </a:r>
            <a:r>
              <a:rPr lang="en-US" dirty="0"/>
              <a:t>.</a:t>
            </a:r>
            <a:endParaRPr lang="en-US" dirty="0"/>
          </a:p>
          <a:p>
            <a:pPr algn="just"/>
            <a:endParaRPr lang="en-US" dirty="0" smtClean="0"/>
          </a:p>
          <a:p>
            <a:pPr marL="285750" indent="-285750">
              <a:buFont typeface="Arial" panose="020B0604020202020204" pitchFamily="34" charset="0"/>
              <a:buChar char="•"/>
            </a:pPr>
            <a:endParaRPr lang="en-US" sz="2800"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873435" y="1876875"/>
            <a:ext cx="466889" cy="537360"/>
          </a:xfrm>
          <a:prstGeom prst="rect">
            <a:avLst/>
          </a:prstGeom>
        </p:spPr>
      </p:pic>
      <p:sp>
        <p:nvSpPr>
          <p:cNvPr id="3" name="Slide Number Placeholder 2"/>
          <p:cNvSpPr>
            <a:spLocks noGrp="1"/>
          </p:cNvSpPr>
          <p:nvPr>
            <p:ph type="sldNum" sz="quarter" idx="12"/>
          </p:nvPr>
        </p:nvSpPr>
        <p:spPr/>
        <p:txBody>
          <a:bodyPr/>
          <a:p>
            <a:fld id="{DA58257A-DA28-4C0A-B9D7-0649B675AE66}" type="slidenum">
              <a:rPr lang="en-US" smtClean="0"/>
            </a:fld>
            <a:endParaRPr lang="en-US"/>
          </a:p>
        </p:txBody>
      </p:sp>
      <p:sp>
        <p:nvSpPr>
          <p:cNvPr id="6" name="Footer Placeholder 5"/>
          <p:cNvSpPr>
            <a:spLocks noGrp="1"/>
          </p:cNvSpPr>
          <p:nvPr>
            <p:ph type="ftr" sz="quarter" idx="11"/>
          </p:nvPr>
        </p:nvSpPr>
        <p:spPr/>
        <p:txBody>
          <a:bodyPr/>
          <a:p>
            <a:r>
              <a:rPr lang="en-US"/>
              <a:t>VECSTS-IT/13/241</a:t>
            </a:r>
            <a:endParaRPr lang="en-US"/>
          </a:p>
        </p:txBody>
      </p:sp>
      <p:pic>
        <p:nvPicPr>
          <p:cNvPr id="7" name="Picture 4"/>
          <p:cNvPicPr>
            <a:picLocks noChangeAspect="1" noChangeArrowheads="1"/>
          </p:cNvPicPr>
          <p:nvPr>
            <p:ph sz="half" idx="2"/>
          </p:nvPr>
        </p:nvPicPr>
        <p:blipFill>
          <a:blip r:embed="rId2"/>
          <a:srcRect l="55670"/>
          <a:stretch>
            <a:fillRect/>
          </a:stretch>
        </p:blipFill>
        <p:spPr bwMode="auto">
          <a:xfrm>
            <a:off x="10297160" y="253365"/>
            <a:ext cx="1056640" cy="1292225"/>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65" y="262094"/>
            <a:ext cx="10515600" cy="1325563"/>
          </a:xfrm>
        </p:spPr>
        <p:txBody>
          <a:bodyPr/>
          <a:lstStyle/>
          <a:p>
            <a:r>
              <a:rPr lang="en-US" b="1" dirty="0" smtClean="0"/>
              <a:t>Objective</a:t>
            </a:r>
            <a:endParaRPr lang="en-US" b="1" dirty="0"/>
          </a:p>
        </p:txBody>
      </p:sp>
      <p:sp>
        <p:nvSpPr>
          <p:cNvPr id="3" name="Content Placeholder 2"/>
          <p:cNvSpPr>
            <a:spLocks noGrp="1"/>
          </p:cNvSpPr>
          <p:nvPr>
            <p:ph idx="1"/>
          </p:nvPr>
        </p:nvSpPr>
        <p:spPr>
          <a:xfrm>
            <a:off x="838200" y="1452138"/>
            <a:ext cx="10515600" cy="4351338"/>
          </a:xfrm>
        </p:spPr>
        <p:txBody>
          <a:bodyPr>
            <a:normAutofit/>
          </a:bodyPr>
          <a:lstStyle/>
          <a:p>
            <a:r>
              <a:rPr lang="en-US" dirty="0" smtClean="0"/>
              <a:t>Build best greenhouse which is equipped with automatic monitoring and controlling system</a:t>
            </a:r>
            <a:endParaRPr lang="en-US" dirty="0" smtClean="0"/>
          </a:p>
          <a:p>
            <a:r>
              <a:rPr lang="en-US" dirty="0" smtClean="0"/>
              <a:t>Constantly monitor and control environmental condition in green house to ensure it at preset temperature light and humidity level.</a:t>
            </a:r>
            <a:endParaRPr lang="en-US" dirty="0" smtClean="0"/>
          </a:p>
          <a:p>
            <a:r>
              <a:rPr lang="en-US" dirty="0" smtClean="0"/>
              <a:t>Minimizes labor costs involved in maintaining a greenhouse</a:t>
            </a:r>
            <a:endParaRPr lang="en-US" dirty="0" smtClean="0"/>
          </a:p>
          <a:p>
            <a:r>
              <a:rPr lang="en-US" dirty="0" smtClean="0"/>
              <a:t>Detect and maintain temperatures</a:t>
            </a:r>
            <a:endParaRPr lang="en-US" dirty="0" smtClean="0"/>
          </a:p>
          <a:p>
            <a:r>
              <a:rPr lang="en-US" dirty="0" smtClean="0"/>
              <a:t>Detect and maintain humidity levels</a:t>
            </a:r>
            <a:endParaRPr lang="en-US" dirty="0" smtClean="0"/>
          </a:p>
          <a:p>
            <a:r>
              <a:rPr lang="en-US" dirty="0" smtClean="0"/>
              <a:t>Detect sunlight and artificial light.</a:t>
            </a:r>
            <a:endParaRPr lang="en-US"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39340" y="1416903"/>
            <a:ext cx="466889" cy="537360"/>
          </a:xfrm>
          <a:prstGeom prst="rect">
            <a:avLst/>
          </a:prstGeom>
        </p:spPr>
      </p:pic>
      <p:sp>
        <p:nvSpPr>
          <p:cNvPr id="5" name="Slide Number Placeholder 4"/>
          <p:cNvSpPr>
            <a:spLocks noGrp="1"/>
          </p:cNvSpPr>
          <p:nvPr>
            <p:ph type="sldNum" sz="quarter" idx="12"/>
          </p:nvPr>
        </p:nvSpPr>
        <p:spPr/>
        <p:txBody>
          <a:bodyPr/>
          <a:p>
            <a:fld id="{DA58257A-DA28-4C0A-B9D7-0649B675AE66}" type="slidenum">
              <a:rPr lang="en-US" smtClean="0"/>
            </a:fld>
            <a:endParaRPr lang="en-US"/>
          </a:p>
        </p:txBody>
      </p:sp>
      <p:sp>
        <p:nvSpPr>
          <p:cNvPr id="6" name="Footer Placeholder 5"/>
          <p:cNvSpPr>
            <a:spLocks noGrp="1"/>
          </p:cNvSpPr>
          <p:nvPr>
            <p:ph type="ftr" sz="quarter" idx="11"/>
          </p:nvPr>
        </p:nvSpPr>
        <p:spPr/>
        <p:txBody>
          <a:bodyPr/>
          <a:p>
            <a:r>
              <a:rPr lang="en-US"/>
              <a:t>VECSTS-IT/13/241</a:t>
            </a:r>
            <a:endParaRPr lang="en-US"/>
          </a:p>
        </p:txBody>
      </p:sp>
      <p:pic>
        <p:nvPicPr>
          <p:cNvPr id="7" name="Picture 4"/>
          <p:cNvPicPr>
            <a:picLocks noChangeAspect="1" noChangeArrowheads="1"/>
          </p:cNvPicPr>
          <p:nvPr>
            <p:ph sz="half" idx="2"/>
          </p:nvPr>
        </p:nvPicPr>
        <p:blipFill>
          <a:blip r:embed="rId2"/>
          <a:srcRect l="55670"/>
          <a:stretch>
            <a:fillRect/>
          </a:stretch>
        </p:blipFill>
        <p:spPr bwMode="auto">
          <a:xfrm>
            <a:off x="10297160" y="253365"/>
            <a:ext cx="1056640" cy="1292225"/>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37979" y="715920"/>
          <a:ext cx="10515600" cy="6583680"/>
        </p:xfrm>
        <a:graphic>
          <a:graphicData uri="http://schemas.openxmlformats.org/drawingml/2006/table">
            <a:tbl>
              <a:tblPr firstRow="1" bandRow="1">
                <a:tableStyleId>{5C22544A-7EE6-4342-B048-85BDC9FD1C3A}</a:tableStyleId>
              </a:tblPr>
              <a:tblGrid>
                <a:gridCol w="3505200"/>
                <a:gridCol w="3505200"/>
                <a:gridCol w="3505200"/>
              </a:tblGrid>
              <a:tr h="60052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Author’s Name</a:t>
                      </a:r>
                      <a:endParaRPr lang="en-US" sz="1800"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Research</a:t>
                      </a:r>
                      <a:endParaRPr lang="en-US" sz="1800"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endParaRPr lang="en-US" sz="1800" dirty="0" smtClean="0"/>
                    </a:p>
                    <a:p>
                      <a:endParaRPr lang="en-US" dirty="0"/>
                    </a:p>
                  </a:txBody>
                  <a:tcPr/>
                </a:tc>
              </a:tr>
              <a:tr h="2144740">
                <a:tc>
                  <a:txBody>
                    <a:bodyPr/>
                    <a:lstStyle/>
                    <a:p>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Ibrahim Al-</a:t>
                      </a:r>
                      <a:r>
                        <a:rPr lang="en-US" sz="1800" b="0" i="0" u="none" strike="noStrike" kern="1200" baseline="0" dirty="0" err="1" smtClean="0">
                          <a:solidFill>
                            <a:schemeClr val="dk1"/>
                          </a:solidFill>
                          <a:latin typeface="+mn-lt"/>
                          <a:ea typeface="+mn-ea"/>
                          <a:cs typeface="+mn-cs"/>
                        </a:rPr>
                        <a:t>Adwan</a:t>
                      </a:r>
                      <a:r>
                        <a:rPr lang="en-US" sz="1800" b="0" i="0" u="none" strike="noStrike" kern="1200" baseline="0" dirty="0" smtClean="0">
                          <a:solidFill>
                            <a:schemeClr val="dk1"/>
                          </a:solidFill>
                          <a:latin typeface="+mn-lt"/>
                          <a:ea typeface="+mn-ea"/>
                          <a:cs typeface="+mn-cs"/>
                        </a:rPr>
                        <a:t>, </a:t>
                      </a:r>
                      <a:r>
                        <a:rPr lang="en-US" sz="1800" b="0" i="0" u="none" strike="noStrike" kern="1200" baseline="0" dirty="0" err="1" smtClean="0">
                          <a:solidFill>
                            <a:schemeClr val="dk1"/>
                          </a:solidFill>
                          <a:latin typeface="+mn-lt"/>
                          <a:ea typeface="+mn-ea"/>
                          <a:cs typeface="+mn-cs"/>
                        </a:rPr>
                        <a:t>Munaf</a:t>
                      </a:r>
                      <a:r>
                        <a:rPr lang="en-US" sz="1800" b="0" i="0" u="none" strike="noStrike" kern="1200" baseline="0" dirty="0" smtClean="0">
                          <a:solidFill>
                            <a:schemeClr val="dk1"/>
                          </a:solidFill>
                          <a:latin typeface="+mn-lt"/>
                          <a:ea typeface="+mn-ea"/>
                          <a:cs typeface="+mn-cs"/>
                        </a:rPr>
                        <a:t> S. N. Al-D </a:t>
                      </a:r>
                      <a:endParaRPr lang="en-US" sz="1800" b="0" i="0" u="none" strike="noStrike" kern="1200" baseline="0" dirty="0" smtClean="0">
                        <a:solidFill>
                          <a:schemeClr val="dk1"/>
                        </a:solidFill>
                        <a:latin typeface="+mn-lt"/>
                        <a:ea typeface="+mn-ea"/>
                        <a:cs typeface="+mn-cs"/>
                      </a:endParaRPr>
                    </a:p>
                  </a:txBody>
                  <a:tcPr/>
                </a:tc>
                <a:tc>
                  <a:txBody>
                    <a:bodyPr/>
                    <a:lstStyle/>
                    <a:p>
                      <a:r>
                        <a:rPr lang="en-US" sz="1800" b="0" i="0" u="none" strike="noStrike" kern="1200" baseline="0" dirty="0" smtClean="0">
                          <a:solidFill>
                            <a:schemeClr val="dk1"/>
                          </a:solidFill>
                          <a:latin typeface="+mn-lt"/>
                          <a:ea typeface="+mn-ea"/>
                          <a:cs typeface="+mn-cs"/>
                        </a:rPr>
                        <a:t>The Use of </a:t>
                      </a:r>
                      <a:r>
                        <a:rPr lang="en-US" sz="1800" b="0" i="0" u="none" strike="noStrike" kern="1200" baseline="0" dirty="0" err="1" smtClean="0">
                          <a:solidFill>
                            <a:schemeClr val="dk1"/>
                          </a:solidFill>
                          <a:latin typeface="+mn-lt"/>
                          <a:ea typeface="+mn-ea"/>
                          <a:cs typeface="+mn-cs"/>
                        </a:rPr>
                        <a:t>ZigBee</a:t>
                      </a:r>
                      <a:r>
                        <a:rPr lang="en-US" sz="1800" b="0" i="0" u="none" strike="noStrike" kern="1200" baseline="0" dirty="0" smtClean="0">
                          <a:solidFill>
                            <a:schemeClr val="dk1"/>
                          </a:solidFill>
                          <a:latin typeface="+mn-lt"/>
                          <a:ea typeface="+mn-ea"/>
                          <a:cs typeface="+mn-cs"/>
                        </a:rPr>
                        <a:t> Wireless Network for Monitoring and Controlling Greenhouse Climate </a:t>
                      </a:r>
                      <a:endParaRPr lang="en-US" dirty="0" smtClean="0"/>
                    </a:p>
                    <a:p>
                      <a:endParaRPr lang="en-US" dirty="0"/>
                    </a:p>
                  </a:txBody>
                  <a:tcPr/>
                </a:tc>
                <a:tc>
                  <a:txBody>
                    <a:bodyPr/>
                    <a:lstStyle/>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The local stations are used to measure the environmental parameters</a:t>
                      </a:r>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 </a:t>
                      </a:r>
                      <a:endParaRPr lang="en-US" sz="1800" b="0" i="0" u="none" strike="noStrike" kern="1200" baseline="0" dirty="0" smtClean="0">
                        <a:solidFill>
                          <a:schemeClr val="dk1"/>
                        </a:solidFill>
                        <a:latin typeface="+mn-lt"/>
                        <a:ea typeface="+mn-ea"/>
                        <a:cs typeface="+mn-cs"/>
                      </a:endParaRPr>
                    </a:p>
                    <a:p>
                      <a:pPr marL="285750" indent="-285750" algn="l">
                        <a:buFont typeface="Arial" panose="020B0604020202020204" pitchFamily="34" charset="0"/>
                        <a:buChar char="•"/>
                      </a:pPr>
                      <a:r>
                        <a:rPr lang="en-US" sz="1800" b="0" i="0" u="none" strike="noStrike" kern="1200" baseline="0" dirty="0" smtClean="0">
                          <a:solidFill>
                            <a:schemeClr val="dk1"/>
                          </a:solidFill>
                          <a:latin typeface="+mn-lt"/>
                          <a:ea typeface="+mn-ea"/>
                          <a:cs typeface="+mn-cs"/>
                        </a:rPr>
                        <a:t>The communication between the local stations and the central station is achieved via </a:t>
                      </a:r>
                      <a:r>
                        <a:rPr lang="en-US" sz="1800" b="0" i="0" u="none" strike="noStrike" kern="1200" baseline="0" dirty="0" err="1" smtClean="0">
                          <a:solidFill>
                            <a:schemeClr val="dk1"/>
                          </a:solidFill>
                          <a:latin typeface="+mn-lt"/>
                          <a:ea typeface="+mn-ea"/>
                          <a:cs typeface="+mn-cs"/>
                        </a:rPr>
                        <a:t>ZigBee</a:t>
                      </a:r>
                      <a:r>
                        <a:rPr lang="en-US" sz="1800" b="0" i="0" u="none" strike="noStrike" kern="1200" baseline="0" dirty="0" smtClean="0">
                          <a:solidFill>
                            <a:schemeClr val="dk1"/>
                          </a:solidFill>
                          <a:latin typeface="+mn-lt"/>
                          <a:ea typeface="+mn-ea"/>
                          <a:cs typeface="+mn-cs"/>
                        </a:rPr>
                        <a:t> wireless modules </a:t>
                      </a:r>
                      <a:endParaRPr lang="en-US" b="0" i="0" dirty="0"/>
                    </a:p>
                  </a:txBody>
                  <a:tcPr/>
                </a:tc>
              </a:tr>
              <a:tr h="1630003">
                <a:tc>
                  <a:txBody>
                    <a:bodyPr/>
                    <a:lstStyle/>
                    <a:p>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 </a:t>
                      </a:r>
                      <a:r>
                        <a:rPr lang="en-US" sz="1800" b="0" i="0" u="none" strike="noStrike" kern="1200" baseline="0" dirty="0" err="1" smtClean="0">
                          <a:solidFill>
                            <a:schemeClr val="dk1"/>
                          </a:solidFill>
                          <a:latin typeface="+mn-lt"/>
                          <a:ea typeface="+mn-ea"/>
                          <a:cs typeface="+mn-cs"/>
                        </a:rPr>
                        <a:t>Shivasaisomarathi</a:t>
                      </a:r>
                      <a:r>
                        <a:rPr lang="en-US" sz="1800" b="0" i="0" u="none" strike="noStrike" kern="1200" baseline="0" dirty="0" smtClean="0">
                          <a:solidFill>
                            <a:schemeClr val="dk1"/>
                          </a:solidFill>
                          <a:latin typeface="+mn-lt"/>
                          <a:ea typeface="+mn-ea"/>
                          <a:cs typeface="+mn-cs"/>
                        </a:rPr>
                        <a:t> </a:t>
                      </a:r>
                      <a:endParaRPr lang="en-US" dirty="0"/>
                    </a:p>
                  </a:txBody>
                  <a:tcPr/>
                </a:tc>
                <a:tc>
                  <a:txBody>
                    <a:bodyPr/>
                    <a:lstStyle/>
                    <a:p>
                      <a:r>
                        <a:rPr lang="en-US" sz="1800" b="0" i="0" u="none" strike="noStrike" kern="1200" baseline="0" dirty="0" smtClean="0">
                          <a:solidFill>
                            <a:schemeClr val="dk1"/>
                          </a:solidFill>
                          <a:latin typeface="+mn-lt"/>
                          <a:ea typeface="+mn-ea"/>
                          <a:cs typeface="+mn-cs"/>
                        </a:rPr>
                        <a:t>Design of Greenhouse Control System Using Wireless Sensor Networks </a:t>
                      </a:r>
                      <a:endParaRPr lang="en-US" sz="2400" dirty="0"/>
                    </a:p>
                  </a:txBody>
                  <a:tcPr/>
                </a:tc>
                <a:tc>
                  <a:txBody>
                    <a:bodyPr/>
                    <a:lstStyle/>
                    <a:p>
                      <a:endParaRPr lang="en-US" sz="1800" b="0"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System has advantages of low power consumption, low cost, good robustness, extended flexible </a:t>
                      </a:r>
                      <a:r>
                        <a:rPr lang="en-US" sz="1800" b="0" i="0" kern="1200" dirty="0" smtClean="0">
                          <a:solidFill>
                            <a:schemeClr val="dk1"/>
                          </a:solidFill>
                          <a:latin typeface="+mn-lt"/>
                          <a:ea typeface="+mn-ea"/>
                          <a:cs typeface="+mn-cs"/>
                        </a:rPr>
                        <a:t>.</a:t>
                      </a:r>
                      <a:br>
                        <a:rPr lang="en-US" dirty="0" smtClean="0"/>
                      </a:br>
                      <a:endParaRPr lang="en-US" dirty="0"/>
                    </a:p>
                  </a:txBody>
                  <a:tcPr/>
                </a:tc>
              </a:tr>
              <a:tr h="1372634">
                <a:tc>
                  <a:txBody>
                    <a:bodyPr/>
                    <a:lstStyle/>
                    <a:p>
                      <a:r>
                        <a:rPr lang="en-US" sz="1800" b="0" i="0" u="none" strike="noStrike" kern="1200" baseline="0" dirty="0" err="1" smtClean="0">
                          <a:solidFill>
                            <a:schemeClr val="dk1"/>
                          </a:solidFill>
                          <a:latin typeface="+mn-lt"/>
                          <a:ea typeface="+mn-ea"/>
                          <a:cs typeface="+mn-cs"/>
                        </a:rPr>
                        <a:t>Teemu</a:t>
                      </a:r>
                      <a:r>
                        <a:rPr lang="en-US" sz="1800" b="0" i="0" u="none" strike="noStrike" kern="1200" baseline="0" dirty="0" smtClean="0">
                          <a:solidFill>
                            <a:schemeClr val="dk1"/>
                          </a:solidFill>
                          <a:latin typeface="+mn-lt"/>
                          <a:ea typeface="+mn-ea"/>
                          <a:cs typeface="+mn-cs"/>
                        </a:rPr>
                        <a:t> </a:t>
                      </a:r>
                      <a:r>
                        <a:rPr lang="en-US" sz="1800" b="0" i="0" u="none" strike="noStrike" kern="1200" baseline="0" dirty="0" err="1" smtClean="0">
                          <a:solidFill>
                            <a:schemeClr val="dk1"/>
                          </a:solidFill>
                          <a:latin typeface="+mn-lt"/>
                          <a:ea typeface="+mn-ea"/>
                          <a:cs typeface="+mn-cs"/>
                        </a:rPr>
                        <a:t>Ahonen</a:t>
                      </a:r>
                      <a:r>
                        <a:rPr lang="en-US" sz="1800" b="0" i="0" u="none" strike="noStrike" kern="1200" baseline="0" dirty="0" smtClean="0">
                          <a:solidFill>
                            <a:schemeClr val="dk1"/>
                          </a:solidFill>
                          <a:latin typeface="+mn-lt"/>
                          <a:ea typeface="+mn-ea"/>
                          <a:cs typeface="+mn-cs"/>
                        </a:rPr>
                        <a:t>, </a:t>
                      </a:r>
                      <a:r>
                        <a:rPr lang="en-US" sz="1800" b="0" i="0" u="none" strike="noStrike" kern="1200" baseline="0" dirty="0" err="1" smtClean="0">
                          <a:solidFill>
                            <a:schemeClr val="dk1"/>
                          </a:solidFill>
                          <a:latin typeface="+mn-lt"/>
                          <a:ea typeface="+mn-ea"/>
                          <a:cs typeface="+mn-cs"/>
                        </a:rPr>
                        <a:t>Reino</a:t>
                      </a:r>
                      <a:r>
                        <a:rPr lang="en-US" sz="1800" b="0" i="0" u="none" strike="noStrike" kern="1200" baseline="0" dirty="0" smtClean="0">
                          <a:solidFill>
                            <a:schemeClr val="dk1"/>
                          </a:solidFill>
                          <a:latin typeface="+mn-lt"/>
                          <a:ea typeface="+mn-ea"/>
                          <a:cs typeface="+mn-cs"/>
                        </a:rPr>
                        <a:t> </a:t>
                      </a:r>
                      <a:r>
                        <a:rPr lang="en-US" sz="1800" b="0" i="0" u="none" strike="noStrike" kern="1200" baseline="0" dirty="0" err="1" smtClean="0">
                          <a:solidFill>
                            <a:schemeClr val="dk1"/>
                          </a:solidFill>
                          <a:latin typeface="+mn-lt"/>
                          <a:ea typeface="+mn-ea"/>
                          <a:cs typeface="+mn-cs"/>
                        </a:rPr>
                        <a:t>Virrankoski</a:t>
                      </a:r>
                      <a:r>
                        <a:rPr lang="en-US" sz="1800" b="0" i="0" u="none" strike="noStrike" kern="1200" baseline="0" dirty="0" smtClean="0">
                          <a:solidFill>
                            <a:schemeClr val="dk1"/>
                          </a:solidFill>
                          <a:latin typeface="+mn-lt"/>
                          <a:ea typeface="+mn-ea"/>
                          <a:cs typeface="+mn-cs"/>
                        </a:rPr>
                        <a:t> and Mohammed </a:t>
                      </a:r>
                      <a:r>
                        <a:rPr lang="en-US" sz="1800" b="0" i="0" u="none" strike="noStrike" kern="1200" baseline="0" dirty="0" err="1" smtClean="0">
                          <a:solidFill>
                            <a:schemeClr val="dk1"/>
                          </a:solidFill>
                          <a:latin typeface="+mn-lt"/>
                          <a:ea typeface="+mn-ea"/>
                          <a:cs typeface="+mn-cs"/>
                        </a:rPr>
                        <a:t>Elmusrati</a:t>
                      </a:r>
                      <a:endParaRPr lang="en-US" dirty="0"/>
                    </a:p>
                  </a:txBody>
                  <a:tcPr/>
                </a:tc>
                <a:tc>
                  <a:txBody>
                    <a:bodyPr/>
                    <a:lstStyle/>
                    <a:p>
                      <a:pPr marL="0" marR="0" lvl="6" indent="0" algn="l" defTabSz="914400" rtl="0" eaLnBrk="1" fontAlgn="auto" latinLnBrk="0" hangingPunct="1">
                        <a:lnSpc>
                          <a:spcPct val="100000"/>
                        </a:lnSpc>
                        <a:spcBef>
                          <a:spcPts val="0"/>
                        </a:spcBef>
                        <a:spcAft>
                          <a:spcPts val="0"/>
                        </a:spcAft>
                        <a:buClrTx/>
                        <a:buSzTx/>
                        <a:buFontTx/>
                        <a:buNone/>
                        <a:defRPr/>
                      </a:pPr>
                      <a:r>
                        <a:rPr lang="en-US" sz="1800" b="0" i="0" u="none" strike="noStrike" kern="1200" baseline="0" dirty="0" smtClean="0">
                          <a:solidFill>
                            <a:schemeClr val="dk1"/>
                          </a:solidFill>
                          <a:latin typeface="+mn-lt"/>
                          <a:ea typeface="+mn-ea"/>
                          <a:cs typeface="+mn-cs"/>
                        </a:rPr>
                        <a:t>Greenhouse Monitoring with Wireless Sensor Network</a:t>
                      </a:r>
                      <a:endParaRPr lang="en-US" b="0" dirty="0"/>
                    </a:p>
                  </a:txBody>
                  <a:tcPr/>
                </a:tc>
                <a:tc>
                  <a:txBody>
                    <a:bodyPr/>
                    <a:lstStyle/>
                    <a:p>
                      <a:pPr>
                        <a:buFont typeface="Arial" panose="020B0604020202020204" pitchFamily="34" charset="0"/>
                        <a:buChar char="•"/>
                      </a:pPr>
                      <a:r>
                        <a:rPr lang="en-US" sz="1800" b="0" i="0" kern="1200" dirty="0" smtClean="0">
                          <a:solidFill>
                            <a:schemeClr val="dk1"/>
                          </a:solidFill>
                          <a:latin typeface="+mn-lt"/>
                          <a:ea typeface="+mn-ea"/>
                          <a:cs typeface="+mn-cs"/>
                        </a:rPr>
                        <a:t>Reads candidates’ responses on the OMR Answer Sheet or OMR Form and converts them into electronic data.</a:t>
                      </a:r>
                      <a:endParaRPr lang="en-US" sz="1800" b="0" i="0" kern="1200" dirty="0" smtClean="0">
                        <a:solidFill>
                          <a:schemeClr val="dk1"/>
                        </a:solidFill>
                        <a:latin typeface="+mn-lt"/>
                        <a:ea typeface="+mn-ea"/>
                        <a:cs typeface="+mn-cs"/>
                      </a:endParaRPr>
                    </a:p>
                    <a:p>
                      <a:endParaRPr lang="en-US" dirty="0"/>
                    </a:p>
                  </a:txBody>
                  <a:tcPr/>
                </a:tc>
              </a:tr>
              <a:tr h="428948">
                <a:tc>
                  <a:txBody>
                    <a:bodyPr/>
                    <a:lstStyle/>
                    <a:p>
                      <a:endParaRPr lang="en-US" dirty="0"/>
                    </a:p>
                  </a:txBody>
                  <a:tcPr/>
                </a:tc>
                <a:tc>
                  <a:txBody>
                    <a:bodyPr/>
                    <a:lstStyle/>
                    <a:p>
                      <a:endParaRPr lang="en-US" sz="2400" dirty="0"/>
                    </a:p>
                  </a:txBody>
                  <a:tcPr/>
                </a:tc>
                <a:tc>
                  <a:txBody>
                    <a:bodyPr/>
                    <a:lstStyle/>
                    <a:p>
                      <a:endParaRPr lang="en-US" sz="1800" b="0" i="0" kern="1200" dirty="0" smtClean="0">
                        <a:solidFill>
                          <a:schemeClr val="dk1"/>
                        </a:solidFill>
                        <a:latin typeface="+mn-lt"/>
                        <a:ea typeface="+mn-ea"/>
                        <a:cs typeface="+mn-cs"/>
                      </a:endParaRPr>
                    </a:p>
                  </a:txBody>
                  <a:tcPr/>
                </a:tc>
              </a:tr>
            </a:tbl>
          </a:graphicData>
        </a:graphic>
      </p:graphicFrame>
      <p:sp>
        <p:nvSpPr>
          <p:cNvPr id="5" name="Rectangle 4"/>
          <p:cNvSpPr/>
          <p:nvPr/>
        </p:nvSpPr>
        <p:spPr>
          <a:xfrm>
            <a:off x="304947" y="0"/>
            <a:ext cx="3854928" cy="646331"/>
          </a:xfrm>
          <a:prstGeom prst="rect">
            <a:avLst/>
          </a:prstGeom>
        </p:spPr>
        <p:txBody>
          <a:bodyPr wrap="square">
            <a:spAutoFit/>
          </a:bodyPr>
          <a:lstStyle/>
          <a:p>
            <a:r>
              <a:rPr lang="en-US" sz="3600" dirty="0" smtClean="0"/>
              <a:t>Others Works</a:t>
            </a:r>
            <a:endParaRPr lang="en-US" sz="3600" dirty="0"/>
          </a:p>
        </p:txBody>
      </p:sp>
      <p:sp>
        <p:nvSpPr>
          <p:cNvPr id="2" name="Slide Number Placeholder 1"/>
          <p:cNvSpPr>
            <a:spLocks noGrp="1"/>
          </p:cNvSpPr>
          <p:nvPr>
            <p:ph type="sldNum" sz="quarter" idx="12"/>
          </p:nvPr>
        </p:nvSpPr>
        <p:spPr/>
        <p:txBody>
          <a:bodyPr/>
          <a:p>
            <a:fld id="{DA58257A-DA28-4C0A-B9D7-0649B675AE66}" type="slidenum">
              <a:rPr lang="en-US" smtClean="0"/>
            </a:fld>
            <a:endParaRPr lang="en-US"/>
          </a:p>
        </p:txBody>
      </p:sp>
      <p:sp>
        <p:nvSpPr>
          <p:cNvPr id="3" name="Footer Placeholder 2"/>
          <p:cNvSpPr>
            <a:spLocks noGrp="1"/>
          </p:cNvSpPr>
          <p:nvPr>
            <p:ph type="ftr" sz="quarter" idx="11"/>
          </p:nvPr>
        </p:nvSpPr>
        <p:spPr/>
        <p:txBody>
          <a:bodyPr/>
          <a:p>
            <a:r>
              <a:rPr lang="en-US"/>
              <a:t>VECSTS-IT/13/241</a:t>
            </a:r>
            <a:endParaRPr lang="en-US"/>
          </a:p>
        </p:txBody>
      </p:sp>
      <p:pic>
        <p:nvPicPr>
          <p:cNvPr id="6" name="Picture 4"/>
          <p:cNvPicPr>
            <a:picLocks noChangeAspect="1" noChangeArrowheads="1"/>
          </p:cNvPicPr>
          <p:nvPr>
            <p:ph sz="half" idx="2"/>
          </p:nvPr>
        </p:nvPicPr>
        <p:blipFill>
          <a:blip r:embed="rId1"/>
          <a:srcRect l="55670"/>
          <a:stretch>
            <a:fillRect/>
          </a:stretch>
        </p:blipFill>
        <p:spPr bwMode="auto">
          <a:xfrm>
            <a:off x="10297160" y="253365"/>
            <a:ext cx="1056640" cy="129222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8824"/>
          </a:xfrm>
        </p:spPr>
        <p:txBody>
          <a:bodyPr/>
          <a:lstStyle/>
          <a:p>
            <a:r>
              <a:rPr lang="en-US" b="1" dirty="0" smtClean="0"/>
              <a:t>Hypothesis</a:t>
            </a:r>
            <a:endParaRPr lang="en-US" b="1" dirty="0"/>
          </a:p>
        </p:txBody>
      </p:sp>
      <p:sp>
        <p:nvSpPr>
          <p:cNvPr id="4" name="TextBox 3"/>
          <p:cNvSpPr txBox="1"/>
          <p:nvPr/>
        </p:nvSpPr>
        <p:spPr>
          <a:xfrm>
            <a:off x="1082040" y="1494155"/>
            <a:ext cx="10271760" cy="2228850"/>
          </a:xfrm>
          <a:prstGeom prst="rect">
            <a:avLst/>
          </a:prstGeom>
          <a:noFill/>
        </p:spPr>
        <p:txBody>
          <a:bodyPr wrap="square" rtlCol="0">
            <a:spAutoFit/>
          </a:bodyPr>
          <a:lstStyle/>
          <a:p>
            <a:pPr algn="just"/>
            <a:r>
              <a:rPr lang="en-US" sz="2800" dirty="0"/>
              <a:t>The system will integrate with </a:t>
            </a:r>
            <a:r>
              <a:rPr lang="en-US" sz="2800" dirty="0" err="1"/>
              <a:t>Arduino</a:t>
            </a:r>
            <a:r>
              <a:rPr lang="en-US" sz="2800" dirty="0"/>
              <a:t> technology and Sensor network to capture </a:t>
            </a:r>
            <a:r>
              <a:rPr lang="en-US" sz="2800" dirty="0" smtClean="0"/>
              <a:t>the </a:t>
            </a:r>
            <a:r>
              <a:rPr lang="en-US" sz="2800" dirty="0"/>
              <a:t>environment parameters. Using standalone c# application and android application will control the environment parameters manually and automatically.</a:t>
            </a:r>
            <a:endParaRPr lang="en-US" sz="2800" dirty="0"/>
          </a:p>
          <a:p>
            <a:pPr algn="just"/>
            <a:endParaRPr lang="en-US" sz="2800"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457888" y="1458715"/>
            <a:ext cx="466889" cy="537360"/>
          </a:xfrm>
          <a:prstGeom prst="rect">
            <a:avLst/>
          </a:prstGeom>
        </p:spPr>
      </p:pic>
      <p:sp>
        <p:nvSpPr>
          <p:cNvPr id="3" name="Slide Number Placeholder 2"/>
          <p:cNvSpPr>
            <a:spLocks noGrp="1"/>
          </p:cNvSpPr>
          <p:nvPr>
            <p:ph type="sldNum" sz="quarter" idx="12"/>
          </p:nvPr>
        </p:nvSpPr>
        <p:spPr/>
        <p:txBody>
          <a:bodyPr/>
          <a:p>
            <a:fld id="{DA58257A-DA28-4C0A-B9D7-0649B675AE66}" type="slidenum">
              <a:rPr lang="en-US" smtClean="0"/>
            </a:fld>
            <a:endParaRPr lang="en-US"/>
          </a:p>
        </p:txBody>
      </p:sp>
      <p:sp>
        <p:nvSpPr>
          <p:cNvPr id="6" name="Footer Placeholder 5"/>
          <p:cNvSpPr>
            <a:spLocks noGrp="1"/>
          </p:cNvSpPr>
          <p:nvPr>
            <p:ph type="ftr" sz="quarter" idx="11"/>
          </p:nvPr>
        </p:nvSpPr>
        <p:spPr/>
        <p:txBody>
          <a:bodyPr/>
          <a:p>
            <a:r>
              <a:rPr lang="en-US"/>
              <a:t>VECSTS-IT/13/241</a:t>
            </a:r>
            <a:endParaRPr lang="en-US"/>
          </a:p>
        </p:txBody>
      </p:sp>
      <p:pic>
        <p:nvPicPr>
          <p:cNvPr id="7" name="Picture 4"/>
          <p:cNvPicPr>
            <a:picLocks noChangeAspect="1" noChangeArrowheads="1"/>
          </p:cNvPicPr>
          <p:nvPr>
            <p:ph sz="half" idx="2"/>
          </p:nvPr>
        </p:nvPicPr>
        <p:blipFill>
          <a:blip r:embed="rId2"/>
          <a:srcRect l="55670"/>
          <a:stretch>
            <a:fillRect/>
          </a:stretch>
        </p:blipFill>
        <p:spPr bwMode="auto">
          <a:xfrm>
            <a:off x="10297160" y="253365"/>
            <a:ext cx="1056640" cy="129222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6361</Words>
  <Application>WPS Presentation</Application>
  <PresentationFormat>Widescreen</PresentationFormat>
  <Paragraphs>248</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Calibri</vt:lpstr>
      <vt:lpstr>Corbel</vt:lpstr>
      <vt:lpstr>Courier New</vt:lpstr>
      <vt:lpstr>Calibri Light</vt:lpstr>
      <vt:lpstr>Times New Roman</vt:lpstr>
      <vt:lpstr>Microsoft YaHei</vt:lpstr>
      <vt:lpstr>Office Theme</vt:lpstr>
      <vt:lpstr>PowerPoint 演示文稿</vt:lpstr>
      <vt:lpstr>Overview</vt:lpstr>
      <vt:lpstr>Introduction</vt:lpstr>
      <vt:lpstr>Problem</vt:lpstr>
      <vt:lpstr>Solution</vt:lpstr>
      <vt:lpstr>Aim and Objective </vt:lpstr>
      <vt:lpstr>Objective</vt:lpstr>
      <vt:lpstr>PowerPoint 演示文稿</vt:lpstr>
      <vt:lpstr>Hypothesis</vt:lpstr>
      <vt:lpstr>Approach</vt:lpstr>
      <vt:lpstr>Technologies adapted</vt:lpstr>
      <vt:lpstr>PowerPoint 演示文稿</vt:lpstr>
      <vt:lpstr>PowerPoint 演示文稿</vt:lpstr>
      <vt:lpstr> </vt:lpstr>
      <vt:lpstr>Implementation and Result</vt:lpstr>
      <vt:lpstr>Implementation and Result</vt:lpstr>
      <vt:lpstr>Implementation and Results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ace</dc:creator>
  <cp:lastModifiedBy>ace</cp:lastModifiedBy>
  <cp:revision>20</cp:revision>
  <dcterms:created xsi:type="dcterms:W3CDTF">2017-01-08T14:21:00Z</dcterms:created>
  <dcterms:modified xsi:type="dcterms:W3CDTF">2017-01-16T00:54:09Z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