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Nunito"/>
      <p:regular r:id="rId17"/>
      <p:bold r:id="rId18"/>
      <p:italic r:id="rId19"/>
      <p:boldItalic r:id="rId20"/>
    </p:embeddedFont>
    <p:embeddedFont>
      <p:font typeface="Maven Pro"/>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22" Type="http://schemas.openxmlformats.org/officeDocument/2006/relationships/font" Target="fonts/MavenPro-bold.fntdata"/><Relationship Id="rId10" Type="http://schemas.openxmlformats.org/officeDocument/2006/relationships/slide" Target="slides/slide5.xml"/><Relationship Id="rId21" Type="http://schemas.openxmlformats.org/officeDocument/2006/relationships/font" Target="fonts/MavenPro-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923db728a8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923db728a8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923db728a8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1923db728a8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923db728a8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923db728a8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923db728a8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923db728a8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923db728a8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923db728a8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923db728a8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923db728a8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923db728a8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923db728a8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923db728a8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923db728a8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923db728a8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923db728a8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923db728a8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923db728a8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1.png"/><Relationship Id="rId6" Type="http://schemas.openxmlformats.org/officeDocument/2006/relationships/image" Target="../media/image8.png"/><Relationship Id="rId7" Type="http://schemas.openxmlformats.org/officeDocument/2006/relationships/image" Target="../media/image4.png"/><Relationship Id="rId8"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25"/>
            <a:ext cx="6861000" cy="187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GB">
                <a:solidFill>
                  <a:schemeClr val="dk2"/>
                </a:solidFill>
              </a:rPr>
              <a:t>SMAI Project</a:t>
            </a:r>
            <a:endParaRPr>
              <a:solidFill>
                <a:schemeClr val="dk2"/>
              </a:solidFill>
            </a:endParaRPr>
          </a:p>
          <a:p>
            <a:pPr indent="0" lvl="0" marL="0" rtl="0" algn="l">
              <a:spcBef>
                <a:spcPts val="0"/>
              </a:spcBef>
              <a:spcAft>
                <a:spcPts val="0"/>
              </a:spcAft>
              <a:buNone/>
            </a:pPr>
            <a:r>
              <a:rPr lang="en-GB" sz="3155"/>
              <a:t>Rapid Object Detection using a Boosted Cascade of Simple Features </a:t>
            </a:r>
            <a:endParaRPr sz="3155"/>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GB"/>
              <a:t>Geet Dasani - 2020102001</a:t>
            </a:r>
            <a:endParaRPr/>
          </a:p>
          <a:p>
            <a:pPr indent="0" lvl="0" marL="0" rtl="0" algn="l">
              <a:spcBef>
                <a:spcPts val="0"/>
              </a:spcBef>
              <a:spcAft>
                <a:spcPts val="0"/>
              </a:spcAft>
              <a:buNone/>
            </a:pPr>
            <a:r>
              <a:rPr lang="en-GB"/>
              <a:t>Arnav Pandey - 2020102016</a:t>
            </a:r>
            <a:endParaRPr/>
          </a:p>
          <a:p>
            <a:pPr indent="0" lvl="0" marL="0" rtl="0" algn="l">
              <a:spcBef>
                <a:spcPts val="0"/>
              </a:spcBef>
              <a:spcAft>
                <a:spcPts val="0"/>
              </a:spcAft>
              <a:buNone/>
            </a:pPr>
            <a:r>
              <a:rPr lang="en-GB"/>
              <a:t>Rajarshi Ray - 2020101127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2"/>
          <p:cNvSpPr txBox="1"/>
          <p:nvPr/>
        </p:nvSpPr>
        <p:spPr>
          <a:xfrm>
            <a:off x="368275" y="321475"/>
            <a:ext cx="6097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000"/>
              <a:t>Cascading classifiers for detection</a:t>
            </a:r>
            <a:endParaRPr sz="600">
              <a:latin typeface="Nunito"/>
              <a:ea typeface="Nunito"/>
              <a:cs typeface="Nunito"/>
              <a:sym typeface="Nunito"/>
            </a:endParaRPr>
          </a:p>
        </p:txBody>
      </p:sp>
      <p:pic>
        <p:nvPicPr>
          <p:cNvPr id="354" name="Google Shape;354;p22"/>
          <p:cNvPicPr preferRelativeResize="0"/>
          <p:nvPr/>
        </p:nvPicPr>
        <p:blipFill>
          <a:blip r:embed="rId3">
            <a:alphaModFix/>
          </a:blip>
          <a:stretch>
            <a:fillRect/>
          </a:stretch>
        </p:blipFill>
        <p:spPr>
          <a:xfrm>
            <a:off x="2041025" y="967975"/>
            <a:ext cx="5219700" cy="2457675"/>
          </a:xfrm>
          <a:prstGeom prst="rect">
            <a:avLst/>
          </a:prstGeom>
          <a:noFill/>
          <a:ln>
            <a:noFill/>
          </a:ln>
        </p:spPr>
      </p:pic>
      <p:sp>
        <p:nvSpPr>
          <p:cNvPr id="355" name="Google Shape;355;p22"/>
          <p:cNvSpPr txBox="1"/>
          <p:nvPr/>
        </p:nvSpPr>
        <p:spPr>
          <a:xfrm>
            <a:off x="368275" y="3485950"/>
            <a:ext cx="8157300" cy="2409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300">
                <a:solidFill>
                  <a:schemeClr val="lt1"/>
                </a:solidFill>
              </a:rPr>
              <a:t>•Form a cascade with low false negative rates early on</a:t>
            </a:r>
            <a:endParaRPr sz="1300">
              <a:solidFill>
                <a:schemeClr val="lt1"/>
              </a:solidFill>
            </a:endParaRPr>
          </a:p>
          <a:p>
            <a:pPr indent="0" lvl="0" marL="0" rtl="0" algn="l">
              <a:lnSpc>
                <a:spcPct val="115000"/>
              </a:lnSpc>
              <a:spcBef>
                <a:spcPts val="800"/>
              </a:spcBef>
              <a:spcAft>
                <a:spcPts val="0"/>
              </a:spcAft>
              <a:buNone/>
            </a:pPr>
            <a:r>
              <a:rPr lang="en-GB" sz="1300">
                <a:solidFill>
                  <a:schemeClr val="lt1"/>
                </a:solidFill>
              </a:rPr>
              <a:t>•Apply less accurate but faster classifiers first to immediately discard windows that clearly appear to be negative</a:t>
            </a:r>
            <a:endParaRPr sz="1300">
              <a:solidFill>
                <a:schemeClr val="lt1"/>
              </a:solidFill>
            </a:endParaRPr>
          </a:p>
          <a:p>
            <a:pPr indent="0" lvl="0" marL="0" rtl="0" algn="l">
              <a:lnSpc>
                <a:spcPct val="115000"/>
              </a:lnSpc>
              <a:spcBef>
                <a:spcPts val="0"/>
              </a:spcBef>
              <a:spcAft>
                <a:spcPts val="0"/>
              </a:spcAft>
              <a:buNone/>
            </a:pPr>
            <a:r>
              <a:rPr lang="en-GB" sz="1500">
                <a:solidFill>
                  <a:schemeClr val="lt1"/>
                </a:solidFill>
              </a:rPr>
              <a:t>•Train with 5K positives, 350M negatives</a:t>
            </a:r>
            <a:endParaRPr sz="1500">
              <a:solidFill>
                <a:schemeClr val="lt1"/>
              </a:solidFill>
            </a:endParaRPr>
          </a:p>
          <a:p>
            <a:pPr indent="0" lvl="0" marL="0" rtl="0" algn="l">
              <a:lnSpc>
                <a:spcPct val="115000"/>
              </a:lnSpc>
              <a:spcBef>
                <a:spcPts val="0"/>
              </a:spcBef>
              <a:spcAft>
                <a:spcPts val="0"/>
              </a:spcAft>
              <a:buNone/>
            </a:pPr>
            <a:r>
              <a:rPr lang="en-GB" sz="1500">
                <a:solidFill>
                  <a:schemeClr val="lt1"/>
                </a:solidFill>
              </a:rPr>
              <a:t>•Real-time detector using 38 layer cascade</a:t>
            </a:r>
            <a:endParaRPr sz="1500">
              <a:solidFill>
                <a:schemeClr val="lt1"/>
              </a:solidFill>
            </a:endParaRPr>
          </a:p>
          <a:p>
            <a:pPr indent="0" lvl="0" marL="0" rtl="0" algn="l">
              <a:lnSpc>
                <a:spcPct val="115000"/>
              </a:lnSpc>
              <a:spcBef>
                <a:spcPts val="0"/>
              </a:spcBef>
              <a:spcAft>
                <a:spcPts val="0"/>
              </a:spcAft>
              <a:buNone/>
            </a:pPr>
            <a:r>
              <a:rPr lang="en-GB" sz="1500">
                <a:solidFill>
                  <a:schemeClr val="lt1"/>
                </a:solidFill>
              </a:rPr>
              <a:t>•6061 features in all layers</a:t>
            </a:r>
            <a:endParaRPr sz="1500">
              <a:solidFill>
                <a:schemeClr val="lt1"/>
              </a:solidFill>
            </a:endParaRPr>
          </a:p>
          <a:p>
            <a:pPr indent="0" lvl="0" marL="0" rtl="0" algn="l">
              <a:lnSpc>
                <a:spcPct val="115000"/>
              </a:lnSpc>
              <a:spcBef>
                <a:spcPts val="800"/>
              </a:spcBef>
              <a:spcAft>
                <a:spcPts val="0"/>
              </a:spcAft>
              <a:buNone/>
            </a:pPr>
            <a:r>
              <a:t/>
            </a:r>
            <a:endParaRPr sz="1300">
              <a:solidFill>
                <a:schemeClr val="lt1"/>
              </a:solidFill>
            </a:endParaRPr>
          </a:p>
          <a:p>
            <a:pPr indent="0" lvl="0" marL="0" rtl="0" algn="l">
              <a:lnSpc>
                <a:spcPct val="115000"/>
              </a:lnSpc>
              <a:spcBef>
                <a:spcPts val="800"/>
              </a:spcBef>
              <a:spcAft>
                <a:spcPts val="0"/>
              </a:spcAft>
              <a:buNone/>
            </a:pPr>
            <a:r>
              <a:t/>
            </a:r>
            <a:endParaRPr sz="13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solidFill>
                  <a:srgbClr val="000000"/>
                </a:solidFill>
              </a:rPr>
              <a:t>Timelines</a:t>
            </a:r>
            <a:endParaRPr>
              <a:solidFill>
                <a:srgbClr val="000000"/>
              </a:solidFill>
            </a:endParaRPr>
          </a:p>
        </p:txBody>
      </p:sp>
      <p:sp>
        <p:nvSpPr>
          <p:cNvPr id="361" name="Google Shape;361;p23"/>
          <p:cNvSpPr txBox="1"/>
          <p:nvPr>
            <p:ph idx="1" type="subTitle"/>
          </p:nvPr>
        </p:nvSpPr>
        <p:spPr>
          <a:xfrm>
            <a:off x="824000" y="3033725"/>
            <a:ext cx="6389100" cy="695400"/>
          </a:xfrm>
          <a:prstGeom prst="rect">
            <a:avLst/>
          </a:prstGeom>
        </p:spPr>
        <p:txBody>
          <a:bodyPr anchorCtr="0" anchor="t" bIns="91425" lIns="91425" spcFirstLastPara="1" rIns="91425" wrap="square" tIns="91425">
            <a:noAutofit/>
          </a:bodyPr>
          <a:lstStyle/>
          <a:p>
            <a:pPr indent="0" lvl="0" marL="0" rtl="0" algn="l">
              <a:lnSpc>
                <a:spcPct val="87916"/>
              </a:lnSpc>
              <a:spcBef>
                <a:spcPts val="0"/>
              </a:spcBef>
              <a:spcAft>
                <a:spcPts val="0"/>
              </a:spcAft>
              <a:buSzPts val="852"/>
              <a:buNone/>
            </a:pPr>
            <a:r>
              <a:rPr lang="en-GB" sz="1552">
                <a:latin typeface="Times New Roman"/>
                <a:ea typeface="Times New Roman"/>
                <a:cs typeface="Times New Roman"/>
                <a:sym typeface="Times New Roman"/>
              </a:rPr>
              <a:t>Week 1: Understanding, analyzing the paper and micro-structuring forthcoming actions\</a:t>
            </a:r>
            <a:endParaRPr sz="1552">
              <a:latin typeface="Times New Roman"/>
              <a:ea typeface="Times New Roman"/>
              <a:cs typeface="Times New Roman"/>
              <a:sym typeface="Times New Roman"/>
            </a:endParaRPr>
          </a:p>
          <a:p>
            <a:pPr indent="0" lvl="0" marL="0" rtl="0" algn="l">
              <a:lnSpc>
                <a:spcPct val="87916"/>
              </a:lnSpc>
              <a:spcBef>
                <a:spcPts val="800"/>
              </a:spcBef>
              <a:spcAft>
                <a:spcPts val="0"/>
              </a:spcAft>
              <a:buSzPts val="852"/>
              <a:buNone/>
            </a:pPr>
            <a:br>
              <a:rPr lang="en-GB" sz="1552">
                <a:latin typeface="Times New Roman"/>
                <a:ea typeface="Times New Roman"/>
                <a:cs typeface="Times New Roman"/>
                <a:sym typeface="Times New Roman"/>
              </a:rPr>
            </a:br>
            <a:r>
              <a:rPr lang="en-GB" sz="1552">
                <a:latin typeface="Times New Roman"/>
                <a:ea typeface="Times New Roman"/>
                <a:cs typeface="Times New Roman"/>
                <a:sym typeface="Times New Roman"/>
              </a:rPr>
              <a:t>Week 2: Implementation on Integral Matrix and Feature reduction</a:t>
            </a:r>
            <a:endParaRPr sz="1552">
              <a:latin typeface="Times New Roman"/>
              <a:ea typeface="Times New Roman"/>
              <a:cs typeface="Times New Roman"/>
              <a:sym typeface="Times New Roman"/>
            </a:endParaRPr>
          </a:p>
          <a:p>
            <a:pPr indent="0" lvl="0" marL="0" rtl="0" algn="l">
              <a:lnSpc>
                <a:spcPct val="87916"/>
              </a:lnSpc>
              <a:spcBef>
                <a:spcPts val="800"/>
              </a:spcBef>
              <a:spcAft>
                <a:spcPts val="800"/>
              </a:spcAft>
              <a:buSzPts val="852"/>
              <a:buNone/>
            </a:pPr>
            <a:r>
              <a:rPr lang="en-GB" sz="1552">
                <a:latin typeface="Times New Roman"/>
                <a:ea typeface="Times New Roman"/>
                <a:cs typeface="Times New Roman"/>
                <a:sym typeface="Times New Roman"/>
              </a:rPr>
              <a:t>Week 3: Week Classifiers and Cascading of Simple Features</a:t>
            </a:r>
            <a:br>
              <a:rPr lang="en-GB" sz="1552">
                <a:latin typeface="Times New Roman"/>
                <a:ea typeface="Times New Roman"/>
                <a:cs typeface="Times New Roman"/>
                <a:sym typeface="Times New Roman"/>
              </a:rPr>
            </a:br>
            <a:r>
              <a:rPr lang="en-GB" sz="1552">
                <a:latin typeface="Times New Roman"/>
                <a:ea typeface="Times New Roman"/>
                <a:cs typeface="Times New Roman"/>
                <a:sym typeface="Times New Roman"/>
              </a:rPr>
              <a:t>Week 4: Concluding efforts on work and finalizing project</a:t>
            </a:r>
            <a:endParaRPr sz="194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nvSpPr>
        <p:spPr>
          <a:xfrm>
            <a:off x="341550" y="381750"/>
            <a:ext cx="39381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700" u="sng">
                <a:latin typeface="Nunito"/>
                <a:ea typeface="Nunito"/>
                <a:cs typeface="Nunito"/>
                <a:sym typeface="Nunito"/>
              </a:rPr>
              <a:t>Introduction</a:t>
            </a:r>
            <a:endParaRPr b="1" sz="2700" u="sng">
              <a:latin typeface="Nunito"/>
              <a:ea typeface="Nunito"/>
              <a:cs typeface="Nunito"/>
              <a:sym typeface="Nunito"/>
            </a:endParaRPr>
          </a:p>
        </p:txBody>
      </p:sp>
      <p:sp>
        <p:nvSpPr>
          <p:cNvPr id="284" name="Google Shape;284;p14"/>
          <p:cNvSpPr txBox="1"/>
          <p:nvPr/>
        </p:nvSpPr>
        <p:spPr>
          <a:xfrm>
            <a:off x="562575" y="1285875"/>
            <a:ext cx="7011900" cy="651900"/>
          </a:xfrm>
          <a:prstGeom prst="rect">
            <a:avLst/>
          </a:prstGeom>
          <a:noFill/>
          <a:ln>
            <a:noFill/>
          </a:ln>
        </p:spPr>
        <p:txBody>
          <a:bodyPr anchorCtr="0" anchor="t" bIns="91425" lIns="91425" spcFirstLastPara="1" rIns="91425" wrap="square" tIns="91425">
            <a:spAutoFit/>
          </a:bodyPr>
          <a:lstStyle/>
          <a:p>
            <a:pPr indent="0" lvl="0" marL="0" rtl="0" algn="l">
              <a:lnSpc>
                <a:spcPct val="107916"/>
              </a:lnSpc>
              <a:spcBef>
                <a:spcPts val="0"/>
              </a:spcBef>
              <a:spcAft>
                <a:spcPts val="800"/>
              </a:spcAft>
              <a:buNone/>
            </a:pPr>
            <a:r>
              <a:rPr b="1" lang="en-GB" sz="1700">
                <a:latin typeface="Times New Roman"/>
                <a:ea typeface="Times New Roman"/>
                <a:cs typeface="Times New Roman"/>
                <a:sym typeface="Times New Roman"/>
              </a:rPr>
              <a:t>Goal</a:t>
            </a:r>
            <a:r>
              <a:rPr b="1" lang="en-GB">
                <a:latin typeface="Times New Roman"/>
                <a:ea typeface="Times New Roman"/>
                <a:cs typeface="Times New Roman"/>
                <a:sym typeface="Times New Roman"/>
              </a:rPr>
              <a:t>:</a:t>
            </a:r>
            <a:r>
              <a:rPr lang="en-GB" sz="1100">
                <a:latin typeface="Times New Roman"/>
                <a:ea typeface="Times New Roman"/>
                <a:cs typeface="Times New Roman"/>
                <a:sym typeface="Times New Roman"/>
              </a:rPr>
              <a:t> </a:t>
            </a:r>
            <a:r>
              <a:rPr lang="en-GB" sz="1200">
                <a:solidFill>
                  <a:schemeClr val="lt1"/>
                </a:solidFill>
                <a:latin typeface="Times New Roman"/>
                <a:ea typeface="Times New Roman"/>
                <a:cs typeface="Times New Roman"/>
                <a:sym typeface="Times New Roman"/>
              </a:rPr>
              <a:t>In the project, we aim to build a model for visual object detection using Adaboost and Cascading with simple features which processes images extremely rapidly and achieves high detection rates.</a:t>
            </a:r>
            <a:endParaRPr sz="1500">
              <a:solidFill>
                <a:schemeClr val="lt1"/>
              </a:solidFill>
              <a:latin typeface="Nunito"/>
              <a:ea typeface="Nunito"/>
              <a:cs typeface="Nunito"/>
              <a:sym typeface="Nunito"/>
            </a:endParaRPr>
          </a:p>
        </p:txBody>
      </p:sp>
      <p:sp>
        <p:nvSpPr>
          <p:cNvPr id="285" name="Google Shape;285;p14"/>
          <p:cNvSpPr txBox="1"/>
          <p:nvPr/>
        </p:nvSpPr>
        <p:spPr>
          <a:xfrm>
            <a:off x="328100" y="2471300"/>
            <a:ext cx="71526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Nunito"/>
                <a:ea typeface="Nunito"/>
                <a:cs typeface="Nunito"/>
                <a:sym typeface="Nunito"/>
              </a:rPr>
              <a:t>Three important contributions that make this project stand out. The first is the bringing of intermediate stage of a brand-new picture representation termed the "Integral Image," which enables the very speedy computation of the characteristics employed by our detector. The second is an AdaBoost-based learning algorithm that chooses a small number of crucial visual characteristics from a wider set and produces incredibly effective classifiers. The third contribution is a technique called "cascading" classifiers, which allows background portions of the picture to be swiftly eliminated while promising object-like regions receive longer processing time.</a:t>
            </a:r>
            <a:endParaRPr>
              <a:solidFill>
                <a:schemeClr val="lt1"/>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nvSpPr>
        <p:spPr>
          <a:xfrm>
            <a:off x="462100" y="341550"/>
            <a:ext cx="15369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200" u="sng">
                <a:latin typeface="Nunito"/>
                <a:ea typeface="Nunito"/>
                <a:cs typeface="Nunito"/>
                <a:sym typeface="Nunito"/>
              </a:rPr>
              <a:t>Features</a:t>
            </a:r>
            <a:endParaRPr b="1" sz="2200" u="sng">
              <a:latin typeface="Nunito"/>
              <a:ea typeface="Nunito"/>
              <a:cs typeface="Nunito"/>
              <a:sym typeface="Nunito"/>
            </a:endParaRPr>
          </a:p>
        </p:txBody>
      </p:sp>
      <p:sp>
        <p:nvSpPr>
          <p:cNvPr id="291" name="Google Shape;291;p15"/>
          <p:cNvSpPr txBox="1"/>
          <p:nvPr/>
        </p:nvSpPr>
        <p:spPr>
          <a:xfrm>
            <a:off x="632900" y="824500"/>
            <a:ext cx="326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a:latin typeface="Nunito"/>
                <a:ea typeface="Nunito"/>
                <a:cs typeface="Nunito"/>
                <a:sym typeface="Nunito"/>
              </a:rPr>
              <a:t>More technically called Haar features.</a:t>
            </a:r>
            <a:endParaRPr i="1">
              <a:latin typeface="Nunito"/>
              <a:ea typeface="Nunito"/>
              <a:cs typeface="Nunito"/>
              <a:sym typeface="Nunito"/>
            </a:endParaRPr>
          </a:p>
        </p:txBody>
      </p:sp>
      <p:sp>
        <p:nvSpPr>
          <p:cNvPr id="292" name="Google Shape;292;p15"/>
          <p:cNvSpPr txBox="1"/>
          <p:nvPr/>
        </p:nvSpPr>
        <p:spPr>
          <a:xfrm>
            <a:off x="269525" y="1220450"/>
            <a:ext cx="63105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Nunito"/>
                <a:ea typeface="Nunito"/>
                <a:cs typeface="Nunito"/>
                <a:sym typeface="Nunito"/>
              </a:rPr>
              <a:t>Our object detection process divides photos into categories depending on the importance of basic attributes. We employ features rather than pixels because they may be used to encapsulate ad-hoc domain knowledge that is challenging to acquire with a limited amount of training data. The fact that this system functions far quicker than a pixel-based system adds a second crucial justification for features.</a:t>
            </a:r>
            <a:endParaRPr>
              <a:solidFill>
                <a:schemeClr val="lt1"/>
              </a:solidFill>
              <a:latin typeface="Nunito"/>
              <a:ea typeface="Nunito"/>
              <a:cs typeface="Nunito"/>
              <a:sym typeface="Nunito"/>
            </a:endParaRPr>
          </a:p>
        </p:txBody>
      </p:sp>
      <p:pic>
        <p:nvPicPr>
          <p:cNvPr id="293" name="Google Shape;293;p15"/>
          <p:cNvPicPr preferRelativeResize="0"/>
          <p:nvPr/>
        </p:nvPicPr>
        <p:blipFill>
          <a:blip r:embed="rId3">
            <a:alphaModFix/>
          </a:blip>
          <a:stretch>
            <a:fillRect/>
          </a:stretch>
        </p:blipFill>
        <p:spPr>
          <a:xfrm>
            <a:off x="462100" y="2952500"/>
            <a:ext cx="3727050" cy="1988350"/>
          </a:xfrm>
          <a:prstGeom prst="rect">
            <a:avLst/>
          </a:prstGeom>
          <a:noFill/>
          <a:ln>
            <a:noFill/>
          </a:ln>
        </p:spPr>
      </p:pic>
      <p:sp>
        <p:nvSpPr>
          <p:cNvPr id="294" name="Google Shape;294;p15"/>
          <p:cNvSpPr txBox="1"/>
          <p:nvPr/>
        </p:nvSpPr>
        <p:spPr>
          <a:xfrm>
            <a:off x="4540750" y="2863075"/>
            <a:ext cx="2712300" cy="384900"/>
          </a:xfrm>
          <a:prstGeom prst="rect">
            <a:avLst/>
          </a:prstGeom>
          <a:noFill/>
          <a:ln>
            <a:noFill/>
          </a:ln>
        </p:spPr>
        <p:txBody>
          <a:bodyPr anchorCtr="0" anchor="t" bIns="91425" lIns="91425" spcFirstLastPara="1" rIns="91425" wrap="square" tIns="91425">
            <a:spAutoFit/>
          </a:bodyPr>
          <a:lstStyle/>
          <a:p>
            <a:pPr indent="0" lvl="0" marL="0" rtl="0" algn="l">
              <a:lnSpc>
                <a:spcPct val="107916"/>
              </a:lnSpc>
              <a:spcBef>
                <a:spcPts val="0"/>
              </a:spcBef>
              <a:spcAft>
                <a:spcPts val="800"/>
              </a:spcAft>
              <a:buNone/>
            </a:pPr>
            <a:r>
              <a:rPr lang="en-GB" sz="1300">
                <a:latin typeface="Times New Roman"/>
                <a:ea typeface="Times New Roman"/>
                <a:cs typeface="Times New Roman"/>
                <a:sym typeface="Times New Roman"/>
              </a:rPr>
              <a:t>We essentially use 3 kinds of features:</a:t>
            </a:r>
            <a:endParaRPr sz="1600">
              <a:latin typeface="Nunito"/>
              <a:ea typeface="Nunito"/>
              <a:cs typeface="Nunito"/>
              <a:sym typeface="Nunito"/>
            </a:endParaRPr>
          </a:p>
        </p:txBody>
      </p:sp>
      <p:sp>
        <p:nvSpPr>
          <p:cNvPr id="295" name="Google Shape;295;p15"/>
          <p:cNvSpPr txBox="1"/>
          <p:nvPr/>
        </p:nvSpPr>
        <p:spPr>
          <a:xfrm>
            <a:off x="4570875" y="3194600"/>
            <a:ext cx="4339800" cy="1317300"/>
          </a:xfrm>
          <a:prstGeom prst="rect">
            <a:avLst/>
          </a:prstGeom>
          <a:noFill/>
          <a:ln>
            <a:noFill/>
          </a:ln>
        </p:spPr>
        <p:txBody>
          <a:bodyPr anchorCtr="0" anchor="t" bIns="91425" lIns="91425" spcFirstLastPara="1" rIns="91425" wrap="square" tIns="91425">
            <a:spAutoFit/>
          </a:bodyPr>
          <a:lstStyle/>
          <a:p>
            <a:pPr indent="-317500" lvl="0" marL="457200" rtl="0" algn="l">
              <a:lnSpc>
                <a:spcPct val="107916"/>
              </a:lnSpc>
              <a:spcBef>
                <a:spcPts val="0"/>
              </a:spcBef>
              <a:spcAft>
                <a:spcPts val="0"/>
              </a:spcAft>
              <a:buClr>
                <a:schemeClr val="lt1"/>
              </a:buClr>
              <a:buSzPts val="1400"/>
              <a:buFont typeface="Nunito"/>
              <a:buAutoNum type="arabicParenR"/>
            </a:pPr>
            <a:r>
              <a:rPr lang="en-GB" sz="1100">
                <a:solidFill>
                  <a:schemeClr val="lt1"/>
                </a:solidFill>
                <a:latin typeface="Times New Roman"/>
                <a:ea typeface="Times New Roman"/>
                <a:cs typeface="Times New Roman"/>
                <a:sym typeface="Times New Roman"/>
              </a:rPr>
              <a:t>The value of a two-rectangle feature is the difference between the sum of the pixels within two rectangular regions.</a:t>
            </a:r>
            <a:endParaRPr sz="1100">
              <a:solidFill>
                <a:schemeClr val="lt1"/>
              </a:solidFill>
              <a:latin typeface="Times New Roman"/>
              <a:ea typeface="Times New Roman"/>
              <a:cs typeface="Times New Roman"/>
              <a:sym typeface="Times New Roman"/>
            </a:endParaRPr>
          </a:p>
          <a:p>
            <a:pPr indent="-298450" lvl="0" marL="457200" rtl="0" algn="l">
              <a:lnSpc>
                <a:spcPct val="107916"/>
              </a:lnSpc>
              <a:spcBef>
                <a:spcPts val="0"/>
              </a:spcBef>
              <a:spcAft>
                <a:spcPts val="0"/>
              </a:spcAft>
              <a:buClr>
                <a:schemeClr val="lt1"/>
              </a:buClr>
              <a:buSzPts val="1100"/>
              <a:buFont typeface="Times New Roman"/>
              <a:buAutoNum type="arabicParenR"/>
            </a:pPr>
            <a:r>
              <a:rPr lang="en-GB" sz="1100">
                <a:solidFill>
                  <a:schemeClr val="lt1"/>
                </a:solidFill>
                <a:latin typeface="Times New Roman"/>
                <a:ea typeface="Times New Roman"/>
                <a:cs typeface="Times New Roman"/>
                <a:sym typeface="Times New Roman"/>
              </a:rPr>
              <a:t>A three-rectangle feature computes the sum within two outside rectangles subtracted from the sum in a center rectangle.</a:t>
            </a:r>
            <a:endParaRPr sz="1100">
              <a:solidFill>
                <a:schemeClr val="lt1"/>
              </a:solidFill>
              <a:latin typeface="Times New Roman"/>
              <a:ea typeface="Times New Roman"/>
              <a:cs typeface="Times New Roman"/>
              <a:sym typeface="Times New Roman"/>
            </a:endParaRPr>
          </a:p>
          <a:p>
            <a:pPr indent="-298450" lvl="0" marL="457200" rtl="0" algn="l">
              <a:lnSpc>
                <a:spcPct val="107916"/>
              </a:lnSpc>
              <a:spcBef>
                <a:spcPts val="0"/>
              </a:spcBef>
              <a:spcAft>
                <a:spcPts val="800"/>
              </a:spcAft>
              <a:buClr>
                <a:schemeClr val="lt1"/>
              </a:buClr>
              <a:buSzPts val="1100"/>
              <a:buFont typeface="Times New Roman"/>
              <a:buAutoNum type="arabicParenR"/>
            </a:pPr>
            <a:r>
              <a:rPr lang="en-GB" sz="1100">
                <a:solidFill>
                  <a:schemeClr val="lt1"/>
                </a:solidFill>
                <a:latin typeface="Times New Roman"/>
                <a:ea typeface="Times New Roman"/>
                <a:cs typeface="Times New Roman"/>
                <a:sym typeface="Times New Roman"/>
              </a:rPr>
              <a:t>Finally, a four-rectangle feature computes the difference between diagonal pairs of rectangles.</a:t>
            </a:r>
            <a:endParaRPr sz="1100">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6"/>
          <p:cNvSpPr txBox="1"/>
          <p:nvPr/>
        </p:nvSpPr>
        <p:spPr>
          <a:xfrm>
            <a:off x="271250" y="391800"/>
            <a:ext cx="3666900" cy="400200"/>
          </a:xfrm>
          <a:prstGeom prst="rect">
            <a:avLst/>
          </a:prstGeom>
          <a:noFill/>
          <a:ln>
            <a:noFill/>
          </a:ln>
        </p:spPr>
        <p:txBody>
          <a:bodyPr anchorCtr="0" anchor="t" bIns="91425" lIns="91425" spcFirstLastPara="1" rIns="91425" wrap="square" tIns="91425">
            <a:spAutoFit/>
          </a:bodyPr>
          <a:lstStyle/>
          <a:p>
            <a:pPr indent="0" lvl="0" marL="0" rtl="0" algn="l">
              <a:lnSpc>
                <a:spcPct val="107916"/>
              </a:lnSpc>
              <a:spcBef>
                <a:spcPts val="0"/>
              </a:spcBef>
              <a:spcAft>
                <a:spcPts val="800"/>
              </a:spcAft>
              <a:buNone/>
            </a:pPr>
            <a:r>
              <a:t/>
            </a:r>
            <a:endParaRPr>
              <a:latin typeface="Nunito"/>
              <a:ea typeface="Nunito"/>
              <a:cs typeface="Nunito"/>
              <a:sym typeface="Nunito"/>
            </a:endParaRPr>
          </a:p>
        </p:txBody>
      </p:sp>
      <p:sp>
        <p:nvSpPr>
          <p:cNvPr id="301" name="Google Shape;301;p16"/>
          <p:cNvSpPr txBox="1"/>
          <p:nvPr/>
        </p:nvSpPr>
        <p:spPr>
          <a:xfrm>
            <a:off x="271250" y="200925"/>
            <a:ext cx="68613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Nunito"/>
                <a:ea typeface="Nunito"/>
                <a:cs typeface="Nunito"/>
                <a:sym typeface="Nunito"/>
              </a:rPr>
              <a:t>The first pair of rectangular characteristics is in charge of determining whether the edges are horizontal or vertical. Finding out whether a lighter zone is flanked by darker parts on each side or the opposite is the responsibility of the second set of three rectangular characteristics. The variation in pixel intensities across diagonals is determined by the third group of four rectangle characteristics.</a:t>
            </a:r>
            <a:endParaRPr>
              <a:solidFill>
                <a:schemeClr val="lt1"/>
              </a:solidFill>
              <a:latin typeface="Nunito"/>
              <a:ea typeface="Nunito"/>
              <a:cs typeface="Nunito"/>
              <a:sym typeface="Nunito"/>
            </a:endParaRPr>
          </a:p>
        </p:txBody>
      </p:sp>
      <p:pic>
        <p:nvPicPr>
          <p:cNvPr id="302" name="Google Shape;302;p16"/>
          <p:cNvPicPr preferRelativeResize="0"/>
          <p:nvPr/>
        </p:nvPicPr>
        <p:blipFill>
          <a:blip r:embed="rId3">
            <a:alphaModFix/>
          </a:blip>
          <a:stretch>
            <a:fillRect/>
          </a:stretch>
        </p:blipFill>
        <p:spPr>
          <a:xfrm>
            <a:off x="3475900" y="1563463"/>
            <a:ext cx="5410200" cy="2162175"/>
          </a:xfrm>
          <a:prstGeom prst="rect">
            <a:avLst/>
          </a:prstGeom>
          <a:noFill/>
          <a:ln>
            <a:noFill/>
          </a:ln>
        </p:spPr>
      </p:pic>
      <p:sp>
        <p:nvSpPr>
          <p:cNvPr id="303" name="Google Shape;303;p16"/>
          <p:cNvSpPr txBox="1"/>
          <p:nvPr/>
        </p:nvSpPr>
        <p:spPr>
          <a:xfrm>
            <a:off x="421900" y="3865625"/>
            <a:ext cx="3054000" cy="1097700"/>
          </a:xfrm>
          <a:prstGeom prst="rect">
            <a:avLst/>
          </a:prstGeom>
          <a:noFill/>
          <a:ln>
            <a:noFill/>
          </a:ln>
        </p:spPr>
        <p:txBody>
          <a:bodyPr anchorCtr="0" anchor="t" bIns="91425" lIns="91425" spcFirstLastPara="1" rIns="91425" wrap="square" tIns="91425">
            <a:spAutoFit/>
          </a:bodyPr>
          <a:lstStyle/>
          <a:p>
            <a:pPr indent="0" lvl="0" marL="0" rtl="0" algn="l">
              <a:lnSpc>
                <a:spcPct val="107916"/>
              </a:lnSpc>
              <a:spcBef>
                <a:spcPts val="0"/>
              </a:spcBef>
              <a:spcAft>
                <a:spcPts val="800"/>
              </a:spcAft>
              <a:buNone/>
            </a:pPr>
            <a:r>
              <a:rPr b="1" lang="en-GB">
                <a:latin typeface="Times New Roman"/>
                <a:ea typeface="Times New Roman"/>
                <a:cs typeface="Times New Roman"/>
                <a:sym typeface="Times New Roman"/>
              </a:rPr>
              <a:t>Rectangle features can be computed very rapidly using an intermediate representation of the image which we call the </a:t>
            </a:r>
            <a:r>
              <a:rPr b="1" i="1" lang="en-GB">
                <a:latin typeface="Times New Roman"/>
                <a:ea typeface="Times New Roman"/>
                <a:cs typeface="Times New Roman"/>
                <a:sym typeface="Times New Roman"/>
              </a:rPr>
              <a:t>integral image</a:t>
            </a:r>
            <a:r>
              <a:rPr b="1" lang="en-GB">
                <a:latin typeface="Times New Roman"/>
                <a:ea typeface="Times New Roman"/>
                <a:cs typeface="Times New Roman"/>
                <a:sym typeface="Times New Roman"/>
              </a:rPr>
              <a:t>. </a:t>
            </a:r>
            <a:endParaRPr b="1" sz="1700">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7"/>
          <p:cNvSpPr txBox="1"/>
          <p:nvPr/>
        </p:nvSpPr>
        <p:spPr>
          <a:xfrm>
            <a:off x="466275" y="91150"/>
            <a:ext cx="2571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400" u="sng">
                <a:latin typeface="Nunito"/>
                <a:ea typeface="Nunito"/>
                <a:cs typeface="Nunito"/>
                <a:sym typeface="Nunito"/>
              </a:rPr>
              <a:t>Integral Image:</a:t>
            </a:r>
            <a:endParaRPr b="1" sz="2400" u="sng">
              <a:latin typeface="Nunito"/>
              <a:ea typeface="Nunito"/>
              <a:cs typeface="Nunito"/>
              <a:sym typeface="Nunito"/>
            </a:endParaRPr>
          </a:p>
        </p:txBody>
      </p:sp>
      <p:sp>
        <p:nvSpPr>
          <p:cNvPr id="309" name="Google Shape;309;p17"/>
          <p:cNvSpPr txBox="1"/>
          <p:nvPr/>
        </p:nvSpPr>
        <p:spPr>
          <a:xfrm>
            <a:off x="542475" y="768375"/>
            <a:ext cx="6017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Times New Roman"/>
                <a:ea typeface="Times New Roman"/>
                <a:cs typeface="Times New Roman"/>
                <a:sym typeface="Times New Roman"/>
              </a:rPr>
              <a:t>In order to compute these features very rapidly at many scales we introduce the integral image representation for images. Once computed, any one of these Haar-like features can be computed at any scale or location in constant time. </a:t>
            </a:r>
            <a:endParaRPr sz="1700">
              <a:solidFill>
                <a:schemeClr val="lt1"/>
              </a:solidFill>
              <a:latin typeface="Nunito"/>
              <a:ea typeface="Nunito"/>
              <a:cs typeface="Nunito"/>
              <a:sym typeface="Nunito"/>
            </a:endParaRPr>
          </a:p>
        </p:txBody>
      </p:sp>
      <p:sp>
        <p:nvSpPr>
          <p:cNvPr id="310" name="Google Shape;310;p17"/>
          <p:cNvSpPr txBox="1"/>
          <p:nvPr/>
        </p:nvSpPr>
        <p:spPr>
          <a:xfrm>
            <a:off x="4181400" y="1724050"/>
            <a:ext cx="4962600" cy="664800"/>
          </a:xfrm>
          <a:prstGeom prst="rect">
            <a:avLst/>
          </a:prstGeom>
          <a:noFill/>
          <a:ln>
            <a:noFill/>
          </a:ln>
        </p:spPr>
        <p:txBody>
          <a:bodyPr anchorCtr="0" anchor="t" bIns="91425" lIns="91425" spcFirstLastPara="1" rIns="91425" wrap="square" tIns="91425">
            <a:spAutoFit/>
          </a:bodyPr>
          <a:lstStyle/>
          <a:p>
            <a:pPr indent="0" lvl="0" marL="0" rtl="0" algn="l">
              <a:lnSpc>
                <a:spcPct val="107916"/>
              </a:lnSpc>
              <a:spcBef>
                <a:spcPts val="0"/>
              </a:spcBef>
              <a:spcAft>
                <a:spcPts val="800"/>
              </a:spcAft>
              <a:buNone/>
            </a:pPr>
            <a:r>
              <a:rPr lang="en-GB" sz="1500">
                <a:latin typeface="Times New Roman"/>
                <a:ea typeface="Times New Roman"/>
                <a:cs typeface="Times New Roman"/>
                <a:sym typeface="Times New Roman"/>
              </a:rPr>
              <a:t>The integral image at location (x,y)  contains the sum of the pixels above and to the left of (x,y) inclusive.</a:t>
            </a:r>
            <a:endParaRPr sz="1800">
              <a:latin typeface="Nunito"/>
              <a:ea typeface="Nunito"/>
              <a:cs typeface="Nunito"/>
              <a:sym typeface="Nunito"/>
            </a:endParaRPr>
          </a:p>
        </p:txBody>
      </p:sp>
      <p:pic>
        <p:nvPicPr>
          <p:cNvPr id="311" name="Google Shape;311;p17"/>
          <p:cNvPicPr preferRelativeResize="0"/>
          <p:nvPr/>
        </p:nvPicPr>
        <p:blipFill>
          <a:blip r:embed="rId3">
            <a:alphaModFix/>
          </a:blip>
          <a:stretch>
            <a:fillRect/>
          </a:stretch>
        </p:blipFill>
        <p:spPr>
          <a:xfrm>
            <a:off x="4783525" y="2513225"/>
            <a:ext cx="3009900" cy="666750"/>
          </a:xfrm>
          <a:prstGeom prst="rect">
            <a:avLst/>
          </a:prstGeom>
          <a:noFill/>
          <a:ln>
            <a:noFill/>
          </a:ln>
        </p:spPr>
      </p:pic>
      <p:pic>
        <p:nvPicPr>
          <p:cNvPr id="312" name="Google Shape;312;p17"/>
          <p:cNvPicPr preferRelativeResize="0"/>
          <p:nvPr/>
        </p:nvPicPr>
        <p:blipFill rotWithShape="1">
          <a:blip r:embed="rId4">
            <a:alphaModFix/>
          </a:blip>
          <a:srcRect b="8298" l="12861" r="0" t="0"/>
          <a:stretch/>
        </p:blipFill>
        <p:spPr>
          <a:xfrm>
            <a:off x="226113" y="1854099"/>
            <a:ext cx="3052225" cy="2224525"/>
          </a:xfrm>
          <a:prstGeom prst="rect">
            <a:avLst/>
          </a:prstGeom>
          <a:noFill/>
          <a:ln>
            <a:noFill/>
          </a:ln>
        </p:spPr>
      </p:pic>
      <p:pic>
        <p:nvPicPr>
          <p:cNvPr id="313" name="Google Shape;313;p17"/>
          <p:cNvPicPr preferRelativeResize="0"/>
          <p:nvPr/>
        </p:nvPicPr>
        <p:blipFill>
          <a:blip r:embed="rId5">
            <a:alphaModFix/>
          </a:blip>
          <a:stretch>
            <a:fillRect/>
          </a:stretch>
        </p:blipFill>
        <p:spPr>
          <a:xfrm>
            <a:off x="3594400" y="3608075"/>
            <a:ext cx="5291500" cy="1389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8"/>
          <p:cNvSpPr txBox="1"/>
          <p:nvPr/>
        </p:nvSpPr>
        <p:spPr>
          <a:xfrm>
            <a:off x="944325" y="411875"/>
            <a:ext cx="5475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Nunito"/>
                <a:ea typeface="Nunito"/>
                <a:cs typeface="Nunito"/>
                <a:sym typeface="Nunito"/>
              </a:rPr>
              <a:t>Any rectangular sum may be calculated in four array references using the integral image. The two-rectangle characteristics listed above can be calculated in six array references, eight for three-rectangle features, and nine for four-rectangle features since they include neighbouring rectangular sums.</a:t>
            </a:r>
            <a:endParaRPr>
              <a:solidFill>
                <a:schemeClr val="lt1"/>
              </a:solidFill>
              <a:latin typeface="Nunito"/>
              <a:ea typeface="Nunito"/>
              <a:cs typeface="Nunito"/>
              <a:sym typeface="Nunito"/>
            </a:endParaRPr>
          </a:p>
        </p:txBody>
      </p:sp>
      <p:pic>
        <p:nvPicPr>
          <p:cNvPr id="319" name="Google Shape;319;p18"/>
          <p:cNvPicPr preferRelativeResize="0"/>
          <p:nvPr/>
        </p:nvPicPr>
        <p:blipFill>
          <a:blip r:embed="rId3">
            <a:alphaModFix/>
          </a:blip>
          <a:stretch>
            <a:fillRect/>
          </a:stretch>
        </p:blipFill>
        <p:spPr>
          <a:xfrm>
            <a:off x="3885799" y="1784475"/>
            <a:ext cx="5258200" cy="2836651"/>
          </a:xfrm>
          <a:prstGeom prst="rect">
            <a:avLst/>
          </a:prstGeom>
          <a:noFill/>
          <a:ln>
            <a:noFill/>
          </a:ln>
        </p:spPr>
      </p:pic>
      <p:sp>
        <p:nvSpPr>
          <p:cNvPr id="320" name="Google Shape;320;p18"/>
          <p:cNvSpPr txBox="1"/>
          <p:nvPr/>
        </p:nvSpPr>
        <p:spPr>
          <a:xfrm>
            <a:off x="88400" y="3130650"/>
            <a:ext cx="37974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lt1"/>
                </a:solidFill>
                <a:latin typeface="Nunito"/>
                <a:ea typeface="Nunito"/>
                <a:cs typeface="Nunito"/>
                <a:sym typeface="Nunito"/>
              </a:rPr>
              <a:t>In this case, the goal is to calculate the total of all the picture pixels located in the haar feature's darker and lighter areas, respectively. then ascertain what makes them different. The haar value will be closer to 1 if there is an edge in the image dividing bright pixels on the left from dark pixels on the right. In other words, if the haar value is closer to 1, we declare that an edge has been found. Since the haar number is distant from 1, </a:t>
            </a:r>
            <a:endParaRPr sz="1200">
              <a:solidFill>
                <a:schemeClr val="lt1"/>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19"/>
          <p:cNvSpPr txBox="1"/>
          <p:nvPr/>
        </p:nvSpPr>
        <p:spPr>
          <a:xfrm>
            <a:off x="452075" y="401825"/>
            <a:ext cx="4430100" cy="523200"/>
          </a:xfrm>
          <a:prstGeom prst="rect">
            <a:avLst/>
          </a:prstGeom>
          <a:noFill/>
          <a:ln>
            <a:noFill/>
          </a:ln>
        </p:spPr>
        <p:txBody>
          <a:bodyPr anchorCtr="0" anchor="t" bIns="91425" lIns="91425" spcFirstLastPara="1" rIns="91425" wrap="square" tIns="91425">
            <a:spAutoFit/>
          </a:bodyPr>
          <a:lstStyle/>
          <a:p>
            <a:pPr indent="0" lvl="0" marL="0" rtl="0" algn="l">
              <a:lnSpc>
                <a:spcPct val="107916"/>
              </a:lnSpc>
              <a:spcBef>
                <a:spcPts val="0"/>
              </a:spcBef>
              <a:spcAft>
                <a:spcPts val="800"/>
              </a:spcAft>
              <a:buNone/>
            </a:pPr>
            <a:r>
              <a:rPr b="1" lang="en-GB" sz="2200" u="sng">
                <a:latin typeface="Times New Roman"/>
                <a:ea typeface="Times New Roman"/>
                <a:cs typeface="Times New Roman"/>
                <a:sym typeface="Times New Roman"/>
              </a:rPr>
              <a:t>Learning Classification Purposes</a:t>
            </a:r>
            <a:endParaRPr sz="2200">
              <a:latin typeface="Nunito"/>
              <a:ea typeface="Nunito"/>
              <a:cs typeface="Nunito"/>
              <a:sym typeface="Nunito"/>
            </a:endParaRPr>
          </a:p>
        </p:txBody>
      </p:sp>
      <p:sp>
        <p:nvSpPr>
          <p:cNvPr id="326" name="Google Shape;326;p19"/>
          <p:cNvSpPr txBox="1"/>
          <p:nvPr/>
        </p:nvSpPr>
        <p:spPr>
          <a:xfrm>
            <a:off x="542500" y="1064900"/>
            <a:ext cx="54951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Nunito"/>
                <a:ea typeface="Nunito"/>
                <a:cs typeface="Nunito"/>
                <a:sym typeface="Nunito"/>
              </a:rPr>
              <a:t>Any variety of machine-learning techniques might be used to develop a classification function if there were a feature set and a training set of positive and negative pictures. The system will employ a modified version of AdaBoost to choose a constrained set of features and train the classifier.</a:t>
            </a:r>
            <a:endParaRPr>
              <a:solidFill>
                <a:schemeClr val="lt1"/>
              </a:solidFill>
              <a:latin typeface="Nunito"/>
              <a:ea typeface="Nunito"/>
              <a:cs typeface="Nunito"/>
              <a:sym typeface="Nunito"/>
            </a:endParaRPr>
          </a:p>
        </p:txBody>
      </p:sp>
      <p:sp>
        <p:nvSpPr>
          <p:cNvPr id="327" name="Google Shape;327;p19"/>
          <p:cNvSpPr txBox="1"/>
          <p:nvPr/>
        </p:nvSpPr>
        <p:spPr>
          <a:xfrm>
            <a:off x="4030800" y="2326988"/>
            <a:ext cx="5113200" cy="1269300"/>
          </a:xfrm>
          <a:prstGeom prst="rect">
            <a:avLst/>
          </a:prstGeom>
          <a:noFill/>
          <a:ln>
            <a:noFill/>
          </a:ln>
        </p:spPr>
        <p:txBody>
          <a:bodyPr anchorCtr="0" anchor="t" bIns="91425" lIns="91425" spcFirstLastPara="1" rIns="91425" wrap="square" tIns="91425">
            <a:spAutoFit/>
          </a:bodyPr>
          <a:lstStyle/>
          <a:p>
            <a:pPr indent="0" lvl="0" marL="0" rtl="0" algn="l">
              <a:lnSpc>
                <a:spcPct val="107916"/>
              </a:lnSpc>
              <a:spcBef>
                <a:spcPts val="0"/>
              </a:spcBef>
              <a:spcAft>
                <a:spcPts val="0"/>
              </a:spcAft>
              <a:buNone/>
            </a:pPr>
            <a:r>
              <a:rPr lang="en-GB" sz="1200">
                <a:solidFill>
                  <a:schemeClr val="lt1"/>
                </a:solidFill>
                <a:latin typeface="Times New Roman"/>
                <a:ea typeface="Times New Roman"/>
                <a:cs typeface="Times New Roman"/>
                <a:sym typeface="Times New Roman"/>
              </a:rPr>
              <a:t>The weak learning algorithm we plan on designing is to be made to select the single rectangle feature which best separates the positive and negative examples. </a:t>
            </a:r>
            <a:endParaRPr sz="1200">
              <a:solidFill>
                <a:schemeClr val="lt1"/>
              </a:solidFill>
              <a:latin typeface="Times New Roman"/>
              <a:ea typeface="Times New Roman"/>
              <a:cs typeface="Times New Roman"/>
              <a:sym typeface="Times New Roman"/>
            </a:endParaRPr>
          </a:p>
          <a:p>
            <a:pPr indent="0" lvl="0" marL="0" rtl="0" algn="l">
              <a:lnSpc>
                <a:spcPct val="107916"/>
              </a:lnSpc>
              <a:spcBef>
                <a:spcPts val="800"/>
              </a:spcBef>
              <a:spcAft>
                <a:spcPts val="800"/>
              </a:spcAft>
              <a:buNone/>
            </a:pPr>
            <a:r>
              <a:rPr lang="en-GB" sz="1200">
                <a:solidFill>
                  <a:schemeClr val="lt1"/>
                </a:solidFill>
                <a:latin typeface="Times New Roman"/>
                <a:ea typeface="Times New Roman"/>
                <a:cs typeface="Times New Roman"/>
                <a:sym typeface="Times New Roman"/>
              </a:rPr>
              <a:t>For each feature, the weak learner will determine the optimal threshold classification function, such that the minimum number of examples is misclassified.</a:t>
            </a:r>
            <a:endParaRPr sz="1500">
              <a:solidFill>
                <a:schemeClr val="lt1"/>
              </a:solidFill>
              <a:latin typeface="Nunito"/>
              <a:ea typeface="Nunito"/>
              <a:cs typeface="Nunito"/>
              <a:sym typeface="Nunito"/>
            </a:endParaRPr>
          </a:p>
        </p:txBody>
      </p:sp>
      <p:pic>
        <p:nvPicPr>
          <p:cNvPr id="328" name="Google Shape;328;p19"/>
          <p:cNvPicPr preferRelativeResize="0"/>
          <p:nvPr/>
        </p:nvPicPr>
        <p:blipFill>
          <a:blip r:embed="rId3">
            <a:alphaModFix/>
          </a:blip>
          <a:stretch>
            <a:fillRect/>
          </a:stretch>
        </p:blipFill>
        <p:spPr>
          <a:xfrm>
            <a:off x="738175" y="3678863"/>
            <a:ext cx="7667625" cy="1362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0"/>
          <p:cNvSpPr txBox="1"/>
          <p:nvPr/>
        </p:nvSpPr>
        <p:spPr>
          <a:xfrm>
            <a:off x="1135200" y="251150"/>
            <a:ext cx="3486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200" u="sng">
                <a:latin typeface="Nunito"/>
                <a:ea typeface="Nunito"/>
                <a:cs typeface="Nunito"/>
                <a:sym typeface="Nunito"/>
              </a:rPr>
              <a:t>AdaBoost Algorithm</a:t>
            </a:r>
            <a:endParaRPr b="1" sz="2200" u="sng">
              <a:latin typeface="Nunito"/>
              <a:ea typeface="Nunito"/>
              <a:cs typeface="Nunito"/>
              <a:sym typeface="Nunito"/>
            </a:endParaRPr>
          </a:p>
        </p:txBody>
      </p:sp>
      <p:pic>
        <p:nvPicPr>
          <p:cNvPr id="334" name="Google Shape;334;p20"/>
          <p:cNvPicPr preferRelativeResize="0"/>
          <p:nvPr/>
        </p:nvPicPr>
        <p:blipFill>
          <a:blip r:embed="rId3">
            <a:alphaModFix/>
          </a:blip>
          <a:stretch>
            <a:fillRect/>
          </a:stretch>
        </p:blipFill>
        <p:spPr>
          <a:xfrm>
            <a:off x="4934325" y="102175"/>
            <a:ext cx="3171530" cy="4838700"/>
          </a:xfrm>
          <a:prstGeom prst="rect">
            <a:avLst/>
          </a:prstGeom>
          <a:noFill/>
          <a:ln>
            <a:noFill/>
          </a:ln>
        </p:spPr>
      </p:pic>
      <p:sp>
        <p:nvSpPr>
          <p:cNvPr id="335" name="Google Shape;335;p20"/>
          <p:cNvSpPr txBox="1"/>
          <p:nvPr/>
        </p:nvSpPr>
        <p:spPr>
          <a:xfrm>
            <a:off x="431975" y="914175"/>
            <a:ext cx="2863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Nunito"/>
                <a:ea typeface="Nunito"/>
                <a:cs typeface="Nunito"/>
                <a:sym typeface="Nunito"/>
              </a:rPr>
              <a:t>Start with a uniform weights on training examples.</a:t>
            </a:r>
            <a:endParaRPr>
              <a:solidFill>
                <a:schemeClr val="lt1"/>
              </a:solidFill>
              <a:latin typeface="Nunito"/>
              <a:ea typeface="Nunito"/>
              <a:cs typeface="Nunito"/>
              <a:sym typeface="Nunito"/>
            </a:endParaRPr>
          </a:p>
        </p:txBody>
      </p:sp>
      <p:sp>
        <p:nvSpPr>
          <p:cNvPr id="336" name="Google Shape;336;p20"/>
          <p:cNvSpPr txBox="1"/>
          <p:nvPr/>
        </p:nvSpPr>
        <p:spPr>
          <a:xfrm>
            <a:off x="1758025" y="1617400"/>
            <a:ext cx="195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Nunito"/>
                <a:ea typeface="Nunito"/>
                <a:cs typeface="Nunito"/>
                <a:sym typeface="Nunito"/>
              </a:rPr>
              <a:t>For T rounds</a:t>
            </a:r>
            <a:endParaRPr>
              <a:latin typeface="Nunito"/>
              <a:ea typeface="Nunito"/>
              <a:cs typeface="Nunito"/>
              <a:sym typeface="Nunito"/>
            </a:endParaRPr>
          </a:p>
        </p:txBody>
      </p:sp>
      <p:sp>
        <p:nvSpPr>
          <p:cNvPr id="337" name="Google Shape;337;p20"/>
          <p:cNvSpPr txBox="1"/>
          <p:nvPr/>
        </p:nvSpPr>
        <p:spPr>
          <a:xfrm>
            <a:off x="1067925" y="2017600"/>
            <a:ext cx="38664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Nunito"/>
              <a:buChar char="-"/>
            </a:pPr>
            <a:r>
              <a:rPr lang="en-GB">
                <a:solidFill>
                  <a:schemeClr val="lt1"/>
                </a:solidFill>
                <a:latin typeface="Nunito"/>
                <a:ea typeface="Nunito"/>
                <a:cs typeface="Nunito"/>
                <a:sym typeface="Nunito"/>
              </a:rPr>
              <a:t>Calculate Weighted error for each feature and pick best.</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lang="en-GB">
                <a:solidFill>
                  <a:schemeClr val="lt1"/>
                </a:solidFill>
                <a:latin typeface="Nunito"/>
                <a:ea typeface="Nunito"/>
                <a:cs typeface="Nunito"/>
                <a:sym typeface="Nunito"/>
              </a:rPr>
              <a:t>Re-write the examples:</a:t>
            </a:r>
            <a:endParaRPr>
              <a:solidFill>
                <a:schemeClr val="lt1"/>
              </a:solidFill>
              <a:latin typeface="Nunito"/>
              <a:ea typeface="Nunito"/>
              <a:cs typeface="Nunito"/>
              <a:sym typeface="Nunito"/>
            </a:endParaRPr>
          </a:p>
          <a:p>
            <a:pPr indent="0" lvl="0" marL="457200" rtl="0" algn="l">
              <a:spcBef>
                <a:spcPts val="0"/>
              </a:spcBef>
              <a:spcAft>
                <a:spcPts val="0"/>
              </a:spcAft>
              <a:buNone/>
            </a:pPr>
            <a:r>
              <a:rPr lang="en-GB">
                <a:solidFill>
                  <a:schemeClr val="lt1"/>
                </a:solidFill>
                <a:latin typeface="Nunito"/>
                <a:ea typeface="Nunito"/>
                <a:cs typeface="Nunito"/>
                <a:sym typeface="Nunito"/>
              </a:rPr>
              <a:t>Incorrectly Classified-More Weight</a:t>
            </a:r>
            <a:endParaRPr>
              <a:solidFill>
                <a:schemeClr val="lt1"/>
              </a:solidFill>
              <a:latin typeface="Nunito"/>
              <a:ea typeface="Nunito"/>
              <a:cs typeface="Nunito"/>
              <a:sym typeface="Nunito"/>
            </a:endParaRPr>
          </a:p>
          <a:p>
            <a:pPr indent="0" lvl="0" marL="457200" rtl="0" algn="l">
              <a:spcBef>
                <a:spcPts val="0"/>
              </a:spcBef>
              <a:spcAft>
                <a:spcPts val="0"/>
              </a:spcAft>
              <a:buNone/>
            </a:pPr>
            <a:r>
              <a:rPr lang="en-GB">
                <a:solidFill>
                  <a:schemeClr val="lt1"/>
                </a:solidFill>
                <a:latin typeface="Nunito"/>
                <a:ea typeface="Nunito"/>
                <a:cs typeface="Nunito"/>
                <a:sym typeface="Nunito"/>
              </a:rPr>
              <a:t>Correctly Classified- Less Weight</a:t>
            </a:r>
            <a:endParaRPr>
              <a:solidFill>
                <a:schemeClr val="lt1"/>
              </a:solidFill>
              <a:latin typeface="Nunito"/>
              <a:ea typeface="Nunito"/>
              <a:cs typeface="Nunito"/>
              <a:sym typeface="Nunito"/>
            </a:endParaRPr>
          </a:p>
        </p:txBody>
      </p:sp>
      <p:sp>
        <p:nvSpPr>
          <p:cNvPr id="338" name="Google Shape;338;p20"/>
          <p:cNvSpPr txBox="1"/>
          <p:nvPr/>
        </p:nvSpPr>
        <p:spPr>
          <a:xfrm>
            <a:off x="421925" y="3787300"/>
            <a:ext cx="4199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Nunito"/>
                <a:ea typeface="Nunito"/>
                <a:cs typeface="Nunito"/>
                <a:sym typeface="Nunito"/>
              </a:rPr>
              <a:t>Final Classifier is the combination of the weak ones, weighted according to the error they had.</a:t>
            </a:r>
            <a:endParaRPr>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pic>
        <p:nvPicPr>
          <p:cNvPr id="343" name="Google Shape;343;p21"/>
          <p:cNvPicPr preferRelativeResize="0"/>
          <p:nvPr/>
        </p:nvPicPr>
        <p:blipFill>
          <a:blip r:embed="rId3">
            <a:alphaModFix/>
          </a:blip>
          <a:stretch>
            <a:fillRect/>
          </a:stretch>
        </p:blipFill>
        <p:spPr>
          <a:xfrm>
            <a:off x="152400" y="152400"/>
            <a:ext cx="2792756" cy="1985600"/>
          </a:xfrm>
          <a:prstGeom prst="rect">
            <a:avLst/>
          </a:prstGeom>
          <a:noFill/>
          <a:ln>
            <a:noFill/>
          </a:ln>
        </p:spPr>
      </p:pic>
      <p:pic>
        <p:nvPicPr>
          <p:cNvPr id="344" name="Google Shape;344;p21"/>
          <p:cNvPicPr preferRelativeResize="0"/>
          <p:nvPr/>
        </p:nvPicPr>
        <p:blipFill>
          <a:blip r:embed="rId4">
            <a:alphaModFix/>
          </a:blip>
          <a:stretch>
            <a:fillRect/>
          </a:stretch>
        </p:blipFill>
        <p:spPr>
          <a:xfrm>
            <a:off x="3053750" y="152400"/>
            <a:ext cx="2756499" cy="1985600"/>
          </a:xfrm>
          <a:prstGeom prst="rect">
            <a:avLst/>
          </a:prstGeom>
          <a:noFill/>
          <a:ln>
            <a:noFill/>
          </a:ln>
        </p:spPr>
      </p:pic>
      <p:pic>
        <p:nvPicPr>
          <p:cNvPr id="345" name="Google Shape;345;p21"/>
          <p:cNvPicPr preferRelativeResize="0"/>
          <p:nvPr/>
        </p:nvPicPr>
        <p:blipFill>
          <a:blip r:embed="rId5">
            <a:alphaModFix/>
          </a:blip>
          <a:stretch>
            <a:fillRect/>
          </a:stretch>
        </p:blipFill>
        <p:spPr>
          <a:xfrm>
            <a:off x="5918850" y="195101"/>
            <a:ext cx="3181350" cy="1900197"/>
          </a:xfrm>
          <a:prstGeom prst="rect">
            <a:avLst/>
          </a:prstGeom>
          <a:noFill/>
          <a:ln>
            <a:noFill/>
          </a:ln>
        </p:spPr>
      </p:pic>
      <p:pic>
        <p:nvPicPr>
          <p:cNvPr id="346" name="Google Shape;346;p21"/>
          <p:cNvPicPr preferRelativeResize="0"/>
          <p:nvPr/>
        </p:nvPicPr>
        <p:blipFill>
          <a:blip r:embed="rId6">
            <a:alphaModFix/>
          </a:blip>
          <a:stretch>
            <a:fillRect/>
          </a:stretch>
        </p:blipFill>
        <p:spPr>
          <a:xfrm>
            <a:off x="3097550" y="2976200"/>
            <a:ext cx="2712700" cy="1808325"/>
          </a:xfrm>
          <a:prstGeom prst="rect">
            <a:avLst/>
          </a:prstGeom>
          <a:noFill/>
          <a:ln>
            <a:noFill/>
          </a:ln>
        </p:spPr>
      </p:pic>
      <p:pic>
        <p:nvPicPr>
          <p:cNvPr id="347" name="Google Shape;347;p21"/>
          <p:cNvPicPr preferRelativeResize="0"/>
          <p:nvPr/>
        </p:nvPicPr>
        <p:blipFill>
          <a:blip r:embed="rId7">
            <a:alphaModFix/>
          </a:blip>
          <a:stretch>
            <a:fillRect/>
          </a:stretch>
        </p:blipFill>
        <p:spPr>
          <a:xfrm>
            <a:off x="152400" y="2976200"/>
            <a:ext cx="2792755" cy="1763845"/>
          </a:xfrm>
          <a:prstGeom prst="rect">
            <a:avLst/>
          </a:prstGeom>
          <a:noFill/>
          <a:ln>
            <a:noFill/>
          </a:ln>
        </p:spPr>
      </p:pic>
      <p:pic>
        <p:nvPicPr>
          <p:cNvPr id="348" name="Google Shape;348;p21"/>
          <p:cNvPicPr preferRelativeResize="0"/>
          <p:nvPr/>
        </p:nvPicPr>
        <p:blipFill>
          <a:blip r:embed="rId8">
            <a:alphaModFix/>
          </a:blip>
          <a:stretch>
            <a:fillRect/>
          </a:stretch>
        </p:blipFill>
        <p:spPr>
          <a:xfrm>
            <a:off x="5918850" y="2823800"/>
            <a:ext cx="3181350" cy="1916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