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9" r:id="rId4"/>
  </p:sldIdLst>
  <p:sldSz cx="43891200" cy="32918400"/>
  <p:notesSz cx="6858000" cy="9144000"/>
  <p:defaultTextStyle>
    <a:defPPr>
      <a:defRPr lang="en-US"/>
    </a:defPPr>
    <a:lvl1pPr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5pPr>
    <a:lvl6pPr marL="2286000" algn="l" defTabSz="914400" rtl="0" eaLnBrk="1" latinLnBrk="0" hangingPunct="1">
      <a:defRPr sz="2900" kern="1200">
        <a:solidFill>
          <a:schemeClr val="tx1"/>
        </a:solidFill>
        <a:latin typeface="Arial Narrow" panose="020B0606020202030204" pitchFamily="34" charset="0"/>
        <a:ea typeface="+mn-ea"/>
        <a:cs typeface="+mn-cs"/>
      </a:defRPr>
    </a:lvl6pPr>
    <a:lvl7pPr marL="2743200" algn="l" defTabSz="914400" rtl="0" eaLnBrk="1" latinLnBrk="0" hangingPunct="1">
      <a:defRPr sz="2900" kern="1200">
        <a:solidFill>
          <a:schemeClr val="tx1"/>
        </a:solidFill>
        <a:latin typeface="Arial Narrow" panose="020B0606020202030204" pitchFamily="34" charset="0"/>
        <a:ea typeface="+mn-ea"/>
        <a:cs typeface="+mn-cs"/>
      </a:defRPr>
    </a:lvl7pPr>
    <a:lvl8pPr marL="3200400" algn="l" defTabSz="914400" rtl="0" eaLnBrk="1" latinLnBrk="0" hangingPunct="1">
      <a:defRPr sz="2900" kern="1200">
        <a:solidFill>
          <a:schemeClr val="tx1"/>
        </a:solidFill>
        <a:latin typeface="Arial Narrow" panose="020B0606020202030204" pitchFamily="34" charset="0"/>
        <a:ea typeface="+mn-ea"/>
        <a:cs typeface="+mn-cs"/>
      </a:defRPr>
    </a:lvl8pPr>
    <a:lvl9pPr marL="3657600" algn="l" defTabSz="914400" rtl="0" eaLnBrk="1" latinLnBrk="0" hangingPunct="1">
      <a:defRPr sz="29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0"/>
    <a:srgbClr val="F0F000"/>
    <a:srgbClr val="C00000"/>
    <a:srgbClr val="0000C8"/>
    <a:srgbClr val="C80000"/>
    <a:srgbClr val="CC0000"/>
    <a:srgbClr val="BA9D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9880" autoAdjust="0"/>
  </p:normalViewPr>
  <p:slideViewPr>
    <p:cSldViewPr snapToGrid="0" snapToObjects="1">
      <p:cViewPr>
        <p:scale>
          <a:sx n="33" d="100"/>
          <a:sy n="33" d="100"/>
        </p:scale>
        <p:origin x="828" y="-1728"/>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DD4472BD-CD0C-4AE4-884C-26AC64E11FA6}" type="slidenum">
              <a:rPr lang="en-US" altLang="en-US"/>
              <a:pPr>
                <a:defRPr/>
              </a:pPr>
              <a:t>‹#›</a:t>
            </a:fld>
            <a:endParaRPr lang="en-US" altLang="en-US"/>
          </a:p>
        </p:txBody>
      </p:sp>
    </p:spTree>
    <p:extLst>
      <p:ext uri="{BB962C8B-B14F-4D97-AF65-F5344CB8AC3E}">
        <p14:creationId xmlns:p14="http://schemas.microsoft.com/office/powerpoint/2010/main" val="11166547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Box 184"/>
          <p:cNvSpPr txBox="1">
            <a:spLocks noChangeArrowheads="1"/>
          </p:cNvSpPr>
          <p:nvPr userDrawn="1"/>
        </p:nvSpPr>
        <p:spPr bwMode="auto">
          <a:xfrm>
            <a:off x="37414200" y="4763"/>
            <a:ext cx="6438900" cy="4095750"/>
          </a:xfrm>
          <a:prstGeom prst="rect">
            <a:avLst/>
          </a:prstGeom>
          <a:noFill/>
          <a:ln w="19050">
            <a:solidFill>
              <a:schemeClr val="tx1">
                <a:lumMod val="50000"/>
                <a:lumOff val="50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244922" tIns="244922" rIns="244922" bIns="244922">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defRPr/>
            </a:pPr>
            <a:r>
              <a:rPr lang="en-US" altLang="zh-CN" sz="3900" b="1" dirty="0">
                <a:solidFill>
                  <a:srgbClr val="FFFFFF"/>
                </a:solidFill>
                <a:ea typeface="宋体" pitchFamily="2" charset="-122"/>
                <a:cs typeface="Times New Roman" pitchFamily="18" charset="0"/>
              </a:rPr>
              <a:t>CONTACT</a:t>
            </a:r>
          </a:p>
          <a:p>
            <a:pPr algn="ctr" eaLnBrk="1" hangingPunct="1">
              <a:defRPr/>
            </a:pPr>
            <a:endParaRPr lang="en-US" altLang="zh-CN" sz="3900" b="1" dirty="0">
              <a:solidFill>
                <a:srgbClr val="FFFFFF"/>
              </a:solidFill>
              <a:ea typeface="宋体" pitchFamily="2" charset="-122"/>
              <a:cs typeface="Times New Roman" pitchFamily="18" charset="0"/>
            </a:endParaRPr>
          </a:p>
          <a:p>
            <a:pPr algn="ctr" eaLnBrk="1" hangingPunct="1">
              <a:defRPr/>
            </a:pPr>
            <a:r>
              <a:rPr lang="en-US" altLang="zh-CN" sz="3900" b="1" dirty="0">
                <a:solidFill>
                  <a:srgbClr val="FFFFFF"/>
                </a:solidFill>
                <a:ea typeface="宋体" pitchFamily="2" charset="-122"/>
                <a:cs typeface="Times New Roman" pitchFamily="18" charset="0"/>
              </a:rPr>
              <a:t>Director:  Prof. </a:t>
            </a:r>
            <a:r>
              <a:rPr lang="en-US" altLang="zh-CN" sz="3900" b="1" dirty="0" err="1">
                <a:solidFill>
                  <a:srgbClr val="FFFFFF"/>
                </a:solidFill>
                <a:ea typeface="宋体" pitchFamily="2" charset="-122"/>
                <a:cs typeface="Times New Roman" pitchFamily="18" charset="0"/>
              </a:rPr>
              <a:t>Chenn</a:t>
            </a:r>
            <a:r>
              <a:rPr lang="en-US" altLang="zh-CN" sz="3900" b="1" dirty="0">
                <a:solidFill>
                  <a:srgbClr val="FFFFFF"/>
                </a:solidFill>
                <a:ea typeface="宋体" pitchFamily="2" charset="-122"/>
                <a:cs typeface="Times New Roman" pitchFamily="18" charset="0"/>
              </a:rPr>
              <a:t> Q. Zhou</a:t>
            </a:r>
          </a:p>
          <a:p>
            <a:pPr algn="ctr" eaLnBrk="1" hangingPunct="1">
              <a:defRPr/>
            </a:pPr>
            <a:r>
              <a:rPr lang="en-US" altLang="zh-CN" sz="3900" b="1" dirty="0">
                <a:solidFill>
                  <a:srgbClr val="FFFFFF"/>
                </a:solidFill>
                <a:ea typeface="宋体" pitchFamily="2" charset="-122"/>
                <a:cs typeface="Times New Roman" pitchFamily="18" charset="0"/>
              </a:rPr>
              <a:t>Phone:  (219)989-2665</a:t>
            </a:r>
          </a:p>
          <a:p>
            <a:pPr algn="ctr" eaLnBrk="1" hangingPunct="1">
              <a:defRPr/>
            </a:pPr>
            <a:r>
              <a:rPr lang="en-US" altLang="zh-CN" sz="3900" b="1" dirty="0">
                <a:solidFill>
                  <a:srgbClr val="FFFFFF"/>
                </a:solidFill>
                <a:ea typeface="宋体" pitchFamily="2" charset="-122"/>
                <a:cs typeface="Times New Roman" pitchFamily="18" charset="0"/>
              </a:rPr>
              <a:t>Email:  civs@pnw.edu </a:t>
            </a:r>
          </a:p>
          <a:p>
            <a:pPr algn="ctr" eaLnBrk="1" hangingPunct="1">
              <a:defRPr/>
            </a:pPr>
            <a:r>
              <a:rPr lang="en-US" altLang="zh-CN" sz="3900" b="1" dirty="0">
                <a:solidFill>
                  <a:srgbClr val="FFFFFF"/>
                </a:solidFill>
                <a:ea typeface="宋体" pitchFamily="2" charset="-122"/>
                <a:cs typeface="Times New Roman" pitchFamily="18" charset="0"/>
              </a:rPr>
              <a:t>https://centers.pnw.edu/civs/</a:t>
            </a:r>
          </a:p>
        </p:txBody>
      </p:sp>
      <p:sp>
        <p:nvSpPr>
          <p:cNvPr id="6" name="Title 6"/>
          <p:cNvSpPr>
            <a:spLocks noGrp="1"/>
          </p:cNvSpPr>
          <p:nvPr>
            <p:ph type="title" hasCustomPrompt="1"/>
          </p:nvPr>
        </p:nvSpPr>
        <p:spPr>
          <a:xfrm>
            <a:off x="6687344" y="44456"/>
            <a:ext cx="30975300" cy="2546350"/>
          </a:xfrm>
          <a:prstGeom prst="rect">
            <a:avLst/>
          </a:prstGeom>
        </p:spPr>
        <p:txBody>
          <a:bodyPr/>
          <a:lstStyle>
            <a:lvl1pPr>
              <a:defRPr baseline="0"/>
            </a:lvl1pPr>
          </a:lstStyle>
          <a:p>
            <a:r>
              <a:rPr lang="en-US" dirty="0"/>
              <a:t>Click to Add Title</a:t>
            </a:r>
          </a:p>
        </p:txBody>
      </p:sp>
      <p:sp>
        <p:nvSpPr>
          <p:cNvPr id="7" name="Text Placeholder 10"/>
          <p:cNvSpPr>
            <a:spLocks noGrp="1"/>
          </p:cNvSpPr>
          <p:nvPr>
            <p:ph type="body" sz="quarter" idx="10" hasCustomPrompt="1"/>
          </p:nvPr>
        </p:nvSpPr>
        <p:spPr>
          <a:xfrm>
            <a:off x="12000309" y="2324112"/>
            <a:ext cx="20349369" cy="1654172"/>
          </a:xfrm>
          <a:prstGeom prst="rect">
            <a:avLst/>
          </a:prstGeom>
        </p:spPr>
        <p:txBody>
          <a:bodyPr/>
          <a:lstStyle>
            <a:lvl1pPr marL="0" indent="0" algn="ctr">
              <a:buNone/>
              <a:defRPr sz="8000">
                <a:solidFill>
                  <a:srgbClr val="FFFFFF"/>
                </a:solidFill>
                <a:latin typeface="+mj-lt"/>
              </a:defRPr>
            </a:lvl1pPr>
          </a:lstStyle>
          <a:p>
            <a:pPr lvl="0"/>
            <a:r>
              <a:rPr lang="en-US" sz="8000" dirty="0"/>
              <a:t>Click to Add Team Members</a:t>
            </a:r>
            <a:endParaRPr lang="en-US" dirty="0"/>
          </a:p>
        </p:txBody>
      </p:sp>
    </p:spTree>
    <p:extLst>
      <p:ext uri="{BB962C8B-B14F-4D97-AF65-F5344CB8AC3E}">
        <p14:creationId xmlns:p14="http://schemas.microsoft.com/office/powerpoint/2010/main" val="350349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83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194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717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644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93714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18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0861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3357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3524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452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93739" y="6408738"/>
            <a:ext cx="10796586" cy="14589125"/>
          </a:xfrm>
          <a:prstGeom prst="rect">
            <a:avLst/>
          </a:prstGeom>
        </p:spPr>
        <p:txBody>
          <a:bodyPr/>
          <a:lstStyle>
            <a:lvl1pPr algn="just">
              <a:defRPr sz="3600"/>
            </a:lvl1pPr>
            <a:lvl2pPr algn="just">
              <a:defRPr sz="3600"/>
            </a:lvl2pPr>
            <a:lvl3pPr algn="just">
              <a:defRPr sz="3600"/>
            </a:lvl3pPr>
            <a:lvl4pPr algn="just">
              <a:defRPr sz="3600"/>
            </a:lvl4pPr>
            <a:lvl5pPr algn="just">
              <a:defRPr sz="3600"/>
            </a:lvl5pPr>
          </a:lstStyle>
          <a:p>
            <a:pPr lvl="0"/>
            <a:r>
              <a:rPr lang="en-US" dirty="0"/>
              <a:t>Add Background Text</a:t>
            </a:r>
          </a:p>
        </p:txBody>
      </p:sp>
      <p:sp>
        <p:nvSpPr>
          <p:cNvPr id="7" name="Title 6"/>
          <p:cNvSpPr>
            <a:spLocks noGrp="1"/>
          </p:cNvSpPr>
          <p:nvPr>
            <p:ph type="title" hasCustomPrompt="1"/>
          </p:nvPr>
        </p:nvSpPr>
        <p:spPr>
          <a:xfrm>
            <a:off x="6687344" y="44456"/>
            <a:ext cx="30975300" cy="2546350"/>
          </a:xfrm>
          <a:prstGeom prst="rect">
            <a:avLst/>
          </a:prstGeom>
        </p:spPr>
        <p:txBody>
          <a:bodyPr/>
          <a:lstStyle>
            <a:lvl1pPr>
              <a:defRPr baseline="0"/>
            </a:lvl1pPr>
          </a:lstStyle>
          <a:p>
            <a:r>
              <a:rPr lang="en-US" dirty="0"/>
              <a:t>Click to Add Title</a:t>
            </a:r>
          </a:p>
        </p:txBody>
      </p:sp>
      <p:sp>
        <p:nvSpPr>
          <p:cNvPr id="11" name="Text Placeholder 10"/>
          <p:cNvSpPr>
            <a:spLocks noGrp="1"/>
          </p:cNvSpPr>
          <p:nvPr>
            <p:ph type="body" sz="quarter" idx="10" hasCustomPrompt="1"/>
          </p:nvPr>
        </p:nvSpPr>
        <p:spPr>
          <a:xfrm>
            <a:off x="12000309" y="2324112"/>
            <a:ext cx="20349369" cy="1654172"/>
          </a:xfrm>
          <a:prstGeom prst="rect">
            <a:avLst/>
          </a:prstGeom>
        </p:spPr>
        <p:txBody>
          <a:bodyPr/>
          <a:lstStyle>
            <a:lvl1pPr marL="0" indent="0" algn="ctr">
              <a:buNone/>
              <a:defRPr sz="8000">
                <a:solidFill>
                  <a:srgbClr val="FFFFFF"/>
                </a:solidFill>
                <a:latin typeface="+mj-lt"/>
              </a:defRPr>
            </a:lvl1pPr>
          </a:lstStyle>
          <a:p>
            <a:pPr lvl="0"/>
            <a:r>
              <a:rPr lang="en-US" sz="8000" dirty="0"/>
              <a:t>Click to Add Team Members</a:t>
            </a:r>
            <a:endParaRPr lang="en-US" dirty="0"/>
          </a:p>
        </p:txBody>
      </p:sp>
      <p:sp>
        <p:nvSpPr>
          <p:cNvPr id="25" name="Content Placeholder 2"/>
          <p:cNvSpPr>
            <a:spLocks noGrp="1"/>
          </p:cNvSpPr>
          <p:nvPr>
            <p:ph idx="12" hasCustomPrompt="1"/>
          </p:nvPr>
        </p:nvSpPr>
        <p:spPr>
          <a:xfrm>
            <a:off x="717557" y="21767800"/>
            <a:ext cx="10772767" cy="10434638"/>
          </a:xfrm>
          <a:prstGeom prst="rect">
            <a:avLst/>
          </a:prstGeom>
        </p:spPr>
        <p:txBody>
          <a:bodyPr/>
          <a:lstStyle>
            <a:lvl1pPr algn="just">
              <a:defRPr sz="3600"/>
            </a:lvl1pPr>
            <a:lvl2pPr algn="just">
              <a:defRPr sz="3600"/>
            </a:lvl2pPr>
            <a:lvl3pPr algn="just">
              <a:defRPr sz="3600"/>
            </a:lvl3pPr>
            <a:lvl4pPr algn="just">
              <a:defRPr sz="3600"/>
            </a:lvl4pPr>
            <a:lvl5pPr algn="just">
              <a:defRPr sz="3600"/>
            </a:lvl5pPr>
          </a:lstStyle>
          <a:p>
            <a:pPr lvl="0"/>
            <a:r>
              <a:rPr lang="en-US" dirty="0"/>
              <a:t>Add Objective Text</a:t>
            </a:r>
          </a:p>
        </p:txBody>
      </p:sp>
      <p:sp>
        <p:nvSpPr>
          <p:cNvPr id="27" name="Content Placeholder 26"/>
          <p:cNvSpPr>
            <a:spLocks noGrp="1"/>
          </p:cNvSpPr>
          <p:nvPr>
            <p:ph sz="quarter" idx="13" hasCustomPrompt="1"/>
          </p:nvPr>
        </p:nvSpPr>
        <p:spPr>
          <a:xfrm>
            <a:off x="12183872" y="6408737"/>
            <a:ext cx="19375438" cy="12365822"/>
          </a:xfrm>
          <a:prstGeom prst="rect">
            <a:avLst/>
          </a:prstGeom>
        </p:spPr>
        <p:txBody>
          <a:bodyPr/>
          <a:lstStyle>
            <a:lvl1pPr>
              <a:defRPr sz="3600"/>
            </a:lvl1pPr>
          </a:lstStyle>
          <a:p>
            <a:pPr lvl="0"/>
            <a:r>
              <a:rPr lang="en-US" dirty="0"/>
              <a:t>Add Approach Text</a:t>
            </a:r>
          </a:p>
        </p:txBody>
      </p:sp>
      <p:sp>
        <p:nvSpPr>
          <p:cNvPr id="28" name="Content Placeholder 26"/>
          <p:cNvSpPr>
            <a:spLocks noGrp="1"/>
          </p:cNvSpPr>
          <p:nvPr>
            <p:ph sz="quarter" idx="14" hasCustomPrompt="1"/>
          </p:nvPr>
        </p:nvSpPr>
        <p:spPr>
          <a:xfrm>
            <a:off x="12183174" y="19544496"/>
            <a:ext cx="19375438" cy="12657942"/>
          </a:xfrm>
          <a:prstGeom prst="rect">
            <a:avLst/>
          </a:prstGeom>
        </p:spPr>
        <p:txBody>
          <a:bodyPr/>
          <a:lstStyle>
            <a:lvl1pPr>
              <a:defRPr sz="3600"/>
            </a:lvl1pPr>
          </a:lstStyle>
          <a:p>
            <a:pPr lvl="0"/>
            <a:r>
              <a:rPr lang="en-US" dirty="0"/>
              <a:t>Add Examples Text</a:t>
            </a:r>
          </a:p>
        </p:txBody>
      </p:sp>
      <p:sp>
        <p:nvSpPr>
          <p:cNvPr id="30" name="Content Placeholder 2"/>
          <p:cNvSpPr>
            <a:spLocks noGrp="1"/>
          </p:cNvSpPr>
          <p:nvPr>
            <p:ph idx="15" hasCustomPrompt="1"/>
          </p:nvPr>
        </p:nvSpPr>
        <p:spPr>
          <a:xfrm>
            <a:off x="32246886" y="6408736"/>
            <a:ext cx="10826241" cy="11595883"/>
          </a:xfrm>
          <a:prstGeom prst="rect">
            <a:avLst/>
          </a:prstGeom>
        </p:spPr>
        <p:txBody>
          <a:bodyPr/>
          <a:lstStyle>
            <a:lvl1pPr algn="just">
              <a:defRPr sz="3600"/>
            </a:lvl1pPr>
            <a:lvl2pPr algn="just">
              <a:defRPr sz="3600"/>
            </a:lvl2pPr>
            <a:lvl3pPr algn="just">
              <a:defRPr sz="3600"/>
            </a:lvl3pPr>
            <a:lvl4pPr algn="just">
              <a:defRPr sz="3600"/>
            </a:lvl4pPr>
            <a:lvl5pPr algn="just">
              <a:defRPr sz="3600"/>
            </a:lvl5pPr>
          </a:lstStyle>
          <a:p>
            <a:pPr lvl="0"/>
            <a:r>
              <a:rPr lang="en-US" dirty="0"/>
              <a:t>Add Results Text</a:t>
            </a:r>
          </a:p>
        </p:txBody>
      </p:sp>
      <p:sp>
        <p:nvSpPr>
          <p:cNvPr id="31" name="Content Placeholder 2"/>
          <p:cNvSpPr>
            <a:spLocks noGrp="1"/>
          </p:cNvSpPr>
          <p:nvPr>
            <p:ph idx="16" hasCustomPrompt="1"/>
          </p:nvPr>
        </p:nvSpPr>
        <p:spPr>
          <a:xfrm>
            <a:off x="32246189" y="18774559"/>
            <a:ext cx="10826241" cy="8141485"/>
          </a:xfrm>
          <a:prstGeom prst="rect">
            <a:avLst/>
          </a:prstGeom>
        </p:spPr>
        <p:txBody>
          <a:bodyPr/>
          <a:lstStyle>
            <a:lvl1pPr algn="just">
              <a:defRPr sz="3600"/>
            </a:lvl1pPr>
            <a:lvl2pPr algn="just">
              <a:defRPr sz="3600"/>
            </a:lvl2pPr>
            <a:lvl3pPr algn="just">
              <a:defRPr sz="3600"/>
            </a:lvl3pPr>
            <a:lvl4pPr algn="just">
              <a:defRPr sz="3600"/>
            </a:lvl4pPr>
            <a:lvl5pPr algn="just">
              <a:defRPr sz="3600"/>
            </a:lvl5pPr>
          </a:lstStyle>
          <a:p>
            <a:pPr lvl="0"/>
            <a:r>
              <a:rPr lang="en-US" dirty="0"/>
              <a:t>Add Results Text</a:t>
            </a:r>
          </a:p>
        </p:txBody>
      </p:sp>
      <p:sp>
        <p:nvSpPr>
          <p:cNvPr id="32" name="Content Placeholder 2"/>
          <p:cNvSpPr>
            <a:spLocks noGrp="1"/>
          </p:cNvSpPr>
          <p:nvPr>
            <p:ph idx="17" hasCustomPrompt="1"/>
          </p:nvPr>
        </p:nvSpPr>
        <p:spPr>
          <a:xfrm>
            <a:off x="32246188" y="27563745"/>
            <a:ext cx="10826241" cy="4638694"/>
          </a:xfrm>
          <a:prstGeom prst="rect">
            <a:avLst/>
          </a:prstGeom>
        </p:spPr>
        <p:txBody>
          <a:bodyPr/>
          <a:lstStyle>
            <a:lvl1pPr algn="just">
              <a:defRPr sz="3600"/>
            </a:lvl1pPr>
            <a:lvl2pPr algn="just">
              <a:defRPr sz="3600"/>
            </a:lvl2pPr>
            <a:lvl3pPr algn="just">
              <a:defRPr sz="3600"/>
            </a:lvl3pPr>
            <a:lvl4pPr algn="just">
              <a:defRPr sz="3600"/>
            </a:lvl4pPr>
            <a:lvl5pPr algn="just">
              <a:defRPr sz="3600"/>
            </a:lvl5pPr>
          </a:lstStyle>
          <a:p>
            <a:pPr lvl="0"/>
            <a:r>
              <a:rPr lang="en-US" dirty="0"/>
              <a:t>Add </a:t>
            </a:r>
            <a:r>
              <a:rPr lang="en-US" dirty="0" err="1"/>
              <a:t>Sponsers</a:t>
            </a:r>
            <a:r>
              <a:rPr lang="en-US" dirty="0"/>
              <a:t> Text</a:t>
            </a:r>
          </a:p>
        </p:txBody>
      </p:sp>
    </p:spTree>
    <p:extLst>
      <p:ext uri="{BB962C8B-B14F-4D97-AF65-F5344CB8AC3E}">
        <p14:creationId xmlns:p14="http://schemas.microsoft.com/office/powerpoint/2010/main" val="16732404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023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9265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96273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06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882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83664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736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8001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411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160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12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9656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3"/>
          <p:cNvSpPr>
            <a:spLocks noChangeArrowheads="1"/>
          </p:cNvSpPr>
          <p:nvPr userDrawn="1"/>
        </p:nvSpPr>
        <p:spPr bwMode="auto">
          <a:xfrm>
            <a:off x="693738" y="5638800"/>
            <a:ext cx="10796587"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26" name="Rectangle 36"/>
          <p:cNvSpPr>
            <a:spLocks noChangeArrowheads="1"/>
          </p:cNvSpPr>
          <p:nvPr userDrawn="1"/>
        </p:nvSpPr>
        <p:spPr bwMode="auto">
          <a:xfrm>
            <a:off x="0" y="0"/>
            <a:ext cx="43891200" cy="48006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86025" name="Rectangle 9"/>
          <p:cNvSpPr>
            <a:spLocks noChangeArrowheads="1"/>
          </p:cNvSpPr>
          <p:nvPr userDrawn="1"/>
        </p:nvSpPr>
        <p:spPr bwMode="auto">
          <a:xfrm>
            <a:off x="0" y="4800600"/>
            <a:ext cx="43891200" cy="130175"/>
          </a:xfrm>
          <a:prstGeom prst="rect">
            <a:avLst/>
          </a:prstGeom>
          <a:gradFill flip="none" rotWithShape="0">
            <a:gsLst>
              <a:gs pos="0">
                <a:srgbClr val="C80000"/>
              </a:gs>
              <a:gs pos="50000">
                <a:srgbClr val="F0F000"/>
              </a:gs>
              <a:gs pos="100000">
                <a:srgbClr val="0000C8"/>
              </a:gs>
            </a:gsLst>
            <a:lin ang="0" scaled="1"/>
            <a:tileRect/>
          </a:gradFill>
          <a:ln w="152400">
            <a:gradFill flip="none" rotWithShape="1">
              <a:gsLst>
                <a:gs pos="0">
                  <a:srgbClr val="C00000"/>
                </a:gs>
                <a:gs pos="50000">
                  <a:srgbClr val="F0F000"/>
                </a:gs>
                <a:gs pos="100000">
                  <a:srgbClr val="0000C0"/>
                </a:gs>
              </a:gsLst>
              <a:lin ang="0" scaled="1"/>
              <a:tileRect/>
            </a:gradFill>
            <a:miter lim="800000"/>
            <a:headEnd/>
            <a:tailEnd/>
          </a:ln>
          <a:effectLst/>
        </p:spPr>
        <p:txBody>
          <a:bodyPr wrap="none" anchor="ctr"/>
          <a:lstStyle/>
          <a:p>
            <a:pPr eaLnBrk="1" hangingPunct="1">
              <a:defRPr/>
            </a:pPr>
            <a:endParaRPr lang="en-US"/>
          </a:p>
        </p:txBody>
      </p:sp>
      <p:sp>
        <p:nvSpPr>
          <p:cNvPr id="1033" name="Rectangle 25"/>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6" name="Rectangle 35"/>
          <p:cNvSpPr>
            <a:spLocks noChangeArrowheads="1"/>
          </p:cNvSpPr>
          <p:nvPr userDrawn="1"/>
        </p:nvSpPr>
        <p:spPr bwMode="auto">
          <a:xfrm>
            <a:off x="32248475" y="5638800"/>
            <a:ext cx="10812463"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4" name="Rectangle 32"/>
          <p:cNvSpPr>
            <a:spLocks noChangeArrowheads="1"/>
          </p:cNvSpPr>
          <p:nvPr userDrawn="1"/>
        </p:nvSpPr>
        <p:spPr bwMode="auto">
          <a:xfrm>
            <a:off x="12184063" y="5638800"/>
            <a:ext cx="19370675" cy="26563638"/>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pic>
        <p:nvPicPr>
          <p:cNvPr id="1038" name="Picture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55588" y="-123825"/>
            <a:ext cx="5668963"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84"/>
          <p:cNvSpPr txBox="1">
            <a:spLocks noChangeArrowheads="1"/>
          </p:cNvSpPr>
          <p:nvPr userDrawn="1"/>
        </p:nvSpPr>
        <p:spPr bwMode="auto">
          <a:xfrm>
            <a:off x="37414200" y="4763"/>
            <a:ext cx="6438900" cy="4095750"/>
          </a:xfrm>
          <a:prstGeom prst="rect">
            <a:avLst/>
          </a:prstGeom>
          <a:noFill/>
          <a:ln w="19050">
            <a:solidFill>
              <a:schemeClr val="tx1">
                <a:lumMod val="50000"/>
                <a:lumOff val="50000"/>
              </a:schemeClr>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244922" tIns="244922" rIns="244922" bIns="244922">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defRPr/>
            </a:pPr>
            <a:r>
              <a:rPr lang="en-US" altLang="zh-CN" sz="3900" b="1" dirty="0">
                <a:solidFill>
                  <a:srgbClr val="FFFFFF"/>
                </a:solidFill>
                <a:ea typeface="宋体" pitchFamily="2" charset="-122"/>
                <a:cs typeface="Times New Roman" pitchFamily="18" charset="0"/>
              </a:rPr>
              <a:t>CONTACT</a:t>
            </a:r>
          </a:p>
          <a:p>
            <a:pPr algn="ctr" eaLnBrk="1" hangingPunct="1">
              <a:defRPr/>
            </a:pPr>
            <a:endParaRPr lang="en-US" altLang="zh-CN" sz="3900" b="1" dirty="0">
              <a:solidFill>
                <a:srgbClr val="FFFFFF"/>
              </a:solidFill>
              <a:ea typeface="宋体" pitchFamily="2" charset="-122"/>
              <a:cs typeface="Times New Roman" pitchFamily="18" charset="0"/>
            </a:endParaRPr>
          </a:p>
          <a:p>
            <a:pPr algn="ctr" eaLnBrk="1" hangingPunct="1">
              <a:defRPr/>
            </a:pPr>
            <a:r>
              <a:rPr lang="en-US" altLang="zh-CN" sz="3900" b="1" dirty="0">
                <a:solidFill>
                  <a:srgbClr val="FFFFFF"/>
                </a:solidFill>
                <a:ea typeface="宋体" pitchFamily="2" charset="-122"/>
                <a:cs typeface="Times New Roman" pitchFamily="18" charset="0"/>
              </a:rPr>
              <a:t>Director:  Prof. </a:t>
            </a:r>
            <a:r>
              <a:rPr lang="en-US" altLang="zh-CN" sz="3900" b="1" dirty="0" err="1">
                <a:solidFill>
                  <a:srgbClr val="FFFFFF"/>
                </a:solidFill>
                <a:ea typeface="宋体" pitchFamily="2" charset="-122"/>
                <a:cs typeface="Times New Roman" pitchFamily="18" charset="0"/>
              </a:rPr>
              <a:t>Chenn</a:t>
            </a:r>
            <a:r>
              <a:rPr lang="en-US" altLang="zh-CN" sz="3900" b="1" dirty="0">
                <a:solidFill>
                  <a:srgbClr val="FFFFFF"/>
                </a:solidFill>
                <a:ea typeface="宋体" pitchFamily="2" charset="-122"/>
                <a:cs typeface="Times New Roman" pitchFamily="18" charset="0"/>
              </a:rPr>
              <a:t> Q. Zhou</a:t>
            </a:r>
          </a:p>
          <a:p>
            <a:pPr algn="ctr" eaLnBrk="1" hangingPunct="1">
              <a:defRPr/>
            </a:pPr>
            <a:r>
              <a:rPr lang="en-US" altLang="zh-CN" sz="3900" b="1" dirty="0">
                <a:solidFill>
                  <a:srgbClr val="FFFFFF"/>
                </a:solidFill>
                <a:ea typeface="宋体" pitchFamily="2" charset="-122"/>
                <a:cs typeface="Times New Roman" pitchFamily="18" charset="0"/>
              </a:rPr>
              <a:t>Phone:  (219)989-2665</a:t>
            </a:r>
          </a:p>
          <a:p>
            <a:pPr algn="ctr" eaLnBrk="1" hangingPunct="1">
              <a:defRPr/>
            </a:pPr>
            <a:r>
              <a:rPr lang="en-US" altLang="zh-CN" sz="3900" b="1" dirty="0">
                <a:solidFill>
                  <a:srgbClr val="FFFFFF"/>
                </a:solidFill>
                <a:ea typeface="宋体" pitchFamily="2" charset="-122"/>
                <a:cs typeface="Times New Roman" pitchFamily="18" charset="0"/>
              </a:rPr>
              <a:t>Email:  civs@pnw.edu </a:t>
            </a:r>
          </a:p>
          <a:p>
            <a:pPr algn="ctr" eaLnBrk="1" hangingPunct="1">
              <a:defRPr/>
            </a:pPr>
            <a:r>
              <a:rPr lang="en-US" altLang="zh-CN" sz="3900" b="1" dirty="0">
                <a:solidFill>
                  <a:srgbClr val="FFFFFF"/>
                </a:solidFill>
                <a:ea typeface="宋体" pitchFamily="2" charset="-122"/>
                <a:cs typeface="Times New Roman" pitchFamily="18" charset="0"/>
              </a:rPr>
              <a:t>https://centers.pnw.edu/civs/</a:t>
            </a:r>
          </a:p>
        </p:txBody>
      </p:sp>
      <p:sp>
        <p:nvSpPr>
          <p:cNvPr id="15" name="Rectangle 15"/>
          <p:cNvSpPr txBox="1">
            <a:spLocks noChangeArrowheads="1"/>
          </p:cNvSpPr>
          <p:nvPr userDrawn="1"/>
        </p:nvSpPr>
        <p:spPr bwMode="auto">
          <a:xfrm>
            <a:off x="6400800" y="3888582"/>
            <a:ext cx="309372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nchor="ctr"/>
          <a:lstStyle>
            <a:lvl1pPr algn="ctr" rtl="0" eaLnBrk="1" fontAlgn="base" hangingPunct="1">
              <a:spcBef>
                <a:spcPct val="50000"/>
              </a:spcBef>
              <a:spcAft>
                <a:spcPct val="0"/>
              </a:spcAft>
              <a:buFontTx/>
              <a:buNone/>
              <a:defRPr sz="80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a:lstStyle>
          <a:p>
            <a:pPr>
              <a:spcBef>
                <a:spcPct val="0"/>
              </a:spcBef>
              <a:defRPr/>
            </a:pPr>
            <a:r>
              <a:rPr lang="en-US" altLang="en-US" sz="3600" b="1" dirty="0">
                <a:latin typeface="Century Gothic" panose="020B0502020202020204" pitchFamily="34" charset="0"/>
                <a:cs typeface="Times New Roman" panose="02020603050405020304" pitchFamily="18" charset="0"/>
              </a:rPr>
              <a:t>Purdue University Northwest, 2200 169</a:t>
            </a:r>
            <a:r>
              <a:rPr lang="en-US" altLang="en-US" sz="3600" b="1" baseline="30000" dirty="0">
                <a:latin typeface="Century Gothic" panose="020B0502020202020204" pitchFamily="34" charset="0"/>
                <a:cs typeface="Times New Roman" panose="02020603050405020304" pitchFamily="18" charset="0"/>
              </a:rPr>
              <a:t>th</a:t>
            </a:r>
            <a:r>
              <a:rPr lang="en-US" altLang="en-US" sz="3600" b="1" dirty="0">
                <a:latin typeface="Century Gothic" panose="020B0502020202020204" pitchFamily="34" charset="0"/>
                <a:cs typeface="Times New Roman" panose="02020603050405020304" pitchFamily="18" charset="0"/>
              </a:rPr>
              <a:t> Street, Hammond, IN 46323</a:t>
            </a:r>
          </a:p>
        </p:txBody>
      </p:sp>
      <p:sp>
        <p:nvSpPr>
          <p:cNvPr id="4" name="Slide Number Placeholder 3"/>
          <p:cNvSpPr>
            <a:spLocks noGrp="1"/>
          </p:cNvSpPr>
          <p:nvPr>
            <p:ph type="sldNum" sz="quarter" idx="4"/>
          </p:nvPr>
        </p:nvSpPr>
        <p:spPr>
          <a:xfrm>
            <a:off x="34153476" y="3840163"/>
            <a:ext cx="9875838" cy="1752600"/>
          </a:xfrm>
          <a:prstGeom prst="rect">
            <a:avLst/>
          </a:prstGeom>
        </p:spPr>
        <p:txBody>
          <a:bodyPr vert="horz" lIns="91440" tIns="45720" rIns="91440" bIns="45720" rtlCol="0" anchor="ctr"/>
          <a:lstStyle>
            <a:lvl1pPr algn="r">
              <a:defRPr sz="1200">
                <a:solidFill>
                  <a:schemeClr val="tx1">
                    <a:tint val="75000"/>
                  </a:schemeClr>
                </a:solidFill>
              </a:defRPr>
            </a:lvl1pPr>
          </a:lstStyle>
          <a:p>
            <a:fld id="{9CB4287A-8F46-48EB-96AA-3A12AA3EC1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6" r:id="rId1"/>
    <p:sldLayoutId id="2147483685" r:id="rId2"/>
  </p:sldLayoutIdLst>
  <p:txStyles>
    <p:titleStyle>
      <a:lvl1pPr algn="ctr" rtl="0" fontAlgn="base">
        <a:spcBef>
          <a:spcPct val="50000"/>
        </a:spcBef>
        <a:spcAft>
          <a:spcPct val="0"/>
        </a:spcAft>
        <a:defRPr sz="8000">
          <a:solidFill>
            <a:srgbClr val="FFFFFF"/>
          </a:solidFill>
          <a:latin typeface="+mj-lt"/>
          <a:ea typeface="+mj-ea"/>
          <a:cs typeface="+mj-cs"/>
        </a:defRPr>
      </a:lvl1pPr>
      <a:lvl2pPr algn="ctr" rtl="0" fontAlgn="base">
        <a:spcBef>
          <a:spcPct val="50000"/>
        </a:spcBef>
        <a:spcAft>
          <a:spcPct val="0"/>
        </a:spcAft>
        <a:defRPr sz="8000">
          <a:solidFill>
            <a:srgbClr val="FFFFFF"/>
          </a:solidFill>
          <a:latin typeface="Arial Black" pitchFamily="34" charset="0"/>
        </a:defRPr>
      </a:lvl2pPr>
      <a:lvl3pPr algn="ctr" rtl="0" fontAlgn="base">
        <a:spcBef>
          <a:spcPct val="50000"/>
        </a:spcBef>
        <a:spcAft>
          <a:spcPct val="0"/>
        </a:spcAft>
        <a:defRPr sz="8000">
          <a:solidFill>
            <a:srgbClr val="FFFFFF"/>
          </a:solidFill>
          <a:latin typeface="Arial Black" pitchFamily="34" charset="0"/>
        </a:defRPr>
      </a:lvl3pPr>
      <a:lvl4pPr algn="ctr" rtl="0" fontAlgn="base">
        <a:spcBef>
          <a:spcPct val="50000"/>
        </a:spcBef>
        <a:spcAft>
          <a:spcPct val="0"/>
        </a:spcAft>
        <a:defRPr sz="8000">
          <a:solidFill>
            <a:srgbClr val="FFFFFF"/>
          </a:solidFill>
          <a:latin typeface="Arial Black" pitchFamily="34" charset="0"/>
        </a:defRPr>
      </a:lvl4pPr>
      <a:lvl5pPr algn="ctr" rtl="0" fontAlgn="base">
        <a:spcBef>
          <a:spcPct val="50000"/>
        </a:spcBef>
        <a:spcAft>
          <a:spcPct val="0"/>
        </a:spcAft>
        <a:defRPr sz="80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1" name="Rectangle 3"/>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2"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3"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POSTER TEMPLATE BY:</a:t>
            </a:r>
          </a:p>
          <a:p>
            <a:pPr>
              <a:lnSpc>
                <a:spcPct val="65000"/>
              </a:lnSpc>
              <a:spcBef>
                <a:spcPct val="50000"/>
              </a:spcBef>
              <a:defRPr/>
            </a:pPr>
            <a:r>
              <a:rPr lang="en-US" sz="1000" b="1">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7" name="Rectangle 9"/>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8" name="Rectangle 11"/>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5" name="Rectangle 3"/>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6" name="Rectangle 4"/>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7" name="Text Box 5"/>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nSpc>
                <a:spcPct val="65000"/>
              </a:lnSpc>
              <a:spcBef>
                <a:spcPct val="50000"/>
              </a:spcBef>
              <a:defRPr/>
            </a:pPr>
            <a:r>
              <a:rPr lang="en-US" sz="500" b="1">
                <a:solidFill>
                  <a:schemeClr val="bg2"/>
                </a:solidFill>
                <a:latin typeface="Arial" charset="0"/>
              </a:rPr>
              <a:t>POSTER TEMPLATE BY:</a:t>
            </a:r>
          </a:p>
          <a:p>
            <a:pPr>
              <a:lnSpc>
                <a:spcPct val="65000"/>
              </a:lnSpc>
              <a:spcBef>
                <a:spcPct val="50000"/>
              </a:spcBef>
              <a:defRPr/>
            </a:pPr>
            <a:r>
              <a:rPr lang="en-US" sz="1000" b="1">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41983" y="255470"/>
            <a:ext cx="38245773" cy="2546350"/>
          </a:xfrm>
        </p:spPr>
        <p:txBody>
          <a:bodyPr/>
          <a:lstStyle/>
          <a:p>
            <a:r>
              <a:rPr lang="en-US" dirty="0"/>
              <a:t>S</a:t>
            </a:r>
            <a:r>
              <a:rPr lang="en-US" altLang="zh-CN" dirty="0"/>
              <a:t>mart Ladle: </a:t>
            </a:r>
            <a:r>
              <a:rPr lang="en-US" dirty="0"/>
              <a:t>AI-Based Tool for Optimizing Caster Temperature</a:t>
            </a:r>
          </a:p>
        </p:txBody>
      </p:sp>
      <p:sp>
        <p:nvSpPr>
          <p:cNvPr id="4" name="Text Placeholder 3"/>
          <p:cNvSpPr>
            <a:spLocks noGrp="1"/>
          </p:cNvSpPr>
          <p:nvPr>
            <p:ph type="body" sz="quarter" idx="10"/>
          </p:nvPr>
        </p:nvSpPr>
        <p:spPr/>
        <p:txBody>
          <a:bodyPr/>
          <a:lstStyle/>
          <a:p>
            <a:r>
              <a:rPr lang="en-US" dirty="0" err="1"/>
              <a:t>Zhankun</a:t>
            </a:r>
            <a:r>
              <a:rPr lang="en-US" dirty="0"/>
              <a:t> Luo</a:t>
            </a:r>
          </a:p>
        </p:txBody>
      </p:sp>
      <p:sp>
        <p:nvSpPr>
          <p:cNvPr id="5" name="Content Placeholder 4"/>
          <p:cNvSpPr>
            <a:spLocks noGrp="1"/>
          </p:cNvSpPr>
          <p:nvPr>
            <p:ph idx="12"/>
          </p:nvPr>
        </p:nvSpPr>
        <p:spPr>
          <a:xfrm>
            <a:off x="1124830" y="19280007"/>
            <a:ext cx="9926461" cy="4494393"/>
          </a:xfrm>
        </p:spPr>
        <p:txBody>
          <a:bodyPr/>
          <a:lstStyle/>
          <a:p>
            <a:pPr marL="0" indent="0">
              <a:buNone/>
            </a:pPr>
            <a:r>
              <a:rPr lang="en-US" altLang="zh-CN" dirty="0"/>
              <a:t> </a:t>
            </a:r>
            <a:r>
              <a:rPr lang="en-US" altLang="zh-CN" dirty="0" smtClean="0"/>
              <a:t>This work focuses on the quantifiable </a:t>
            </a:r>
            <a:r>
              <a:rPr lang="en-US" altLang="zh-CN" dirty="0"/>
              <a:t>relationships between the casting temperature and various factors were developed during the ladle refining process to enable predictions of casting temperature and precise adjustments to steel temperature prior to the ladle reaching the casting stage of the production process.</a:t>
            </a:r>
          </a:p>
        </p:txBody>
      </p:sp>
      <p:sp>
        <p:nvSpPr>
          <p:cNvPr id="6" name="Content Placeholder 5"/>
          <p:cNvSpPr>
            <a:spLocks noGrp="1"/>
          </p:cNvSpPr>
          <p:nvPr>
            <p:ph sz="quarter" idx="13"/>
          </p:nvPr>
        </p:nvSpPr>
        <p:spPr>
          <a:xfrm>
            <a:off x="12485120" y="5826853"/>
            <a:ext cx="18776176" cy="25918666"/>
          </a:xfrm>
        </p:spPr>
        <p:txBody>
          <a:bodyPr/>
          <a:lstStyle/>
          <a:p>
            <a:pPr marL="0" indent="0">
              <a:buNone/>
            </a:pPr>
            <a:r>
              <a:rPr lang="en-US" b="1" dirty="0" smtClean="0"/>
              <a:t>Data Processing</a:t>
            </a:r>
          </a:p>
          <a:p>
            <a:pPr marL="0" indent="0">
              <a:buNone/>
            </a:pPr>
            <a:r>
              <a:rPr lang="en-US" dirty="0" smtClean="0"/>
              <a:t>The different stages of the ladle’s process are categorized by the “type” of time. These are separated into preheat time, empty time, residence time. The empty time indicates the ladle has no steel and therefore will rapidly lose heat to the environment. Data was provided by SDI Butler Division and processed using Python and th</a:t>
            </a:r>
            <a:r>
              <a:rPr lang="en-US" dirty="0" smtClean="0"/>
              <a:t>e </a:t>
            </a:r>
            <a:r>
              <a:rPr lang="en-US" dirty="0" err="1" smtClean="0"/>
              <a:t>PyODBC</a:t>
            </a:r>
            <a:r>
              <a:rPr lang="en-US" dirty="0" smtClean="0"/>
              <a:t> library.</a:t>
            </a:r>
            <a:endParaRPr lang="en-US" dirty="0" smtClean="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altLang="zh-CN" dirty="0"/>
          </a:p>
          <a:p>
            <a:pPr marL="0" indent="0">
              <a:buNone/>
            </a:pPr>
            <a:endParaRPr lang="en-US" altLang="zh-CN" dirty="0"/>
          </a:p>
          <a:p>
            <a:pPr marL="0" indent="0">
              <a:buNone/>
            </a:pP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b="1" dirty="0" smtClean="0"/>
              <a:t>Machine Learning Model</a:t>
            </a:r>
            <a:endParaRPr lang="en-US" altLang="zh-CN" b="1" dirty="0"/>
          </a:p>
          <a:p>
            <a:pPr marL="0" indent="0" algn="just">
              <a:buNone/>
            </a:pPr>
            <a:r>
              <a:rPr lang="en-US" altLang="zh-CN" dirty="0" smtClean="0"/>
              <a:t>Our testing found that the </a:t>
            </a:r>
            <a:r>
              <a:rPr lang="en-US" altLang="zh-CN" dirty="0" err="1" smtClean="0"/>
              <a:t>LightGBM</a:t>
            </a:r>
            <a:r>
              <a:rPr lang="en-US" altLang="zh-CN" dirty="0" smtClean="0"/>
              <a:t> model was best able to provide results for the accuracy and robustness.  The Smart Ladle program was written in Python using libraries such as </a:t>
            </a:r>
            <a:r>
              <a:rPr lang="en-US" altLang="zh-CN" dirty="0" err="1" smtClean="0"/>
              <a:t>numpy</a:t>
            </a:r>
            <a:r>
              <a:rPr lang="en-US" altLang="zh-CN" dirty="0" smtClean="0"/>
              <a:t> and </a:t>
            </a:r>
            <a:r>
              <a:rPr lang="en-US" altLang="zh-CN" dirty="0" err="1" smtClean="0"/>
              <a:t>pyTorch</a:t>
            </a:r>
            <a:r>
              <a:rPr lang="en-US" altLang="zh-CN" dirty="0" smtClean="0"/>
              <a:t>.</a:t>
            </a:r>
          </a:p>
          <a:p>
            <a:pPr marL="0" indent="0" algn="just">
              <a:buNone/>
            </a:pPr>
            <a:endParaRPr lang="en-US" sz="2400" dirty="0"/>
          </a:p>
          <a:p>
            <a:pPr marL="0" indent="0" algn="just">
              <a:buNone/>
            </a:pPr>
            <a:r>
              <a:rPr lang="en-US" b="1" dirty="0" smtClean="0"/>
              <a:t>Standalone User Interface</a:t>
            </a:r>
          </a:p>
          <a:p>
            <a:pPr marL="0" indent="0" algn="just">
              <a:buNone/>
            </a:pPr>
            <a:r>
              <a:rPr lang="en-US" dirty="0" smtClean="0"/>
              <a:t>To ensure that operators have clear access to the Smart Ladle program and all of the inputs and outputs, a standalone user interface was created in the Unity development environment.  Users can enter the target heat number and choose to see a prediction or view data from past heats.</a:t>
            </a:r>
            <a:endParaRPr lang="en-US" dirty="0"/>
          </a:p>
          <a:p>
            <a:pPr marL="0" indent="0">
              <a:buNone/>
            </a:pPr>
            <a:endParaRPr lang="en-US" dirty="0"/>
          </a:p>
        </p:txBody>
      </p:sp>
      <p:sp>
        <p:nvSpPr>
          <p:cNvPr id="9" name="Content Placeholder 8"/>
          <p:cNvSpPr>
            <a:spLocks noGrp="1"/>
          </p:cNvSpPr>
          <p:nvPr>
            <p:ph idx="16"/>
          </p:nvPr>
        </p:nvSpPr>
        <p:spPr>
          <a:xfrm>
            <a:off x="32606990" y="23120612"/>
            <a:ext cx="10126756" cy="3795432"/>
          </a:xfrm>
        </p:spPr>
        <p:txBody>
          <a:bodyPr/>
          <a:lstStyle/>
          <a:p>
            <a:pPr marL="0" indent="0">
              <a:buNone/>
            </a:pPr>
            <a:r>
              <a:rPr lang="en-US" altLang="zh-CN" dirty="0" smtClean="0"/>
              <a:t>The accuracy of the model has allowed us to begin implementation testing using the standalone interface at SDI Butler Division.  Other teams are currently working on enabling th</a:t>
            </a:r>
            <a:r>
              <a:rPr lang="en-US" altLang="zh-CN" dirty="0" smtClean="0"/>
              <a:t>e usage of data from other facilities and making the user interface more robust.</a:t>
            </a:r>
            <a:endParaRPr lang="en-US" dirty="0"/>
          </a:p>
        </p:txBody>
      </p:sp>
      <p:sp>
        <p:nvSpPr>
          <p:cNvPr id="10" name="Content Placeholder 9"/>
          <p:cNvSpPr>
            <a:spLocks noGrp="1"/>
          </p:cNvSpPr>
          <p:nvPr>
            <p:ph idx="17"/>
          </p:nvPr>
        </p:nvSpPr>
        <p:spPr>
          <a:xfrm>
            <a:off x="32606989" y="27386763"/>
            <a:ext cx="10126757" cy="4638694"/>
          </a:xfrm>
        </p:spPr>
        <p:txBody>
          <a:bodyPr/>
          <a:lstStyle/>
          <a:p>
            <a:pPr marL="0" indent="0">
              <a:buNone/>
            </a:pPr>
            <a:r>
              <a:rPr lang="en-US" dirty="0"/>
              <a:t>The authors would like to thank AIST for providing funding through the 2019 AIST Digital Transformation Technologies Grant, as well as for the support of SDI Butler Division, the Center for Innovation through Visualization and Simulation (CIVS) </a:t>
            </a:r>
            <a:r>
              <a:rPr lang="en-US" dirty="0" smtClean="0"/>
              <a:t>at PNW, </a:t>
            </a:r>
            <a:r>
              <a:rPr lang="en-US" dirty="0"/>
              <a:t>and finally the members of the Steel Manufacturing and Visualization Consortium (SMSVC).</a:t>
            </a:r>
          </a:p>
          <a:p>
            <a:pPr marL="0" indent="0">
              <a:buNone/>
            </a:pPr>
            <a:endParaRPr lang="en-US" dirty="0"/>
          </a:p>
        </p:txBody>
      </p:sp>
      <p:sp>
        <p:nvSpPr>
          <p:cNvPr id="11" name="Text Box 7"/>
          <p:cNvSpPr txBox="1">
            <a:spLocks noChangeArrowheads="1"/>
          </p:cNvSpPr>
          <p:nvPr/>
        </p:nvSpPr>
        <p:spPr bwMode="auto">
          <a:xfrm>
            <a:off x="685799" y="5638800"/>
            <a:ext cx="10804525" cy="7699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4400" b="1">
                <a:solidFill>
                  <a:srgbClr val="F8F8F8"/>
                </a:solidFill>
                <a:latin typeface="Arial Narrow" panose="020B0606020202030204" pitchFamily="34" charset="0"/>
              </a:rPr>
              <a:t>Background</a:t>
            </a:r>
          </a:p>
        </p:txBody>
      </p:sp>
      <p:sp>
        <p:nvSpPr>
          <p:cNvPr id="12" name="Text Box 405"/>
          <p:cNvSpPr txBox="1">
            <a:spLocks noChangeArrowheads="1"/>
          </p:cNvSpPr>
          <p:nvPr/>
        </p:nvSpPr>
        <p:spPr bwMode="auto">
          <a:xfrm>
            <a:off x="693738" y="18442228"/>
            <a:ext cx="10796586" cy="769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4400" b="1">
                <a:solidFill>
                  <a:srgbClr val="F8F8F8"/>
                </a:solidFill>
                <a:latin typeface="Arial Narrow" panose="020B0606020202030204" pitchFamily="34" charset="0"/>
              </a:rPr>
              <a:t>Objective</a:t>
            </a:r>
          </a:p>
        </p:txBody>
      </p:sp>
      <p:sp>
        <p:nvSpPr>
          <p:cNvPr id="15" name="Text Box 480"/>
          <p:cNvSpPr txBox="1">
            <a:spLocks noChangeArrowheads="1"/>
          </p:cNvSpPr>
          <p:nvPr/>
        </p:nvSpPr>
        <p:spPr bwMode="auto">
          <a:xfrm>
            <a:off x="32246887" y="26562080"/>
            <a:ext cx="10828877" cy="647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600" b="1">
                <a:solidFill>
                  <a:srgbClr val="F8F8F8"/>
                </a:solidFill>
                <a:latin typeface="Arial Narrow" panose="020B0606020202030204" pitchFamily="34" charset="0"/>
              </a:rPr>
              <a:t>Sponsors &amp; Collaborators</a:t>
            </a:r>
          </a:p>
        </p:txBody>
      </p:sp>
      <p:sp>
        <p:nvSpPr>
          <p:cNvPr id="17" name="Text Box 478"/>
          <p:cNvSpPr txBox="1">
            <a:spLocks noChangeArrowheads="1"/>
          </p:cNvSpPr>
          <p:nvPr/>
        </p:nvSpPr>
        <p:spPr bwMode="auto">
          <a:xfrm>
            <a:off x="32246887" y="22271806"/>
            <a:ext cx="10826241" cy="76993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4400" b="1" dirty="0">
                <a:solidFill>
                  <a:srgbClr val="F8F8F8"/>
                </a:solidFill>
                <a:latin typeface="Arial Narrow" panose="020B0606020202030204" pitchFamily="34" charset="0"/>
              </a:rPr>
              <a:t>Conclusions</a:t>
            </a:r>
          </a:p>
        </p:txBody>
      </p:sp>
      <p:sp>
        <p:nvSpPr>
          <p:cNvPr id="19" name="Text Box 405">
            <a:extLst>
              <a:ext uri="{FF2B5EF4-FFF2-40B4-BE49-F238E27FC236}">
                <a16:creationId xmlns:a16="http://schemas.microsoft.com/office/drawing/2014/main" id="{BE14EB79-D0DE-4116-8085-A9D2BD05B469}"/>
              </a:ext>
            </a:extLst>
          </p:cNvPr>
          <p:cNvSpPr txBox="1">
            <a:spLocks noChangeArrowheads="1"/>
          </p:cNvSpPr>
          <p:nvPr/>
        </p:nvSpPr>
        <p:spPr bwMode="auto">
          <a:xfrm>
            <a:off x="732691" y="23440105"/>
            <a:ext cx="10757633" cy="79491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4400" b="1" dirty="0">
                <a:solidFill>
                  <a:srgbClr val="F8F8F8"/>
                </a:solidFill>
                <a:latin typeface="Arial Narrow" panose="020B0606020202030204" pitchFamily="34" charset="0"/>
              </a:rPr>
              <a:t>Methodology</a:t>
            </a:r>
          </a:p>
        </p:txBody>
      </p:sp>
      <p:sp>
        <p:nvSpPr>
          <p:cNvPr id="35" name="TextBox 124">
            <a:extLst>
              <a:ext uri="{FF2B5EF4-FFF2-40B4-BE49-F238E27FC236}">
                <a16:creationId xmlns:a16="http://schemas.microsoft.com/office/drawing/2014/main" id="{82EFF74F-4070-4521-B295-BEA2723B5C03}"/>
              </a:ext>
            </a:extLst>
          </p:cNvPr>
          <p:cNvSpPr txBox="1">
            <a:spLocks noChangeArrowheads="1"/>
          </p:cNvSpPr>
          <p:nvPr/>
        </p:nvSpPr>
        <p:spPr bwMode="auto">
          <a:xfrm>
            <a:off x="1124830" y="31440235"/>
            <a:ext cx="9926461" cy="65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2. </a:t>
            </a:r>
            <a:r>
              <a:rPr lang="en-US" sz="3600" dirty="0">
                <a:latin typeface="Times New Roman" panose="02020603050405020304" pitchFamily="18" charset="0"/>
                <a:cs typeface="Times New Roman" panose="02020603050405020304" pitchFamily="18" charset="0"/>
              </a:rPr>
              <a:t>Methodology diagram of</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Smart</a:t>
            </a:r>
            <a:r>
              <a:rPr lang="zh-CN" altLang="en-US" sz="3600" dirty="0">
                <a:latin typeface="Times New Roman" panose="02020603050405020304" pitchFamily="18" charset="0"/>
                <a:cs typeface="Times New Roman" panose="02020603050405020304" pitchFamily="18" charset="0"/>
              </a:rPr>
              <a:t> </a:t>
            </a:r>
            <a:r>
              <a:rPr lang="en-US" altLang="zh-CN" sz="3600" dirty="0" smtClean="0">
                <a:latin typeface="Times New Roman" panose="02020603050405020304" pitchFamily="18" charset="0"/>
                <a:cs typeface="Times New Roman" panose="02020603050405020304" pitchFamily="18" charset="0"/>
              </a:rPr>
              <a:t>Ladle</a:t>
            </a:r>
            <a:endParaRPr lang="en-US" sz="3600" dirty="0">
              <a:latin typeface="Times New Roman" panose="02020603050405020304" pitchFamily="18" charset="0"/>
              <a:cs typeface="Times New Roman" panose="02020603050405020304" pitchFamily="18" charset="0"/>
            </a:endParaRPr>
          </a:p>
        </p:txBody>
      </p:sp>
      <p:sp>
        <p:nvSpPr>
          <p:cNvPr id="43" name="TextBox 124">
            <a:extLst>
              <a:ext uri="{FF2B5EF4-FFF2-40B4-BE49-F238E27FC236}">
                <a16:creationId xmlns:a16="http://schemas.microsoft.com/office/drawing/2014/main" id="{004DDCB4-CCC3-4D44-94F9-EEF05243FC0D}"/>
              </a:ext>
            </a:extLst>
          </p:cNvPr>
          <p:cNvSpPr txBox="1">
            <a:spLocks noChangeArrowheads="1"/>
          </p:cNvSpPr>
          <p:nvPr/>
        </p:nvSpPr>
        <p:spPr bwMode="auto">
          <a:xfrm>
            <a:off x="12819622" y="16480762"/>
            <a:ext cx="10925281" cy="120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3. </a:t>
            </a:r>
            <a:r>
              <a:rPr lang="en-US" sz="3600" dirty="0">
                <a:latin typeface="Times New Roman" panose="02020603050405020304" pitchFamily="18" charset="0"/>
                <a:cs typeface="Times New Roman" panose="02020603050405020304" pitchFamily="18" charset="0"/>
              </a:rPr>
              <a:t>Ladle process diagram </a:t>
            </a:r>
            <a:endParaRPr lang="en-US" sz="3600" dirty="0" smtClean="0">
              <a:latin typeface="Times New Roman" panose="02020603050405020304" pitchFamily="18" charset="0"/>
              <a:cs typeface="Times New Roman" panose="02020603050405020304" pitchFamily="18" charset="0"/>
            </a:endParaRPr>
          </a:p>
          <a:p>
            <a:pPr algn="ctr" eaLnBrk="1" hangingPunct="1"/>
            <a:r>
              <a:rPr lang="en-US" sz="3600" dirty="0" smtClean="0">
                <a:latin typeface="Times New Roman" panose="02020603050405020304" pitchFamily="18" charset="0"/>
                <a:cs typeface="Times New Roman" panose="02020603050405020304" pitchFamily="18" charset="0"/>
              </a:rPr>
              <a:t>with </a:t>
            </a:r>
            <a:r>
              <a:rPr lang="en-US" sz="3600" dirty="0">
                <a:latin typeface="Times New Roman" panose="02020603050405020304" pitchFamily="18" charset="0"/>
                <a:cs typeface="Times New Roman" panose="02020603050405020304" pitchFamily="18" charset="0"/>
              </a:rPr>
              <a:t>different time categories </a:t>
            </a:r>
          </a:p>
        </p:txBody>
      </p:sp>
      <p:sp>
        <p:nvSpPr>
          <p:cNvPr id="45" name="TextBox 124">
            <a:extLst>
              <a:ext uri="{FF2B5EF4-FFF2-40B4-BE49-F238E27FC236}">
                <a16:creationId xmlns:a16="http://schemas.microsoft.com/office/drawing/2014/main" id="{F78A8034-39BE-4867-A43C-C551BD2BF004}"/>
              </a:ext>
            </a:extLst>
          </p:cNvPr>
          <p:cNvSpPr txBox="1">
            <a:spLocks noChangeArrowheads="1"/>
          </p:cNvSpPr>
          <p:nvPr/>
        </p:nvSpPr>
        <p:spPr bwMode="auto">
          <a:xfrm>
            <a:off x="22330807" y="16607531"/>
            <a:ext cx="9926461" cy="120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4. </a:t>
            </a:r>
            <a:r>
              <a:rPr lang="en-US" sz="3600" dirty="0">
                <a:latin typeface="Times New Roman" panose="02020603050405020304" pitchFamily="18" charset="0"/>
                <a:cs typeface="Times New Roman" panose="02020603050405020304" pitchFamily="18" charset="0"/>
              </a:rPr>
              <a:t>Procedures of Smart Ladle </a:t>
            </a:r>
            <a:endParaRPr lang="en-US" sz="3600" dirty="0" smtClean="0">
              <a:latin typeface="Times New Roman" panose="02020603050405020304" pitchFamily="18" charset="0"/>
              <a:cs typeface="Times New Roman" panose="02020603050405020304" pitchFamily="18" charset="0"/>
            </a:endParaRPr>
          </a:p>
          <a:p>
            <a:pPr algn="ctr" eaLnBrk="1" hangingPunct="1"/>
            <a:r>
              <a:rPr lang="en-US" sz="3600" dirty="0" smtClean="0">
                <a:latin typeface="Times New Roman" panose="02020603050405020304" pitchFamily="18" charset="0"/>
                <a:cs typeface="Times New Roman" panose="02020603050405020304" pitchFamily="18" charset="0"/>
              </a:rPr>
              <a:t>application </a:t>
            </a:r>
            <a:endParaRPr lang="en-US" sz="3600" dirty="0">
              <a:latin typeface="Times New Roman" panose="02020603050405020304" pitchFamily="18" charset="0"/>
              <a:cs typeface="Times New Roman" panose="02020603050405020304" pitchFamily="18" charset="0"/>
            </a:endParaRPr>
          </a:p>
        </p:txBody>
      </p:sp>
      <p:sp>
        <p:nvSpPr>
          <p:cNvPr id="51" name="TextBox 124">
            <a:extLst>
              <a:ext uri="{FF2B5EF4-FFF2-40B4-BE49-F238E27FC236}">
                <a16:creationId xmlns:a16="http://schemas.microsoft.com/office/drawing/2014/main" id="{81DDB710-BBCB-44EC-BC81-69C675139D20}"/>
              </a:ext>
            </a:extLst>
          </p:cNvPr>
          <p:cNvSpPr txBox="1">
            <a:spLocks noChangeArrowheads="1"/>
          </p:cNvSpPr>
          <p:nvPr/>
        </p:nvSpPr>
        <p:spPr bwMode="auto">
          <a:xfrm>
            <a:off x="16011534" y="31533969"/>
            <a:ext cx="12326918" cy="65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5. </a:t>
            </a:r>
            <a:r>
              <a:rPr lang="en-US" sz="3600" dirty="0">
                <a:latin typeface="Times New Roman" panose="02020603050405020304" pitchFamily="18" charset="0"/>
                <a:cs typeface="Times New Roman" panose="02020603050405020304" pitchFamily="18" charset="0"/>
              </a:rPr>
              <a:t>Graphic user interface of Smart Ladle application</a:t>
            </a:r>
          </a:p>
        </p:txBody>
      </p:sp>
      <p:sp>
        <p:nvSpPr>
          <p:cNvPr id="59" name="TextBox 124">
            <a:extLst>
              <a:ext uri="{FF2B5EF4-FFF2-40B4-BE49-F238E27FC236}">
                <a16:creationId xmlns:a16="http://schemas.microsoft.com/office/drawing/2014/main" id="{DF84FFC7-F634-4CD2-B55D-1A0BC383410B}"/>
              </a:ext>
            </a:extLst>
          </p:cNvPr>
          <p:cNvSpPr txBox="1">
            <a:spLocks noChangeArrowheads="1"/>
          </p:cNvSpPr>
          <p:nvPr/>
        </p:nvSpPr>
        <p:spPr bwMode="auto">
          <a:xfrm>
            <a:off x="32807284" y="21053165"/>
            <a:ext cx="9926461" cy="120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a:t>
            </a:r>
            <a:r>
              <a:rPr lang="en-US" sz="3600" b="1" dirty="0" smtClean="0">
                <a:latin typeface="Times New Roman" panose="02020603050405020304" pitchFamily="18" charset="0"/>
                <a:cs typeface="Times New Roman" panose="02020603050405020304" pitchFamily="18" charset="0"/>
              </a:rPr>
              <a:t>7. </a:t>
            </a:r>
            <a:r>
              <a:rPr lang="en-US" sz="3600" dirty="0">
                <a:latin typeface="Times New Roman" panose="02020603050405020304" pitchFamily="18" charset="0"/>
                <a:cs typeface="Times New Roman" panose="02020603050405020304" pitchFamily="18" charset="0"/>
              </a:rPr>
              <a:t>Error distribution histogram of predicted slope at the midpoint</a:t>
            </a:r>
          </a:p>
        </p:txBody>
      </p:sp>
      <p:pic>
        <p:nvPicPr>
          <p:cNvPr id="41" name="Picture 40">
            <a:extLst>
              <a:ext uri="{FF2B5EF4-FFF2-40B4-BE49-F238E27FC236}">
                <a16:creationId xmlns:a16="http://schemas.microsoft.com/office/drawing/2014/main" id="{1A11ED8D-B8CF-4DF0-89F7-F4A0C5D44C41}"/>
              </a:ext>
            </a:extLst>
          </p:cNvPr>
          <p:cNvPicPr>
            <a:picLocks noChangeAspect="1"/>
          </p:cNvPicPr>
          <p:nvPr/>
        </p:nvPicPr>
        <p:blipFill rotWithShape="1">
          <a:blip r:embed="rId2"/>
          <a:srcRect r="1400"/>
          <a:stretch/>
        </p:blipFill>
        <p:spPr>
          <a:xfrm>
            <a:off x="1059747" y="27844953"/>
            <a:ext cx="10295194" cy="3567282"/>
          </a:xfrm>
          <a:prstGeom prst="rect">
            <a:avLst/>
          </a:prstGeom>
        </p:spPr>
      </p:pic>
      <p:sp>
        <p:nvSpPr>
          <p:cNvPr id="68" name="TextBox 124">
            <a:extLst>
              <a:ext uri="{FF2B5EF4-FFF2-40B4-BE49-F238E27FC236}">
                <a16:creationId xmlns:a16="http://schemas.microsoft.com/office/drawing/2014/main" id="{0E3FCFA5-292A-49F5-B534-8038F807040B}"/>
              </a:ext>
            </a:extLst>
          </p:cNvPr>
          <p:cNvSpPr txBox="1">
            <a:spLocks noChangeArrowheads="1"/>
          </p:cNvSpPr>
          <p:nvPr/>
        </p:nvSpPr>
        <p:spPr bwMode="auto">
          <a:xfrm>
            <a:off x="1118202" y="14588500"/>
            <a:ext cx="9926461" cy="120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1. </a:t>
            </a:r>
            <a:r>
              <a:rPr lang="en-US" sz="3600" dirty="0">
                <a:latin typeface="Times New Roman" panose="02020603050405020304" pitchFamily="18" charset="0"/>
                <a:cs typeface="Times New Roman" panose="02020603050405020304" pitchFamily="18" charset="0"/>
              </a:rPr>
              <a:t>Typical ladle operation cycle  </a:t>
            </a:r>
          </a:p>
          <a:p>
            <a:pPr algn="ctr" eaLnBrk="1" hangingPunct="1"/>
            <a:endParaRPr lang="en-US" sz="3600" dirty="0">
              <a:latin typeface="Times New Roman" panose="02020603050405020304" pitchFamily="18" charset="0"/>
              <a:cs typeface="Times New Roman" panose="02020603050405020304" pitchFamily="18" charset="0"/>
            </a:endParaRPr>
          </a:p>
        </p:txBody>
      </p:sp>
      <p:pic>
        <p:nvPicPr>
          <p:cNvPr id="69" name="Content Placeholder 11">
            <a:extLst>
              <a:ext uri="{FF2B5EF4-FFF2-40B4-BE49-F238E27FC236}">
                <a16:creationId xmlns:a16="http://schemas.microsoft.com/office/drawing/2014/main" id="{E8B0F892-CFBC-40E7-B4D5-CF84F3E8D963}"/>
              </a:ext>
            </a:extLst>
          </p:cNvPr>
          <p:cNvPicPr>
            <a:picLocks noChangeAspect="1"/>
          </p:cNvPicPr>
          <p:nvPr/>
        </p:nvPicPr>
        <p:blipFill>
          <a:blip r:embed="rId3"/>
          <a:stretch>
            <a:fillRect/>
          </a:stretch>
        </p:blipFill>
        <p:spPr>
          <a:xfrm>
            <a:off x="1036339" y="9111906"/>
            <a:ext cx="10318602" cy="5532458"/>
          </a:xfrm>
          <a:prstGeom prst="rect">
            <a:avLst/>
          </a:prstGeom>
        </p:spPr>
      </p:pic>
      <p:pic>
        <p:nvPicPr>
          <p:cNvPr id="21" name="Picture 20" descr="Graphical user interface, application, table&#10;&#10;Description automatically generated">
            <a:extLst>
              <a:ext uri="{FF2B5EF4-FFF2-40B4-BE49-F238E27FC236}">
                <a16:creationId xmlns:a16="http://schemas.microsoft.com/office/drawing/2014/main" id="{B25F8E43-49DE-4EE0-BB99-C6AEBC2DF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5537" y="23987860"/>
            <a:ext cx="13598664" cy="7639853"/>
          </a:xfrm>
          <a:prstGeom prst="rect">
            <a:avLst/>
          </a:prstGeom>
        </p:spPr>
      </p:pic>
      <p:pic>
        <p:nvPicPr>
          <p:cNvPr id="70" name="Picture 69">
            <a:extLst>
              <a:ext uri="{FF2B5EF4-FFF2-40B4-BE49-F238E27FC236}">
                <a16:creationId xmlns:a16="http://schemas.microsoft.com/office/drawing/2014/main" id="{4B5410EF-8588-4605-9BE4-9B3FED371DE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918252" y="9370857"/>
            <a:ext cx="7404380" cy="5553285"/>
          </a:xfrm>
          <a:prstGeom prst="rect">
            <a:avLst/>
          </a:prstGeom>
        </p:spPr>
      </p:pic>
      <p:pic>
        <p:nvPicPr>
          <p:cNvPr id="71" name="Picture 70">
            <a:extLst>
              <a:ext uri="{FF2B5EF4-FFF2-40B4-BE49-F238E27FC236}">
                <a16:creationId xmlns:a16="http://schemas.microsoft.com/office/drawing/2014/main" id="{B8AAD320-94DC-438D-A41E-EDA6A8DD30D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3937463" y="15690065"/>
            <a:ext cx="7250294" cy="5437721"/>
          </a:xfrm>
          <a:prstGeom prst="rect">
            <a:avLst/>
          </a:prstGeom>
        </p:spPr>
      </p:pic>
      <p:pic>
        <p:nvPicPr>
          <p:cNvPr id="22" name="Picture 21">
            <a:extLst>
              <a:ext uri="{FF2B5EF4-FFF2-40B4-BE49-F238E27FC236}">
                <a16:creationId xmlns:a16="http://schemas.microsoft.com/office/drawing/2014/main" id="{12083A02-525A-462D-B3B7-3C71D90584D2}"/>
              </a:ext>
            </a:extLst>
          </p:cNvPr>
          <p:cNvPicPr>
            <a:picLocks noChangeAspect="1"/>
          </p:cNvPicPr>
          <p:nvPr/>
        </p:nvPicPr>
        <p:blipFill>
          <a:blip r:embed="rId7"/>
          <a:stretch>
            <a:fillRect/>
          </a:stretch>
        </p:blipFill>
        <p:spPr>
          <a:xfrm>
            <a:off x="25119340" y="8989845"/>
            <a:ext cx="4876812" cy="7368856"/>
          </a:xfrm>
          <a:prstGeom prst="rect">
            <a:avLst/>
          </a:prstGeom>
        </p:spPr>
      </p:pic>
      <p:pic>
        <p:nvPicPr>
          <p:cNvPr id="2" name="Picture 1"/>
          <p:cNvPicPr>
            <a:picLocks noChangeAspect="1"/>
          </p:cNvPicPr>
          <p:nvPr/>
        </p:nvPicPr>
        <p:blipFill rotWithShape="1">
          <a:blip r:embed="rId8"/>
          <a:srcRect l="2206"/>
          <a:stretch/>
        </p:blipFill>
        <p:spPr>
          <a:xfrm>
            <a:off x="12677769" y="8729076"/>
            <a:ext cx="11455980" cy="7457940"/>
          </a:xfrm>
          <a:prstGeom prst="rect">
            <a:avLst/>
          </a:prstGeom>
        </p:spPr>
      </p:pic>
      <p:sp>
        <p:nvSpPr>
          <p:cNvPr id="61" name="Content Placeholder 4">
            <a:extLst>
              <a:ext uri="{FF2B5EF4-FFF2-40B4-BE49-F238E27FC236}">
                <a16:creationId xmlns:a16="http://schemas.microsoft.com/office/drawing/2014/main" id="{0144C33D-2862-448C-AF5B-38DA2D60F836}"/>
              </a:ext>
            </a:extLst>
          </p:cNvPr>
          <p:cNvSpPr txBox="1">
            <a:spLocks/>
          </p:cNvSpPr>
          <p:nvPr/>
        </p:nvSpPr>
        <p:spPr>
          <a:xfrm>
            <a:off x="1118202" y="6599684"/>
            <a:ext cx="10021225" cy="11842544"/>
          </a:xfrm>
          <a:prstGeom prst="rect">
            <a:avLst/>
          </a:prstGeom>
        </p:spPr>
        <p:txBody>
          <a:bodyPr/>
          <a:lstStyle>
            <a:lvl1pPr marL="342900" indent="-342900" algn="just" rtl="0" eaLnBrk="0" fontAlgn="base" hangingPunct="0">
              <a:spcBef>
                <a:spcPct val="20000"/>
              </a:spcBef>
              <a:spcAft>
                <a:spcPct val="0"/>
              </a:spcAft>
              <a:buChar char="•"/>
              <a:defRPr sz="3600">
                <a:solidFill>
                  <a:schemeClr val="tx1"/>
                </a:solidFill>
                <a:latin typeface="+mn-lt"/>
                <a:ea typeface="+mn-ea"/>
                <a:cs typeface="+mn-cs"/>
              </a:defRPr>
            </a:lvl1pPr>
            <a:lvl2pPr marL="739775" indent="-282575" algn="just" rtl="0" eaLnBrk="0" fontAlgn="base" hangingPunct="0">
              <a:spcBef>
                <a:spcPct val="20000"/>
              </a:spcBef>
              <a:spcAft>
                <a:spcPct val="0"/>
              </a:spcAft>
              <a:buChar char="–"/>
              <a:defRPr sz="3600">
                <a:solidFill>
                  <a:schemeClr val="tx1"/>
                </a:solidFill>
                <a:latin typeface="+mn-lt"/>
              </a:defRPr>
            </a:lvl2pPr>
            <a:lvl3pPr marL="1143000" indent="-228600" algn="just" rtl="0" eaLnBrk="0" fontAlgn="base" hangingPunct="0">
              <a:spcBef>
                <a:spcPct val="20000"/>
              </a:spcBef>
              <a:spcAft>
                <a:spcPct val="0"/>
              </a:spcAft>
              <a:buChar char="•"/>
              <a:defRPr sz="3600">
                <a:solidFill>
                  <a:schemeClr val="tx1"/>
                </a:solidFill>
                <a:latin typeface="+mn-lt"/>
              </a:defRPr>
            </a:lvl3pPr>
            <a:lvl4pPr marL="1600200" indent="-228600" algn="just" rtl="0" eaLnBrk="0" fontAlgn="base" hangingPunct="0">
              <a:spcBef>
                <a:spcPct val="20000"/>
              </a:spcBef>
              <a:spcAft>
                <a:spcPct val="0"/>
              </a:spcAft>
              <a:buChar char="–"/>
              <a:defRPr sz="3600">
                <a:solidFill>
                  <a:schemeClr val="tx1"/>
                </a:solidFill>
                <a:latin typeface="+mn-lt"/>
              </a:defRPr>
            </a:lvl4pPr>
            <a:lvl5pPr marL="2057400" indent="-228600" algn="just"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a:lstStyle>
          <a:p>
            <a:pPr marL="0" indent="0">
              <a:buNone/>
            </a:pPr>
            <a:r>
              <a:rPr lang="en-US" altLang="zh-CN" kern="0" dirty="0"/>
              <a:t>The smart manufacturing and </a:t>
            </a:r>
            <a:r>
              <a:rPr lang="en-US" altLang="zh-CN" i="1" kern="0" dirty="0"/>
              <a:t>Steel 4.0</a:t>
            </a:r>
            <a:r>
              <a:rPr lang="en-US" altLang="zh-CN" kern="0" dirty="0"/>
              <a:t> use modern technologies to reduce costs and improve product quality. One technology that is having impact on many industries is machine learning</a:t>
            </a:r>
            <a:r>
              <a:rPr lang="en-US" altLang="zh-CN" kern="0" dirty="0" smtClean="0"/>
              <a:t>.</a:t>
            </a: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endParaRPr lang="en-US" altLang="zh-CN" kern="0" dirty="0"/>
          </a:p>
          <a:p>
            <a:pPr marL="0" indent="0">
              <a:buNone/>
            </a:pPr>
            <a:r>
              <a:rPr lang="en-US" altLang="zh-CN" kern="0" dirty="0"/>
              <a:t>From the BOF/EAF to the caster, the ability to quantify and respond to the variables that affect steel casting temperature is crucial for achieving consistent casting quality and maximizing productivity.</a:t>
            </a:r>
          </a:p>
        </p:txBody>
      </p:sp>
      <p:sp>
        <p:nvSpPr>
          <p:cNvPr id="31" name="Content Placeholder 4">
            <a:extLst>
              <a:ext uri="{FF2B5EF4-FFF2-40B4-BE49-F238E27FC236}">
                <a16:creationId xmlns:a16="http://schemas.microsoft.com/office/drawing/2014/main" id="{21B37156-1308-40C3-894E-8CE8300879EA}"/>
              </a:ext>
            </a:extLst>
          </p:cNvPr>
          <p:cNvSpPr txBox="1">
            <a:spLocks/>
          </p:cNvSpPr>
          <p:nvPr/>
        </p:nvSpPr>
        <p:spPr>
          <a:xfrm>
            <a:off x="1124830" y="24482324"/>
            <a:ext cx="10014597" cy="4584476"/>
          </a:xfrm>
          <a:prstGeom prst="rect">
            <a:avLst/>
          </a:prstGeom>
        </p:spPr>
        <p:txBody>
          <a:bodyPr/>
          <a:lstStyle>
            <a:lvl1pPr marL="342900" indent="-342900" algn="just" rtl="0" eaLnBrk="0" fontAlgn="base" hangingPunct="0">
              <a:spcBef>
                <a:spcPct val="20000"/>
              </a:spcBef>
              <a:spcAft>
                <a:spcPct val="0"/>
              </a:spcAft>
              <a:buChar char="•"/>
              <a:defRPr sz="3600">
                <a:solidFill>
                  <a:schemeClr val="tx1"/>
                </a:solidFill>
                <a:latin typeface="+mn-lt"/>
                <a:ea typeface="+mn-ea"/>
                <a:cs typeface="+mn-cs"/>
              </a:defRPr>
            </a:lvl1pPr>
            <a:lvl2pPr marL="739775" indent="-282575" algn="just" rtl="0" eaLnBrk="0" fontAlgn="base" hangingPunct="0">
              <a:spcBef>
                <a:spcPct val="20000"/>
              </a:spcBef>
              <a:spcAft>
                <a:spcPct val="0"/>
              </a:spcAft>
              <a:buChar char="–"/>
              <a:defRPr sz="3600">
                <a:solidFill>
                  <a:schemeClr val="tx1"/>
                </a:solidFill>
                <a:latin typeface="+mn-lt"/>
              </a:defRPr>
            </a:lvl2pPr>
            <a:lvl3pPr marL="1143000" indent="-228600" algn="just" rtl="0" eaLnBrk="0" fontAlgn="base" hangingPunct="0">
              <a:spcBef>
                <a:spcPct val="20000"/>
              </a:spcBef>
              <a:spcAft>
                <a:spcPct val="0"/>
              </a:spcAft>
              <a:buChar char="•"/>
              <a:defRPr sz="3600">
                <a:solidFill>
                  <a:schemeClr val="tx1"/>
                </a:solidFill>
                <a:latin typeface="+mn-lt"/>
              </a:defRPr>
            </a:lvl3pPr>
            <a:lvl4pPr marL="1600200" indent="-228600" algn="just" rtl="0" eaLnBrk="0" fontAlgn="base" hangingPunct="0">
              <a:spcBef>
                <a:spcPct val="20000"/>
              </a:spcBef>
              <a:spcAft>
                <a:spcPct val="0"/>
              </a:spcAft>
              <a:buChar char="–"/>
              <a:defRPr sz="3600">
                <a:solidFill>
                  <a:schemeClr val="tx1"/>
                </a:solidFill>
                <a:latin typeface="+mn-lt"/>
              </a:defRPr>
            </a:lvl4pPr>
            <a:lvl5pPr marL="2057400" indent="-228600" algn="just"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a:lstStyle>
          <a:p>
            <a:pPr marL="0" indent="0">
              <a:buNone/>
            </a:pPr>
            <a:r>
              <a:rPr lang="en-US" altLang="zh-CN" kern="0" dirty="0"/>
              <a:t>In this project, raw data are collected from plant database (real-time and historic process data), then the data including ladle and tundish history data  would be clean-up and processed. Eventually, machine learning algorithm provides the prediction of tundish temperature and slope. </a:t>
            </a:r>
          </a:p>
          <a:p>
            <a:endParaRPr lang="en-US" altLang="zh-CN" kern="0" dirty="0"/>
          </a:p>
        </p:txBody>
      </p:sp>
      <p:sp>
        <p:nvSpPr>
          <p:cNvPr id="13" name="Text Box 424"/>
          <p:cNvSpPr txBox="1">
            <a:spLocks noChangeArrowheads="1"/>
          </p:cNvSpPr>
          <p:nvPr/>
        </p:nvSpPr>
        <p:spPr bwMode="auto">
          <a:xfrm>
            <a:off x="32246187" y="5658585"/>
            <a:ext cx="10826241" cy="7699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4400" b="1" dirty="0">
                <a:solidFill>
                  <a:srgbClr val="F8F8F8"/>
                </a:solidFill>
                <a:latin typeface="Arial Narrow" panose="020B0606020202030204" pitchFamily="34" charset="0"/>
              </a:rPr>
              <a:t>Results and Discussion</a:t>
            </a:r>
          </a:p>
        </p:txBody>
      </p:sp>
      <p:sp>
        <p:nvSpPr>
          <p:cNvPr id="57" name="TextBox 124">
            <a:extLst>
              <a:ext uri="{FF2B5EF4-FFF2-40B4-BE49-F238E27FC236}">
                <a16:creationId xmlns:a16="http://schemas.microsoft.com/office/drawing/2014/main" id="{B9ED2834-8918-400C-A773-971CC347330B}"/>
              </a:ext>
            </a:extLst>
          </p:cNvPr>
          <p:cNvSpPr txBox="1">
            <a:spLocks noChangeArrowheads="1"/>
          </p:cNvSpPr>
          <p:nvPr/>
        </p:nvSpPr>
        <p:spPr bwMode="auto">
          <a:xfrm>
            <a:off x="32657212" y="14656038"/>
            <a:ext cx="9926461" cy="120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69" tIns="48984" rIns="97969" bIns="48984">
            <a:spAutoFit/>
          </a:bodyPr>
          <a:lstStyle>
            <a:lvl1pPr eaLnBrk="0" hangingPunct="0">
              <a:defRPr sz="2900">
                <a:solidFill>
                  <a:schemeClr val="tx1"/>
                </a:solidFill>
                <a:latin typeface="Arial Narrow" pitchFamily="34" charset="0"/>
              </a:defRPr>
            </a:lvl1pPr>
            <a:lvl2pPr marL="742950" indent="-285750" eaLnBrk="0" hangingPunct="0">
              <a:defRPr sz="2900">
                <a:solidFill>
                  <a:schemeClr val="tx1"/>
                </a:solidFill>
                <a:latin typeface="Arial Narrow" pitchFamily="34" charset="0"/>
              </a:defRPr>
            </a:lvl2pPr>
            <a:lvl3pPr marL="1143000" indent="-228600" eaLnBrk="0" hangingPunct="0">
              <a:defRPr sz="2900">
                <a:solidFill>
                  <a:schemeClr val="tx1"/>
                </a:solidFill>
                <a:latin typeface="Arial Narrow" pitchFamily="34" charset="0"/>
              </a:defRPr>
            </a:lvl3pPr>
            <a:lvl4pPr marL="1600200" indent="-228600" eaLnBrk="0" hangingPunct="0">
              <a:defRPr sz="2900">
                <a:solidFill>
                  <a:schemeClr val="tx1"/>
                </a:solidFill>
                <a:latin typeface="Arial Narrow" pitchFamily="34" charset="0"/>
              </a:defRPr>
            </a:lvl4pPr>
            <a:lvl5pPr marL="2057400" indent="-228600" eaLnBrk="0" hangingPunct="0">
              <a:defRPr sz="2900">
                <a:solidFill>
                  <a:schemeClr val="tx1"/>
                </a:solidFill>
                <a:latin typeface="Arial Narrow" pitchFamily="34" charset="0"/>
              </a:defRPr>
            </a:lvl5pPr>
            <a:lvl6pPr marL="2514600" indent="-228600" eaLnBrk="0" fontAlgn="base" hangingPunct="0">
              <a:spcBef>
                <a:spcPct val="0"/>
              </a:spcBef>
              <a:spcAft>
                <a:spcPct val="0"/>
              </a:spcAft>
              <a:defRPr sz="2900">
                <a:solidFill>
                  <a:schemeClr val="tx1"/>
                </a:solidFill>
                <a:latin typeface="Arial Narrow" pitchFamily="34" charset="0"/>
              </a:defRPr>
            </a:lvl6pPr>
            <a:lvl7pPr marL="2971800" indent="-228600" eaLnBrk="0" fontAlgn="base" hangingPunct="0">
              <a:spcBef>
                <a:spcPct val="0"/>
              </a:spcBef>
              <a:spcAft>
                <a:spcPct val="0"/>
              </a:spcAft>
              <a:defRPr sz="2900">
                <a:solidFill>
                  <a:schemeClr val="tx1"/>
                </a:solidFill>
                <a:latin typeface="Arial Narrow" pitchFamily="34" charset="0"/>
              </a:defRPr>
            </a:lvl7pPr>
            <a:lvl8pPr marL="3429000" indent="-228600" eaLnBrk="0" fontAlgn="base" hangingPunct="0">
              <a:spcBef>
                <a:spcPct val="0"/>
              </a:spcBef>
              <a:spcAft>
                <a:spcPct val="0"/>
              </a:spcAft>
              <a:defRPr sz="2900">
                <a:solidFill>
                  <a:schemeClr val="tx1"/>
                </a:solidFill>
                <a:latin typeface="Arial Narrow" pitchFamily="34" charset="0"/>
              </a:defRPr>
            </a:lvl8pPr>
            <a:lvl9pPr marL="3886200" indent="-228600" eaLnBrk="0" fontAlgn="base" hangingPunct="0">
              <a:spcBef>
                <a:spcPct val="0"/>
              </a:spcBef>
              <a:spcAft>
                <a:spcPct val="0"/>
              </a:spcAft>
              <a:defRPr sz="2900">
                <a:solidFill>
                  <a:schemeClr val="tx1"/>
                </a:solidFill>
                <a:latin typeface="Arial Narrow" pitchFamily="34" charset="0"/>
              </a:defRPr>
            </a:lvl9pPr>
          </a:lstStyle>
          <a:p>
            <a:pPr algn="ctr" eaLnBrk="1" hangingPunct="1"/>
            <a:r>
              <a:rPr lang="en-US" sz="3600" b="1" dirty="0">
                <a:latin typeface="Times New Roman" panose="02020603050405020304" pitchFamily="18" charset="0"/>
                <a:cs typeface="Times New Roman" panose="02020603050405020304" pitchFamily="18" charset="0"/>
              </a:rPr>
              <a:t>Figure </a:t>
            </a:r>
            <a:r>
              <a:rPr lang="en-US" sz="3600" b="1" dirty="0" smtClean="0">
                <a:latin typeface="Times New Roman" panose="02020603050405020304" pitchFamily="18" charset="0"/>
                <a:cs typeface="Times New Roman" panose="02020603050405020304" pitchFamily="18" charset="0"/>
              </a:rPr>
              <a:t>6. </a:t>
            </a:r>
            <a:r>
              <a:rPr lang="en-US" sz="3600" dirty="0">
                <a:latin typeface="Times New Roman" panose="02020603050405020304" pitchFamily="18" charset="0"/>
                <a:cs typeface="Times New Roman" panose="02020603050405020304" pitchFamily="18" charset="0"/>
              </a:rPr>
              <a:t>Error distribution histogram of predicted tundish midpoint temperature</a:t>
            </a:r>
          </a:p>
        </p:txBody>
      </p:sp>
      <p:sp>
        <p:nvSpPr>
          <p:cNvPr id="8" name="Content Placeholder 7"/>
          <p:cNvSpPr>
            <a:spLocks noGrp="1"/>
          </p:cNvSpPr>
          <p:nvPr>
            <p:ph idx="15"/>
          </p:nvPr>
        </p:nvSpPr>
        <p:spPr>
          <a:xfrm>
            <a:off x="32606989" y="6440244"/>
            <a:ext cx="10126756" cy="3293691"/>
          </a:xfrm>
        </p:spPr>
        <p:txBody>
          <a:bodyPr/>
          <a:lstStyle/>
          <a:p>
            <a:pPr marL="0" indent="0">
              <a:buNone/>
            </a:pPr>
            <a:r>
              <a:rPr lang="en-US" altLang="zh-CN" b="1" dirty="0" smtClean="0"/>
              <a:t>Performance </a:t>
            </a:r>
            <a:r>
              <a:rPr lang="en-US" altLang="zh-CN" b="1" dirty="0"/>
              <a:t>of LightGBM Based Model</a:t>
            </a:r>
          </a:p>
          <a:p>
            <a:pPr marL="0" indent="0">
              <a:buNone/>
            </a:pPr>
            <a:r>
              <a:rPr lang="en-US" altLang="zh-CN" dirty="0"/>
              <a:t>For midpoint temperature, Root of Mean Squared Error (RMSE) is 3°F; For slope, RMSE is 0.1 °F/min on test dataset. The maximum error is 15 °F, only 1% data whose error is greater than 10 °F. </a:t>
            </a:r>
          </a:p>
          <a:p>
            <a:pPr marL="0" indent="0">
              <a:buNone/>
            </a:pPr>
            <a:endParaRPr lang="en-US" altLang="zh-CN" dirty="0"/>
          </a:p>
        </p:txBody>
      </p:sp>
    </p:spTree>
    <p:extLst>
      <p:ext uri="{BB962C8B-B14F-4D97-AF65-F5344CB8AC3E}">
        <p14:creationId xmlns:p14="http://schemas.microsoft.com/office/powerpoint/2010/main" val="596178330"/>
      </p:ext>
    </p:extLst>
  </p:cSld>
  <p:clrMapOvr>
    <a:masterClrMapping/>
  </p:clrMapOvr>
</p:sld>
</file>

<file path=ppt/theme/theme1.xml><?xml version="1.0" encoding="utf-8"?>
<a:theme xmlns:a="http://schemas.openxmlformats.org/drawingml/2006/main" name="Custom Design">
  <a:themeElements>
    <a:clrScheme name="CIVS">
      <a:dk1>
        <a:srgbClr val="000000"/>
      </a:dk1>
      <a:lt1>
        <a:srgbClr val="CFBEAD"/>
      </a:lt1>
      <a:dk2>
        <a:srgbClr val="000000"/>
      </a:dk2>
      <a:lt2>
        <a:srgbClr val="808080"/>
      </a:lt2>
      <a:accent1>
        <a:srgbClr val="D7D7D7"/>
      </a:accent1>
      <a:accent2>
        <a:srgbClr val="000000"/>
      </a:accent2>
      <a:accent3>
        <a:srgbClr val="CFBEAD"/>
      </a:accent3>
      <a:accent4>
        <a:srgbClr val="000000"/>
      </a:accent4>
      <a:accent5>
        <a:srgbClr val="E8E8E8"/>
      </a:accent5>
      <a:accent6>
        <a:srgbClr val="000000"/>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15278</TotalTime>
  <Words>558</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宋体</vt:lpstr>
      <vt:lpstr>Arial</vt:lpstr>
      <vt:lpstr>Arial Black</vt:lpstr>
      <vt:lpstr>Arial Narrow</vt:lpstr>
      <vt:lpstr>Century Gothic</vt:lpstr>
      <vt:lpstr>Times New Roman</vt:lpstr>
      <vt:lpstr>Custom Design</vt:lpstr>
      <vt:lpstr>1_Custom Design</vt:lpstr>
      <vt:lpstr>2_Custom Design</vt:lpstr>
      <vt:lpstr>Smart Ladle: AI-Based Tool for Optimizing Caster Temperature</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Nicholas Walla</cp:lastModifiedBy>
  <cp:revision>290</cp:revision>
  <dcterms:created xsi:type="dcterms:W3CDTF">2005-05-18T01:24:28Z</dcterms:created>
  <dcterms:modified xsi:type="dcterms:W3CDTF">2021-03-31T14:51:22Z</dcterms:modified>
  <cp:category>Powerpoint poster templates</cp:category>
</cp:coreProperties>
</file>