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Raleway SemiBold"/>
      <p:regular r:id="rId25"/>
      <p:bold r:id="rId26"/>
      <p:italic r:id="rId27"/>
      <p:boldItalic r:id="rId28"/>
    </p:embeddedFont>
    <p:embeddedFont>
      <p:font typeface="Lato"/>
      <p:regular r:id="rId29"/>
      <p:bold r:id="rId30"/>
      <p:italic r:id="rId31"/>
      <p:boldItalic r:id="rId32"/>
    </p:embeddedFont>
    <p:embeddedFont>
      <p:font typeface="Raleway Medium"/>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SemiBold-bold.fntdata"/><Relationship Id="rId25" Type="http://schemas.openxmlformats.org/officeDocument/2006/relationships/font" Target="fonts/RalewaySemiBold-regular.fntdata"/><Relationship Id="rId28" Type="http://schemas.openxmlformats.org/officeDocument/2006/relationships/font" Target="fonts/RalewaySemiBold-boldItalic.fntdata"/><Relationship Id="rId27" Type="http://schemas.openxmlformats.org/officeDocument/2006/relationships/font" Target="fonts/RalewaySemi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RalewayMedium-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RalewayMedium-italic.fntdata"/><Relationship Id="rId12" Type="http://schemas.openxmlformats.org/officeDocument/2006/relationships/slide" Target="slides/slide7.xml"/><Relationship Id="rId34" Type="http://schemas.openxmlformats.org/officeDocument/2006/relationships/font" Target="fonts/RalewayMedium-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alewayMedium-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eec6788c8d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eec6788c8d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ec6788c8d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ec6788c8d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ec6788c8d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eec6788c8d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ec6788c8d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eec6788c8d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ec6788c8d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eec6788c8d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ec6788c8d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eec6788c8d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ec6788c8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eec6788c8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ec6788c8d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ec6788c8d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ec6788c8d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ec6788c8d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ec6788c8d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ec6788c8d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ec6788c8d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ec6788c8d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eec6788c8d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eec6788c8d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ec6788c8d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eec6788c8d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s://dasshims.github.io" TargetMode="External"/><Relationship Id="rId4" Type="http://schemas.openxmlformats.org/officeDocument/2006/relationships/hyperlink" Target="https://github.com/dasshims/UIUC-CS421-FinalProject-.gi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500">
                <a:solidFill>
                  <a:srgbClr val="000000"/>
                </a:solidFill>
                <a:latin typeface="Raleway SemiBold"/>
                <a:ea typeface="Raleway SemiBold"/>
                <a:cs typeface="Raleway SemiBold"/>
                <a:sym typeface="Raleway SemiBold"/>
              </a:rPr>
              <a:t>Comparing Libraries for Generic Programming in Haskell</a:t>
            </a:r>
            <a:endParaRPr b="0" sz="3500">
              <a:solidFill>
                <a:srgbClr val="000000"/>
              </a:solidFill>
              <a:latin typeface="Raleway SemiBold"/>
              <a:ea typeface="Raleway SemiBold"/>
              <a:cs typeface="Raleway SemiBold"/>
              <a:sym typeface="Raleway SemiBold"/>
            </a:endParaRPr>
          </a:p>
          <a:p>
            <a:pPr indent="457200" lvl="0" marL="2743200" rtl="0" algn="l">
              <a:spcBef>
                <a:spcPts val="0"/>
              </a:spcBef>
              <a:spcAft>
                <a:spcPts val="0"/>
              </a:spcAft>
              <a:buClr>
                <a:schemeClr val="dk2"/>
              </a:buClr>
              <a:buSzPts val="1100"/>
              <a:buFont typeface="Arial"/>
              <a:buNone/>
            </a:pPr>
            <a:r>
              <a:rPr lang="en" sz="1050">
                <a:solidFill>
                  <a:schemeClr val="dk2"/>
                </a:solidFill>
                <a:latin typeface="Courier New"/>
                <a:ea typeface="Courier New"/>
                <a:cs typeface="Courier New"/>
                <a:sym typeface="Courier New"/>
              </a:rPr>
              <a:t>by Rodriguez et al</a:t>
            </a:r>
            <a:endParaRPr sz="105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b="0" sz="3500">
              <a:solidFill>
                <a:srgbClr val="000000"/>
              </a:solidFill>
              <a:latin typeface="Raleway SemiBold"/>
              <a:ea typeface="Raleway SemiBold"/>
              <a:cs typeface="Raleway SemiBold"/>
              <a:sym typeface="Raleway SemiBold"/>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Raleway Medium"/>
                <a:ea typeface="Raleway Medium"/>
                <a:cs typeface="Raleway Medium"/>
                <a:sym typeface="Raleway Medium"/>
              </a:rPr>
              <a:t>UIUC CS421: Programming Languages and Compilers</a:t>
            </a:r>
            <a:endParaRPr sz="2400">
              <a:latin typeface="Raleway Medium"/>
              <a:ea typeface="Raleway Medium"/>
              <a:cs typeface="Raleway Medium"/>
              <a:sym typeface="Raleway Medium"/>
            </a:endParaRPr>
          </a:p>
        </p:txBody>
      </p:sp>
      <p:sp>
        <p:nvSpPr>
          <p:cNvPr id="74" name="Google Shape;74;p13"/>
          <p:cNvSpPr txBox="1"/>
          <p:nvPr>
            <p:ph idx="1" type="subTitle"/>
          </p:nvPr>
        </p:nvSpPr>
        <p:spPr>
          <a:xfrm>
            <a:off x="155520" y="2900675"/>
            <a:ext cx="2148300" cy="1813800"/>
          </a:xfrm>
          <a:prstGeom prst="rect">
            <a:avLst/>
          </a:prstGeom>
        </p:spPr>
        <p:txBody>
          <a:bodyPr anchorCtr="0" anchor="b" bIns="91425" lIns="91425" spcFirstLastPara="1" rIns="91425" wrap="square" tIns="91425">
            <a:noAutofit/>
          </a:bodyPr>
          <a:lstStyle/>
          <a:p>
            <a:pPr indent="0" lvl="0" marL="0" rtl="0" algn="just">
              <a:lnSpc>
                <a:spcPct val="115000"/>
              </a:lnSpc>
              <a:spcBef>
                <a:spcPts val="0"/>
              </a:spcBef>
              <a:spcAft>
                <a:spcPts val="0"/>
              </a:spcAft>
              <a:buClr>
                <a:schemeClr val="dk2"/>
              </a:buClr>
              <a:buSzPts val="1100"/>
              <a:buFont typeface="Arial"/>
              <a:buNone/>
            </a:pPr>
            <a:r>
              <a:rPr lang="en" sz="1200">
                <a:solidFill>
                  <a:schemeClr val="dk2"/>
                </a:solidFill>
                <a:latin typeface="Raleway Medium"/>
                <a:ea typeface="Raleway Medium"/>
                <a:cs typeface="Raleway Medium"/>
                <a:sym typeface="Raleway Medium"/>
              </a:rPr>
              <a:t>Instructor: </a:t>
            </a:r>
            <a:endParaRPr sz="1200">
              <a:solidFill>
                <a:schemeClr val="dk2"/>
              </a:solidFill>
              <a:highlight>
                <a:srgbClr val="FFFFFF"/>
              </a:highlight>
              <a:latin typeface="Raleway Medium"/>
              <a:ea typeface="Raleway Medium"/>
              <a:cs typeface="Raleway Medium"/>
              <a:sym typeface="Raleway Medium"/>
            </a:endParaRPr>
          </a:p>
          <a:p>
            <a:pPr indent="457200" lvl="0" marL="0" rtl="0" algn="just">
              <a:lnSpc>
                <a:spcPct val="150000"/>
              </a:lnSpc>
              <a:spcBef>
                <a:spcPts val="0"/>
              </a:spcBef>
              <a:spcAft>
                <a:spcPts val="0"/>
              </a:spcAft>
              <a:buClr>
                <a:schemeClr val="dk2"/>
              </a:buClr>
              <a:buSzPts val="1100"/>
              <a:buFont typeface="Arial"/>
              <a:buNone/>
            </a:pPr>
            <a:r>
              <a:rPr lang="en" sz="1200">
                <a:solidFill>
                  <a:schemeClr val="dk2"/>
                </a:solidFill>
                <a:latin typeface="Raleway Medium"/>
                <a:ea typeface="Raleway Medium"/>
                <a:cs typeface="Raleway Medium"/>
                <a:sym typeface="Raleway Medium"/>
              </a:rPr>
              <a:t>Mattox Beckman</a:t>
            </a:r>
            <a:endParaRPr sz="1200">
              <a:solidFill>
                <a:schemeClr val="dk2"/>
              </a:solidFill>
              <a:latin typeface="Raleway Medium"/>
              <a:ea typeface="Raleway Medium"/>
              <a:cs typeface="Raleway Medium"/>
              <a:sym typeface="Raleway Medium"/>
            </a:endParaRPr>
          </a:p>
          <a:p>
            <a:pPr indent="0" lvl="0" marL="0" rtl="0" algn="l">
              <a:lnSpc>
                <a:spcPct val="115000"/>
              </a:lnSpc>
              <a:spcBef>
                <a:spcPts val="0"/>
              </a:spcBef>
              <a:spcAft>
                <a:spcPts val="0"/>
              </a:spcAft>
              <a:buClr>
                <a:schemeClr val="dk2"/>
              </a:buClr>
              <a:buSzPts val="1100"/>
              <a:buFont typeface="Arial"/>
              <a:buNone/>
            </a:pPr>
            <a:r>
              <a:t/>
            </a:r>
            <a:endParaRPr sz="1200">
              <a:solidFill>
                <a:schemeClr val="dk2"/>
              </a:solidFill>
              <a:latin typeface="Raleway Medium"/>
              <a:ea typeface="Raleway Medium"/>
              <a:cs typeface="Raleway Medium"/>
              <a:sym typeface="Raleway Medium"/>
            </a:endParaRPr>
          </a:p>
          <a:p>
            <a:pPr indent="0" lvl="0" marL="0" rtl="0" algn="just">
              <a:lnSpc>
                <a:spcPct val="115000"/>
              </a:lnSpc>
              <a:spcBef>
                <a:spcPts val="0"/>
              </a:spcBef>
              <a:spcAft>
                <a:spcPts val="0"/>
              </a:spcAft>
              <a:buClr>
                <a:schemeClr val="dk2"/>
              </a:buClr>
              <a:buSzPts val="1100"/>
              <a:buFont typeface="Arial"/>
              <a:buNone/>
            </a:pPr>
            <a:r>
              <a:t/>
            </a:r>
            <a:endParaRPr sz="1200">
              <a:solidFill>
                <a:schemeClr val="dk2"/>
              </a:solidFill>
              <a:latin typeface="Raleway Medium"/>
              <a:ea typeface="Raleway Medium"/>
              <a:cs typeface="Raleway Medium"/>
              <a:sym typeface="Raleway Medium"/>
            </a:endParaRPr>
          </a:p>
          <a:p>
            <a:pPr indent="0" lvl="0" marL="0" rtl="0" algn="just">
              <a:lnSpc>
                <a:spcPct val="115000"/>
              </a:lnSpc>
              <a:spcBef>
                <a:spcPts val="0"/>
              </a:spcBef>
              <a:spcAft>
                <a:spcPts val="0"/>
              </a:spcAft>
              <a:buClr>
                <a:schemeClr val="dk2"/>
              </a:buClr>
              <a:buSzPts val="1100"/>
              <a:buFont typeface="Arial"/>
              <a:buNone/>
            </a:pPr>
            <a:r>
              <a:rPr lang="en" sz="1200">
                <a:solidFill>
                  <a:schemeClr val="dk2"/>
                </a:solidFill>
                <a:latin typeface="Raleway Medium"/>
                <a:ea typeface="Raleway Medium"/>
                <a:cs typeface="Raleway Medium"/>
                <a:sym typeface="Raleway Medium"/>
              </a:rPr>
              <a:t>Prepared by: </a:t>
            </a:r>
            <a:endParaRPr sz="1200">
              <a:solidFill>
                <a:schemeClr val="dk2"/>
              </a:solidFill>
              <a:highlight>
                <a:srgbClr val="FFFFFF"/>
              </a:highlight>
              <a:latin typeface="Raleway Medium"/>
              <a:ea typeface="Raleway Medium"/>
              <a:cs typeface="Raleway Medium"/>
              <a:sym typeface="Raleway Medium"/>
            </a:endParaRPr>
          </a:p>
          <a:p>
            <a:pPr indent="457200" lvl="0" marL="0" rtl="0" algn="just">
              <a:lnSpc>
                <a:spcPct val="115000"/>
              </a:lnSpc>
              <a:spcBef>
                <a:spcPts val="0"/>
              </a:spcBef>
              <a:spcAft>
                <a:spcPts val="0"/>
              </a:spcAft>
              <a:buClr>
                <a:schemeClr val="dk2"/>
              </a:buClr>
              <a:buSzPts val="1100"/>
              <a:buFont typeface="Arial"/>
              <a:buNone/>
            </a:pPr>
            <a:r>
              <a:rPr lang="en" sz="1200">
                <a:solidFill>
                  <a:schemeClr val="dk2"/>
                </a:solidFill>
                <a:latin typeface="Raleway Medium"/>
                <a:ea typeface="Raleway Medium"/>
                <a:cs typeface="Raleway Medium"/>
                <a:sym typeface="Raleway Medium"/>
              </a:rPr>
              <a:t>Himangshu Das </a:t>
            </a:r>
            <a:endParaRPr sz="1200">
              <a:solidFill>
                <a:schemeClr val="dk2"/>
              </a:solidFill>
              <a:latin typeface="Raleway Medium"/>
              <a:ea typeface="Raleway Medium"/>
              <a:cs typeface="Raleway Medium"/>
              <a:sym typeface="Raleway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idx="4294967295" type="title"/>
          </p:nvPr>
        </p:nvSpPr>
        <p:spPr>
          <a:xfrm>
            <a:off x="535775" y="712150"/>
            <a:ext cx="6807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dk1"/>
                </a:solidFill>
              </a:rPr>
              <a:t>Test-1: First class generic functions</a:t>
            </a:r>
            <a:endParaRPr sz="1300"/>
          </a:p>
          <a:p>
            <a:pPr indent="0" lvl="0" marL="0" rtl="0" algn="l">
              <a:spcBef>
                <a:spcPts val="1600"/>
              </a:spcBef>
              <a:spcAft>
                <a:spcPts val="1600"/>
              </a:spcAft>
              <a:buNone/>
            </a:pPr>
            <a:r>
              <a:rPr lang="en" sz="2500">
                <a:solidFill>
                  <a:schemeClr val="dk1"/>
                </a:solidFill>
              </a:rPr>
              <a:t> Result</a:t>
            </a:r>
            <a:endParaRPr sz="1300"/>
          </a:p>
        </p:txBody>
      </p:sp>
      <p:sp>
        <p:nvSpPr>
          <p:cNvPr id="132" name="Google Shape;132;p22"/>
          <p:cNvSpPr txBox="1"/>
          <p:nvPr>
            <p:ph idx="4294967295" type="title"/>
          </p:nvPr>
        </p:nvSpPr>
        <p:spPr>
          <a:xfrm>
            <a:off x="688175" y="1632550"/>
            <a:ext cx="6586800" cy="3067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500">
              <a:solidFill>
                <a:srgbClr val="1F1F1F"/>
              </a:solidFill>
              <a:highlight>
                <a:srgbClr val="FFFFFF"/>
              </a:highlight>
            </a:endParaRPr>
          </a:p>
          <a:p>
            <a:pPr indent="-311150" lvl="1" marL="914400" rtl="0" algn="l">
              <a:lnSpc>
                <a:spcPct val="115000"/>
              </a:lnSpc>
              <a:spcBef>
                <a:spcPts val="1200"/>
              </a:spcBef>
              <a:spcAft>
                <a:spcPts val="0"/>
              </a:spcAft>
              <a:buSzPts val="1300"/>
              <a:buAutoNum type="alphaLcPeriod"/>
            </a:pPr>
            <a:r>
              <a:rPr b="0" lang="en" sz="1300"/>
              <a:t>﻿﻿Good support: LIGD, SYB, SYB3, Spine, Replib</a:t>
            </a:r>
            <a:endParaRPr b="0" sz="1300"/>
          </a:p>
          <a:p>
            <a:pPr indent="-311150" lvl="1" marL="914400" rtl="0" algn="l">
              <a:lnSpc>
                <a:spcPct val="115000"/>
              </a:lnSpc>
              <a:spcBef>
                <a:spcPts val="0"/>
              </a:spcBef>
              <a:spcAft>
                <a:spcPts val="0"/>
              </a:spcAft>
              <a:buSzPts val="1300"/>
              <a:buAutoNum type="alphaLcPeriod"/>
            </a:pPr>
            <a:r>
              <a:rPr b="0" lang="en" sz="1300"/>
              <a:t>﻿﻿Sufficient support: EMGM, Smash.</a:t>
            </a:r>
            <a:endParaRPr b="0" sz="1300"/>
          </a:p>
          <a:p>
            <a:pPr indent="-311150" lvl="1" marL="914400" rtl="0" algn="l">
              <a:lnSpc>
                <a:spcPct val="115000"/>
              </a:lnSpc>
              <a:spcBef>
                <a:spcPts val="0"/>
              </a:spcBef>
              <a:spcAft>
                <a:spcPts val="0"/>
              </a:spcAft>
              <a:buSzPts val="1300"/>
              <a:buAutoNum type="alphaLcPeriod"/>
            </a:pPr>
            <a:r>
              <a:rPr b="0" lang="en" sz="1300"/>
              <a:t>﻿﻿No support: PolyLib, Uniplate.</a:t>
            </a:r>
            <a:endParaRPr b="0" sz="1500">
              <a:solidFill>
                <a:srgbClr val="1F1F1F"/>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idx="4294967295" type="title"/>
          </p:nvPr>
        </p:nvSpPr>
        <p:spPr>
          <a:xfrm>
            <a:off x="535775" y="712150"/>
            <a:ext cx="6807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solidFill>
                  <a:schemeClr val="dk1"/>
                </a:solidFill>
              </a:rPr>
              <a:t>Test-2 </a:t>
            </a:r>
            <a:r>
              <a:rPr lang="en" sz="2500">
                <a:solidFill>
                  <a:schemeClr val="dk1"/>
                </a:solidFill>
              </a:rPr>
              <a:t>Ad Hoc-definitions</a:t>
            </a:r>
            <a:r>
              <a:rPr lang="en" sz="2500">
                <a:solidFill>
                  <a:schemeClr val="dk1"/>
                </a:solidFill>
              </a:rPr>
              <a:t> Result</a:t>
            </a:r>
            <a:endParaRPr sz="1300"/>
          </a:p>
        </p:txBody>
      </p:sp>
      <p:sp>
        <p:nvSpPr>
          <p:cNvPr id="138" name="Google Shape;138;p23"/>
          <p:cNvSpPr txBox="1"/>
          <p:nvPr>
            <p:ph idx="4294967295" type="title"/>
          </p:nvPr>
        </p:nvSpPr>
        <p:spPr>
          <a:xfrm>
            <a:off x="688175" y="1632550"/>
            <a:ext cx="6586800" cy="3067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2000">
              <a:solidFill>
                <a:srgbClr val="1F1F1F"/>
              </a:solidFill>
              <a:highlight>
                <a:srgbClr val="FFFFFF"/>
              </a:highlight>
            </a:endParaRPr>
          </a:p>
          <a:p>
            <a:pPr indent="-311150" lvl="1" marL="914400" rtl="0" algn="l">
              <a:lnSpc>
                <a:spcPct val="115000"/>
              </a:lnSpc>
              <a:spcBef>
                <a:spcPts val="1200"/>
              </a:spcBef>
              <a:spcAft>
                <a:spcPts val="0"/>
              </a:spcAft>
              <a:buSzPts val="1300"/>
              <a:buAutoNum type="alphaLcPeriod"/>
            </a:pPr>
            <a:r>
              <a:rPr b="0" lang="en" sz="1800"/>
              <a:t>﻿﻿</a:t>
            </a:r>
            <a:r>
              <a:rPr b="0" lang="en" sz="1400"/>
              <a:t>﻿﻿Good support: SYB, SYB3, EMGM, RepLib, Smash, Uniplate.</a:t>
            </a:r>
            <a:endParaRPr b="0" sz="1400"/>
          </a:p>
          <a:p>
            <a:pPr indent="-317500" lvl="1" marL="914400" rtl="0" algn="l">
              <a:lnSpc>
                <a:spcPct val="115000"/>
              </a:lnSpc>
              <a:spcBef>
                <a:spcPts val="0"/>
              </a:spcBef>
              <a:spcAft>
                <a:spcPts val="0"/>
              </a:spcAft>
              <a:buSzPts val="1400"/>
              <a:buAutoNum type="alphaLcPeriod"/>
            </a:pPr>
            <a:r>
              <a:rPr b="0" lang="en" sz="1400"/>
              <a:t>﻿﻿Sufficient support: Polylib.</a:t>
            </a:r>
            <a:endParaRPr b="0" sz="1400"/>
          </a:p>
          <a:p>
            <a:pPr indent="-317500" lvl="1" marL="914400" rtl="0" algn="l">
              <a:lnSpc>
                <a:spcPct val="115000"/>
              </a:lnSpc>
              <a:spcBef>
                <a:spcPts val="0"/>
              </a:spcBef>
              <a:spcAft>
                <a:spcPts val="0"/>
              </a:spcAft>
              <a:buSzPts val="1400"/>
              <a:buAutoNum type="alphaLcPeriod"/>
            </a:pPr>
            <a:r>
              <a:rPr b="0" lang="en" sz="1400"/>
              <a:t>﻿﻿No support: LIGD, Spine.</a:t>
            </a:r>
            <a:endParaRPr b="0" sz="2000">
              <a:solidFill>
                <a:srgbClr val="1F1F1F"/>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idx="4294967295" type="title"/>
          </p:nvPr>
        </p:nvSpPr>
        <p:spPr>
          <a:xfrm>
            <a:off x="535775" y="712150"/>
            <a:ext cx="6807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solidFill>
                  <a:schemeClr val="dk1"/>
                </a:solidFill>
              </a:rPr>
              <a:t>Running the tests</a:t>
            </a:r>
            <a:endParaRPr sz="1300"/>
          </a:p>
        </p:txBody>
      </p:sp>
      <p:pic>
        <p:nvPicPr>
          <p:cNvPr id="144" name="Google Shape;144;p24"/>
          <p:cNvPicPr preferRelativeResize="0"/>
          <p:nvPr/>
        </p:nvPicPr>
        <p:blipFill>
          <a:blip r:embed="rId3">
            <a:alphaModFix/>
          </a:blip>
          <a:stretch>
            <a:fillRect/>
          </a:stretch>
        </p:blipFill>
        <p:spPr>
          <a:xfrm>
            <a:off x="948125" y="1524325"/>
            <a:ext cx="5468494" cy="3358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idx="4294967295" type="title"/>
          </p:nvPr>
        </p:nvSpPr>
        <p:spPr>
          <a:xfrm>
            <a:off x="535775" y="712150"/>
            <a:ext cx="6807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solidFill>
                  <a:schemeClr val="dk1"/>
                </a:solidFill>
              </a:rPr>
              <a:t>Evaluation</a:t>
            </a:r>
            <a:endParaRPr sz="1300"/>
          </a:p>
        </p:txBody>
      </p:sp>
      <p:pic>
        <p:nvPicPr>
          <p:cNvPr id="150" name="Google Shape;150;p25"/>
          <p:cNvPicPr preferRelativeResize="0"/>
          <p:nvPr/>
        </p:nvPicPr>
        <p:blipFill>
          <a:blip r:embed="rId3">
            <a:alphaModFix/>
          </a:blip>
          <a:stretch>
            <a:fillRect/>
          </a:stretch>
        </p:blipFill>
        <p:spPr>
          <a:xfrm>
            <a:off x="801400" y="1201225"/>
            <a:ext cx="6026375" cy="3697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idx="4294967295" type="title"/>
          </p:nvPr>
        </p:nvSpPr>
        <p:spPr>
          <a:xfrm>
            <a:off x="535775" y="712150"/>
            <a:ext cx="6807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solidFill>
                  <a:schemeClr val="dk1"/>
                </a:solidFill>
              </a:rPr>
              <a:t>Thanks for watching!</a:t>
            </a:r>
            <a:endParaRPr sz="1300"/>
          </a:p>
        </p:txBody>
      </p:sp>
      <p:sp>
        <p:nvSpPr>
          <p:cNvPr id="156" name="Google Shape;156;p26"/>
          <p:cNvSpPr txBox="1"/>
          <p:nvPr>
            <p:ph idx="4294967295" type="title"/>
          </p:nvPr>
        </p:nvSpPr>
        <p:spPr>
          <a:xfrm>
            <a:off x="688175" y="1632550"/>
            <a:ext cx="65868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b="0" lang="en" sz="1000">
                <a:solidFill>
                  <a:srgbClr val="1F1F1F"/>
                </a:solidFill>
                <a:highlight>
                  <a:srgbClr val="FFFFFF"/>
                </a:highlight>
              </a:rPr>
              <a:t>Special thanks to the authors of the </a:t>
            </a:r>
            <a:r>
              <a:rPr b="0" lang="en" sz="1000">
                <a:solidFill>
                  <a:srgbClr val="1F1F1F"/>
                </a:solidFill>
                <a:highlight>
                  <a:srgbClr val="FFFFFF"/>
                </a:highlight>
              </a:rPr>
              <a:t>original</a:t>
            </a:r>
            <a:r>
              <a:rPr b="0" lang="en" sz="1000">
                <a:solidFill>
                  <a:srgbClr val="1F1F1F"/>
                </a:solidFill>
                <a:highlight>
                  <a:srgbClr val="FFFFFF"/>
                </a:highlight>
              </a:rPr>
              <a:t> paper Rodriguez, Jeuring, Jansson, Gerdes, Kiselyov, and Oliveira for their insightful paper, 'Comparing Libraries for Generic Programming in Haskell,' which formed the basis of my project. Their work has greatly contributed to my understanding and has been invaluable in guiding this study.</a:t>
            </a:r>
            <a:endParaRPr b="0" sz="1000">
              <a:solidFill>
                <a:srgbClr val="1F1F1F"/>
              </a:solidFill>
              <a:highlight>
                <a:srgbClr val="FFFFFF"/>
              </a:highlight>
            </a:endParaRPr>
          </a:p>
          <a:p>
            <a:pPr indent="0" lvl="0" marL="0" rtl="0" algn="l">
              <a:lnSpc>
                <a:spcPct val="115000"/>
              </a:lnSpc>
              <a:spcBef>
                <a:spcPts val="1200"/>
              </a:spcBef>
              <a:spcAft>
                <a:spcPts val="0"/>
              </a:spcAft>
              <a:buNone/>
            </a:pPr>
            <a:r>
              <a:rPr b="0" lang="en" sz="1000">
                <a:solidFill>
                  <a:srgbClr val="1F1F1F"/>
                </a:solidFill>
                <a:highlight>
                  <a:srgbClr val="FFFFFF"/>
                </a:highlight>
              </a:rPr>
              <a:t> </a:t>
            </a:r>
            <a:endParaRPr b="0" sz="1000">
              <a:solidFill>
                <a:srgbClr val="1F1F1F"/>
              </a:solidFill>
              <a:highlight>
                <a:srgbClr val="FFFFFF"/>
              </a:highlight>
            </a:endParaRPr>
          </a:p>
          <a:p>
            <a:pPr indent="0" lvl="0" marL="0" rtl="0" algn="l">
              <a:lnSpc>
                <a:spcPct val="115000"/>
              </a:lnSpc>
              <a:spcBef>
                <a:spcPts val="1200"/>
              </a:spcBef>
              <a:spcAft>
                <a:spcPts val="0"/>
              </a:spcAft>
              <a:buNone/>
            </a:pPr>
            <a:r>
              <a:t/>
            </a:r>
            <a:endParaRPr b="0" sz="1000">
              <a:solidFill>
                <a:srgbClr val="1F1F1F"/>
              </a:solidFill>
              <a:highlight>
                <a:srgbClr val="FFFFFF"/>
              </a:highlight>
            </a:endParaRPr>
          </a:p>
          <a:p>
            <a:pPr indent="0" lvl="0" marL="0" rtl="0" algn="l">
              <a:lnSpc>
                <a:spcPct val="115000"/>
              </a:lnSpc>
              <a:spcBef>
                <a:spcPts val="1200"/>
              </a:spcBef>
              <a:spcAft>
                <a:spcPts val="0"/>
              </a:spcAft>
              <a:buNone/>
            </a:pPr>
            <a:r>
              <a:rPr b="0" lang="en" sz="1000">
                <a:solidFill>
                  <a:srgbClr val="1F1F1F"/>
                </a:solidFill>
                <a:highlight>
                  <a:srgbClr val="FFFFFF"/>
                </a:highlight>
              </a:rPr>
              <a:t>For questions and queries: </a:t>
            </a:r>
            <a:r>
              <a:rPr b="0" lang="en" sz="1000" u="sng">
                <a:solidFill>
                  <a:schemeClr val="hlink"/>
                </a:solidFill>
                <a:highlight>
                  <a:srgbClr val="FFFFFF"/>
                </a:highlight>
                <a:hlinkClick r:id="rId3"/>
              </a:rPr>
              <a:t>https://dasshims.github.io</a:t>
            </a:r>
            <a:endParaRPr b="0" sz="1000">
              <a:solidFill>
                <a:srgbClr val="1F1F1F"/>
              </a:solidFill>
              <a:highlight>
                <a:srgbClr val="FFFFFF"/>
              </a:highlight>
            </a:endParaRPr>
          </a:p>
          <a:p>
            <a:pPr indent="0" lvl="0" marL="0" rtl="0" algn="l">
              <a:lnSpc>
                <a:spcPct val="115000"/>
              </a:lnSpc>
              <a:spcBef>
                <a:spcPts val="1200"/>
              </a:spcBef>
              <a:spcAft>
                <a:spcPts val="0"/>
              </a:spcAft>
              <a:buNone/>
            </a:pPr>
            <a:r>
              <a:t/>
            </a:r>
            <a:endParaRPr b="0" sz="1000">
              <a:solidFill>
                <a:srgbClr val="1F1F1F"/>
              </a:solidFill>
              <a:highlight>
                <a:srgbClr val="FFFFFF"/>
              </a:highlight>
            </a:endParaRPr>
          </a:p>
          <a:p>
            <a:pPr indent="0" lvl="0" marL="0" rtl="0" algn="l">
              <a:lnSpc>
                <a:spcPct val="115000"/>
              </a:lnSpc>
              <a:spcBef>
                <a:spcPts val="1200"/>
              </a:spcBef>
              <a:spcAft>
                <a:spcPts val="0"/>
              </a:spcAft>
              <a:buNone/>
            </a:pPr>
            <a:r>
              <a:rPr b="0" lang="en" sz="1000">
                <a:solidFill>
                  <a:srgbClr val="1F1F1F"/>
                </a:solidFill>
                <a:highlight>
                  <a:srgbClr val="FFFFFF"/>
                </a:highlight>
              </a:rPr>
              <a:t>Repo: </a:t>
            </a:r>
            <a:r>
              <a:rPr b="0" lang="en" sz="1000" u="sng">
                <a:solidFill>
                  <a:schemeClr val="hlink"/>
                </a:solidFill>
                <a:highlight>
                  <a:srgbClr val="FFFFFF"/>
                </a:highlight>
                <a:hlinkClick r:id="rId4"/>
              </a:rPr>
              <a:t>https://github.com/dasshims/UIUC-CS421-FinalProject-.git</a:t>
            </a:r>
            <a:endParaRPr b="0" sz="1000">
              <a:solidFill>
                <a:srgbClr val="1F1F1F"/>
              </a:solidFill>
              <a:highlight>
                <a:srgbClr val="FFFFFF"/>
              </a:highlight>
            </a:endParaRPr>
          </a:p>
          <a:p>
            <a:pPr indent="0" lvl="0" marL="0" rtl="0" algn="l">
              <a:lnSpc>
                <a:spcPct val="115000"/>
              </a:lnSpc>
              <a:spcBef>
                <a:spcPts val="1200"/>
              </a:spcBef>
              <a:spcAft>
                <a:spcPts val="0"/>
              </a:spcAft>
              <a:buNone/>
            </a:pPr>
            <a:r>
              <a:t/>
            </a:r>
            <a:endParaRPr b="0" sz="1000">
              <a:solidFill>
                <a:srgbClr val="1F1F1F"/>
              </a:solidFill>
              <a:highlight>
                <a:srgbClr val="FFFFFF"/>
              </a:highlight>
            </a:endParaRPr>
          </a:p>
          <a:p>
            <a:pPr indent="0" lvl="0" marL="0" rtl="0" algn="l">
              <a:lnSpc>
                <a:spcPct val="115000"/>
              </a:lnSpc>
              <a:spcBef>
                <a:spcPts val="1200"/>
              </a:spcBef>
              <a:spcAft>
                <a:spcPts val="1200"/>
              </a:spcAft>
              <a:buNone/>
            </a:pPr>
            <a:r>
              <a:t/>
            </a:r>
            <a:endParaRPr b="0" sz="1000">
              <a:solidFill>
                <a:srgbClr val="1F1F1F"/>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idx="4294967295" type="title"/>
          </p:nvPr>
        </p:nvSpPr>
        <p:spPr>
          <a:xfrm>
            <a:off x="535775" y="712150"/>
            <a:ext cx="6807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solidFill>
                  <a:schemeClr val="dk1"/>
                </a:solidFill>
              </a:rPr>
              <a:t>Test-2: </a:t>
            </a:r>
            <a:r>
              <a:rPr lang="en" sz="2500">
                <a:solidFill>
                  <a:schemeClr val="dk1"/>
                </a:solidFill>
              </a:rPr>
              <a:t>Ad Hoc</a:t>
            </a:r>
            <a:r>
              <a:rPr lang="en" sz="2500">
                <a:solidFill>
                  <a:schemeClr val="dk1"/>
                </a:solidFill>
              </a:rPr>
              <a:t>-</a:t>
            </a:r>
            <a:r>
              <a:rPr lang="en" sz="2500">
                <a:solidFill>
                  <a:schemeClr val="dk1"/>
                </a:solidFill>
              </a:rPr>
              <a:t>definitions</a:t>
            </a:r>
            <a:endParaRPr sz="1300"/>
          </a:p>
        </p:txBody>
      </p:sp>
      <p:pic>
        <p:nvPicPr>
          <p:cNvPr id="162" name="Google Shape;162;p27"/>
          <p:cNvPicPr preferRelativeResize="0"/>
          <p:nvPr/>
        </p:nvPicPr>
        <p:blipFill>
          <a:blip r:embed="rId3">
            <a:alphaModFix/>
          </a:blip>
          <a:stretch>
            <a:fillRect/>
          </a:stretch>
        </p:blipFill>
        <p:spPr>
          <a:xfrm>
            <a:off x="1392563" y="1226550"/>
            <a:ext cx="6638925" cy="3505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solidFill>
                  <a:schemeClr val="dk1"/>
                </a:solidFill>
              </a:rPr>
              <a:t>Motivation</a:t>
            </a:r>
            <a:endParaRPr sz="2500"/>
          </a:p>
        </p:txBody>
      </p:sp>
      <p:sp>
        <p:nvSpPr>
          <p:cNvPr id="80" name="Google Shape;80;p14"/>
          <p:cNvSpPr txBox="1"/>
          <p:nvPr>
            <p:ph idx="4294967295" type="title"/>
          </p:nvPr>
        </p:nvSpPr>
        <p:spPr>
          <a:xfrm>
            <a:off x="535775" y="1480150"/>
            <a:ext cx="7242300" cy="30675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AutoNum type="arabicPeriod"/>
            </a:pPr>
            <a:r>
              <a:rPr b="0" lang="en" sz="1800"/>
              <a:t>Extensive uses for Generic programming.</a:t>
            </a:r>
            <a:endParaRPr b="0" sz="1800"/>
          </a:p>
          <a:p>
            <a:pPr indent="-342900" lvl="0" marL="457200" rtl="0" algn="l">
              <a:lnSpc>
                <a:spcPct val="115000"/>
              </a:lnSpc>
              <a:spcBef>
                <a:spcPts val="0"/>
              </a:spcBef>
              <a:spcAft>
                <a:spcPts val="0"/>
              </a:spcAft>
              <a:buSzPts val="1800"/>
              <a:buAutoNum type="arabicPeriod"/>
            </a:pPr>
            <a:r>
              <a:rPr b="0" lang="en" sz="1800"/>
              <a:t>Lot of available libraries in Haskell.</a:t>
            </a:r>
            <a:endParaRPr b="0" sz="1800"/>
          </a:p>
          <a:p>
            <a:pPr indent="-342900" lvl="0" marL="457200" rtl="0" algn="l">
              <a:lnSpc>
                <a:spcPct val="115000"/>
              </a:lnSpc>
              <a:spcBef>
                <a:spcPts val="0"/>
              </a:spcBef>
              <a:spcAft>
                <a:spcPts val="0"/>
              </a:spcAft>
              <a:buSzPts val="1800"/>
              <a:buAutoNum type="arabicPeriod"/>
            </a:pPr>
            <a:r>
              <a:rPr b="0" lang="en" sz="1800"/>
              <a:t>Haskell is powerful enough to define generic programming libraries.</a:t>
            </a:r>
            <a:endParaRPr b="0"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4294967295" type="title"/>
          </p:nvPr>
        </p:nvSpPr>
        <p:spPr>
          <a:xfrm>
            <a:off x="535775" y="712150"/>
            <a:ext cx="6807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solidFill>
                  <a:schemeClr val="dk1"/>
                </a:solidFill>
              </a:rPr>
              <a:t>Benchmarking Criteria</a:t>
            </a:r>
            <a:endParaRPr sz="1300"/>
          </a:p>
        </p:txBody>
      </p:sp>
      <p:sp>
        <p:nvSpPr>
          <p:cNvPr id="86" name="Google Shape;86;p15"/>
          <p:cNvSpPr txBox="1"/>
          <p:nvPr>
            <p:ph idx="4294967295" type="title"/>
          </p:nvPr>
        </p:nvSpPr>
        <p:spPr>
          <a:xfrm>
            <a:off x="535775" y="1480150"/>
            <a:ext cx="6586800" cy="3067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b="0" sz="1100">
              <a:solidFill>
                <a:srgbClr val="1F1F1F"/>
              </a:solidFill>
              <a:highlight>
                <a:srgbClr val="FFFFFF"/>
              </a:highlight>
              <a:latin typeface="Raleway Medium"/>
              <a:ea typeface="Raleway Medium"/>
              <a:cs typeface="Raleway Medium"/>
              <a:sym typeface="Raleway Medium"/>
            </a:endParaRPr>
          </a:p>
          <a:p>
            <a:pPr indent="0" lvl="0" marL="0" rtl="0" algn="just">
              <a:lnSpc>
                <a:spcPct val="115000"/>
              </a:lnSpc>
              <a:spcBef>
                <a:spcPts val="0"/>
              </a:spcBef>
              <a:spcAft>
                <a:spcPts val="0"/>
              </a:spcAft>
              <a:buNone/>
            </a:pPr>
            <a:r>
              <a:rPr lang="en" sz="1100">
                <a:solidFill>
                  <a:srgbClr val="1F1F1F"/>
                </a:solidFill>
                <a:highlight>
                  <a:srgbClr val="FFFFFF"/>
                </a:highlight>
              </a:rPr>
              <a:t>Types</a:t>
            </a:r>
            <a:endParaRPr sz="1100">
              <a:solidFill>
                <a:srgbClr val="1F1F1F"/>
              </a:solidFill>
              <a:highlight>
                <a:srgbClr val="FFFFFF"/>
              </a:highlight>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Universe Size</a:t>
            </a:r>
            <a:endParaRPr b="0" sz="1100">
              <a:solidFill>
                <a:srgbClr val="1F1F1F"/>
              </a:solidFill>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Subuniverses</a:t>
            </a:r>
            <a:endParaRPr b="0" sz="1100">
              <a:solidFill>
                <a:srgbClr val="1F1F1F"/>
              </a:solidFill>
              <a:highlight>
                <a:srgbClr val="FFFFFF"/>
              </a:highlight>
              <a:latin typeface="Raleway Medium"/>
              <a:ea typeface="Raleway Medium"/>
              <a:cs typeface="Raleway Medium"/>
              <a:sym typeface="Raleway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4294967295" type="title"/>
          </p:nvPr>
        </p:nvSpPr>
        <p:spPr>
          <a:xfrm>
            <a:off x="535775" y="712150"/>
            <a:ext cx="6807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solidFill>
                  <a:schemeClr val="dk1"/>
                </a:solidFill>
              </a:rPr>
              <a:t>Benchmarking Criteria</a:t>
            </a:r>
            <a:endParaRPr sz="1300"/>
          </a:p>
        </p:txBody>
      </p:sp>
      <p:sp>
        <p:nvSpPr>
          <p:cNvPr id="92" name="Google Shape;92;p16"/>
          <p:cNvSpPr txBox="1"/>
          <p:nvPr>
            <p:ph idx="4294967295" type="title"/>
          </p:nvPr>
        </p:nvSpPr>
        <p:spPr>
          <a:xfrm>
            <a:off x="535775" y="1480150"/>
            <a:ext cx="6586800" cy="3067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b="0" sz="1100">
              <a:solidFill>
                <a:srgbClr val="1F1F1F"/>
              </a:solidFill>
              <a:highlight>
                <a:srgbClr val="FFFFFF"/>
              </a:highlight>
              <a:latin typeface="Raleway Medium"/>
              <a:ea typeface="Raleway Medium"/>
              <a:cs typeface="Raleway Medium"/>
              <a:sym typeface="Raleway Medium"/>
            </a:endParaRPr>
          </a:p>
          <a:p>
            <a:pPr indent="0" lvl="0" marL="0" rtl="0" algn="just">
              <a:lnSpc>
                <a:spcPct val="115000"/>
              </a:lnSpc>
              <a:spcBef>
                <a:spcPts val="0"/>
              </a:spcBef>
              <a:spcAft>
                <a:spcPts val="0"/>
              </a:spcAft>
              <a:buNone/>
            </a:pPr>
            <a:r>
              <a:rPr lang="en" sz="1100">
                <a:solidFill>
                  <a:srgbClr val="1F1F1F"/>
                </a:solidFill>
                <a:highlight>
                  <a:srgbClr val="FFFFFF"/>
                </a:highlight>
              </a:rPr>
              <a:t>Expressiveness</a:t>
            </a:r>
            <a:endParaRPr sz="1100">
              <a:solidFill>
                <a:srgbClr val="1F1F1F"/>
              </a:solidFill>
              <a:highlight>
                <a:srgbClr val="FFFFFF"/>
              </a:highlight>
            </a:endParaRPr>
          </a:p>
          <a:p>
            <a:pPr indent="-298450" lvl="1" marL="914400" rtl="0" algn="just">
              <a:lnSpc>
                <a:spcPct val="115000"/>
              </a:lnSpc>
              <a:spcBef>
                <a:spcPts val="0"/>
              </a:spcBef>
              <a:spcAft>
                <a:spcPts val="0"/>
              </a:spcAft>
              <a:buSzPts val="1100"/>
              <a:buFont typeface="Raleway Medium"/>
              <a:buAutoNum type="alphaLcPeriod"/>
            </a:pPr>
            <a:r>
              <a:rPr b="0" lang="en" sz="1100">
                <a:highlight>
                  <a:srgbClr val="FFFFFF"/>
                </a:highlight>
                <a:latin typeface="Raleway Medium"/>
                <a:ea typeface="Raleway Medium"/>
                <a:cs typeface="Raleway Medium"/>
                <a:sym typeface="Raleway Medium"/>
              </a:rPr>
              <a:t>First-class generic functions</a:t>
            </a:r>
            <a:endParaRPr b="0" sz="1100">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Abstraction over type constructors</a:t>
            </a:r>
            <a:endParaRPr b="0" sz="1100">
              <a:solidFill>
                <a:srgbClr val="1F1F1F"/>
              </a:solidFill>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Separate compilation  </a:t>
            </a:r>
            <a:endParaRPr b="0" sz="1100">
              <a:solidFill>
                <a:srgbClr val="1F1F1F"/>
              </a:solidFill>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Ad-hoc definitions for datatypes</a:t>
            </a:r>
            <a:endParaRPr b="0" sz="1100">
              <a:solidFill>
                <a:srgbClr val="1F1F1F"/>
              </a:solidFill>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Ad-hoc definitions for constructors</a:t>
            </a:r>
            <a:endParaRPr b="0" sz="1100">
              <a:solidFill>
                <a:srgbClr val="1F1F1F"/>
              </a:solidFill>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Extensibility</a:t>
            </a:r>
            <a:endParaRPr b="0" sz="1100">
              <a:solidFill>
                <a:srgbClr val="1F1F1F"/>
              </a:solidFill>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Multiple arguments</a:t>
            </a:r>
            <a:endParaRPr b="0" sz="1100">
              <a:solidFill>
                <a:srgbClr val="1F1F1F"/>
              </a:solidFill>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Multiple type representation arguments</a:t>
            </a:r>
            <a:endParaRPr b="0" sz="1100">
              <a:solidFill>
                <a:srgbClr val="1F1F1F"/>
              </a:solidFill>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Constructor names</a:t>
            </a:r>
            <a:endParaRPr b="0" sz="1100">
              <a:solidFill>
                <a:srgbClr val="1F1F1F"/>
              </a:solidFill>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Consumers</a:t>
            </a:r>
            <a:endParaRPr b="0" sz="1100">
              <a:solidFill>
                <a:srgbClr val="1F1F1F"/>
              </a:solidFill>
              <a:highlight>
                <a:srgbClr val="FFFFFF"/>
              </a:highlight>
              <a:latin typeface="Raleway Medium"/>
              <a:ea typeface="Raleway Medium"/>
              <a:cs typeface="Raleway Medium"/>
              <a:sym typeface="Raleway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idx="4294967295" type="title"/>
          </p:nvPr>
        </p:nvSpPr>
        <p:spPr>
          <a:xfrm>
            <a:off x="535775" y="712150"/>
            <a:ext cx="6807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solidFill>
                  <a:schemeClr val="dk1"/>
                </a:solidFill>
              </a:rPr>
              <a:t>Benchmarking Criteria</a:t>
            </a:r>
            <a:endParaRPr sz="1300"/>
          </a:p>
        </p:txBody>
      </p:sp>
      <p:sp>
        <p:nvSpPr>
          <p:cNvPr id="98" name="Google Shape;98;p17"/>
          <p:cNvSpPr txBox="1"/>
          <p:nvPr>
            <p:ph idx="4294967295" type="title"/>
          </p:nvPr>
        </p:nvSpPr>
        <p:spPr>
          <a:xfrm>
            <a:off x="535775" y="1480150"/>
            <a:ext cx="6586800" cy="3067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b="0" sz="1100">
              <a:solidFill>
                <a:srgbClr val="1F1F1F"/>
              </a:solidFill>
              <a:highlight>
                <a:srgbClr val="FFFFFF"/>
              </a:highlight>
              <a:latin typeface="Raleway Medium"/>
              <a:ea typeface="Raleway Medium"/>
              <a:cs typeface="Raleway Medium"/>
              <a:sym typeface="Raleway Medium"/>
            </a:endParaRPr>
          </a:p>
          <a:p>
            <a:pPr indent="0" lvl="0" marL="0" rtl="0" algn="just">
              <a:lnSpc>
                <a:spcPct val="115000"/>
              </a:lnSpc>
              <a:spcBef>
                <a:spcPts val="0"/>
              </a:spcBef>
              <a:spcAft>
                <a:spcPts val="0"/>
              </a:spcAft>
              <a:buNone/>
            </a:pPr>
            <a:r>
              <a:rPr lang="en" sz="1100">
                <a:solidFill>
                  <a:srgbClr val="1F1F1F"/>
                </a:solidFill>
                <a:highlight>
                  <a:srgbClr val="FFFFFF"/>
                </a:highlight>
              </a:rPr>
              <a:t>Expressiveness</a:t>
            </a:r>
            <a:endParaRPr sz="1100">
              <a:solidFill>
                <a:srgbClr val="1F1F1F"/>
              </a:solidFill>
              <a:highlight>
                <a:srgbClr val="FFFFFF"/>
              </a:highlight>
            </a:endParaRPr>
          </a:p>
          <a:p>
            <a:pPr indent="-298450" lvl="1" marL="914400" rtl="0" algn="just">
              <a:lnSpc>
                <a:spcPct val="115000"/>
              </a:lnSpc>
              <a:spcBef>
                <a:spcPts val="0"/>
              </a:spcBef>
              <a:spcAft>
                <a:spcPts val="0"/>
              </a:spcAft>
              <a:buClr>
                <a:srgbClr val="3C78D8"/>
              </a:buClr>
              <a:buSzPts val="1100"/>
              <a:buAutoNum type="alphaLcPeriod"/>
            </a:pPr>
            <a:r>
              <a:rPr lang="en" sz="1100">
                <a:solidFill>
                  <a:srgbClr val="3C78D8"/>
                </a:solidFill>
                <a:highlight>
                  <a:srgbClr val="FFFFFF"/>
                </a:highlight>
              </a:rPr>
              <a:t>First-class generic functions</a:t>
            </a:r>
            <a:endParaRPr sz="1100">
              <a:solidFill>
                <a:srgbClr val="3C78D8"/>
              </a:solidFill>
              <a:highlight>
                <a:srgbClr val="FFFFFF"/>
              </a:highlight>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Abstraction over type constructors</a:t>
            </a:r>
            <a:endParaRPr b="0" sz="1100">
              <a:solidFill>
                <a:srgbClr val="1F1F1F"/>
              </a:solidFill>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Separate compilation  </a:t>
            </a:r>
            <a:endParaRPr b="0" sz="1100">
              <a:solidFill>
                <a:srgbClr val="1F1F1F"/>
              </a:solidFill>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Ad-hoc definitions for datatypes</a:t>
            </a:r>
            <a:endParaRPr b="0" sz="1100">
              <a:solidFill>
                <a:srgbClr val="1F1F1F"/>
              </a:solidFill>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Ad-hoc definitions for constructors</a:t>
            </a:r>
            <a:endParaRPr b="0" sz="1100">
              <a:solidFill>
                <a:srgbClr val="1F1F1F"/>
              </a:solidFill>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Extensibility</a:t>
            </a:r>
            <a:endParaRPr b="0" sz="1100">
              <a:solidFill>
                <a:srgbClr val="1F1F1F"/>
              </a:solidFill>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Multiple arguments</a:t>
            </a:r>
            <a:endParaRPr b="0" sz="1100">
              <a:solidFill>
                <a:srgbClr val="1F1F1F"/>
              </a:solidFill>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Multiple type representation arguments</a:t>
            </a:r>
            <a:endParaRPr b="0" sz="1100">
              <a:solidFill>
                <a:srgbClr val="1F1F1F"/>
              </a:solidFill>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Constructor names</a:t>
            </a:r>
            <a:endParaRPr b="0" sz="1100">
              <a:solidFill>
                <a:srgbClr val="1F1F1F"/>
              </a:solidFill>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Consumers</a:t>
            </a:r>
            <a:endParaRPr b="0" sz="1100">
              <a:solidFill>
                <a:srgbClr val="1F1F1F"/>
              </a:solidFill>
              <a:highlight>
                <a:srgbClr val="FFFFFF"/>
              </a:highlight>
              <a:latin typeface="Raleway Medium"/>
              <a:ea typeface="Raleway Medium"/>
              <a:cs typeface="Raleway Medium"/>
              <a:sym typeface="Raleway Medium"/>
            </a:endParaRPr>
          </a:p>
        </p:txBody>
      </p:sp>
      <p:pic>
        <p:nvPicPr>
          <p:cNvPr id="99" name="Google Shape;99;p17"/>
          <p:cNvPicPr preferRelativeResize="0"/>
          <p:nvPr/>
        </p:nvPicPr>
        <p:blipFill>
          <a:blip r:embed="rId3">
            <a:alphaModFix/>
          </a:blip>
          <a:stretch>
            <a:fillRect/>
          </a:stretch>
        </p:blipFill>
        <p:spPr>
          <a:xfrm>
            <a:off x="4056163" y="1979038"/>
            <a:ext cx="3667125" cy="714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idx="4294967295" type="title"/>
          </p:nvPr>
        </p:nvSpPr>
        <p:spPr>
          <a:xfrm>
            <a:off x="535775" y="712150"/>
            <a:ext cx="6807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solidFill>
                  <a:schemeClr val="dk1"/>
                </a:solidFill>
              </a:rPr>
              <a:t>Benchmarking Criteria</a:t>
            </a:r>
            <a:endParaRPr sz="1300"/>
          </a:p>
        </p:txBody>
      </p:sp>
      <p:sp>
        <p:nvSpPr>
          <p:cNvPr id="105" name="Google Shape;105;p18"/>
          <p:cNvSpPr txBox="1"/>
          <p:nvPr>
            <p:ph idx="4294967295" type="title"/>
          </p:nvPr>
        </p:nvSpPr>
        <p:spPr>
          <a:xfrm>
            <a:off x="535775" y="1480150"/>
            <a:ext cx="6586800" cy="3067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b="0" sz="1100">
              <a:solidFill>
                <a:srgbClr val="1F1F1F"/>
              </a:solidFill>
              <a:highlight>
                <a:srgbClr val="FFFFFF"/>
              </a:highlight>
              <a:latin typeface="Raleway Medium"/>
              <a:ea typeface="Raleway Medium"/>
              <a:cs typeface="Raleway Medium"/>
              <a:sym typeface="Raleway Medium"/>
            </a:endParaRPr>
          </a:p>
          <a:p>
            <a:pPr indent="0" lvl="0" marL="0" rtl="0" algn="just">
              <a:lnSpc>
                <a:spcPct val="115000"/>
              </a:lnSpc>
              <a:spcBef>
                <a:spcPts val="0"/>
              </a:spcBef>
              <a:spcAft>
                <a:spcPts val="0"/>
              </a:spcAft>
              <a:buNone/>
            </a:pPr>
            <a:r>
              <a:rPr lang="en" sz="1100">
                <a:solidFill>
                  <a:srgbClr val="1F1F1F"/>
                </a:solidFill>
                <a:highlight>
                  <a:srgbClr val="FFFFFF"/>
                </a:highlight>
              </a:rPr>
              <a:t>Expressiveness</a:t>
            </a:r>
            <a:endParaRPr sz="1100">
              <a:solidFill>
                <a:srgbClr val="1F1F1F"/>
              </a:solidFill>
              <a:highlight>
                <a:srgbClr val="FFFFFF"/>
              </a:highlight>
            </a:endParaRPr>
          </a:p>
          <a:p>
            <a:pPr indent="-298450" lvl="1" marL="914400" rtl="0" algn="just">
              <a:lnSpc>
                <a:spcPct val="115000"/>
              </a:lnSpc>
              <a:spcBef>
                <a:spcPts val="0"/>
              </a:spcBef>
              <a:spcAft>
                <a:spcPts val="0"/>
              </a:spcAft>
              <a:buSzPts val="1100"/>
              <a:buFont typeface="Raleway Medium"/>
              <a:buAutoNum type="alphaLcPeriod"/>
            </a:pPr>
            <a:r>
              <a:rPr b="0" lang="en" sz="1100">
                <a:highlight>
                  <a:srgbClr val="FFFFFF"/>
                </a:highlight>
                <a:latin typeface="Raleway Medium"/>
                <a:ea typeface="Raleway Medium"/>
                <a:cs typeface="Raleway Medium"/>
                <a:sym typeface="Raleway Medium"/>
              </a:rPr>
              <a:t>First-class generic functions</a:t>
            </a:r>
            <a:endParaRPr b="0" sz="1100">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Clr>
                <a:srgbClr val="3C78D8"/>
              </a:buClr>
              <a:buSzPts val="1100"/>
              <a:buAutoNum type="alphaLcPeriod"/>
            </a:pPr>
            <a:r>
              <a:rPr lang="en" sz="1100">
                <a:solidFill>
                  <a:srgbClr val="3C78D8"/>
                </a:solidFill>
                <a:highlight>
                  <a:srgbClr val="FFFFFF"/>
                </a:highlight>
              </a:rPr>
              <a:t>Abstraction over type constructors</a:t>
            </a:r>
            <a:endParaRPr sz="1100">
              <a:solidFill>
                <a:srgbClr val="3C78D8"/>
              </a:solidFill>
              <a:highlight>
                <a:srgbClr val="FFFFFF"/>
              </a:highlight>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Separate compilation  </a:t>
            </a:r>
            <a:endParaRPr b="0" sz="1100">
              <a:solidFill>
                <a:srgbClr val="1F1F1F"/>
              </a:solidFill>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Ad-hoc definitions for datatypes</a:t>
            </a:r>
            <a:endParaRPr b="0" sz="1100">
              <a:solidFill>
                <a:srgbClr val="1F1F1F"/>
              </a:solidFill>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Ad-hoc definitions for constructors</a:t>
            </a:r>
            <a:endParaRPr b="0" sz="1100">
              <a:solidFill>
                <a:srgbClr val="1F1F1F"/>
              </a:solidFill>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Extensibility</a:t>
            </a:r>
            <a:endParaRPr b="0" sz="1100">
              <a:solidFill>
                <a:srgbClr val="1F1F1F"/>
              </a:solidFill>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Multiple arguments</a:t>
            </a:r>
            <a:endParaRPr b="0" sz="1100">
              <a:solidFill>
                <a:srgbClr val="1F1F1F"/>
              </a:solidFill>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Multiple type representation arguments</a:t>
            </a:r>
            <a:endParaRPr b="0" sz="1100">
              <a:solidFill>
                <a:srgbClr val="1F1F1F"/>
              </a:solidFill>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Constructor names</a:t>
            </a:r>
            <a:endParaRPr b="0" sz="1100">
              <a:solidFill>
                <a:srgbClr val="1F1F1F"/>
              </a:solidFill>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Consumers</a:t>
            </a:r>
            <a:endParaRPr b="0" sz="1100">
              <a:solidFill>
                <a:srgbClr val="1F1F1F"/>
              </a:solidFill>
              <a:highlight>
                <a:srgbClr val="FFFFFF"/>
              </a:highlight>
              <a:latin typeface="Raleway Medium"/>
              <a:ea typeface="Raleway Medium"/>
              <a:cs typeface="Raleway Medium"/>
              <a:sym typeface="Raleway Medium"/>
            </a:endParaRPr>
          </a:p>
        </p:txBody>
      </p:sp>
      <p:pic>
        <p:nvPicPr>
          <p:cNvPr id="106" name="Google Shape;106;p18"/>
          <p:cNvPicPr preferRelativeResize="0"/>
          <p:nvPr/>
        </p:nvPicPr>
        <p:blipFill>
          <a:blip r:embed="rId3">
            <a:alphaModFix/>
          </a:blip>
          <a:stretch>
            <a:fillRect/>
          </a:stretch>
        </p:blipFill>
        <p:spPr>
          <a:xfrm>
            <a:off x="4572000" y="2075275"/>
            <a:ext cx="2882875" cy="570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idx="4294967295" type="title"/>
          </p:nvPr>
        </p:nvSpPr>
        <p:spPr>
          <a:xfrm>
            <a:off x="535775" y="712150"/>
            <a:ext cx="6807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solidFill>
                  <a:schemeClr val="dk1"/>
                </a:solidFill>
              </a:rPr>
              <a:t>Benchmarking Criteria</a:t>
            </a:r>
            <a:endParaRPr sz="1300"/>
          </a:p>
        </p:txBody>
      </p:sp>
      <p:sp>
        <p:nvSpPr>
          <p:cNvPr id="112" name="Google Shape;112;p19"/>
          <p:cNvSpPr txBox="1"/>
          <p:nvPr>
            <p:ph idx="4294967295" type="title"/>
          </p:nvPr>
        </p:nvSpPr>
        <p:spPr>
          <a:xfrm>
            <a:off x="535775" y="1480150"/>
            <a:ext cx="6586800" cy="3067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b="0" sz="1100">
              <a:solidFill>
                <a:srgbClr val="1F1F1F"/>
              </a:solidFill>
              <a:highlight>
                <a:srgbClr val="FFFFFF"/>
              </a:highlight>
              <a:latin typeface="Raleway Medium"/>
              <a:ea typeface="Raleway Medium"/>
              <a:cs typeface="Raleway Medium"/>
              <a:sym typeface="Raleway Medium"/>
            </a:endParaRPr>
          </a:p>
          <a:p>
            <a:pPr indent="0" lvl="0" marL="0" rtl="0" algn="just">
              <a:lnSpc>
                <a:spcPct val="115000"/>
              </a:lnSpc>
              <a:spcBef>
                <a:spcPts val="0"/>
              </a:spcBef>
              <a:spcAft>
                <a:spcPts val="0"/>
              </a:spcAft>
              <a:buNone/>
            </a:pPr>
            <a:r>
              <a:rPr lang="en" sz="1100">
                <a:solidFill>
                  <a:srgbClr val="1F1F1F"/>
                </a:solidFill>
                <a:highlight>
                  <a:srgbClr val="FFFFFF"/>
                </a:highlight>
              </a:rPr>
              <a:t>Expressiveness</a:t>
            </a:r>
            <a:endParaRPr sz="1100">
              <a:solidFill>
                <a:srgbClr val="1F1F1F"/>
              </a:solidFill>
              <a:highlight>
                <a:srgbClr val="FFFFFF"/>
              </a:highlight>
            </a:endParaRPr>
          </a:p>
          <a:p>
            <a:pPr indent="-298450" lvl="1" marL="914400" rtl="0" algn="just">
              <a:lnSpc>
                <a:spcPct val="115000"/>
              </a:lnSpc>
              <a:spcBef>
                <a:spcPts val="0"/>
              </a:spcBef>
              <a:spcAft>
                <a:spcPts val="0"/>
              </a:spcAft>
              <a:buSzPts val="1100"/>
              <a:buFont typeface="Raleway Medium"/>
              <a:buAutoNum type="alphaLcPeriod"/>
            </a:pPr>
            <a:r>
              <a:rPr b="0" lang="en" sz="1100">
                <a:highlight>
                  <a:srgbClr val="FFFFFF"/>
                </a:highlight>
                <a:latin typeface="Raleway Medium"/>
                <a:ea typeface="Raleway Medium"/>
                <a:cs typeface="Raleway Medium"/>
                <a:sym typeface="Raleway Medium"/>
              </a:rPr>
              <a:t>First-class generic functions</a:t>
            </a:r>
            <a:endParaRPr b="0" sz="1100">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SzPts val="1100"/>
              <a:buFont typeface="Raleway Medium"/>
              <a:buAutoNum type="alphaLcPeriod"/>
            </a:pPr>
            <a:r>
              <a:rPr b="0" lang="en" sz="1100">
                <a:highlight>
                  <a:srgbClr val="FFFFFF"/>
                </a:highlight>
                <a:latin typeface="Raleway Medium"/>
                <a:ea typeface="Raleway Medium"/>
                <a:cs typeface="Raleway Medium"/>
                <a:sym typeface="Raleway Medium"/>
              </a:rPr>
              <a:t>Abstraction over type constructors</a:t>
            </a:r>
            <a:endParaRPr b="0" sz="1100">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Separate compilation  </a:t>
            </a:r>
            <a:endParaRPr b="0" sz="1100">
              <a:solidFill>
                <a:srgbClr val="1F1F1F"/>
              </a:solidFill>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Clr>
                <a:srgbClr val="1155CC"/>
              </a:buClr>
              <a:buSzPts val="1100"/>
              <a:buAutoNum type="alphaLcPeriod"/>
            </a:pPr>
            <a:r>
              <a:rPr lang="en" sz="1100">
                <a:solidFill>
                  <a:srgbClr val="1155CC"/>
                </a:solidFill>
                <a:highlight>
                  <a:srgbClr val="FFFFFF"/>
                </a:highlight>
              </a:rPr>
              <a:t>Ad-hoc definitions for datatypes</a:t>
            </a:r>
            <a:endParaRPr sz="1100">
              <a:solidFill>
                <a:srgbClr val="1155CC"/>
              </a:solidFill>
              <a:highlight>
                <a:srgbClr val="FFFFFF"/>
              </a:highlight>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Ad-hoc definitions for constructors</a:t>
            </a:r>
            <a:endParaRPr b="0" sz="1100">
              <a:solidFill>
                <a:srgbClr val="1F1F1F"/>
              </a:solidFill>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Extensibility</a:t>
            </a:r>
            <a:endParaRPr b="0" sz="1100">
              <a:solidFill>
                <a:srgbClr val="1F1F1F"/>
              </a:solidFill>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Multiple arguments</a:t>
            </a:r>
            <a:endParaRPr b="0" sz="1100">
              <a:solidFill>
                <a:srgbClr val="1F1F1F"/>
              </a:solidFill>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Multiple type representation arguments</a:t>
            </a:r>
            <a:endParaRPr b="0" sz="1100">
              <a:solidFill>
                <a:srgbClr val="1F1F1F"/>
              </a:solidFill>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Constructor names</a:t>
            </a:r>
            <a:endParaRPr b="0" sz="1100">
              <a:solidFill>
                <a:srgbClr val="1F1F1F"/>
              </a:solidFill>
              <a:highlight>
                <a:srgbClr val="FFFFFF"/>
              </a:highlight>
              <a:latin typeface="Raleway Medium"/>
              <a:ea typeface="Raleway Medium"/>
              <a:cs typeface="Raleway Medium"/>
              <a:sym typeface="Raleway Medium"/>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latin typeface="Raleway Medium"/>
                <a:ea typeface="Raleway Medium"/>
                <a:cs typeface="Raleway Medium"/>
                <a:sym typeface="Raleway Medium"/>
              </a:rPr>
              <a:t>Consumers</a:t>
            </a:r>
            <a:endParaRPr b="0" sz="1100">
              <a:solidFill>
                <a:srgbClr val="1F1F1F"/>
              </a:solidFill>
              <a:highlight>
                <a:srgbClr val="FFFFFF"/>
              </a:highlight>
              <a:latin typeface="Raleway Medium"/>
              <a:ea typeface="Raleway Medium"/>
              <a:cs typeface="Raleway Medium"/>
              <a:sym typeface="Raleway Medium"/>
            </a:endParaRPr>
          </a:p>
        </p:txBody>
      </p:sp>
      <p:pic>
        <p:nvPicPr>
          <p:cNvPr id="113" name="Google Shape;113;p19"/>
          <p:cNvPicPr preferRelativeResize="0"/>
          <p:nvPr/>
        </p:nvPicPr>
        <p:blipFill>
          <a:blip r:embed="rId3">
            <a:alphaModFix/>
          </a:blip>
          <a:stretch>
            <a:fillRect/>
          </a:stretch>
        </p:blipFill>
        <p:spPr>
          <a:xfrm>
            <a:off x="4309538" y="1959563"/>
            <a:ext cx="2981325" cy="714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idx="4294967295" type="title"/>
          </p:nvPr>
        </p:nvSpPr>
        <p:spPr>
          <a:xfrm>
            <a:off x="535775" y="712150"/>
            <a:ext cx="6807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solidFill>
                  <a:schemeClr val="dk1"/>
                </a:solidFill>
              </a:rPr>
              <a:t>Benchmarking Criteria</a:t>
            </a:r>
            <a:endParaRPr sz="1300"/>
          </a:p>
        </p:txBody>
      </p:sp>
      <p:sp>
        <p:nvSpPr>
          <p:cNvPr id="119" name="Google Shape;119;p20"/>
          <p:cNvSpPr txBox="1"/>
          <p:nvPr>
            <p:ph idx="4294967295" type="title"/>
          </p:nvPr>
        </p:nvSpPr>
        <p:spPr>
          <a:xfrm>
            <a:off x="535775" y="1480150"/>
            <a:ext cx="6586800" cy="3067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b="0" sz="1100">
              <a:solidFill>
                <a:srgbClr val="1F1F1F"/>
              </a:solidFill>
              <a:highlight>
                <a:srgbClr val="FFFFFF"/>
              </a:highlight>
              <a:latin typeface="Raleway Medium"/>
              <a:ea typeface="Raleway Medium"/>
              <a:cs typeface="Raleway Medium"/>
              <a:sym typeface="Raleway Medium"/>
            </a:endParaRPr>
          </a:p>
          <a:p>
            <a:pPr indent="0" lvl="0" marL="0" rtl="0" algn="just">
              <a:lnSpc>
                <a:spcPct val="115000"/>
              </a:lnSpc>
              <a:spcBef>
                <a:spcPts val="0"/>
              </a:spcBef>
              <a:spcAft>
                <a:spcPts val="0"/>
              </a:spcAft>
              <a:buNone/>
            </a:pPr>
            <a:r>
              <a:rPr lang="en" sz="1100">
                <a:solidFill>
                  <a:srgbClr val="1F1F1F"/>
                </a:solidFill>
                <a:highlight>
                  <a:srgbClr val="FFFFFF"/>
                </a:highlight>
              </a:rPr>
              <a:t>Usability</a:t>
            </a:r>
            <a:endParaRPr sz="1100">
              <a:solidFill>
                <a:srgbClr val="1F1F1F"/>
              </a:solidFill>
              <a:highlight>
                <a:srgbClr val="FFFFFF"/>
              </a:highlight>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rPr>
              <a:t>Performance</a:t>
            </a:r>
            <a:endParaRPr b="0" sz="1100">
              <a:solidFill>
                <a:srgbClr val="1F1F1F"/>
              </a:solidFill>
              <a:highlight>
                <a:srgbClr val="FFFFFF"/>
              </a:highlight>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rPr>
              <a:t>Portability</a:t>
            </a:r>
            <a:endParaRPr b="0" sz="1100">
              <a:solidFill>
                <a:srgbClr val="1F1F1F"/>
              </a:solidFill>
              <a:highlight>
                <a:srgbClr val="FFFFFF"/>
              </a:highlight>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rPr>
              <a:t>Overhead of library use</a:t>
            </a:r>
            <a:endParaRPr b="0" sz="1100">
              <a:solidFill>
                <a:srgbClr val="1F1F1F"/>
              </a:solidFill>
              <a:highlight>
                <a:srgbClr val="FFFFFF"/>
              </a:highlight>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rPr>
              <a:t>Practical aspects</a:t>
            </a:r>
            <a:endParaRPr b="0" sz="1100">
              <a:solidFill>
                <a:srgbClr val="1F1F1F"/>
              </a:solidFill>
              <a:highlight>
                <a:srgbClr val="FFFFFF"/>
              </a:highlight>
            </a:endParaRPr>
          </a:p>
          <a:p>
            <a:pPr indent="-298450" lvl="1" marL="914400" rtl="0" algn="just">
              <a:lnSpc>
                <a:spcPct val="115000"/>
              </a:lnSpc>
              <a:spcBef>
                <a:spcPts val="0"/>
              </a:spcBef>
              <a:spcAft>
                <a:spcPts val="0"/>
              </a:spcAft>
              <a:buClr>
                <a:srgbClr val="1F1F1F"/>
              </a:buClr>
              <a:buSzPts val="1100"/>
              <a:buFont typeface="Raleway Medium"/>
              <a:buAutoNum type="alphaLcPeriod"/>
            </a:pPr>
            <a:r>
              <a:rPr b="0" lang="en" sz="1100">
                <a:solidFill>
                  <a:srgbClr val="1F1F1F"/>
                </a:solidFill>
                <a:highlight>
                  <a:srgbClr val="FFFFFF"/>
                </a:highlight>
              </a:rPr>
              <a:t>Ease of learning and use</a:t>
            </a:r>
            <a:endParaRPr b="0" sz="1100">
              <a:solidFill>
                <a:srgbClr val="1F1F1F"/>
              </a:solidFill>
              <a:highlight>
                <a:srgbClr val="FFFFFF"/>
              </a:highlight>
              <a:latin typeface="Raleway Medium"/>
              <a:ea typeface="Raleway Medium"/>
              <a:cs typeface="Raleway Medium"/>
              <a:sym typeface="Raleway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idx="4294967295" type="title"/>
          </p:nvPr>
        </p:nvSpPr>
        <p:spPr>
          <a:xfrm>
            <a:off x="535775" y="712150"/>
            <a:ext cx="6807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solidFill>
                  <a:schemeClr val="dk1"/>
                </a:solidFill>
              </a:rPr>
              <a:t>Test-1: First class generic functions</a:t>
            </a:r>
            <a:endParaRPr sz="1300"/>
          </a:p>
        </p:txBody>
      </p:sp>
      <p:pic>
        <p:nvPicPr>
          <p:cNvPr id="125" name="Google Shape;125;p21"/>
          <p:cNvPicPr preferRelativeResize="0"/>
          <p:nvPr/>
        </p:nvPicPr>
        <p:blipFill>
          <a:blip r:embed="rId3">
            <a:alphaModFix/>
          </a:blip>
          <a:stretch>
            <a:fillRect/>
          </a:stretch>
        </p:blipFill>
        <p:spPr>
          <a:xfrm>
            <a:off x="290247" y="1678025"/>
            <a:ext cx="4016675" cy="2555575"/>
          </a:xfrm>
          <a:prstGeom prst="rect">
            <a:avLst/>
          </a:prstGeom>
          <a:noFill/>
          <a:ln>
            <a:noFill/>
          </a:ln>
        </p:spPr>
      </p:pic>
      <p:pic>
        <p:nvPicPr>
          <p:cNvPr id="126" name="Google Shape;126;p21"/>
          <p:cNvPicPr preferRelativeResize="0"/>
          <p:nvPr/>
        </p:nvPicPr>
        <p:blipFill>
          <a:blip r:embed="rId4">
            <a:alphaModFix/>
          </a:blip>
          <a:stretch>
            <a:fillRect/>
          </a:stretch>
        </p:blipFill>
        <p:spPr>
          <a:xfrm>
            <a:off x="4664071" y="1773500"/>
            <a:ext cx="4373225" cy="2308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