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a21755b7_3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70a21755b7_3_1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Léon</a:t>
            </a:r>
            <a:endParaRPr/>
          </a:p>
        </p:txBody>
      </p:sp>
      <p:sp>
        <p:nvSpPr>
          <p:cNvPr id="171" name="Google Shape;171;g70a21755b7_3_1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0a21755b7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70a21755b7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Léon</a:t>
            </a:r>
            <a:endParaRPr/>
          </a:p>
        </p:txBody>
      </p:sp>
      <p:sp>
        <p:nvSpPr>
          <p:cNvPr id="260" name="Google Shape;260;g70a21755b7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0a21755b7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70a21755b7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Léon</a:t>
            </a:r>
            <a:endParaRPr/>
          </a:p>
        </p:txBody>
      </p:sp>
      <p:sp>
        <p:nvSpPr>
          <p:cNvPr id="270" name="Google Shape;270;g70a21755b7_1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0a21755b7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70a21755b7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Léon</a:t>
            </a:r>
            <a:endParaRPr/>
          </a:p>
        </p:txBody>
      </p:sp>
      <p:sp>
        <p:nvSpPr>
          <p:cNvPr id="280" name="Google Shape;280;g70a21755b7_1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a809b0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0a809b0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Click sign in button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Fill in details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Submit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Page reloads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Fill in log in details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Press login button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Log in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0a809b0a5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70a809b0a5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Luuk</a:t>
            </a:r>
            <a:endParaRPr/>
          </a:p>
        </p:txBody>
      </p:sp>
      <p:sp>
        <p:nvSpPr>
          <p:cNvPr id="294" name="Google Shape;294;g70a809b0a5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a809b0a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0a809b0a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Click create farm button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Fill in details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Click submit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New farm appears in table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0a21755b7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70a21755b7_1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70a21755b7_1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0a809b0a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0a809b0a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Sort farms by country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Select Netherlands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Select heart next to farm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Open side menu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Switch farms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Farm settings dissapears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0a21755b7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70a21755b7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70a21755b7_1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0a809b0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0a809b0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Select fields 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 4 points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Fill in details for field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Save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Field is displayed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 4 points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Fill in details for cropfield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Save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Crop field is displayed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Crop details are displayed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Crop field information is edited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Page is reloaded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is imported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Then cancelled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0a21755b7_3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70a21755b7_3_1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Luuk</a:t>
            </a:r>
            <a:endParaRPr/>
          </a:p>
        </p:txBody>
      </p:sp>
      <p:sp>
        <p:nvSpPr>
          <p:cNvPr id="180" name="Google Shape;180;g70a21755b7_3_18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0a21755b7_1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70a21755b7_1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70a21755b7_1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0a809b0a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0a809b0a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Select equipment 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Select DataMap 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what a data map looks like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observations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 back to equipment 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 equipment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Fill in details for equipment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New equipment is created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Edit equipment details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Delete equipment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Confirm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0a21755b7_1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70a21755b7_1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70a21755b7_1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0a809b0a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0a809b0a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Select live 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two different crop fields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Select history 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Select one field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crop fields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Select second field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increase in crop fields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Select crop fields and crop types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Select sensor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Graphs show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Select extra crop field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More data shows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0a21755b7_1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70a21755b7_1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70a21755b7_1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0a809b0a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0a809b0a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Farm admin =&gt; farm settings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user to the farm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Change role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not change own role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0a21755b7_3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70a21755b7_3_1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Léon</a:t>
            </a:r>
            <a:endParaRPr/>
          </a:p>
        </p:txBody>
      </p:sp>
      <p:sp>
        <p:nvSpPr>
          <p:cNvPr id="190" name="Google Shape;190;g70a21755b7_3_17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a21755b7_0_5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70a21755b7_0_5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Léon</a:t>
            </a:r>
            <a:endParaRPr/>
          </a:p>
        </p:txBody>
      </p:sp>
      <p:sp>
        <p:nvSpPr>
          <p:cNvPr id="202" name="Google Shape;202;g70a21755b7_0_5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0a21755b7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70a21755b7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Luuk</a:t>
            </a:r>
            <a:endParaRPr/>
          </a:p>
        </p:txBody>
      </p:sp>
      <p:sp>
        <p:nvSpPr>
          <p:cNvPr id="214" name="Google Shape;214;g70a21755b7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0ada8bc41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70ada8bc41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Luuk</a:t>
            </a:r>
            <a:endParaRPr/>
          </a:p>
        </p:txBody>
      </p:sp>
      <p:sp>
        <p:nvSpPr>
          <p:cNvPr id="223" name="Google Shape;223;g70ada8bc41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a21755b7_0_5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70a21755b7_0_5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Luuk</a:t>
            </a:r>
            <a:endParaRPr/>
          </a:p>
        </p:txBody>
      </p:sp>
      <p:sp>
        <p:nvSpPr>
          <p:cNvPr id="232" name="Google Shape;232;g70a21755b7_0_5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0a21755b7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70a21755b7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Léon</a:t>
            </a:r>
            <a:endParaRPr/>
          </a:p>
        </p:txBody>
      </p:sp>
      <p:sp>
        <p:nvSpPr>
          <p:cNvPr id="241" name="Google Shape;241;g70a21755b7_1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0a21755b7_3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70a21755b7_3_1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Luuk</a:t>
            </a:r>
            <a:endParaRPr/>
          </a:p>
        </p:txBody>
      </p:sp>
      <p:sp>
        <p:nvSpPr>
          <p:cNvPr id="251" name="Google Shape;251;g70a21755b7_3_19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Title at the top">
  <p:cSld name="Title slide - Title at the top">
    <p:bg>
      <p:bgPr>
        <a:solidFill>
          <a:srgbClr val="EEE8E8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dk1">
              <a:alpha val="2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-1" y="756049"/>
            <a:ext cx="9144000" cy="7920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ctr" bIns="0" lIns="756000" spcFirstLastPara="1" rIns="1962000" wrap="square" tIns="0">
            <a:noAutofit/>
          </a:bodyPr>
          <a:lstStyle>
            <a:lvl1pPr lv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  <a:defRPr sz="2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-1" y="1548000"/>
            <a:ext cx="9144000" cy="2880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t" bIns="0" lIns="756000" spcFirstLastPara="1" rIns="1962000" wrap="square" tIns="1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0600" y="4568825"/>
            <a:ext cx="1803398" cy="5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2" type="body"/>
          </p:nvPr>
        </p:nvSpPr>
        <p:spPr>
          <a:xfrm>
            <a:off x="0" y="3990975"/>
            <a:ext cx="9144000" cy="576300"/>
          </a:xfrm>
          <a:prstGeom prst="rect">
            <a:avLst/>
          </a:prstGeom>
          <a:solidFill>
            <a:srgbClr val="000000">
              <a:alpha val="24705"/>
            </a:srgbClr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/>
        </p:nvSpPr>
        <p:spPr>
          <a:xfrm>
            <a:off x="-1811243" y="610998"/>
            <a:ext cx="1729500" cy="163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background image by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-&gt; ‘Format background...',</a:t>
            </a:r>
            <a:endParaRPr/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‘Fill by image’ or ‘Bitmappattern’,</a:t>
            </a:r>
            <a:endParaRPr/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‘File...’-button to browse for an image.</a:t>
            </a:r>
            <a:endParaRPr/>
          </a:p>
        </p:txBody>
      </p:sp>
      <p:sp>
        <p:nvSpPr>
          <p:cNvPr id="18" name="Google Shape;18;p2"/>
          <p:cNvSpPr txBox="1"/>
          <p:nvPr>
            <p:ph idx="3" type="body"/>
          </p:nvPr>
        </p:nvSpPr>
        <p:spPr>
          <a:xfrm>
            <a:off x="-6667" y="4567237"/>
            <a:ext cx="7347300" cy="57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+ image/movie 16:9">
  <p:cSld name="Headline + image/movie 16:9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758825" y="518711"/>
            <a:ext cx="7556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1889125" y="1079501"/>
            <a:ext cx="52926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2" type="body"/>
          </p:nvPr>
        </p:nvSpPr>
        <p:spPr>
          <a:xfrm>
            <a:off x="1889125" y="4106268"/>
            <a:ext cx="52926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i="1" sz="1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3 images">
  <p:cSld name="Text + 3 image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758825" y="518711"/>
            <a:ext cx="7556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758824" y="1306642"/>
            <a:ext cx="20844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2"/>
          <p:cNvSpPr txBox="1"/>
          <p:nvPr>
            <p:ph idx="2" type="body"/>
          </p:nvPr>
        </p:nvSpPr>
        <p:spPr>
          <a:xfrm>
            <a:off x="3490913" y="1302661"/>
            <a:ext cx="20844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3" type="body"/>
          </p:nvPr>
        </p:nvSpPr>
        <p:spPr>
          <a:xfrm>
            <a:off x="6235414" y="1302661"/>
            <a:ext cx="20844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  <a:defRPr sz="165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2"/>
          <p:cNvSpPr/>
          <p:nvPr>
            <p:ph idx="4" type="pic"/>
          </p:nvPr>
        </p:nvSpPr>
        <p:spPr>
          <a:xfrm>
            <a:off x="755650" y="1943101"/>
            <a:ext cx="2087700" cy="26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2"/>
          <p:cNvSpPr/>
          <p:nvPr>
            <p:ph idx="5" type="pic"/>
          </p:nvPr>
        </p:nvSpPr>
        <p:spPr>
          <a:xfrm>
            <a:off x="3487739" y="1943101"/>
            <a:ext cx="2087700" cy="26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2"/>
          <p:cNvSpPr/>
          <p:nvPr>
            <p:ph idx="6" type="pic"/>
          </p:nvPr>
        </p:nvSpPr>
        <p:spPr>
          <a:xfrm>
            <a:off x="6235414" y="1943101"/>
            <a:ext cx="2087700" cy="26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+ full screen dark image">
  <p:cSld name="Heading + full screen dark image">
    <p:bg>
      <p:bgPr>
        <a:solidFill>
          <a:srgbClr val="A5A5A5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758825" y="518400"/>
            <a:ext cx="75564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-1811243" y="610998"/>
            <a:ext cx="1729500" cy="163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background image by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-&gt; ‘Format background...',</a:t>
            </a:r>
            <a:endParaRPr/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‘Fill by image’ or ‘Bitmappattern’,</a:t>
            </a:r>
            <a:endParaRPr/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‘File...’-button to browse for an image.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+ full screen light image">
  <p:cSld name="Heading + full screen light image">
    <p:bg>
      <p:bgPr>
        <a:solidFill>
          <a:srgbClr val="F2F2F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758825" y="518400"/>
            <a:ext cx="75564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-1811243" y="610998"/>
            <a:ext cx="1729500" cy="163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background image by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-&gt; ‘Format background...',</a:t>
            </a:r>
            <a:endParaRPr/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‘Fill by image’ or ‘Bitmappattern’,</a:t>
            </a:r>
            <a:endParaRPr/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‘File...’-button to browse for an image.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ite background">
  <p:cSld name="White background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758825" y="518400"/>
            <a:ext cx="75564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0" y="456378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5"/>
          <p:cNvSpPr/>
          <p:nvPr>
            <p:ph idx="2" type="pic"/>
          </p:nvPr>
        </p:nvSpPr>
        <p:spPr>
          <a:xfrm>
            <a:off x="1890000" y="1299075"/>
            <a:ext cx="52926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5"/>
          <p:cNvSpPr txBox="1"/>
          <p:nvPr/>
        </p:nvSpPr>
        <p:spPr>
          <a:xfrm>
            <a:off x="-1811243" y="610998"/>
            <a:ext cx="1729500" cy="270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placement of a photo/illustration with a white background, as shown on the right, please choose this slide-layout.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background image by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-&gt; ‘Format background...',</a:t>
            </a:r>
            <a:endParaRPr/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‘Fill by image’ or ‘Bitmappattern’,</a:t>
            </a:r>
            <a:endParaRPr/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‘File...’-button to browse for an image.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carlet background">
  <p:cSld name="Scarlet background">
    <p:bg>
      <p:bgPr>
        <a:solidFill>
          <a:schemeClr val="dk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758825" y="518711"/>
            <a:ext cx="7556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758824" y="1306642"/>
            <a:ext cx="75564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  <a:defRPr>
                <a:solidFill>
                  <a:schemeClr val="lt1"/>
                </a:solidFill>
              </a:defRPr>
            </a:lvl2pPr>
            <a:lvl3pPr indent="-333375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•"/>
              <a:defRPr>
                <a:solidFill>
                  <a:schemeClr val="lt1"/>
                </a:solidFill>
              </a:defRPr>
            </a:lvl3pPr>
            <a:lvl4pPr indent="-333375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•"/>
              <a:defRPr>
                <a:solidFill>
                  <a:schemeClr val="lt1"/>
                </a:solidFill>
              </a:defRPr>
            </a:lvl4pPr>
            <a:lvl5pPr indent="-333375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-1818864" y="1307797"/>
            <a:ext cx="1769100" cy="347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the text by increasing or decreasing the list level.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 the cursor in the text and use these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buttons (@ tab Start/Home - group Alinea/Paragraph)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=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19.5pt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16.5pt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=     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=          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29620" y="2492375"/>
            <a:ext cx="12858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+ text">
  <p:cSld name="Table + 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755650" y="586800"/>
            <a:ext cx="7563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  <a:defRPr b="0" sz="1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755651" y="2638425"/>
            <a:ext cx="75636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-1811243" y="610998"/>
            <a:ext cx="1729500" cy="4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table by clicking the table icon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-1818864" y="1307797"/>
            <a:ext cx="1769100" cy="347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the text by increasing or decreasing the list level.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 the cursor in the text and use these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buttons (@ tab Start/Home - group Alinea/Paragraph)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=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19.5pt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16.5pt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=     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=          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29620" y="2492375"/>
            <a:ext cx="12858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">
  <p:cSld name="Char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755650" y="586800"/>
            <a:ext cx="7563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  <a:defRPr b="0" sz="1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18"/>
          <p:cNvSpPr/>
          <p:nvPr>
            <p:ph idx="2" type="chart"/>
          </p:nvPr>
        </p:nvSpPr>
        <p:spPr>
          <a:xfrm>
            <a:off x="755650" y="1079500"/>
            <a:ext cx="75597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18"/>
          <p:cNvSpPr txBox="1"/>
          <p:nvPr/>
        </p:nvSpPr>
        <p:spPr>
          <a:xfrm>
            <a:off x="-1818863" y="1449198"/>
            <a:ext cx="1729500" cy="4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chart by clicking the chart icon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9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54" name="Google Shape;154;p1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9" name="Google Shape;159;p1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75600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0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3" name="Google Shape;163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95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650"/>
              <a:buNone/>
              <a:defRPr/>
            </a:lvl2pPr>
            <a:lvl3pPr indent="-333375" lvl="2" marL="1371600" rtl="0">
              <a:spcBef>
                <a:spcPts val="0"/>
              </a:spcBef>
              <a:spcAft>
                <a:spcPts val="0"/>
              </a:spcAft>
              <a:buSzPts val="1650"/>
              <a:buChar char="•"/>
              <a:defRPr/>
            </a:lvl3pPr>
            <a:lvl4pPr indent="-333375" lvl="3" marL="1828800" rtl="0">
              <a:spcBef>
                <a:spcPts val="0"/>
              </a:spcBef>
              <a:spcAft>
                <a:spcPts val="0"/>
              </a:spcAft>
              <a:buSzPts val="1650"/>
              <a:buChar char="•"/>
              <a:defRPr/>
            </a:lvl4pPr>
            <a:lvl5pPr indent="-333375" lvl="4" marL="2286000" rtl="0">
              <a:spcBef>
                <a:spcPts val="0"/>
              </a:spcBef>
              <a:spcAft>
                <a:spcPts val="0"/>
              </a:spcAft>
              <a:buSzPts val="1650"/>
              <a:buChar char="•"/>
              <a:defRPr/>
            </a:lvl5pPr>
            <a:lvl6pPr indent="-314325" lvl="5" marL="2743200" rtl="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rtl="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rtl="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rtl="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75600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Title in the middle">
  <p:cSld name="Title slide - Title in the midd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dk1">
              <a:alpha val="2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 txBox="1"/>
          <p:nvPr>
            <p:ph type="ctrTitle"/>
          </p:nvPr>
        </p:nvSpPr>
        <p:spPr>
          <a:xfrm>
            <a:off x="-1" y="1835549"/>
            <a:ext cx="9144000" cy="7920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ctr" bIns="0" lIns="756000" spcFirstLastPara="1" rIns="1962000" wrap="square" tIns="0">
            <a:noAutofit/>
          </a:bodyPr>
          <a:lstStyle>
            <a:lvl1pPr lv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  <a:defRPr sz="2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-1" y="2628097"/>
            <a:ext cx="9144000" cy="2880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t" bIns="0" lIns="756000" spcFirstLastPara="1" rIns="1962000" wrap="square" tIns="1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0600" y="4568825"/>
            <a:ext cx="1803398" cy="5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idx="2" type="body"/>
          </p:nvPr>
        </p:nvSpPr>
        <p:spPr>
          <a:xfrm>
            <a:off x="0" y="3990975"/>
            <a:ext cx="9144000" cy="576300"/>
          </a:xfrm>
          <a:prstGeom prst="rect">
            <a:avLst/>
          </a:prstGeom>
          <a:solidFill>
            <a:srgbClr val="000000">
              <a:alpha val="24705"/>
            </a:srgbClr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3" type="body"/>
          </p:nvPr>
        </p:nvSpPr>
        <p:spPr>
          <a:xfrm>
            <a:off x="-6667" y="4567237"/>
            <a:ext cx="7347300" cy="57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/>
        </p:nvSpPr>
        <p:spPr>
          <a:xfrm>
            <a:off x="-1811243" y="610998"/>
            <a:ext cx="1729500" cy="163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background image by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-&gt; ‘Format background...',</a:t>
            </a:r>
            <a:endParaRPr/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‘Fill by image’ or ‘Bitmappattern’,</a:t>
            </a:r>
            <a:endParaRPr/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‘File...’-button to browse for an image.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Title at the bottom">
  <p:cSld name="Title slide - Title at the bottom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dk1">
              <a:alpha val="2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type="ctrTitle"/>
          </p:nvPr>
        </p:nvSpPr>
        <p:spPr>
          <a:xfrm>
            <a:off x="-1" y="2915049"/>
            <a:ext cx="9144000" cy="7920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ctr" bIns="0" lIns="756000" spcFirstLastPara="1" rIns="1962000" wrap="square" tIns="0">
            <a:noAutofit/>
          </a:bodyPr>
          <a:lstStyle>
            <a:lvl1pPr lv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  <a:defRPr sz="2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-1" y="3708591"/>
            <a:ext cx="9144000" cy="2880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t" bIns="0" lIns="756000" spcFirstLastPara="1" rIns="1962000" wrap="square" tIns="1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0600" y="4568825"/>
            <a:ext cx="1803398" cy="5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2" type="body"/>
          </p:nvPr>
        </p:nvSpPr>
        <p:spPr>
          <a:xfrm>
            <a:off x="0" y="3990975"/>
            <a:ext cx="9144000" cy="576300"/>
          </a:xfrm>
          <a:prstGeom prst="rect">
            <a:avLst/>
          </a:prstGeom>
          <a:solidFill>
            <a:srgbClr val="000000">
              <a:alpha val="24705"/>
            </a:srgbClr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1"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3" type="body"/>
          </p:nvPr>
        </p:nvSpPr>
        <p:spPr>
          <a:xfrm>
            <a:off x="-6667" y="4567237"/>
            <a:ext cx="7347300" cy="57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/>
        </p:nvSpPr>
        <p:spPr>
          <a:xfrm>
            <a:off x="-1811243" y="610998"/>
            <a:ext cx="1729500" cy="163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background image by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-&gt; ‘Format background...',</a:t>
            </a:r>
            <a:endParaRPr/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‘Fill by image’ or ‘Bitmappattern’,</a:t>
            </a:r>
            <a:endParaRPr/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‘File...’-button to browse for an image.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slide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58825" y="518711"/>
            <a:ext cx="7556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58824" y="1306642"/>
            <a:ext cx="75564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 txBox="1"/>
          <p:nvPr/>
        </p:nvSpPr>
        <p:spPr>
          <a:xfrm>
            <a:off x="-1818864" y="1307797"/>
            <a:ext cx="1769100" cy="347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the text by increasing or decreasing the list level.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 the cursor in the text and use these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buttons (@ tab Start/Home - group Alinea/Paragraph)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=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19.5pt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16.5pt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=     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=          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29620" y="2492375"/>
            <a:ext cx="12858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slide - 2 columns">
  <p:cSld name="Text slide - 2 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58825" y="585793"/>
            <a:ext cx="35958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  <a:defRPr b="0" sz="1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755650" y="1295401"/>
            <a:ext cx="35988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723606" y="1296000"/>
            <a:ext cx="3595800" cy="29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idx="3" type="body"/>
          </p:nvPr>
        </p:nvSpPr>
        <p:spPr>
          <a:xfrm>
            <a:off x="4714875" y="586800"/>
            <a:ext cx="36045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 b="0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" name="Google Shape;51;p6"/>
          <p:cNvSpPr txBox="1"/>
          <p:nvPr/>
        </p:nvSpPr>
        <p:spPr>
          <a:xfrm>
            <a:off x="-1818864" y="1307797"/>
            <a:ext cx="1769100" cy="347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the text by increasing or decreasing the list level.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 the cursor in the text and use these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buttons (@ tab Start/Home - group Alinea/Paragraph)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=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19.5pt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16.5pt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=     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=          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29620" y="2492375"/>
            <a:ext cx="12858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/2 text - 1/2 image">
  <p:cSld name="1/2 text - 1/2 ima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756000" y="586800"/>
            <a:ext cx="36000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  <a:defRPr b="0" sz="1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755650" y="1295401"/>
            <a:ext cx="35988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/>
          <p:nvPr>
            <p:ph idx="2" type="pic"/>
          </p:nvPr>
        </p:nvSpPr>
        <p:spPr>
          <a:xfrm>
            <a:off x="4714875" y="0"/>
            <a:ext cx="4429200" cy="4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/>
        </p:nvSpPr>
        <p:spPr>
          <a:xfrm>
            <a:off x="-1818864" y="1307797"/>
            <a:ext cx="1769100" cy="347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the text by increasing or decreasing the list level.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 the cursor in the text and use these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buttons (@ tab Start/Home - group Alinea/Paragraph)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=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19.5pt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16.5pt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=     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=          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29620" y="2492375"/>
            <a:ext cx="12858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/3 text - 1/3 image">
  <p:cSld name="2/3 text - 1/3 imag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756000" y="586800"/>
            <a:ext cx="49101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  <a:defRPr b="0" sz="1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755650" y="1295401"/>
            <a:ext cx="49134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8"/>
          <p:cNvSpPr/>
          <p:nvPr>
            <p:ph idx="2" type="pic"/>
          </p:nvPr>
        </p:nvSpPr>
        <p:spPr>
          <a:xfrm>
            <a:off x="6046788" y="0"/>
            <a:ext cx="3097200" cy="4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/>
        </p:nvSpPr>
        <p:spPr>
          <a:xfrm>
            <a:off x="-1818864" y="1307797"/>
            <a:ext cx="1769100" cy="347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the text by increasing or decreasing the list level.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 the cursor in the text and use these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buttons (@ tab Start/Home - group Alinea/Paragraph)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=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19.5pt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16.5pt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=     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=          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29620" y="2492375"/>
            <a:ext cx="12858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/2 image - 1/2 text">
  <p:cSld name="1/2 image - 1/2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723518" y="586800"/>
            <a:ext cx="36000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  <a:defRPr b="0" sz="1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720343" y="1295401"/>
            <a:ext cx="35988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9"/>
          <p:cNvSpPr/>
          <p:nvPr>
            <p:ph idx="2" type="pic"/>
          </p:nvPr>
        </p:nvSpPr>
        <p:spPr>
          <a:xfrm>
            <a:off x="0" y="0"/>
            <a:ext cx="4354500" cy="4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9"/>
          <p:cNvSpPr txBox="1"/>
          <p:nvPr/>
        </p:nvSpPr>
        <p:spPr>
          <a:xfrm>
            <a:off x="-1818864" y="1307797"/>
            <a:ext cx="1769100" cy="347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the text by increasing or decreasing the list level.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 the cursor in the text and use these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buttons (@ tab Start/Home - group Alinea/Paragraph)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=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19.5pt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16.5pt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=     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=          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29620" y="2492375"/>
            <a:ext cx="12858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/3 image - 2/3 text">
  <p:cSld name="1/3 image - 2/3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3494405" y="586800"/>
            <a:ext cx="48210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  <a:defRPr b="0" sz="1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3491230" y="1295401"/>
            <a:ext cx="48240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0"/>
          <p:cNvSpPr/>
          <p:nvPr>
            <p:ph idx="2" type="pic"/>
          </p:nvPr>
        </p:nvSpPr>
        <p:spPr>
          <a:xfrm>
            <a:off x="0" y="0"/>
            <a:ext cx="3022500" cy="4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0"/>
          <p:cNvSpPr txBox="1"/>
          <p:nvPr/>
        </p:nvSpPr>
        <p:spPr>
          <a:xfrm>
            <a:off x="-1818864" y="1307797"/>
            <a:ext cx="1769100" cy="347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the text by increasing or decreasing the list level.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 the cursor in the text and use these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buttons (@ tab Start/Home - group Alinea/Paragraph)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=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19.5pt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16.5pt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=     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=           </a:t>
            </a: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</a:t>
            </a:r>
            <a:endParaRPr b="1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29620" y="2492375"/>
            <a:ext cx="12858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E8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58825" y="518711"/>
            <a:ext cx="7556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58824" y="1306642"/>
            <a:ext cx="75564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3375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3375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3375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56575" y="4568825"/>
            <a:ext cx="987426" cy="5746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gGudpOYzCOtJXP4zFdPFSiLIDlcvcU4W/view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qiY0M6FmVB0fsOpKwHHJXSkPV8IhXQch/view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-_hdg2IhgaWNohyqXbZno4-_MalCm1HV/view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McfxXNu-kiHBmQsC26y1FYm76xb0MZJl/view" TargetMode="External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B6alOZnQjqta9B_u1S9Ddy7ynX8HycvX/view" TargetMode="External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iDXvhE6B8C_Sx_tcBJTVlmDQPQZ9nMfO/view" TargetMode="External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RqsZcnTL7B1OVfFyyRBJBqhnYXnkegwm/view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ctrTitle"/>
          </p:nvPr>
        </p:nvSpPr>
        <p:spPr>
          <a:xfrm>
            <a:off x="-1" y="756049"/>
            <a:ext cx="9143999" cy="7920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ctr" bIns="0" lIns="756000" spcFirstLastPara="1" rIns="1962000" wrap="square" tIns="0">
            <a:noAutofit/>
          </a:bodyPr>
          <a:lstStyle/>
          <a:p>
            <a:pPr indent="0" lvl="0" marL="0" rt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"/>
              <a:t>StripeFarmer</a:t>
            </a:r>
            <a:endParaRPr/>
          </a:p>
        </p:txBody>
      </p:sp>
      <p:sp>
        <p:nvSpPr>
          <p:cNvPr id="174" name="Google Shape;174;p21"/>
          <p:cNvSpPr txBox="1"/>
          <p:nvPr>
            <p:ph idx="1" type="subTitle"/>
          </p:nvPr>
        </p:nvSpPr>
        <p:spPr>
          <a:xfrm>
            <a:off x="-1" y="1548000"/>
            <a:ext cx="9143999" cy="2880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t" bIns="0" lIns="756000" spcFirstLastPara="1" rIns="1962000" wrap="square" tIns="1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"/>
              <a:t>Software Engineering Project (SEP) Final presentation</a:t>
            </a:r>
            <a:endParaRPr/>
          </a:p>
        </p:txBody>
      </p:sp>
      <p:sp>
        <p:nvSpPr>
          <p:cNvPr id="175" name="Google Shape;175;p21"/>
          <p:cNvSpPr txBox="1"/>
          <p:nvPr>
            <p:ph idx="2" type="body"/>
          </p:nvPr>
        </p:nvSpPr>
        <p:spPr>
          <a:xfrm>
            <a:off x="0" y="2416901"/>
            <a:ext cx="9144000" cy="2150400"/>
          </a:xfrm>
          <a:prstGeom prst="rect">
            <a:avLst/>
          </a:prstGeom>
          <a:solidFill>
            <a:srgbClr val="000000">
              <a:alpha val="24705"/>
            </a:srgbClr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Members of SEP Group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K.K.J. Burgers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M. Ghanem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A.N. Groote Woortmann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M.J.B. Keizer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van Leeuwen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W.J.A. van Santvoort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H.P.A. Swinkels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L. van de Beek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L.A. Roozen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 txBox="1"/>
          <p:nvPr>
            <p:ph idx="3" type="body"/>
          </p:nvPr>
        </p:nvSpPr>
        <p:spPr>
          <a:xfrm>
            <a:off x="8" y="4567312"/>
            <a:ext cx="7347300" cy="57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SEP </a:t>
            </a:r>
            <a:r>
              <a:rPr b="1" lang="en"/>
              <a:t>Group 1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757238" y="563150"/>
            <a:ext cx="49101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</a:pPr>
            <a:r>
              <a:rPr b="1" lang="en" sz="2400"/>
              <a:t>DataLink service</a:t>
            </a:r>
            <a:endParaRPr b="1" sz="2400"/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755650" y="1295400"/>
            <a:ext cx="38163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NodeJS Express server with PostGreSQL database</a:t>
            </a:r>
            <a:endParaRPr sz="1650"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Links equipment from the database to sensors from an external API such as WolkyTolky</a:t>
            </a:r>
            <a:endParaRPr sz="1650"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Converts and stores the data received from live streaming sensors provided by an API such as WolkyTolky to the database periodically</a:t>
            </a:r>
            <a:endParaRPr sz="1650"/>
          </a:p>
        </p:txBody>
      </p:sp>
      <p:sp>
        <p:nvSpPr>
          <p:cNvPr id="264" name="Google Shape;264;p30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StripeFarmer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675" y="0"/>
            <a:ext cx="4568400" cy="45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758825" y="518711"/>
            <a:ext cx="7556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" sz="2400"/>
              <a:t>Demo</a:t>
            </a:r>
            <a:endParaRPr sz="2400"/>
          </a:p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758824" y="1306642"/>
            <a:ext cx="75564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Registration/Login</a:t>
            </a:r>
            <a:endParaRPr sz="1650"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Farm creation</a:t>
            </a:r>
            <a:endParaRPr sz="1650"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Navigation</a:t>
            </a:r>
            <a:endParaRPr sz="1650"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Manage fields</a:t>
            </a:r>
            <a:endParaRPr sz="1650"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Manage equipment</a:t>
            </a:r>
            <a:endParaRPr sz="1650"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Manage data</a:t>
            </a:r>
            <a:endParaRPr sz="1650"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Manage user access</a:t>
            </a:r>
            <a:endParaRPr sz="1650"/>
          </a:p>
          <a:p>
            <a:pPr indent="0" lvl="0" marL="1809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StripeFarmer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" name="Google Shape;276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512" r="1512" t="0"/>
          <a:stretch/>
        </p:blipFill>
        <p:spPr>
          <a:xfrm>
            <a:off x="4714875" y="0"/>
            <a:ext cx="4429200" cy="45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755638" y="563100"/>
            <a:ext cx="49101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</a:pPr>
            <a:r>
              <a:rPr b="1" lang="en" sz="2400"/>
              <a:t>Demo: Registration/Login</a:t>
            </a:r>
            <a:endParaRPr b="1" sz="2400"/>
          </a:p>
        </p:txBody>
      </p:sp>
      <p:sp>
        <p:nvSpPr>
          <p:cNvPr id="283" name="Google Shape;283;p32"/>
          <p:cNvSpPr txBox="1"/>
          <p:nvPr>
            <p:ph idx="1" type="body"/>
          </p:nvPr>
        </p:nvSpPr>
        <p:spPr>
          <a:xfrm>
            <a:off x="755650" y="1295400"/>
            <a:ext cx="60099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User </a:t>
            </a:r>
            <a:r>
              <a:rPr lang="en" sz="1650"/>
              <a:t>needs to register for an account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User can login</a:t>
            </a:r>
            <a:endParaRPr sz="1650"/>
          </a:p>
        </p:txBody>
      </p:sp>
      <p:sp>
        <p:nvSpPr>
          <p:cNvPr id="284" name="Google Shape;284;p32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StripeFarmer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3" title="RegistrationLogi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type="title"/>
          </p:nvPr>
        </p:nvSpPr>
        <p:spPr>
          <a:xfrm>
            <a:off x="755638" y="563100"/>
            <a:ext cx="49101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</a:pPr>
            <a:r>
              <a:rPr b="1" lang="en" sz="2400"/>
              <a:t>Demo: Farm creation</a:t>
            </a:r>
            <a:endParaRPr b="1" sz="2400"/>
          </a:p>
        </p:txBody>
      </p:sp>
      <p:sp>
        <p:nvSpPr>
          <p:cNvPr id="297" name="Google Shape;297;p34"/>
          <p:cNvSpPr txBox="1"/>
          <p:nvPr>
            <p:ph idx="1" type="body"/>
          </p:nvPr>
        </p:nvSpPr>
        <p:spPr>
          <a:xfrm>
            <a:off x="755650" y="1295400"/>
            <a:ext cx="38163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User can create a farm</a:t>
            </a:r>
            <a:endParaRPr sz="1650"/>
          </a:p>
        </p:txBody>
      </p:sp>
      <p:sp>
        <p:nvSpPr>
          <p:cNvPr id="298" name="Google Shape;298;p34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StripeFarmer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5" title="CreateFar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type="title"/>
          </p:nvPr>
        </p:nvSpPr>
        <p:spPr>
          <a:xfrm>
            <a:off x="755638" y="563100"/>
            <a:ext cx="49101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</a:pPr>
            <a:r>
              <a:rPr b="1" lang="en" sz="2400"/>
              <a:t>Demo: Navigation</a:t>
            </a:r>
            <a:endParaRPr b="1" sz="2400"/>
          </a:p>
        </p:txBody>
      </p:sp>
      <p:sp>
        <p:nvSpPr>
          <p:cNvPr id="311" name="Google Shape;311;p36"/>
          <p:cNvSpPr txBox="1"/>
          <p:nvPr>
            <p:ph idx="1" type="body"/>
          </p:nvPr>
        </p:nvSpPr>
        <p:spPr>
          <a:xfrm>
            <a:off x="755650" y="1295400"/>
            <a:ext cx="67089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User can sort farms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User can favorite farms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User can switch between favorites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User can navigate to different views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Some things are only available if the user has the correct role</a:t>
            </a:r>
            <a:endParaRPr sz="1650"/>
          </a:p>
        </p:txBody>
      </p:sp>
      <p:sp>
        <p:nvSpPr>
          <p:cNvPr id="312" name="Google Shape;312;p36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StripeFarmer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6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type="title"/>
          </p:nvPr>
        </p:nvSpPr>
        <p:spPr>
          <a:xfrm>
            <a:off x="756000" y="586800"/>
            <a:ext cx="4910100" cy="73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 txBox="1"/>
          <p:nvPr>
            <p:ph idx="1" type="body"/>
          </p:nvPr>
        </p:nvSpPr>
        <p:spPr>
          <a:xfrm>
            <a:off x="755650" y="1295401"/>
            <a:ext cx="4913400" cy="29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"/>
          <p:cNvSpPr/>
          <p:nvPr>
            <p:ph idx="2" type="pic"/>
          </p:nvPr>
        </p:nvSpPr>
        <p:spPr>
          <a:xfrm>
            <a:off x="6046788" y="0"/>
            <a:ext cx="3097200" cy="45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37" title="Navig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/>
          <p:nvPr>
            <p:ph type="title"/>
          </p:nvPr>
        </p:nvSpPr>
        <p:spPr>
          <a:xfrm>
            <a:off x="755638" y="563100"/>
            <a:ext cx="49101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</a:pPr>
            <a:r>
              <a:rPr b="1" lang="en" sz="2400"/>
              <a:t>Demo: Manage fields</a:t>
            </a:r>
            <a:endParaRPr b="1" sz="2400"/>
          </a:p>
        </p:txBody>
      </p:sp>
      <p:sp>
        <p:nvSpPr>
          <p:cNvPr id="328" name="Google Shape;328;p38"/>
          <p:cNvSpPr txBox="1"/>
          <p:nvPr>
            <p:ph idx="1" type="body"/>
          </p:nvPr>
        </p:nvSpPr>
        <p:spPr>
          <a:xfrm>
            <a:off x="755650" y="1295400"/>
            <a:ext cx="74685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User can create fields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User can c</a:t>
            </a:r>
            <a:r>
              <a:rPr lang="en" sz="1650"/>
              <a:t>reate crop fields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User can v</a:t>
            </a:r>
            <a:r>
              <a:rPr lang="en" sz="1650"/>
              <a:t>iew (crop) field information</a:t>
            </a:r>
            <a:endParaRPr sz="1650"/>
          </a:p>
        </p:txBody>
      </p:sp>
      <p:sp>
        <p:nvSpPr>
          <p:cNvPr id="329" name="Google Shape;329;p38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StripeFarmer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/>
          <p:nvPr>
            <p:ph type="title"/>
          </p:nvPr>
        </p:nvSpPr>
        <p:spPr>
          <a:xfrm>
            <a:off x="756000" y="586800"/>
            <a:ext cx="4910100" cy="73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 txBox="1"/>
          <p:nvPr>
            <p:ph idx="1" type="body"/>
          </p:nvPr>
        </p:nvSpPr>
        <p:spPr>
          <a:xfrm>
            <a:off x="755650" y="1295401"/>
            <a:ext cx="4913400" cy="29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39" title="field manag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2875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756000" y="586800"/>
            <a:ext cx="36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"/>
              <a:t>Contents: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756575" y="1104900"/>
            <a:ext cx="3598800" cy="3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/>
              <a:t>Context: Precision Agriculture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is Precision Agriculture?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Why is it important?</a:t>
            </a:r>
            <a:endParaRPr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/>
              <a:t>The problem</a:t>
            </a:r>
            <a:endParaRPr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/>
              <a:t>Our Goals</a:t>
            </a:r>
            <a:endParaRPr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/>
              <a:t>Our solution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Architecture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Demo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>
            <p:ph idx="11" type="ftr"/>
          </p:nvPr>
        </p:nvSpPr>
        <p:spPr>
          <a:xfrm>
            <a:off x="1114425" y="4571875"/>
            <a:ext cx="70422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StripeFarmer</a:t>
            </a:r>
            <a:endParaRPr/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512" r="1512" t="0"/>
          <a:stretch/>
        </p:blipFill>
        <p:spPr>
          <a:xfrm>
            <a:off x="4714875" y="0"/>
            <a:ext cx="4429200" cy="45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>
            <p:ph type="title"/>
          </p:nvPr>
        </p:nvSpPr>
        <p:spPr>
          <a:xfrm>
            <a:off x="755638" y="563100"/>
            <a:ext cx="49101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</a:pPr>
            <a:r>
              <a:rPr b="1" lang="en" sz="2400"/>
              <a:t>Demo: Manage equipment</a:t>
            </a:r>
            <a:endParaRPr b="1" sz="2400"/>
          </a:p>
        </p:txBody>
      </p:sp>
      <p:sp>
        <p:nvSpPr>
          <p:cNvPr id="344" name="Google Shape;344;p40"/>
          <p:cNvSpPr txBox="1"/>
          <p:nvPr>
            <p:ph idx="1" type="body"/>
          </p:nvPr>
        </p:nvSpPr>
        <p:spPr>
          <a:xfrm>
            <a:off x="755650" y="1295400"/>
            <a:ext cx="63984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User can create datamap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User can create equipment model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User can create equipment</a:t>
            </a:r>
            <a:endParaRPr sz="1650"/>
          </a:p>
        </p:txBody>
      </p:sp>
      <p:sp>
        <p:nvSpPr>
          <p:cNvPr id="345" name="Google Shape;345;p40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StripeFarmer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0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>
            <p:ph type="title"/>
          </p:nvPr>
        </p:nvSpPr>
        <p:spPr>
          <a:xfrm>
            <a:off x="756000" y="586800"/>
            <a:ext cx="4910100" cy="73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1"/>
          <p:cNvSpPr txBox="1"/>
          <p:nvPr>
            <p:ph idx="1" type="body"/>
          </p:nvPr>
        </p:nvSpPr>
        <p:spPr>
          <a:xfrm>
            <a:off x="755650" y="1295401"/>
            <a:ext cx="4913400" cy="29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1"/>
          <p:cNvSpPr/>
          <p:nvPr>
            <p:ph idx="2" type="pic"/>
          </p:nvPr>
        </p:nvSpPr>
        <p:spPr>
          <a:xfrm>
            <a:off x="6046788" y="0"/>
            <a:ext cx="3097200" cy="45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41" title="equipmen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/>
          <p:nvPr>
            <p:ph type="title"/>
          </p:nvPr>
        </p:nvSpPr>
        <p:spPr>
          <a:xfrm>
            <a:off x="755638" y="563100"/>
            <a:ext cx="49101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</a:pPr>
            <a:r>
              <a:rPr b="1" lang="en" sz="2400"/>
              <a:t>Demo: Manage data</a:t>
            </a:r>
            <a:endParaRPr b="1" sz="2400"/>
          </a:p>
        </p:txBody>
      </p:sp>
      <p:sp>
        <p:nvSpPr>
          <p:cNvPr id="361" name="Google Shape;361;p42"/>
          <p:cNvSpPr txBox="1"/>
          <p:nvPr>
            <p:ph idx="1" type="body"/>
          </p:nvPr>
        </p:nvSpPr>
        <p:spPr>
          <a:xfrm>
            <a:off x="755650" y="1295400"/>
            <a:ext cx="63984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User can view live data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Our vision on the history view</a:t>
            </a:r>
            <a:endParaRPr sz="1650"/>
          </a:p>
        </p:txBody>
      </p:sp>
      <p:sp>
        <p:nvSpPr>
          <p:cNvPr id="362" name="Google Shape;362;p42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StripeFarmer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2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"/>
          <p:cNvSpPr txBox="1"/>
          <p:nvPr>
            <p:ph type="title"/>
          </p:nvPr>
        </p:nvSpPr>
        <p:spPr>
          <a:xfrm>
            <a:off x="756000" y="586800"/>
            <a:ext cx="4910100" cy="73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3"/>
          <p:cNvSpPr txBox="1"/>
          <p:nvPr>
            <p:ph idx="1" type="body"/>
          </p:nvPr>
        </p:nvSpPr>
        <p:spPr>
          <a:xfrm>
            <a:off x="755650" y="1295401"/>
            <a:ext cx="4913400" cy="29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3"/>
          <p:cNvSpPr/>
          <p:nvPr>
            <p:ph idx="2" type="pic"/>
          </p:nvPr>
        </p:nvSpPr>
        <p:spPr>
          <a:xfrm>
            <a:off x="6046788" y="0"/>
            <a:ext cx="3097200" cy="45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43" title="DisplayDat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4"/>
          <p:cNvSpPr txBox="1"/>
          <p:nvPr>
            <p:ph type="title"/>
          </p:nvPr>
        </p:nvSpPr>
        <p:spPr>
          <a:xfrm>
            <a:off x="755638" y="562200"/>
            <a:ext cx="49101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</a:pPr>
            <a:r>
              <a:rPr b="1" lang="en" sz="2400"/>
              <a:t>Demo: Manage user access</a:t>
            </a:r>
            <a:endParaRPr b="1" sz="2400"/>
          </a:p>
        </p:txBody>
      </p:sp>
      <p:sp>
        <p:nvSpPr>
          <p:cNvPr id="378" name="Google Shape;378;p44"/>
          <p:cNvSpPr txBox="1"/>
          <p:nvPr>
            <p:ph idx="1" type="body"/>
          </p:nvPr>
        </p:nvSpPr>
        <p:spPr>
          <a:xfrm>
            <a:off x="755650" y="1294500"/>
            <a:ext cx="74685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User can change roles of other users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User cannot remove their own admin status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User can have different roles on different farms</a:t>
            </a:r>
            <a:endParaRPr sz="1650"/>
          </a:p>
        </p:txBody>
      </p:sp>
      <p:sp>
        <p:nvSpPr>
          <p:cNvPr id="379" name="Google Shape;379;p44"/>
          <p:cNvSpPr txBox="1"/>
          <p:nvPr>
            <p:ph idx="11" type="ftr"/>
          </p:nvPr>
        </p:nvSpPr>
        <p:spPr>
          <a:xfrm>
            <a:off x="1114426" y="45675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StripeFarmer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4"/>
          <p:cNvSpPr txBox="1"/>
          <p:nvPr>
            <p:ph idx="12" type="sldNum"/>
          </p:nvPr>
        </p:nvSpPr>
        <p:spPr>
          <a:xfrm>
            <a:off x="2" y="45675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/>
          <p:nvPr>
            <p:ph type="title"/>
          </p:nvPr>
        </p:nvSpPr>
        <p:spPr>
          <a:xfrm>
            <a:off x="756000" y="586800"/>
            <a:ext cx="4910100" cy="73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5"/>
          <p:cNvSpPr txBox="1"/>
          <p:nvPr>
            <p:ph idx="1" type="body"/>
          </p:nvPr>
        </p:nvSpPr>
        <p:spPr>
          <a:xfrm>
            <a:off x="755650" y="1295401"/>
            <a:ext cx="4913400" cy="29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5"/>
          <p:cNvSpPr/>
          <p:nvPr>
            <p:ph idx="2" type="pic"/>
          </p:nvPr>
        </p:nvSpPr>
        <p:spPr>
          <a:xfrm>
            <a:off x="6046788" y="0"/>
            <a:ext cx="3097200" cy="45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45" title="UserMangemen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" sz="2400"/>
              <a:t>Context: Precision Agriculture</a:t>
            </a:r>
            <a:endParaRPr sz="2400"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precision agriculture?</a:t>
            </a:r>
            <a:endParaRPr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/>
              <a:t>Collecting data with sensors</a:t>
            </a:r>
            <a:endParaRPr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/>
              <a:t>Monitoring the data</a:t>
            </a:r>
            <a:endParaRPr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/>
              <a:t>Exact watering and fertilizing</a:t>
            </a:r>
            <a:endParaRPr/>
          </a:p>
        </p:txBody>
      </p:sp>
      <p:sp>
        <p:nvSpPr>
          <p:cNvPr id="194" name="Google Shape;194;p23"/>
          <p:cNvSpPr txBox="1"/>
          <p:nvPr>
            <p:ph idx="11" type="ftr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StripeFarmer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idx="12" type="sldNum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3">
            <a:alphaModFix/>
          </a:blip>
          <a:srcRect b="0" l="0" r="0" t="14559"/>
          <a:stretch/>
        </p:blipFill>
        <p:spPr>
          <a:xfrm>
            <a:off x="5568550" y="0"/>
            <a:ext cx="3571875" cy="20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 rotWithShape="1">
          <a:blip r:embed="rId4">
            <a:alphaModFix/>
          </a:blip>
          <a:srcRect b="0" l="0" r="0" t="20785"/>
          <a:stretch/>
        </p:blipFill>
        <p:spPr>
          <a:xfrm>
            <a:off x="5566775" y="1929975"/>
            <a:ext cx="3575450" cy="18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 rotWithShape="1">
          <a:blip r:embed="rId5">
            <a:alphaModFix/>
          </a:blip>
          <a:srcRect b="23720" l="0" r="0" t="18705"/>
          <a:stretch/>
        </p:blipFill>
        <p:spPr>
          <a:xfrm>
            <a:off x="5570350" y="3197350"/>
            <a:ext cx="3571875" cy="13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758825" y="518711"/>
            <a:ext cx="7556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" sz="2400"/>
              <a:t>Context: Precision Agriculture</a:t>
            </a:r>
            <a:endParaRPr sz="2400"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758824" y="1306642"/>
            <a:ext cx="75564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important? </a:t>
            </a:r>
            <a:endParaRPr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/>
              <a:t>Global Food supply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Higher yield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Battle </a:t>
            </a:r>
            <a:r>
              <a:rPr lang="en"/>
              <a:t>diseases</a:t>
            </a:r>
            <a:endParaRPr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/>
              <a:t>Farms get too big</a:t>
            </a:r>
            <a:endParaRPr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/>
              <a:t>Eco friendly</a:t>
            </a:r>
            <a:endParaRPr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/>
              <a:t>Cost savings</a:t>
            </a:r>
            <a:endParaRPr/>
          </a:p>
        </p:txBody>
      </p:sp>
      <p:sp>
        <p:nvSpPr>
          <p:cNvPr id="206" name="Google Shape;206;p24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StripeFarmer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 rotWithShape="1">
          <a:blip r:embed="rId3">
            <a:alphaModFix/>
          </a:blip>
          <a:srcRect b="11590" l="0" r="0" t="21488"/>
          <a:stretch/>
        </p:blipFill>
        <p:spPr>
          <a:xfrm>
            <a:off x="5570350" y="-8100"/>
            <a:ext cx="3571876" cy="15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 rotWithShape="1">
          <a:blip r:embed="rId4">
            <a:alphaModFix/>
          </a:blip>
          <a:srcRect b="0" l="465" r="455" t="0"/>
          <a:stretch/>
        </p:blipFill>
        <p:spPr>
          <a:xfrm>
            <a:off x="5568575" y="1584600"/>
            <a:ext cx="3575451" cy="16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 rotWithShape="1">
          <a:blip r:embed="rId5">
            <a:alphaModFix/>
          </a:blip>
          <a:srcRect b="13338" l="0" r="0" t="13331"/>
          <a:stretch/>
        </p:blipFill>
        <p:spPr>
          <a:xfrm>
            <a:off x="5570350" y="3197350"/>
            <a:ext cx="3571873" cy="13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993050" y="537461"/>
            <a:ext cx="7556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" sz="2400"/>
              <a:t>The problem</a:t>
            </a:r>
            <a:endParaRPr sz="2400"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993050" y="1297275"/>
            <a:ext cx="78042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existing data is not easily </a:t>
            </a:r>
            <a:r>
              <a:rPr lang="en" sz="1800"/>
              <a:t>accessible</a:t>
            </a:r>
            <a:endParaRPr sz="180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Data exists in multiple technological environments</a:t>
            </a:r>
            <a:endParaRPr sz="1650"/>
          </a:p>
          <a:p>
            <a:pPr indent="-3333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/>
              <a:t>Combining data from different environments is hard</a:t>
            </a:r>
            <a:endParaRPr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Some environments are very expensive to operate</a:t>
            </a:r>
            <a:endParaRPr sz="165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Not suitable for research purposes</a:t>
            </a:r>
            <a:endParaRPr/>
          </a:p>
          <a:p>
            <a:pPr indent="0" lvl="0" marL="1809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StripeFarmer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993050" y="537461"/>
            <a:ext cx="7556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" sz="2400"/>
              <a:t>Our goals</a:t>
            </a:r>
            <a:endParaRPr sz="2400"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993050" y="1297275"/>
            <a:ext cx="78042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800"/>
              <a:t>A web-based user friendly application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option to run the entire system locally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Combining multiple sensor environments into one system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permission system that allows researchers access to the data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Accessible</a:t>
            </a:r>
            <a:r>
              <a:rPr lang="en" sz="1800"/>
              <a:t> to everyone</a:t>
            </a:r>
            <a:endParaRPr sz="1800"/>
          </a:p>
          <a:p>
            <a:pPr indent="0" lvl="0" marL="1809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StripeFarmer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758825" y="518711"/>
            <a:ext cx="7556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" sz="2400"/>
              <a:t>Our Solution: Architecture</a:t>
            </a:r>
            <a:endParaRPr sz="2400"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758824" y="1306642"/>
            <a:ext cx="75564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The different components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StripeFarmer (Front-end)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API and database produced by client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DataLink service</a:t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</p:txBody>
      </p:sp>
      <p:sp>
        <p:nvSpPr>
          <p:cNvPr id="236" name="Google Shape;236;p27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StripeFarmer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757238" y="563150"/>
            <a:ext cx="49101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</a:pPr>
            <a:r>
              <a:rPr b="1" lang="en" sz="2400"/>
              <a:t>StripeFarmer (Front-end)</a:t>
            </a:r>
            <a:endParaRPr b="1" sz="2400"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755650" y="1295400"/>
            <a:ext cx="38163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React typescript based single page application (SPA)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Based on the model view controller </a:t>
            </a:r>
            <a:r>
              <a:rPr lang="en" sz="1650"/>
              <a:t>architecture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Based on the models from the database provided by the client.</a:t>
            </a:r>
            <a:endParaRPr sz="1650"/>
          </a:p>
        </p:txBody>
      </p:sp>
      <p:sp>
        <p:nvSpPr>
          <p:cNvPr id="245" name="Google Shape;245;p28"/>
          <p:cNvSpPr txBox="1"/>
          <p:nvPr>
            <p:ph idx="11" type="ftr"/>
          </p:nvPr>
        </p:nvSpPr>
        <p:spPr>
          <a:xfrm>
            <a:off x="1114426" y="4568400"/>
            <a:ext cx="70422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StripeFarmer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 txBox="1"/>
          <p:nvPr>
            <p:ph idx="12" type="sldNum"/>
          </p:nvPr>
        </p:nvSpPr>
        <p:spPr>
          <a:xfrm>
            <a:off x="2" y="4568400"/>
            <a:ext cx="111450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318" y="152400"/>
            <a:ext cx="4153082" cy="456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757238" y="563150"/>
            <a:ext cx="49101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</a:pPr>
            <a:r>
              <a:rPr b="1" lang="en" sz="2400"/>
              <a:t>A</a:t>
            </a:r>
            <a:r>
              <a:rPr b="1" lang="en" sz="2400"/>
              <a:t>PI and database - produced by client</a:t>
            </a:r>
            <a:endParaRPr b="1" sz="2400"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755650" y="1295400"/>
            <a:ext cx="79518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RESTful API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API allows for storing, editing and retrieving of different data types such as farms, fields, equipments and datamaps from the database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API enables authorization for the web application and for the data stored in the database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API uses JWT for authorization</a:t>
            </a:r>
            <a:endParaRPr sz="1650"/>
          </a:p>
        </p:txBody>
      </p:sp>
      <p:sp>
        <p:nvSpPr>
          <p:cNvPr id="255" name="Google Shape;255;p29"/>
          <p:cNvSpPr txBox="1"/>
          <p:nvPr>
            <p:ph idx="11" type="ftr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StripeFarmer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75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TUe_PPT_V2">
      <a:dk1>
        <a:srgbClr val="000000"/>
      </a:dk1>
      <a:lt1>
        <a:srgbClr val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