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4" r:id="rId5"/>
    <p:sldId id="260" r:id="rId6"/>
    <p:sldId id="265" r:id="rId7"/>
    <p:sldId id="266" r:id="rId8"/>
    <p:sldId id="258" r:id="rId9"/>
    <p:sldId id="261" r:id="rId10"/>
    <p:sldId id="262" r:id="rId11"/>
    <p:sldId id="263" r:id="rId12"/>
  </p:sldIdLst>
  <p:sldSz cx="12192000" cy="6858000"/>
  <p:notesSz cx="6802438" cy="9936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1128" autoAdjust="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55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5" y="0"/>
            <a:ext cx="2947987" cy="49855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7BC775-E588-49B1-8152-34E6F68DC449}" type="datetime1">
              <a:rPr lang="ko-KR" altLang="en-US"/>
              <a:pPr lvl="0">
                <a:defRPr/>
              </a:pPr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7609"/>
            <a:ext cx="2947988" cy="4985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5" y="9437609"/>
            <a:ext cx="2947987" cy="4985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6AB2693-AA52-4FA1-9F38-034AF80BCA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7723" cy="498533"/>
          </a:xfrm>
          <a:prstGeom prst="rect">
            <a:avLst/>
          </a:prstGeom>
        </p:spPr>
        <p:txBody>
          <a:bodyPr vert="horz" lIns="91394" tIns="45697" rIns="91394" bIns="4569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3" y="2"/>
            <a:ext cx="2947723" cy="498533"/>
          </a:xfrm>
          <a:prstGeom prst="rect">
            <a:avLst/>
          </a:prstGeom>
        </p:spPr>
        <p:txBody>
          <a:bodyPr vert="horz" lIns="91394" tIns="45697" rIns="91394" bIns="45697"/>
          <a:lstStyle>
            <a:lvl1pPr algn="r">
              <a:defRPr sz="1200"/>
            </a:lvl1pPr>
          </a:lstStyle>
          <a:p>
            <a:pPr lvl="0">
              <a:defRPr/>
            </a:pPr>
            <a:fld id="{6C75824B-EE8F-4812-A8E8-7CD839AE493C}" type="datetime1">
              <a:rPr lang="ko-KR" altLang="en-US"/>
              <a:pPr lvl="0">
                <a:defRPr/>
              </a:pPr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3013"/>
            <a:ext cx="59578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780"/>
            <a:ext cx="5441950" cy="3912364"/>
          </a:xfrm>
          <a:prstGeom prst="rect">
            <a:avLst/>
          </a:prstGeom>
        </p:spPr>
        <p:txBody>
          <a:bodyPr vert="horz" lIns="91394" tIns="45697" rIns="91394" bIns="45697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anchor="b"/>
          <a:lstStyle>
            <a:lvl1pPr algn="r">
              <a:defRPr sz="1200"/>
            </a:lvl1pPr>
          </a:lstStyle>
          <a:p>
            <a:pPr lvl="0">
              <a:defRPr/>
            </a:pPr>
            <a:fld id="{54F5F91B-DFCF-4C9F-AFC4-FED87A24FD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9079" y="2218815"/>
            <a:ext cx="6653842" cy="1006475"/>
          </a:xfrm>
          <a:solidFill>
            <a:srgbClr val="18A09A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01705" y="6513463"/>
            <a:ext cx="3988591" cy="2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Computer Science, </a:t>
            </a: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Kangwon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National University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736474" y="5703200"/>
            <a:ext cx="2719052" cy="886072"/>
            <a:chOff x="4814112" y="5591062"/>
            <a:chExt cx="2719052" cy="886072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88456" y="5591062"/>
              <a:ext cx="2170364" cy="7498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14112" y="6135728"/>
              <a:ext cx="2719052" cy="341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 2" panose="05020102010507070707" pitchFamily="18" charset="2"/>
              <a:buChar char=""/>
              <a:defRPr/>
            </a:lvl1pPr>
            <a:lvl3pPr marL="1143000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747" y="2587925"/>
            <a:ext cx="7641806" cy="948905"/>
          </a:xfrm>
          <a:solidFill>
            <a:srgbClr val="7F7F7F"/>
          </a:solidFill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 userDrawn="1"/>
        </p:nvSpPr>
        <p:spPr>
          <a:xfrm>
            <a:off x="1204823" y="1130441"/>
            <a:ext cx="3065253" cy="843562"/>
          </a:xfrm>
          <a:prstGeom prst="rect">
            <a:avLst/>
          </a:prstGeom>
          <a:solidFill>
            <a:srgbClr val="18A09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5133380" y="2534973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133380" y="3391185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133380" y="4247397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33380" y="5103610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301706" y="2648691"/>
            <a:ext cx="3588589" cy="1370838"/>
            <a:chOff x="4284453" y="2524140"/>
            <a:chExt cx="3588589" cy="137083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4284453" y="2524140"/>
              <a:ext cx="3588589" cy="843562"/>
            </a:xfrm>
            <a:prstGeom prst="rect">
              <a:avLst/>
            </a:prstGeom>
            <a:solidFill>
              <a:srgbClr val="18A09A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/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216331" y="3433313"/>
              <a:ext cx="1724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Thank You!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-2218" y="152890"/>
            <a:ext cx="12189291" cy="647113"/>
            <a:chOff x="-2218" y="152890"/>
            <a:chExt cx="12189291" cy="647113"/>
          </a:xfrm>
        </p:grpSpPr>
        <p:sp>
          <p:nvSpPr>
            <p:cNvPr id="7" name="사다리꼴 6"/>
            <p:cNvSpPr/>
            <p:nvPr userDrawn="1"/>
          </p:nvSpPr>
          <p:spPr>
            <a:xfrm>
              <a:off x="-2218" y="152890"/>
              <a:ext cx="1253048" cy="647113"/>
            </a:xfrm>
            <a:custGeom>
              <a:avLst/>
              <a:gdLst>
                <a:gd name="connsiteX0" fmla="*/ 0 w 3530991"/>
                <a:gd name="connsiteY0" fmla="*/ 647113 h 647113"/>
                <a:gd name="connsiteX1" fmla="*/ 161778 w 3530991"/>
                <a:gd name="connsiteY1" fmla="*/ 0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0 w 3530991"/>
                <a:gd name="connsiteY0" fmla="*/ 647113 h 647113"/>
                <a:gd name="connsiteX1" fmla="*/ 213537 w 3530991"/>
                <a:gd name="connsiteY1" fmla="*/ 8626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2123 w 3317454"/>
                <a:gd name="connsiteY0" fmla="*/ 647113 h 647113"/>
                <a:gd name="connsiteX1" fmla="*/ 0 w 3317454"/>
                <a:gd name="connsiteY1" fmla="*/ 8626 h 647113"/>
                <a:gd name="connsiteX2" fmla="*/ 3155676 w 3317454"/>
                <a:gd name="connsiteY2" fmla="*/ 0 h 647113"/>
                <a:gd name="connsiteX3" fmla="*/ 3317454 w 3317454"/>
                <a:gd name="connsiteY3" fmla="*/ 647113 h 647113"/>
                <a:gd name="connsiteX4" fmla="*/ 2123 w 3317454"/>
                <a:gd name="connsiteY4" fmla="*/ 647113 h 647113"/>
                <a:gd name="connsiteX0" fmla="*/ 54 w 3315385"/>
                <a:gd name="connsiteY0" fmla="*/ 647113 h 647113"/>
                <a:gd name="connsiteX1" fmla="*/ 5246 w 3315385"/>
                <a:gd name="connsiteY1" fmla="*/ 1311 h 647113"/>
                <a:gd name="connsiteX2" fmla="*/ 3153607 w 3315385"/>
                <a:gd name="connsiteY2" fmla="*/ 0 h 647113"/>
                <a:gd name="connsiteX3" fmla="*/ 3315385 w 3315385"/>
                <a:gd name="connsiteY3" fmla="*/ 647113 h 647113"/>
                <a:gd name="connsiteX4" fmla="*/ 54 w 3315385"/>
                <a:gd name="connsiteY4" fmla="*/ 647113 h 647113"/>
                <a:gd name="connsiteX0" fmla="*/ 2123 w 3310139"/>
                <a:gd name="connsiteY0" fmla="*/ 643456 h 647113"/>
                <a:gd name="connsiteX1" fmla="*/ 0 w 3310139"/>
                <a:gd name="connsiteY1" fmla="*/ 1311 h 647113"/>
                <a:gd name="connsiteX2" fmla="*/ 3148361 w 3310139"/>
                <a:gd name="connsiteY2" fmla="*/ 0 h 647113"/>
                <a:gd name="connsiteX3" fmla="*/ 3310139 w 3310139"/>
                <a:gd name="connsiteY3" fmla="*/ 647113 h 647113"/>
                <a:gd name="connsiteX4" fmla="*/ 2123 w 3310139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3146349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2798910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32228"/>
                <a:gd name="connsiteY0" fmla="*/ 643456 h 647113"/>
                <a:gd name="connsiteX1" fmla="*/ 1646 w 3332228"/>
                <a:gd name="connsiteY1" fmla="*/ 1311 h 647113"/>
                <a:gd name="connsiteX2" fmla="*/ 2798910 w 3332228"/>
                <a:gd name="connsiteY2" fmla="*/ 0 h 647113"/>
                <a:gd name="connsiteX3" fmla="*/ 3332228 w 3332228"/>
                <a:gd name="connsiteY3" fmla="*/ 647113 h 647113"/>
                <a:gd name="connsiteX4" fmla="*/ 111 w 3332228"/>
                <a:gd name="connsiteY4" fmla="*/ 643456 h 647113"/>
                <a:gd name="connsiteX0" fmla="*/ 111 w 3404535"/>
                <a:gd name="connsiteY0" fmla="*/ 643456 h 647113"/>
                <a:gd name="connsiteX1" fmla="*/ 1646 w 3404535"/>
                <a:gd name="connsiteY1" fmla="*/ 1311 h 647113"/>
                <a:gd name="connsiteX2" fmla="*/ 2798910 w 3404535"/>
                <a:gd name="connsiteY2" fmla="*/ 0 h 647113"/>
                <a:gd name="connsiteX3" fmla="*/ 3404535 w 3404535"/>
                <a:gd name="connsiteY3" fmla="*/ 647113 h 647113"/>
                <a:gd name="connsiteX4" fmla="*/ 111 w 3404535"/>
                <a:gd name="connsiteY4" fmla="*/ 643456 h 647113"/>
                <a:gd name="connsiteX0" fmla="*/ 111 w 3380432"/>
                <a:gd name="connsiteY0" fmla="*/ 643456 h 647113"/>
                <a:gd name="connsiteX1" fmla="*/ 1646 w 3380432"/>
                <a:gd name="connsiteY1" fmla="*/ 1311 h 647113"/>
                <a:gd name="connsiteX2" fmla="*/ 2798910 w 3380432"/>
                <a:gd name="connsiteY2" fmla="*/ 0 h 647113"/>
                <a:gd name="connsiteX3" fmla="*/ 3380432 w 3380432"/>
                <a:gd name="connsiteY3" fmla="*/ 647113 h 647113"/>
                <a:gd name="connsiteX4" fmla="*/ 111 w 3380432"/>
                <a:gd name="connsiteY4" fmla="*/ 643456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432" h="647113">
                  <a:moveTo>
                    <a:pt x="111" y="643456"/>
                  </a:moveTo>
                  <a:cubicBezTo>
                    <a:pt x="-597" y="430627"/>
                    <a:pt x="2354" y="214140"/>
                    <a:pt x="1646" y="1311"/>
                  </a:cubicBezTo>
                  <a:lnTo>
                    <a:pt x="2798910" y="0"/>
                  </a:lnTo>
                  <a:lnTo>
                    <a:pt x="3380432" y="647113"/>
                  </a:lnTo>
                  <a:lnTo>
                    <a:pt x="111" y="64345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 userDrawn="1"/>
          </p:nvSpPr>
          <p:spPr>
            <a:xfrm rot="10800000">
              <a:off x="1181819" y="152890"/>
              <a:ext cx="11005254" cy="647113"/>
            </a:xfrm>
            <a:custGeom>
              <a:avLst/>
              <a:gdLst>
                <a:gd name="connsiteX0" fmla="*/ 0 w 9101797"/>
                <a:gd name="connsiteY0" fmla="*/ 647113 h 647113"/>
                <a:gd name="connsiteX1" fmla="*/ 161778 w 9101797"/>
                <a:gd name="connsiteY1" fmla="*/ 0 h 647113"/>
                <a:gd name="connsiteX2" fmla="*/ 8940019 w 9101797"/>
                <a:gd name="connsiteY2" fmla="*/ 0 h 647113"/>
                <a:gd name="connsiteX3" fmla="*/ 9101797 w 9101797"/>
                <a:gd name="connsiteY3" fmla="*/ 647113 h 647113"/>
                <a:gd name="connsiteX4" fmla="*/ 0 w 9101797"/>
                <a:gd name="connsiteY4" fmla="*/ 647113 h 647113"/>
                <a:gd name="connsiteX0" fmla="*/ 62509 w 8940019"/>
                <a:gd name="connsiteY0" fmla="*/ 647113 h 647113"/>
                <a:gd name="connsiteX1" fmla="*/ 0 w 8940019"/>
                <a:gd name="connsiteY1" fmla="*/ 0 h 647113"/>
                <a:gd name="connsiteX2" fmla="*/ 8778241 w 8940019"/>
                <a:gd name="connsiteY2" fmla="*/ 0 h 647113"/>
                <a:gd name="connsiteX3" fmla="*/ 8940019 w 8940019"/>
                <a:gd name="connsiteY3" fmla="*/ 647113 h 647113"/>
                <a:gd name="connsiteX4" fmla="*/ 62509 w 8940019"/>
                <a:gd name="connsiteY4" fmla="*/ 647113 h 647113"/>
                <a:gd name="connsiteX0" fmla="*/ 10750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10750 w 8888260"/>
                <a:gd name="connsiteY4" fmla="*/ 647113 h 647113"/>
                <a:gd name="connsiteX0" fmla="*/ 7092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7092 w 8888260"/>
                <a:gd name="connsiteY4" fmla="*/ 647113 h 647113"/>
                <a:gd name="connsiteX0" fmla="*/ 0 w 8881168"/>
                <a:gd name="connsiteY0" fmla="*/ 647113 h 647113"/>
                <a:gd name="connsiteX1" fmla="*/ 223 w 8881168"/>
                <a:gd name="connsiteY1" fmla="*/ 17253 h 647113"/>
                <a:gd name="connsiteX2" fmla="*/ 8719390 w 8881168"/>
                <a:gd name="connsiteY2" fmla="*/ 0 h 647113"/>
                <a:gd name="connsiteX3" fmla="*/ 8881168 w 8881168"/>
                <a:gd name="connsiteY3" fmla="*/ 647113 h 647113"/>
                <a:gd name="connsiteX4" fmla="*/ 0 w 8881168"/>
                <a:gd name="connsiteY4" fmla="*/ 647113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168" h="647113">
                  <a:moveTo>
                    <a:pt x="0" y="647113"/>
                  </a:moveTo>
                  <a:cubicBezTo>
                    <a:pt x="74" y="437160"/>
                    <a:pt x="149" y="227206"/>
                    <a:pt x="223" y="17253"/>
                  </a:cubicBezTo>
                  <a:lnTo>
                    <a:pt x="8719390" y="0"/>
                  </a:lnTo>
                  <a:lnTo>
                    <a:pt x="8881168" y="647113"/>
                  </a:lnTo>
                  <a:lnTo>
                    <a:pt x="0" y="647113"/>
                  </a:lnTo>
                  <a:close/>
                </a:path>
              </a:pathLst>
            </a:custGeom>
            <a:solidFill>
              <a:srgbClr val="18A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1426646" y="252203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896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0591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4" y="331358"/>
            <a:ext cx="754499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18A09A"/>
        </a:buClr>
        <a:buFont typeface="Wingdings 2" panose="05020102010507070707" pitchFamily="18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67868" y="1828801"/>
            <a:ext cx="9022544" cy="15630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dirty="0" smtClean="0"/>
              <a:t>Time Series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2769079" y="3391862"/>
            <a:ext cx="6653842" cy="1262434"/>
          </a:xfrm>
        </p:spPr>
        <p:txBody>
          <a:bodyPr>
            <a:noAutofit/>
          </a:bodyPr>
          <a:lstStyle/>
          <a:p>
            <a:pPr marL="0" lvl="1">
              <a:defRPr/>
            </a:pPr>
            <a:endParaRPr lang="en-US" altLang="ko-KR" sz="1400" dirty="0"/>
          </a:p>
          <a:p>
            <a:pPr marL="0" lvl="1">
              <a:defRPr/>
            </a:pPr>
            <a:r>
              <a:rPr lang="ko-KR" altLang="en-US" sz="1400" dirty="0" err="1"/>
              <a:t>김보겸</a:t>
            </a:r>
            <a:endParaRPr lang="ko-KR" altLang="en-US" sz="1400" dirty="0"/>
          </a:p>
          <a:p>
            <a:pPr marL="0" lvl="1">
              <a:defRPr/>
            </a:pPr>
            <a:r>
              <a:rPr lang="en-US" altLang="ko-KR" sz="1400" dirty="0" smtClean="0"/>
              <a:t>2020. </a:t>
            </a:r>
            <a:r>
              <a:rPr lang="en-US" altLang="ko-KR" sz="1400" dirty="0" smtClean="0"/>
              <a:t>. .</a:t>
            </a:r>
            <a:endParaRPr lang="en-US" altLang="ko-KR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8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거리 계산 함수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BFEF8F6-5EFE-430F-989E-F4ADF695B5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9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Euclidean distance(1/2)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유클리드 </a:t>
            </a:r>
            <a:r>
              <a:rPr lang="ko-KR" altLang="en-US" dirty="0">
                <a:latin typeface="+mn-ea"/>
              </a:rPr>
              <a:t>거리</a:t>
            </a:r>
            <a:r>
              <a:rPr lang="en-US" altLang="ko-KR" dirty="0">
                <a:latin typeface="+mn-ea"/>
              </a:rPr>
              <a:t>(Euclidean distance)</a:t>
            </a:r>
            <a:r>
              <a:rPr lang="ko-KR" altLang="en-US" dirty="0">
                <a:latin typeface="+mn-ea"/>
              </a:rPr>
              <a:t>는 두 </a:t>
            </a:r>
            <a:r>
              <a:rPr lang="ko-KR" altLang="en-US" dirty="0" smtClean="0">
                <a:latin typeface="+mn-ea"/>
              </a:rPr>
              <a:t>점 사이의 거리를 </a:t>
            </a:r>
            <a:r>
              <a:rPr lang="ko-KR" altLang="en-US" dirty="0">
                <a:latin typeface="+mn-ea"/>
              </a:rPr>
              <a:t>계산할 때 흔히 쓰는 방법이다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이 </a:t>
            </a:r>
            <a:r>
              <a:rPr lang="ko-KR" altLang="en-US" dirty="0">
                <a:latin typeface="+mn-ea"/>
              </a:rPr>
              <a:t>거리를 사용하여 </a:t>
            </a:r>
            <a:r>
              <a:rPr lang="ko-KR" altLang="en-US" dirty="0" err="1" smtClean="0">
                <a:latin typeface="+mn-ea"/>
              </a:rPr>
              <a:t>유클리디언</a:t>
            </a:r>
            <a:r>
              <a:rPr lang="ko-KR" altLang="en-US" dirty="0" smtClean="0">
                <a:latin typeface="+mn-ea"/>
              </a:rPr>
              <a:t> 공간을 정의할 </a:t>
            </a:r>
            <a:r>
              <a:rPr lang="ko-KR" altLang="en-US" dirty="0">
                <a:latin typeface="+mn-ea"/>
              </a:rPr>
              <a:t>수 </a:t>
            </a:r>
            <a:r>
              <a:rPr lang="ko-KR" altLang="en-US" dirty="0" smtClean="0">
                <a:latin typeface="+mn-ea"/>
              </a:rPr>
              <a:t>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이 </a:t>
            </a:r>
            <a:r>
              <a:rPr lang="ko-KR" altLang="en-US" dirty="0">
                <a:latin typeface="+mn-ea"/>
              </a:rPr>
              <a:t>거리에 대응하는 </a:t>
            </a:r>
            <a:r>
              <a:rPr lang="ko-KR" altLang="en-US" dirty="0" smtClean="0">
                <a:latin typeface="+mn-ea"/>
              </a:rPr>
              <a:t>노름을 </a:t>
            </a:r>
            <a:r>
              <a:rPr lang="ko-KR" altLang="en-US" dirty="0">
                <a:latin typeface="+mn-ea"/>
              </a:rPr>
              <a:t>유클리드 노름</a:t>
            </a:r>
            <a:r>
              <a:rPr lang="en-US" altLang="ko-KR" dirty="0">
                <a:latin typeface="+mn-ea"/>
              </a:rPr>
              <a:t>(Euclidean norm)</a:t>
            </a:r>
            <a:r>
              <a:rPr lang="ko-KR" altLang="en-US" dirty="0">
                <a:latin typeface="+mn-ea"/>
              </a:rPr>
              <a:t>이라고 부른다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r>
              <a:rPr lang="ko-KR" altLang="en-US" dirty="0" smtClean="0"/>
              <a:t>직교 </a:t>
            </a:r>
            <a:r>
              <a:rPr lang="ko-KR" altLang="en-US" dirty="0" err="1" smtClean="0"/>
              <a:t>좌표계로</a:t>
            </a:r>
            <a:r>
              <a:rPr lang="ko-KR" altLang="en-US" dirty="0" smtClean="0"/>
              <a:t> 나타낸 점 </a:t>
            </a:r>
            <a:r>
              <a:rPr lang="en-US" altLang="ko-KR" dirty="0" smtClean="0"/>
              <a:t>p = (p1, p2, … , </a:t>
            </a:r>
            <a:r>
              <a:rPr lang="en-US" altLang="ko-KR" dirty="0" err="1" smtClean="0"/>
              <a:t>pn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 = (q, q2, …, </a:t>
            </a:r>
            <a:r>
              <a:rPr lang="en-US" altLang="ko-KR" dirty="0" err="1" smtClean="0"/>
              <a:t>qn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 </a:t>
            </a:r>
            <a:r>
              <a:rPr lang="ko-KR" altLang="en-US" dirty="0" err="1" smtClean="0"/>
              <a:t>유클리디언</a:t>
            </a:r>
            <a:r>
              <a:rPr lang="ko-KR" altLang="en-US" dirty="0" smtClean="0"/>
              <a:t> 노름을 이용하여 두 점 </a:t>
            </a:r>
            <a:r>
              <a:rPr lang="en-US" altLang="ko-KR" dirty="0" smtClean="0"/>
              <a:t>p, q</a:t>
            </a:r>
            <a:r>
              <a:rPr lang="ko-KR" altLang="en-US" dirty="0" smtClean="0"/>
              <a:t>를 계산하면 다음과 같음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67" y="3325899"/>
            <a:ext cx="7630247" cy="9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9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Euclidean </a:t>
            </a:r>
            <a:r>
              <a:rPr lang="en-US" altLang="ko-KR" dirty="0" smtClean="0"/>
              <a:t>distance(2/2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 그래프</a:t>
            </a:r>
            <a:endParaRPr lang="en-US" altLang="ko-KR" dirty="0"/>
          </a:p>
          <a:p>
            <a:pPr lvl="1"/>
            <a:r>
              <a:rPr lang="ko-KR" altLang="en-US" dirty="0" smtClean="0"/>
              <a:t>파란색 그래프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np_x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노란색 그래프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np_y</a:t>
            </a:r>
            <a:endParaRPr lang="en-US" altLang="ko-KR" dirty="0" smtClean="0"/>
          </a:p>
          <a:p>
            <a:r>
              <a:rPr lang="ko-KR" altLang="en-US" dirty="0" smtClean="0"/>
              <a:t>오른쪽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result</a:t>
            </a:r>
            <a:r>
              <a:rPr lang="en-US" altLang="ko-KR" dirty="0"/>
              <a:t> = </a:t>
            </a:r>
            <a:r>
              <a:rPr lang="en-US" altLang="ko-KR" dirty="0" err="1"/>
              <a:t>np.abs</a:t>
            </a:r>
            <a:r>
              <a:rPr lang="en-US" altLang="ko-KR" dirty="0"/>
              <a:t>(</a:t>
            </a:r>
            <a:r>
              <a:rPr lang="en-US" altLang="ko-KR" dirty="0" err="1"/>
              <a:t>np_x</a:t>
            </a:r>
            <a:r>
              <a:rPr lang="en-US" altLang="ko-KR" dirty="0"/>
              <a:t> - </a:t>
            </a:r>
            <a:r>
              <a:rPr lang="en-US" altLang="ko-KR" dirty="0" err="1"/>
              <a:t>np_y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7" y="3216781"/>
            <a:ext cx="4791974" cy="31395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74" y="3216780"/>
            <a:ext cx="4656826" cy="31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Time Warping(1/3)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관련 분석에서 </a:t>
            </a:r>
            <a:r>
              <a:rPr lang="en-US" altLang="ko-KR" dirty="0"/>
              <a:t>dynamic time warping(DTW</a:t>
            </a:r>
            <a:r>
              <a:rPr lang="en-US" altLang="ko-KR" dirty="0" smtClean="0"/>
              <a:t>).</a:t>
            </a:r>
          </a:p>
          <a:p>
            <a:r>
              <a:rPr lang="ko-KR" altLang="en-US" dirty="0" smtClean="0"/>
              <a:t>얼추 </a:t>
            </a:r>
            <a:r>
              <a:rPr lang="ko-KR" altLang="en-US" dirty="0"/>
              <a:t>비슷한 두개의 다른 속도의 </a:t>
            </a:r>
            <a:r>
              <a:rPr lang="ko-KR" altLang="en-US" dirty="0" err="1"/>
              <a:t>시간축의</a:t>
            </a:r>
            <a:r>
              <a:rPr lang="ko-KR" altLang="en-US" dirty="0"/>
              <a:t> 파장의 유사성을 측정하는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r>
              <a:rPr lang="en-US" altLang="ko-KR" dirty="0"/>
              <a:t>DTW</a:t>
            </a:r>
            <a:r>
              <a:rPr lang="ko-KR" altLang="en-US" dirty="0"/>
              <a:t>는 그래픽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,</a:t>
            </a:r>
            <a:r>
              <a:rPr lang="ko-KR" altLang="en-US" dirty="0"/>
              <a:t>비디오 등에서 많이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유명한 응용사례로는 자동 음성 </a:t>
            </a:r>
            <a:r>
              <a:rPr lang="ko-KR" altLang="en-US" dirty="0" smtClean="0"/>
              <a:t>인식기능</a:t>
            </a:r>
            <a:endParaRPr lang="en-US" altLang="ko-KR" dirty="0" smtClean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DTW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개의 주어진 시퀀스 사이의 최적 </a:t>
            </a:r>
            <a:r>
              <a:rPr lang="ko-KR" altLang="en-US" dirty="0" err="1"/>
              <a:t>매칭을</a:t>
            </a:r>
            <a:r>
              <a:rPr lang="ko-KR" altLang="en-US" dirty="0"/>
              <a:t> 계산하는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/>
              <a:t>이러한 시퀀스들은 시간 차원에서 비선형적으로 </a:t>
            </a:r>
            <a:r>
              <a:rPr lang="ko-KR" altLang="en-US" dirty="0" err="1"/>
              <a:t>워프되어</a:t>
            </a:r>
            <a:r>
              <a:rPr lang="ko-KR" altLang="en-US" dirty="0"/>
              <a:t> 유사성을 </a:t>
            </a:r>
            <a:r>
              <a:rPr lang="ko-KR" altLang="en-US" dirty="0" smtClean="0"/>
              <a:t>판별</a:t>
            </a:r>
            <a:endParaRPr lang="en-US" altLang="ko-KR" dirty="0" smtClean="0"/>
          </a:p>
          <a:p>
            <a:r>
              <a:rPr lang="ko-KR" altLang="en-US" dirty="0"/>
              <a:t>두 시퀀스 사이의 유사성을 측정하기위해서 </a:t>
            </a:r>
            <a:r>
              <a:rPr lang="en-US" altLang="ko-KR" dirty="0"/>
              <a:t>warping path </a:t>
            </a:r>
            <a:r>
              <a:rPr lang="ko-KR" altLang="en-US" dirty="0"/>
              <a:t>라는 것이 만들어졌는데</a:t>
            </a:r>
            <a:r>
              <a:rPr lang="en-US" altLang="ko-KR" dirty="0"/>
              <a:t>, </a:t>
            </a:r>
            <a:r>
              <a:rPr lang="ko-KR" altLang="en-US" dirty="0"/>
              <a:t>이 경로를 따르는 </a:t>
            </a:r>
            <a:r>
              <a:rPr lang="ko-KR" altLang="en-US" dirty="0" err="1"/>
              <a:t>워핑으로</a:t>
            </a:r>
            <a:r>
              <a:rPr lang="ko-KR" altLang="en-US" dirty="0"/>
              <a:t> 시간을 </a:t>
            </a:r>
            <a:r>
              <a:rPr lang="ko-KR" altLang="en-US" dirty="0" smtClean="0"/>
              <a:t>나열</a:t>
            </a:r>
            <a:endParaRPr lang="en-US" altLang="ko-KR" dirty="0" smtClean="0"/>
          </a:p>
          <a:p>
            <a:r>
              <a:rPr lang="ko-KR" altLang="en-US" dirty="0"/>
              <a:t>오리지널 </a:t>
            </a:r>
            <a:r>
              <a:rPr lang="en-US" altLang="ko-KR" dirty="0"/>
              <a:t>X</a:t>
            </a:r>
            <a:r>
              <a:rPr lang="ko-KR" altLang="en-US" dirty="0"/>
              <a:t>와 오리지널 </a:t>
            </a:r>
            <a:r>
              <a:rPr lang="en-US" altLang="ko-KR" dirty="0"/>
              <a:t>Y</a:t>
            </a:r>
            <a:r>
              <a:rPr lang="ko-KR" altLang="en-US" dirty="0"/>
              <a:t>로 시작하는 이 신호는 </a:t>
            </a:r>
            <a:r>
              <a:rPr lang="en-US" altLang="ko-KR" dirty="0"/>
              <a:t>warped X</a:t>
            </a:r>
            <a:r>
              <a:rPr lang="ko-KR" altLang="en-US" dirty="0"/>
              <a:t>와 오리지널 </a:t>
            </a:r>
            <a:r>
              <a:rPr lang="en-US" altLang="ko-KR" dirty="0"/>
              <a:t>Y</a:t>
            </a:r>
            <a:r>
              <a:rPr lang="ko-KR" altLang="en-US" dirty="0"/>
              <a:t>로 되게 될 것이다</a:t>
            </a:r>
            <a:r>
              <a:rPr lang="en-US" altLang="ko-KR" dirty="0"/>
              <a:t>. </a:t>
            </a:r>
            <a:r>
              <a:rPr lang="ko-KR" altLang="en-US" dirty="0"/>
              <a:t>그리하여 두 개의 시퀀스를 </a:t>
            </a:r>
            <a:r>
              <a:rPr lang="ko-KR" altLang="en-US" dirty="0" err="1"/>
              <a:t>싱크로를</a:t>
            </a:r>
            <a:r>
              <a:rPr lang="ko-KR" altLang="en-US" dirty="0"/>
              <a:t> 맞춘다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7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Time </a:t>
            </a:r>
            <a:r>
              <a:rPr lang="en-US" altLang="ko-KR" dirty="0" smtClean="0"/>
              <a:t>Warping(2/3)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DTW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7" y="1435984"/>
            <a:ext cx="6859262" cy="46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1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Time </a:t>
            </a:r>
            <a:r>
              <a:rPr lang="en-US" altLang="ko-KR" dirty="0" smtClean="0"/>
              <a:t>Warping(3/3)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 그래프를 </a:t>
            </a:r>
            <a:r>
              <a:rPr lang="en-US" altLang="ko-KR" dirty="0" smtClean="0"/>
              <a:t>DTW </a:t>
            </a:r>
            <a:r>
              <a:rPr lang="ko-KR" altLang="en-US" dirty="0" smtClean="0"/>
              <a:t>함수 사용시 오른쪽 그림으로 나타남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7" y="1513516"/>
            <a:ext cx="5172075" cy="4972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75" y="1427791"/>
            <a:ext cx="4739323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 추출 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1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8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75</Words>
  <Application>Microsoft Office PowerPoint</Application>
  <PresentationFormat>와이드스크린</PresentationFormat>
  <Paragraphs>41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Wingdings</vt:lpstr>
      <vt:lpstr>Wingdings 2</vt:lpstr>
      <vt:lpstr>Office 테마</vt:lpstr>
      <vt:lpstr>Time Series</vt:lpstr>
      <vt:lpstr>거리 계산 함수</vt:lpstr>
      <vt:lpstr>Euclidean distance(1/2)</vt:lpstr>
      <vt:lpstr>Euclidean distance(2/2)</vt:lpstr>
      <vt:lpstr>Dynamic Time Warping(1/3)</vt:lpstr>
      <vt:lpstr>Dynamic Time Warping(2/3)</vt:lpstr>
      <vt:lpstr>Dynamic Time Warping(3/3)</vt:lpstr>
      <vt:lpstr>특징 추출 함수</vt:lpstr>
      <vt:lpstr>PAA</vt:lpstr>
      <vt:lpstr>DFT</vt:lpstr>
      <vt:lpstr>DWT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Gils</cp:lastModifiedBy>
  <cp:revision>2393</cp:revision>
  <dcterms:created xsi:type="dcterms:W3CDTF">2015-05-25T08:58:52Z</dcterms:created>
  <dcterms:modified xsi:type="dcterms:W3CDTF">2020-04-22T07:23:26Z</dcterms:modified>
  <cp:version/>
</cp:coreProperties>
</file>