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d16419b6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d16419b6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d16419b6b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d16419b6b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d16419b6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d16419b6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d16419b6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d16419b6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d16419b6b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d16419b6b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d16419b6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d16419b6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d16419b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d16419b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d16419b6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d16419b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d16419b6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d16419b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d16419b6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d16419b6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d16419b6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d16419b6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d16419b6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d16419b6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d16419b6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d16419b6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jp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Deep Learning Prediction Engine on Big Data</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Dastagiri Dudekula</a:t>
            </a:r>
            <a:endParaRPr/>
          </a:p>
          <a:p>
            <a:pPr indent="0" lvl="0" marL="0" rtl="0" algn="ctr">
              <a:spcBef>
                <a:spcPts val="0"/>
              </a:spcBef>
              <a:spcAft>
                <a:spcPts val="0"/>
              </a:spcAft>
              <a:buClr>
                <a:schemeClr val="dk1"/>
              </a:buClr>
              <a:buSzPts val="1100"/>
              <a:buFont typeface="Arial"/>
              <a:buNone/>
            </a:pPr>
            <a:r>
              <a:rPr lang="en"/>
              <a:t>1826239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2450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DL Modelling</a:t>
            </a:r>
            <a:endParaRPr sz="2400"/>
          </a:p>
        </p:txBody>
      </p:sp>
      <p:sp>
        <p:nvSpPr>
          <p:cNvPr id="145" name="Google Shape;145;p22"/>
          <p:cNvSpPr txBox="1"/>
          <p:nvPr>
            <p:ph idx="1" type="body"/>
          </p:nvPr>
        </p:nvSpPr>
        <p:spPr>
          <a:xfrm>
            <a:off x="296875" y="2946025"/>
            <a:ext cx="3999900" cy="1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200"/>
              <a:t>f(x) = max(x, 0) ∀ x &gt;= max(x, 0)</a:t>
            </a:r>
            <a:endParaRPr sz="1200"/>
          </a:p>
          <a:p>
            <a:pPr indent="0" lvl="0" marL="0" rtl="0" algn="l">
              <a:spcBef>
                <a:spcPts val="1600"/>
              </a:spcBef>
              <a:spcAft>
                <a:spcPts val="0"/>
              </a:spcAft>
              <a:buNone/>
            </a:pPr>
            <a:r>
              <a:rPr lang="en" sz="1200"/>
              <a:t> f(x) = x ∀ threshold &lt;= x &lt; </a:t>
            </a:r>
            <a:r>
              <a:rPr lang="en" sz="1200"/>
              <a:t>max(x, 0)</a:t>
            </a:r>
            <a:endParaRPr sz="1200"/>
          </a:p>
          <a:p>
            <a:pPr indent="0" lvl="0" marL="0" rtl="0" algn="l">
              <a:spcBef>
                <a:spcPts val="1600"/>
              </a:spcBef>
              <a:spcAft>
                <a:spcPts val="1600"/>
              </a:spcAft>
              <a:buNone/>
            </a:pPr>
            <a:r>
              <a:rPr lang="en" sz="1200"/>
              <a:t> f(x) = negative_slope * (x - threshold) otherwise.</a:t>
            </a:r>
            <a:endParaRPr sz="1200"/>
          </a:p>
        </p:txBody>
      </p:sp>
      <p:sp>
        <p:nvSpPr>
          <p:cNvPr id="146" name="Google Shape;146;p22"/>
          <p:cNvSpPr txBox="1"/>
          <p:nvPr>
            <p:ph idx="2" type="body"/>
          </p:nvPr>
        </p:nvSpPr>
        <p:spPr>
          <a:xfrm>
            <a:off x="4832400" y="3283250"/>
            <a:ext cx="3999900" cy="12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 = F( sum(W* </a:t>
            </a:r>
            <a:r>
              <a:rPr lang="en"/>
              <a:t>⋅ h*) + b*)  &lt;=  Output’s</a:t>
            </a:r>
            <a:endParaRPr/>
          </a:p>
          <a:p>
            <a:pPr indent="0" lvl="0" marL="0" rtl="0" algn="l">
              <a:spcBef>
                <a:spcPts val="1600"/>
              </a:spcBef>
              <a:spcAft>
                <a:spcPts val="1600"/>
              </a:spcAft>
              <a:buNone/>
            </a:pPr>
            <a:r>
              <a:rPr lang="en"/>
              <a:t>h* = F(sum(W* ⋅ X*) + b*)   &lt;= Hidden layer calc</a:t>
            </a:r>
            <a:endParaRPr/>
          </a:p>
        </p:txBody>
      </p:sp>
      <p:pic>
        <p:nvPicPr>
          <p:cNvPr id="147" name="Google Shape;147;p22"/>
          <p:cNvPicPr preferRelativeResize="0"/>
          <p:nvPr/>
        </p:nvPicPr>
        <p:blipFill>
          <a:blip r:embed="rId3">
            <a:alphaModFix/>
          </a:blip>
          <a:stretch>
            <a:fillRect/>
          </a:stretch>
        </p:blipFill>
        <p:spPr>
          <a:xfrm>
            <a:off x="4698000" y="525025"/>
            <a:ext cx="3649675" cy="2644322"/>
          </a:xfrm>
          <a:prstGeom prst="rect">
            <a:avLst/>
          </a:prstGeom>
          <a:noFill/>
          <a:ln>
            <a:noFill/>
          </a:ln>
        </p:spPr>
      </p:pic>
      <p:pic>
        <p:nvPicPr>
          <p:cNvPr id="148" name="Google Shape;148;p22"/>
          <p:cNvPicPr preferRelativeResize="0"/>
          <p:nvPr/>
        </p:nvPicPr>
        <p:blipFill>
          <a:blip r:embed="rId4">
            <a:alphaModFix/>
          </a:blip>
          <a:stretch>
            <a:fillRect/>
          </a:stretch>
        </p:blipFill>
        <p:spPr>
          <a:xfrm>
            <a:off x="152400" y="725100"/>
            <a:ext cx="3671850" cy="1742899"/>
          </a:xfrm>
          <a:prstGeom prst="rect">
            <a:avLst/>
          </a:prstGeom>
          <a:noFill/>
          <a:ln>
            <a:noFill/>
          </a:ln>
        </p:spPr>
      </p:pic>
      <p:sp>
        <p:nvSpPr>
          <p:cNvPr id="149" name="Google Shape;149;p22"/>
          <p:cNvSpPr txBox="1"/>
          <p:nvPr>
            <p:ph idx="1" type="body"/>
          </p:nvPr>
        </p:nvSpPr>
        <p:spPr>
          <a:xfrm>
            <a:off x="364075" y="2468000"/>
            <a:ext cx="1955700" cy="4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ReLu : linear regression activation function</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idx="1" type="body"/>
          </p:nvPr>
        </p:nvSpPr>
        <p:spPr>
          <a:xfrm>
            <a:off x="311700" y="103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Mean Absolute Error (Loss) = 1/n(∑||(Ytrue-Ypred)||</a:t>
            </a:r>
            <a:endParaRPr sz="1300"/>
          </a:p>
          <a:p>
            <a:pPr indent="0" lvl="0" marL="0" rtl="0" algn="l">
              <a:spcBef>
                <a:spcPts val="1600"/>
              </a:spcBef>
              <a:spcAft>
                <a:spcPts val="0"/>
              </a:spcAft>
              <a:buNone/>
            </a:pPr>
            <a:r>
              <a:rPr b="1" lang="en" sz="1200"/>
              <a:t>.</a:t>
            </a:r>
            <a:r>
              <a:rPr lang="en" sz="1200"/>
              <a:t> </a:t>
            </a:r>
            <a:r>
              <a:rPr lang="en" sz="1200"/>
              <a:t>Loss as multivariable function: L(W1,W2,..,Wn,B1,B2,..,Bn)</a:t>
            </a:r>
            <a:endParaRPr sz="1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5" name="Google Shape;155;p23"/>
          <p:cNvPicPr preferRelativeResize="0"/>
          <p:nvPr/>
        </p:nvPicPr>
        <p:blipFill>
          <a:blip r:embed="rId3">
            <a:alphaModFix/>
          </a:blip>
          <a:stretch>
            <a:fillRect/>
          </a:stretch>
        </p:blipFill>
        <p:spPr>
          <a:xfrm>
            <a:off x="6433213" y="430100"/>
            <a:ext cx="2657475" cy="596375"/>
          </a:xfrm>
          <a:prstGeom prst="rect">
            <a:avLst/>
          </a:prstGeom>
          <a:noFill/>
          <a:ln>
            <a:noFill/>
          </a:ln>
        </p:spPr>
      </p:pic>
      <p:sp>
        <p:nvSpPr>
          <p:cNvPr id="156" name="Google Shape;156;p23"/>
          <p:cNvSpPr txBox="1"/>
          <p:nvPr>
            <p:ph idx="1" type="body"/>
          </p:nvPr>
        </p:nvSpPr>
        <p:spPr>
          <a:xfrm>
            <a:off x="7186248" y="978775"/>
            <a:ext cx="1581300" cy="4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200"/>
              <a:t>Backpropagation</a:t>
            </a:r>
            <a:endParaRPr sz="1200"/>
          </a:p>
        </p:txBody>
      </p:sp>
      <p:sp>
        <p:nvSpPr>
          <p:cNvPr id="157" name="Google Shape;157;p23"/>
          <p:cNvSpPr txBox="1"/>
          <p:nvPr>
            <p:ph idx="1" type="body"/>
          </p:nvPr>
        </p:nvSpPr>
        <p:spPr>
          <a:xfrm>
            <a:off x="311700" y="1069350"/>
            <a:ext cx="4905900" cy="37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 </a:t>
            </a:r>
            <a:r>
              <a:rPr lang="en" sz="1200"/>
              <a:t>H</a:t>
            </a:r>
            <a:r>
              <a:rPr lang="en" sz="1200"/>
              <a:t>ow to change our weights and biases to minimize </a:t>
            </a:r>
            <a:r>
              <a:rPr b="1" lang="en" sz="1200"/>
              <a:t>LOSS</a:t>
            </a:r>
            <a:r>
              <a:rPr lang="en" sz="1200"/>
              <a:t>?</a:t>
            </a:r>
            <a:endParaRPr sz="1200"/>
          </a:p>
        </p:txBody>
      </p:sp>
      <p:cxnSp>
        <p:nvCxnSpPr>
          <p:cNvPr id="158" name="Google Shape;158;p23"/>
          <p:cNvCxnSpPr>
            <a:endCxn id="155" idx="1"/>
          </p:cNvCxnSpPr>
          <p:nvPr/>
        </p:nvCxnSpPr>
        <p:spPr>
          <a:xfrm flipH="1" rot="10800000">
            <a:off x="4439413" y="728287"/>
            <a:ext cx="1993800" cy="90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3"/>
          <p:cNvSpPr txBox="1"/>
          <p:nvPr>
            <p:ph idx="1" type="body"/>
          </p:nvPr>
        </p:nvSpPr>
        <p:spPr>
          <a:xfrm>
            <a:off x="4287475" y="430100"/>
            <a:ext cx="2297700" cy="20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How’d loss L change if we changed W1 ?</a:t>
            </a:r>
            <a:endParaRPr sz="900"/>
          </a:p>
        </p:txBody>
      </p:sp>
      <p:sp>
        <p:nvSpPr>
          <p:cNvPr id="160" name="Google Shape;160;p23"/>
          <p:cNvSpPr txBox="1"/>
          <p:nvPr>
            <p:ph idx="1" type="body"/>
          </p:nvPr>
        </p:nvSpPr>
        <p:spPr>
          <a:xfrm>
            <a:off x="4629475" y="728275"/>
            <a:ext cx="1955700" cy="25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Partial derivative answer</a:t>
            </a:r>
            <a:endParaRPr sz="1000"/>
          </a:p>
        </p:txBody>
      </p:sp>
      <p:pic>
        <p:nvPicPr>
          <p:cNvPr id="161" name="Google Shape;161;p23"/>
          <p:cNvPicPr preferRelativeResize="0"/>
          <p:nvPr/>
        </p:nvPicPr>
        <p:blipFill>
          <a:blip r:embed="rId4">
            <a:alphaModFix/>
          </a:blip>
          <a:stretch>
            <a:fillRect/>
          </a:stretch>
        </p:blipFill>
        <p:spPr>
          <a:xfrm>
            <a:off x="1516100" y="1537625"/>
            <a:ext cx="1562100" cy="457200"/>
          </a:xfrm>
          <a:prstGeom prst="rect">
            <a:avLst/>
          </a:prstGeom>
          <a:noFill/>
          <a:ln>
            <a:noFill/>
          </a:ln>
        </p:spPr>
      </p:pic>
      <p:pic>
        <p:nvPicPr>
          <p:cNvPr id="162" name="Google Shape;162;p23"/>
          <p:cNvPicPr preferRelativeResize="0"/>
          <p:nvPr/>
        </p:nvPicPr>
        <p:blipFill>
          <a:blip r:embed="rId5">
            <a:alphaModFix/>
          </a:blip>
          <a:stretch>
            <a:fillRect/>
          </a:stretch>
        </p:blipFill>
        <p:spPr>
          <a:xfrm>
            <a:off x="5293800" y="1505275"/>
            <a:ext cx="3429375" cy="2617675"/>
          </a:xfrm>
          <a:prstGeom prst="rect">
            <a:avLst/>
          </a:prstGeom>
          <a:noFill/>
          <a:ln>
            <a:noFill/>
          </a:ln>
        </p:spPr>
      </p:pic>
      <p:sp>
        <p:nvSpPr>
          <p:cNvPr id="163" name="Google Shape;163;p23"/>
          <p:cNvSpPr txBox="1"/>
          <p:nvPr>
            <p:ph idx="1" type="body"/>
          </p:nvPr>
        </p:nvSpPr>
        <p:spPr>
          <a:xfrm>
            <a:off x="5489304" y="4219900"/>
            <a:ext cx="3915600" cy="4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L</a:t>
            </a:r>
            <a:r>
              <a:rPr lang="en" sz="1200"/>
              <a:t>oss steadily decreases as the network learns</a:t>
            </a:r>
            <a:endParaRPr sz="1200"/>
          </a:p>
        </p:txBody>
      </p:sp>
      <p:sp>
        <p:nvSpPr>
          <p:cNvPr id="164" name="Google Shape;164;p23"/>
          <p:cNvSpPr txBox="1"/>
          <p:nvPr>
            <p:ph idx="1" type="body"/>
          </p:nvPr>
        </p:nvSpPr>
        <p:spPr>
          <a:xfrm>
            <a:off x="363575" y="2088100"/>
            <a:ext cx="4433700" cy="26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Training modelling:</a:t>
            </a:r>
            <a:endParaRPr sz="1400"/>
          </a:p>
          <a:p>
            <a:pPr indent="0" lvl="0" marL="0" rtl="0" algn="l">
              <a:spcBef>
                <a:spcPts val="1600"/>
              </a:spcBef>
              <a:spcAft>
                <a:spcPts val="0"/>
              </a:spcAft>
              <a:buNone/>
            </a:pPr>
            <a:r>
              <a:rPr lang="en" sz="1200"/>
              <a:t> Step1: Choose one sample from dataset (only one at a time)</a:t>
            </a:r>
            <a:endParaRPr sz="1200"/>
          </a:p>
          <a:p>
            <a:pPr indent="0" lvl="0" marL="0" rtl="0" algn="l">
              <a:spcBef>
                <a:spcPts val="1600"/>
              </a:spcBef>
              <a:spcAft>
                <a:spcPts val="0"/>
              </a:spcAft>
              <a:buNone/>
            </a:pPr>
            <a:r>
              <a:rPr lang="en" sz="1200"/>
              <a:t> Step2: Calculate all partial derivatives w.r.t weights and biases</a:t>
            </a:r>
            <a:endParaRPr sz="1200"/>
          </a:p>
          <a:p>
            <a:pPr indent="0" lvl="0" marL="0" rtl="0" algn="l">
              <a:spcBef>
                <a:spcPts val="1600"/>
              </a:spcBef>
              <a:spcAft>
                <a:spcPts val="0"/>
              </a:spcAft>
              <a:buNone/>
            </a:pPr>
            <a:r>
              <a:rPr lang="en" sz="1200"/>
              <a:t> Step3: Update each weight and bias (minimise Loss rate)</a:t>
            </a:r>
            <a:endParaRPr sz="1200"/>
          </a:p>
          <a:p>
            <a:pPr indent="0" lvl="0" marL="0" rtl="0" algn="l">
              <a:spcBef>
                <a:spcPts val="1600"/>
              </a:spcBef>
              <a:spcAft>
                <a:spcPts val="1600"/>
              </a:spcAft>
              <a:buNone/>
            </a:pPr>
            <a:r>
              <a:rPr lang="en" sz="1200"/>
              <a:t> Step4: Goto Step1.</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Enhancement</a:t>
            </a:r>
            <a:endParaRPr/>
          </a:p>
        </p:txBody>
      </p:sp>
      <p:sp>
        <p:nvSpPr>
          <p:cNvPr id="170" name="Google Shape;170;p24"/>
          <p:cNvSpPr txBox="1"/>
          <p:nvPr>
            <p:ph idx="1" type="body"/>
          </p:nvPr>
        </p:nvSpPr>
        <p:spPr>
          <a:xfrm>
            <a:off x="3879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Both"/>
            </a:pPr>
            <a:r>
              <a:rPr lang="en"/>
              <a:t>Multi clustering </a:t>
            </a:r>
            <a:endParaRPr/>
          </a:p>
          <a:p>
            <a:pPr indent="-342900" lvl="0" marL="457200" rtl="0" algn="l">
              <a:spcBef>
                <a:spcPts val="0"/>
              </a:spcBef>
              <a:spcAft>
                <a:spcPts val="0"/>
              </a:spcAft>
              <a:buSzPts val="1800"/>
              <a:buAutoNum type="arabicParenBoth"/>
            </a:pPr>
            <a:r>
              <a:rPr lang="en"/>
              <a:t>Block wise Reading of data (chunkwise).</a:t>
            </a:r>
            <a:endParaRPr/>
          </a:p>
          <a:p>
            <a:pPr indent="-342900" lvl="0" marL="457200" rtl="0" algn="l">
              <a:spcBef>
                <a:spcPts val="0"/>
              </a:spcBef>
              <a:spcAft>
                <a:spcPts val="0"/>
              </a:spcAft>
              <a:buSzPts val="1800"/>
              <a:buAutoNum type="arabicParenBoth"/>
            </a:pPr>
            <a:r>
              <a:rPr lang="en"/>
              <a:t>Direct Normalisation and modelling on HDFS.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63575" y="96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6" name="Google Shape;176;p25"/>
          <p:cNvSpPr txBox="1"/>
          <p:nvPr>
            <p:ph idx="1" type="body"/>
          </p:nvPr>
        </p:nvSpPr>
        <p:spPr>
          <a:xfrm>
            <a:off x="474750" y="75970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BDOS lecture slides</a:t>
            </a:r>
            <a:endParaRPr sz="1400"/>
          </a:p>
          <a:p>
            <a:pPr indent="-317500" lvl="0" marL="457200" rtl="0" algn="l">
              <a:spcBef>
                <a:spcPts val="0"/>
              </a:spcBef>
              <a:spcAft>
                <a:spcPts val="0"/>
              </a:spcAft>
              <a:buSzPts val="1400"/>
              <a:buAutoNum type="arabicPeriod"/>
            </a:pPr>
            <a:r>
              <a:rPr lang="en" sz="1400"/>
              <a:t>https://unstats.un.org/Unsd/nationalaccount/workshops/2018/rio/UNSD.PDF</a:t>
            </a:r>
            <a:endParaRPr sz="1400"/>
          </a:p>
          <a:p>
            <a:pPr indent="-317500" lvl="0" marL="457200" rtl="0" algn="l">
              <a:spcBef>
                <a:spcPts val="0"/>
              </a:spcBef>
              <a:spcAft>
                <a:spcPts val="0"/>
              </a:spcAft>
              <a:buSzPts val="1400"/>
              <a:buAutoNum type="arabicPeriod"/>
            </a:pPr>
            <a:r>
              <a:rPr lang="en" sz="1400"/>
              <a:t>http://www.unece.org/?id=3207</a:t>
            </a:r>
            <a:endParaRPr sz="1400"/>
          </a:p>
          <a:p>
            <a:pPr indent="-317500" lvl="0" marL="457200" rtl="0" algn="l">
              <a:spcBef>
                <a:spcPts val="0"/>
              </a:spcBef>
              <a:spcAft>
                <a:spcPts val="0"/>
              </a:spcAft>
              <a:buSzPts val="1400"/>
              <a:buAutoNum type="arabicPeriod"/>
            </a:pPr>
            <a:r>
              <a:rPr lang="en" sz="1400"/>
              <a:t>https://unstats.un.org/unsd/goodprac/bpaboutpr.asp?RecId=1</a:t>
            </a:r>
            <a:endParaRPr sz="1400"/>
          </a:p>
          <a:p>
            <a:pPr indent="-317500" lvl="0" marL="457200" rtl="0" algn="l">
              <a:spcBef>
                <a:spcPts val="0"/>
              </a:spcBef>
              <a:spcAft>
                <a:spcPts val="0"/>
              </a:spcAft>
              <a:buSzPts val="1400"/>
              <a:buAutoNum type="arabicPeriod"/>
            </a:pPr>
            <a:r>
              <a:rPr lang="en" sz="1400"/>
              <a:t>https://www.oracle.com/big-data/guide/what-is-big-data.html</a:t>
            </a:r>
            <a:endParaRPr sz="1400"/>
          </a:p>
          <a:p>
            <a:pPr indent="-317500" lvl="0" marL="457200" rtl="0" algn="l">
              <a:spcBef>
                <a:spcPts val="0"/>
              </a:spcBef>
              <a:spcAft>
                <a:spcPts val="0"/>
              </a:spcAft>
              <a:buSzPts val="1400"/>
              <a:buAutoNum type="arabicPeriod"/>
            </a:pPr>
            <a:r>
              <a:rPr lang="en" sz="1400"/>
              <a:t>https://unstats.un.org/Unsd/nationalaccount/workshops/2018/rio/UNSD.PDF</a:t>
            </a:r>
            <a:endParaRPr sz="1400"/>
          </a:p>
          <a:p>
            <a:pPr indent="-317500" lvl="0" marL="457200" rtl="0" algn="l">
              <a:spcBef>
                <a:spcPts val="0"/>
              </a:spcBef>
              <a:spcAft>
                <a:spcPts val="0"/>
              </a:spcAft>
              <a:buSzPts val="1400"/>
              <a:buAutoNum type="arabicPeriod"/>
            </a:pPr>
            <a:r>
              <a:rPr lang="en" sz="1400"/>
              <a:t>https://hadoop.apache.org/docs/current/hadoop-project-dist/hadoop-hdfs/HdfsDesign.html</a:t>
            </a:r>
            <a:endParaRPr sz="1400"/>
          </a:p>
          <a:p>
            <a:pPr indent="-317500" lvl="0" marL="457200" rtl="0" algn="l">
              <a:spcBef>
                <a:spcPts val="0"/>
              </a:spcBef>
              <a:spcAft>
                <a:spcPts val="0"/>
              </a:spcAft>
              <a:buSzPts val="1400"/>
              <a:buAutoNum type="arabicPeriod"/>
            </a:pPr>
            <a:r>
              <a:rPr lang="en" sz="1400"/>
              <a:t>https://www.dezyre.com/article/hadoop-architecture-explained-what-it-is-and-why-it-matters/317</a:t>
            </a:r>
            <a:endParaRPr sz="1400"/>
          </a:p>
          <a:p>
            <a:pPr indent="-317500" lvl="0" marL="457200" rtl="0" algn="l">
              <a:spcBef>
                <a:spcPts val="0"/>
              </a:spcBef>
              <a:spcAft>
                <a:spcPts val="0"/>
              </a:spcAft>
              <a:buSzPts val="1400"/>
              <a:buAutoNum type="arabicPeriod"/>
            </a:pPr>
            <a:r>
              <a:rPr lang="en" sz="1400"/>
              <a:t>https://www.guru99.com/learn-hadoop-in-10-minutes.html</a:t>
            </a:r>
            <a:endParaRPr sz="1400"/>
          </a:p>
          <a:p>
            <a:pPr indent="-317500" lvl="0" marL="457200" rtl="0" algn="l">
              <a:spcBef>
                <a:spcPts val="0"/>
              </a:spcBef>
              <a:spcAft>
                <a:spcPts val="0"/>
              </a:spcAft>
              <a:buSzPts val="1400"/>
              <a:buAutoNum type="arabicPeriod"/>
            </a:pPr>
            <a:r>
              <a:rPr lang="en" sz="1400"/>
              <a:t>https://hadoop.apache.org/docs/r1.2.1/hdfs_design.html#Data+Replication</a:t>
            </a:r>
            <a:endParaRPr sz="1400"/>
          </a:p>
          <a:p>
            <a:pPr indent="-317500" lvl="0" marL="457200" rtl="0" algn="l">
              <a:spcBef>
                <a:spcPts val="0"/>
              </a:spcBef>
              <a:spcAft>
                <a:spcPts val="0"/>
              </a:spcAft>
              <a:buSzPts val="1400"/>
              <a:buAutoNum type="arabicPeriod"/>
            </a:pPr>
            <a:r>
              <a:rPr lang="en" sz="1400"/>
              <a:t>https://gerardnico.com/db/hadoop/hdfs/replication</a:t>
            </a:r>
            <a:endParaRPr sz="1400"/>
          </a:p>
          <a:p>
            <a:pPr indent="-317500" lvl="0" marL="457200" rtl="0" algn="l">
              <a:spcBef>
                <a:spcPts val="0"/>
              </a:spcBef>
              <a:spcAft>
                <a:spcPts val="0"/>
              </a:spcAft>
              <a:buSzPts val="1400"/>
              <a:buAutoNum type="arabicPeriod"/>
            </a:pPr>
            <a:r>
              <a:rPr lang="en" sz="1400"/>
              <a:t>https://bradleyboehmke.github.io/HOML/deep-learning.html</a:t>
            </a:r>
            <a:endParaRPr sz="1400"/>
          </a:p>
          <a:p>
            <a:pPr indent="-317500" lvl="0" marL="457200" rtl="0" algn="l">
              <a:spcBef>
                <a:spcPts val="0"/>
              </a:spcBef>
              <a:spcAft>
                <a:spcPts val="0"/>
              </a:spcAft>
              <a:buSzPts val="1400"/>
              <a:buAutoNum type="arabicPeriod"/>
            </a:pPr>
            <a:r>
              <a:rPr lang="en" sz="1400"/>
              <a:t>https://victorzhou.com/blog/keras-cnn-tutorial/</a:t>
            </a:r>
            <a:endParaRPr sz="1400"/>
          </a:p>
          <a:p>
            <a:pPr indent="-317500" lvl="0" marL="457200" rtl="0" algn="l">
              <a:spcBef>
                <a:spcPts val="0"/>
              </a:spcBef>
              <a:spcAft>
                <a:spcPts val="0"/>
              </a:spcAft>
              <a:buSzPts val="1400"/>
              <a:buAutoNum type="arabicPeriod"/>
            </a:pPr>
            <a:r>
              <a:rPr lang="en" sz="1400"/>
              <a:t>https://blog.cloudera.com/gpus-support-in-apache-hadoop-3-1-yarn-hdp-3/</a:t>
            </a:r>
            <a:endParaRPr sz="1400"/>
          </a:p>
          <a:p>
            <a:pPr indent="0" lvl="0" marL="0" rtl="0" algn="l">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727275" y="461650"/>
            <a:ext cx="251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182" name="Google Shape;182;p26"/>
          <p:cNvPicPr preferRelativeResize="0"/>
          <p:nvPr/>
        </p:nvPicPr>
        <p:blipFill>
          <a:blip r:embed="rId3">
            <a:alphaModFix/>
          </a:blip>
          <a:stretch>
            <a:fillRect/>
          </a:stretch>
        </p:blipFill>
        <p:spPr>
          <a:xfrm>
            <a:off x="967650" y="789775"/>
            <a:ext cx="7629550" cy="499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274650" y="20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Official Statistics</a:t>
            </a:r>
            <a:endParaRPr/>
          </a:p>
        </p:txBody>
      </p:sp>
      <p:sp>
        <p:nvSpPr>
          <p:cNvPr id="61" name="Google Shape;61;p14"/>
          <p:cNvSpPr txBox="1"/>
          <p:nvPr>
            <p:ph idx="1" type="body"/>
          </p:nvPr>
        </p:nvSpPr>
        <p:spPr>
          <a:xfrm>
            <a:off x="237600" y="1352575"/>
            <a:ext cx="8520600" cy="374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t>Official statistics - reliable and objective information - is crucial for </a:t>
            </a:r>
            <a:r>
              <a:rPr b="1" lang="en" sz="1200"/>
              <a:t>DECISION MAKING</a:t>
            </a:r>
            <a:r>
              <a:rPr lang="en" sz="1200"/>
              <a:t>.</a:t>
            </a:r>
            <a:endParaRPr sz="1200"/>
          </a:p>
          <a:p>
            <a:pPr indent="0" lvl="0" marL="0" rtl="0" algn="l">
              <a:lnSpc>
                <a:spcPct val="115000"/>
              </a:lnSpc>
              <a:spcBef>
                <a:spcPts val="1600"/>
              </a:spcBef>
              <a:spcAft>
                <a:spcPts val="0"/>
              </a:spcAft>
              <a:buNone/>
            </a:pPr>
            <a:r>
              <a:t/>
            </a:r>
            <a:endParaRPr sz="1200"/>
          </a:p>
          <a:p>
            <a:pPr indent="0" lvl="0" marL="0" rtl="0" algn="l">
              <a:lnSpc>
                <a:spcPct val="115000"/>
              </a:lnSpc>
              <a:spcBef>
                <a:spcPts val="1600"/>
              </a:spcBef>
              <a:spcAft>
                <a:spcPts val="0"/>
              </a:spcAft>
              <a:buNone/>
            </a:pPr>
            <a:r>
              <a:t/>
            </a:r>
            <a:endParaRPr sz="1200"/>
          </a:p>
          <a:p>
            <a:pPr indent="0" lvl="0" marL="0" rtl="0" algn="l">
              <a:spcBef>
                <a:spcPts val="1600"/>
              </a:spcBef>
              <a:spcAft>
                <a:spcPts val="1600"/>
              </a:spcAft>
              <a:buNone/>
            </a:pPr>
            <a:r>
              <a:t/>
            </a:r>
            <a:endParaRPr/>
          </a:p>
        </p:txBody>
      </p:sp>
      <p:sp>
        <p:nvSpPr>
          <p:cNvPr id="62" name="Google Shape;62;p14"/>
          <p:cNvSpPr txBox="1"/>
          <p:nvPr>
            <p:ph idx="1" type="body"/>
          </p:nvPr>
        </p:nvSpPr>
        <p:spPr>
          <a:xfrm>
            <a:off x="985700" y="2108625"/>
            <a:ext cx="2511600" cy="74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Correct interpretation of Data (Accountability &amp; Transparency), Professional standards and ethics</a:t>
            </a:r>
            <a:endParaRPr sz="1200"/>
          </a:p>
        </p:txBody>
      </p:sp>
      <p:sp>
        <p:nvSpPr>
          <p:cNvPr id="63" name="Google Shape;63;p14"/>
          <p:cNvSpPr txBox="1"/>
          <p:nvPr>
            <p:ph idx="1" type="body"/>
          </p:nvPr>
        </p:nvSpPr>
        <p:spPr>
          <a:xfrm>
            <a:off x="3393550" y="780575"/>
            <a:ext cx="1985400" cy="52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Social + Economic</a:t>
            </a:r>
            <a:endParaRPr sz="1400"/>
          </a:p>
        </p:txBody>
      </p:sp>
      <p:sp>
        <p:nvSpPr>
          <p:cNvPr id="64" name="Google Shape;64;p14"/>
          <p:cNvSpPr txBox="1"/>
          <p:nvPr>
            <p:ph idx="1" type="body"/>
          </p:nvPr>
        </p:nvSpPr>
        <p:spPr>
          <a:xfrm>
            <a:off x="4003075" y="2056450"/>
            <a:ext cx="285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Impartial basis to honour citizen’s entitlement to public information</a:t>
            </a:r>
            <a:endParaRPr sz="1200"/>
          </a:p>
        </p:txBody>
      </p:sp>
      <p:sp>
        <p:nvSpPr>
          <p:cNvPr id="65" name="Google Shape;65;p14"/>
          <p:cNvSpPr txBox="1"/>
          <p:nvPr>
            <p:ph idx="1" type="body"/>
          </p:nvPr>
        </p:nvSpPr>
        <p:spPr>
          <a:xfrm>
            <a:off x="4243400" y="3132700"/>
            <a:ext cx="225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Quality, timeliness, costs, confidentiality, consistency</a:t>
            </a:r>
            <a:endParaRPr sz="1200"/>
          </a:p>
        </p:txBody>
      </p:sp>
      <p:cxnSp>
        <p:nvCxnSpPr>
          <p:cNvPr id="66" name="Google Shape;66;p14"/>
          <p:cNvCxnSpPr/>
          <p:nvPr/>
        </p:nvCxnSpPr>
        <p:spPr>
          <a:xfrm>
            <a:off x="5365850" y="1649025"/>
            <a:ext cx="14700" cy="459600"/>
          </a:xfrm>
          <a:prstGeom prst="straightConnector1">
            <a:avLst/>
          </a:prstGeom>
          <a:noFill/>
          <a:ln cap="flat" cmpd="sng" w="9525">
            <a:solidFill>
              <a:schemeClr val="dk2"/>
            </a:solidFill>
            <a:prstDash val="solid"/>
            <a:round/>
            <a:headEnd len="med" w="med" type="none"/>
            <a:tailEnd len="med" w="med" type="triangle"/>
          </a:ln>
        </p:spPr>
      </p:cxnSp>
      <p:cxnSp>
        <p:nvCxnSpPr>
          <p:cNvPr id="67" name="Google Shape;67;p14"/>
          <p:cNvCxnSpPr/>
          <p:nvPr/>
        </p:nvCxnSpPr>
        <p:spPr>
          <a:xfrm>
            <a:off x="5351150" y="2629150"/>
            <a:ext cx="14700" cy="459600"/>
          </a:xfrm>
          <a:prstGeom prst="straightConnector1">
            <a:avLst/>
          </a:prstGeom>
          <a:noFill/>
          <a:ln cap="flat" cmpd="sng" w="9525">
            <a:solidFill>
              <a:schemeClr val="dk2"/>
            </a:solidFill>
            <a:prstDash val="solid"/>
            <a:round/>
            <a:headEnd len="med" w="med" type="none"/>
            <a:tailEnd len="med" w="med" type="triangle"/>
          </a:ln>
        </p:spPr>
      </p:cxnSp>
      <p:cxnSp>
        <p:nvCxnSpPr>
          <p:cNvPr id="68" name="Google Shape;68;p14"/>
          <p:cNvCxnSpPr/>
          <p:nvPr/>
        </p:nvCxnSpPr>
        <p:spPr>
          <a:xfrm flipH="1">
            <a:off x="3386950" y="2345700"/>
            <a:ext cx="429900" cy="14700"/>
          </a:xfrm>
          <a:prstGeom prst="straightConnector1">
            <a:avLst/>
          </a:prstGeom>
          <a:noFill/>
          <a:ln cap="flat" cmpd="sng" w="9525">
            <a:solidFill>
              <a:schemeClr val="dk2"/>
            </a:solidFill>
            <a:prstDash val="solid"/>
            <a:round/>
            <a:headEnd len="med" w="med" type="none"/>
            <a:tailEnd len="med" w="med" type="triangle"/>
          </a:ln>
        </p:spPr>
      </p:cxnSp>
      <p:cxnSp>
        <p:nvCxnSpPr>
          <p:cNvPr id="69" name="Google Shape;69;p14"/>
          <p:cNvCxnSpPr/>
          <p:nvPr/>
        </p:nvCxnSpPr>
        <p:spPr>
          <a:xfrm>
            <a:off x="3539525" y="2994175"/>
            <a:ext cx="499800" cy="189000"/>
          </a:xfrm>
          <a:prstGeom prst="straightConnector1">
            <a:avLst/>
          </a:prstGeom>
          <a:noFill/>
          <a:ln cap="flat" cmpd="sng" w="9525">
            <a:solidFill>
              <a:schemeClr val="dk2"/>
            </a:solidFill>
            <a:prstDash val="solid"/>
            <a:round/>
            <a:headEnd len="med" w="med" type="none"/>
            <a:tailEnd len="med" w="med" type="triangle"/>
          </a:ln>
        </p:spPr>
      </p:cxnSp>
      <p:sp>
        <p:nvSpPr>
          <p:cNvPr id="70" name="Google Shape;70;p14"/>
          <p:cNvSpPr txBox="1"/>
          <p:nvPr>
            <p:ph idx="1" type="body"/>
          </p:nvPr>
        </p:nvSpPr>
        <p:spPr>
          <a:xfrm>
            <a:off x="6342025" y="4663475"/>
            <a:ext cx="2344200" cy="3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http://www.unece.org/?id=3207</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Data</a:t>
            </a:r>
            <a:endParaRPr/>
          </a:p>
        </p:txBody>
      </p:sp>
      <p:pic>
        <p:nvPicPr>
          <p:cNvPr id="76" name="Google Shape;76;p15"/>
          <p:cNvPicPr preferRelativeResize="0"/>
          <p:nvPr/>
        </p:nvPicPr>
        <p:blipFill>
          <a:blip r:embed="rId3">
            <a:alphaModFix/>
          </a:blip>
          <a:stretch>
            <a:fillRect/>
          </a:stretch>
        </p:blipFill>
        <p:spPr>
          <a:xfrm>
            <a:off x="1526750" y="1408654"/>
            <a:ext cx="1832625" cy="1344675"/>
          </a:xfrm>
          <a:prstGeom prst="rect">
            <a:avLst/>
          </a:prstGeom>
          <a:noFill/>
          <a:ln>
            <a:noFill/>
          </a:ln>
        </p:spPr>
      </p:pic>
      <p:pic>
        <p:nvPicPr>
          <p:cNvPr id="77" name="Google Shape;77;p15"/>
          <p:cNvPicPr preferRelativeResize="0"/>
          <p:nvPr/>
        </p:nvPicPr>
        <p:blipFill>
          <a:blip r:embed="rId4">
            <a:alphaModFix/>
          </a:blip>
          <a:stretch>
            <a:fillRect/>
          </a:stretch>
        </p:blipFill>
        <p:spPr>
          <a:xfrm>
            <a:off x="4087700" y="1768650"/>
            <a:ext cx="1701550" cy="917975"/>
          </a:xfrm>
          <a:prstGeom prst="rect">
            <a:avLst/>
          </a:prstGeom>
          <a:noFill/>
          <a:ln>
            <a:noFill/>
          </a:ln>
        </p:spPr>
      </p:pic>
      <p:pic>
        <p:nvPicPr>
          <p:cNvPr id="78" name="Google Shape;78;p15"/>
          <p:cNvPicPr preferRelativeResize="0"/>
          <p:nvPr/>
        </p:nvPicPr>
        <p:blipFill>
          <a:blip r:embed="rId5">
            <a:alphaModFix/>
          </a:blip>
          <a:stretch>
            <a:fillRect/>
          </a:stretch>
        </p:blipFill>
        <p:spPr>
          <a:xfrm>
            <a:off x="6702173" y="1618939"/>
            <a:ext cx="1701551" cy="1134386"/>
          </a:xfrm>
          <a:prstGeom prst="rect">
            <a:avLst/>
          </a:prstGeom>
          <a:noFill/>
          <a:ln>
            <a:noFill/>
          </a:ln>
        </p:spPr>
      </p:pic>
      <p:sp>
        <p:nvSpPr>
          <p:cNvPr id="79" name="Google Shape;79;p15"/>
          <p:cNvSpPr txBox="1"/>
          <p:nvPr>
            <p:ph idx="1" type="body"/>
          </p:nvPr>
        </p:nvSpPr>
        <p:spPr>
          <a:xfrm>
            <a:off x="1231225" y="3245675"/>
            <a:ext cx="1955700" cy="4860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SzPts val="1800"/>
              <a:buChar char="●"/>
            </a:pPr>
            <a:r>
              <a:rPr lang="en" sz="1800"/>
              <a:t>Volume</a:t>
            </a:r>
            <a:endParaRPr sz="1800"/>
          </a:p>
        </p:txBody>
      </p:sp>
      <p:sp>
        <p:nvSpPr>
          <p:cNvPr id="80" name="Google Shape;80;p15"/>
          <p:cNvSpPr txBox="1"/>
          <p:nvPr>
            <p:ph idx="1" type="body"/>
          </p:nvPr>
        </p:nvSpPr>
        <p:spPr>
          <a:xfrm>
            <a:off x="3960625" y="3245675"/>
            <a:ext cx="1955700" cy="4860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SzPts val="1800"/>
              <a:buChar char="●"/>
            </a:pPr>
            <a:r>
              <a:rPr lang="en" sz="1800"/>
              <a:t>Velocity</a:t>
            </a:r>
            <a:endParaRPr sz="1800"/>
          </a:p>
        </p:txBody>
      </p:sp>
      <p:sp>
        <p:nvSpPr>
          <p:cNvPr id="81" name="Google Shape;81;p15"/>
          <p:cNvSpPr txBox="1"/>
          <p:nvPr>
            <p:ph idx="1" type="body"/>
          </p:nvPr>
        </p:nvSpPr>
        <p:spPr>
          <a:xfrm>
            <a:off x="6292400" y="3245675"/>
            <a:ext cx="1955700" cy="4860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SzPts val="1800"/>
              <a:buChar char="●"/>
            </a:pPr>
            <a:r>
              <a:rPr lang="en" sz="1800"/>
              <a:t>Variety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4925" y="89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Data For Official Statistics</a:t>
            </a:r>
            <a:endParaRPr/>
          </a:p>
        </p:txBody>
      </p:sp>
      <p:sp>
        <p:nvSpPr>
          <p:cNvPr id="87" name="Google Shape;87;p16"/>
          <p:cNvSpPr txBox="1"/>
          <p:nvPr>
            <p:ph idx="1" type="body"/>
          </p:nvPr>
        </p:nvSpPr>
        <p:spPr>
          <a:xfrm>
            <a:off x="356175" y="963438"/>
            <a:ext cx="4260300" cy="32166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Big Data can keep official statistics relevant–private sector moves fast.</a:t>
            </a:r>
            <a:endParaRPr sz="1200"/>
          </a:p>
          <a:p>
            <a:pPr indent="-304800" lvl="0" marL="457200" rtl="0" algn="just">
              <a:spcBef>
                <a:spcPts val="0"/>
              </a:spcBef>
              <a:spcAft>
                <a:spcPts val="0"/>
              </a:spcAft>
              <a:buSzPts val="1200"/>
              <a:buChar char="●"/>
            </a:pPr>
            <a:r>
              <a:rPr lang="en" sz="1200"/>
              <a:t>Big Data are part of modernization of statistical systems – new production processes and partnerships.</a:t>
            </a:r>
            <a:endParaRPr sz="1200"/>
          </a:p>
          <a:p>
            <a:pPr indent="-304800" lvl="0" marL="457200" rtl="0" algn="just">
              <a:spcBef>
                <a:spcPts val="0"/>
              </a:spcBef>
              <a:spcAft>
                <a:spcPts val="0"/>
              </a:spcAft>
              <a:buSzPts val="1200"/>
              <a:buChar char="●"/>
            </a:pPr>
            <a:r>
              <a:rPr lang="en" sz="1200"/>
              <a:t>Big Data are needed for agile statistics –for emergency issues.</a:t>
            </a:r>
            <a:endParaRPr sz="1200"/>
          </a:p>
          <a:p>
            <a:pPr indent="0" lvl="0" marL="457200" rtl="0" algn="just">
              <a:spcBef>
                <a:spcPts val="1600"/>
              </a:spcBef>
              <a:spcAft>
                <a:spcPts val="1600"/>
              </a:spcAft>
              <a:buNone/>
            </a:pPr>
            <a:r>
              <a:t/>
            </a:r>
            <a:endParaRPr sz="1200"/>
          </a:p>
        </p:txBody>
      </p:sp>
      <p:pic>
        <p:nvPicPr>
          <p:cNvPr id="88" name="Google Shape;88;p16"/>
          <p:cNvPicPr preferRelativeResize="0"/>
          <p:nvPr/>
        </p:nvPicPr>
        <p:blipFill>
          <a:blip r:embed="rId3">
            <a:alphaModFix/>
          </a:blip>
          <a:stretch>
            <a:fillRect/>
          </a:stretch>
        </p:blipFill>
        <p:spPr>
          <a:xfrm>
            <a:off x="4861875" y="155925"/>
            <a:ext cx="4328225" cy="3476850"/>
          </a:xfrm>
          <a:prstGeom prst="rect">
            <a:avLst/>
          </a:prstGeom>
          <a:noFill/>
          <a:ln>
            <a:noFill/>
          </a:ln>
        </p:spPr>
      </p:pic>
      <p:pic>
        <p:nvPicPr>
          <p:cNvPr id="89" name="Google Shape;89;p16"/>
          <p:cNvPicPr preferRelativeResize="0"/>
          <p:nvPr/>
        </p:nvPicPr>
        <p:blipFill>
          <a:blip r:embed="rId4">
            <a:alphaModFix/>
          </a:blip>
          <a:stretch>
            <a:fillRect/>
          </a:stretch>
        </p:blipFill>
        <p:spPr>
          <a:xfrm>
            <a:off x="6445825" y="1054950"/>
            <a:ext cx="1565850" cy="1132825"/>
          </a:xfrm>
          <a:prstGeom prst="rect">
            <a:avLst/>
          </a:prstGeom>
          <a:noFill/>
          <a:ln>
            <a:noFill/>
          </a:ln>
        </p:spPr>
      </p:pic>
      <p:sp>
        <p:nvSpPr>
          <p:cNvPr id="90" name="Google Shape;90;p16"/>
          <p:cNvSpPr txBox="1"/>
          <p:nvPr>
            <p:ph idx="1" type="body"/>
          </p:nvPr>
        </p:nvSpPr>
        <p:spPr>
          <a:xfrm>
            <a:off x="1519325" y="3441300"/>
            <a:ext cx="5973600" cy="864600"/>
          </a:xfrm>
          <a:prstGeom prst="rect">
            <a:avLst/>
          </a:prstGeom>
        </p:spPr>
        <p:txBody>
          <a:bodyPr anchorCtr="0" anchor="t" bIns="91425" lIns="91425" spcFirstLastPara="1" rIns="91425" wrap="square" tIns="91425">
            <a:noAutofit/>
          </a:bodyPr>
          <a:lstStyle/>
          <a:p>
            <a:pPr indent="0" lvl="0" marL="457200" rtl="0" algn="just">
              <a:spcBef>
                <a:spcPts val="0"/>
              </a:spcBef>
              <a:spcAft>
                <a:spcPts val="1600"/>
              </a:spcAft>
              <a:buNone/>
            </a:pPr>
            <a:r>
              <a:rPr lang="en" sz="1200"/>
              <a:t>Mandated to give direction to the use of Big Data for Official Statistics (on </a:t>
            </a:r>
            <a:r>
              <a:rPr b="1" lang="en" sz="1200"/>
              <a:t>ISSUES</a:t>
            </a:r>
            <a:r>
              <a:rPr lang="en" sz="1200"/>
              <a:t> related to methodology, quality, technology, data access, legislation, privacy, management and finance, etc.)</a:t>
            </a:r>
            <a:endParaRPr sz="1200"/>
          </a:p>
        </p:txBody>
      </p:sp>
      <p:sp>
        <p:nvSpPr>
          <p:cNvPr id="91" name="Google Shape;91;p16"/>
          <p:cNvSpPr txBox="1"/>
          <p:nvPr>
            <p:ph idx="1" type="body"/>
          </p:nvPr>
        </p:nvSpPr>
        <p:spPr>
          <a:xfrm>
            <a:off x="4932313" y="4712825"/>
            <a:ext cx="4031700" cy="338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900"/>
              <a:t>https://unstats.un.org/Unsd/nationalaccount/workshops/2018/rio/UNSD.PDF</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37600" y="0"/>
            <a:ext cx="8520600" cy="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Hadoop Architecture</a:t>
            </a:r>
            <a:endParaRPr sz="1800"/>
          </a:p>
        </p:txBody>
      </p:sp>
      <p:sp>
        <p:nvSpPr>
          <p:cNvPr id="97" name="Google Shape;97;p17"/>
          <p:cNvSpPr txBox="1"/>
          <p:nvPr>
            <p:ph idx="1" type="body"/>
          </p:nvPr>
        </p:nvSpPr>
        <p:spPr>
          <a:xfrm>
            <a:off x="6700300" y="285275"/>
            <a:ext cx="1726500" cy="39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High Level Architecture</a:t>
            </a:r>
            <a:endParaRPr sz="1100"/>
          </a:p>
        </p:txBody>
      </p:sp>
      <p:pic>
        <p:nvPicPr>
          <p:cNvPr id="98" name="Google Shape;98;p17"/>
          <p:cNvPicPr preferRelativeResize="0"/>
          <p:nvPr/>
        </p:nvPicPr>
        <p:blipFill>
          <a:blip r:embed="rId3">
            <a:alphaModFix/>
          </a:blip>
          <a:stretch>
            <a:fillRect/>
          </a:stretch>
        </p:blipFill>
        <p:spPr>
          <a:xfrm>
            <a:off x="3050275" y="0"/>
            <a:ext cx="3242025" cy="2453175"/>
          </a:xfrm>
          <a:prstGeom prst="rect">
            <a:avLst/>
          </a:prstGeom>
          <a:noFill/>
          <a:ln>
            <a:noFill/>
          </a:ln>
        </p:spPr>
      </p:pic>
      <p:pic>
        <p:nvPicPr>
          <p:cNvPr id="99" name="Google Shape;99;p17"/>
          <p:cNvPicPr preferRelativeResize="0"/>
          <p:nvPr/>
        </p:nvPicPr>
        <p:blipFill>
          <a:blip r:embed="rId4">
            <a:alphaModFix/>
          </a:blip>
          <a:stretch>
            <a:fillRect/>
          </a:stretch>
        </p:blipFill>
        <p:spPr>
          <a:xfrm>
            <a:off x="4914550" y="2334575"/>
            <a:ext cx="4229450" cy="2582900"/>
          </a:xfrm>
          <a:prstGeom prst="rect">
            <a:avLst/>
          </a:prstGeom>
          <a:noFill/>
          <a:ln>
            <a:noFill/>
          </a:ln>
        </p:spPr>
      </p:pic>
      <p:pic>
        <p:nvPicPr>
          <p:cNvPr id="100" name="Google Shape;100;p17"/>
          <p:cNvPicPr preferRelativeResize="0"/>
          <p:nvPr/>
        </p:nvPicPr>
        <p:blipFill>
          <a:blip r:embed="rId5">
            <a:alphaModFix/>
          </a:blip>
          <a:stretch>
            <a:fillRect/>
          </a:stretch>
        </p:blipFill>
        <p:spPr>
          <a:xfrm>
            <a:off x="168475" y="2334575"/>
            <a:ext cx="4403524" cy="268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82050" y="59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Deep Learning for </a:t>
            </a:r>
            <a:r>
              <a:rPr lang="en" sz="2400"/>
              <a:t>BDOS</a:t>
            </a:r>
            <a:endParaRPr sz="2400"/>
          </a:p>
        </p:txBody>
      </p:sp>
      <p:sp>
        <p:nvSpPr>
          <p:cNvPr id="106" name="Google Shape;106;p18"/>
          <p:cNvSpPr txBox="1"/>
          <p:nvPr>
            <p:ph idx="1" type="body"/>
          </p:nvPr>
        </p:nvSpPr>
        <p:spPr>
          <a:xfrm>
            <a:off x="282050" y="632325"/>
            <a:ext cx="8520600" cy="34218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lang="en" sz="1400"/>
              <a:t>Deep Learning algorithms extract high-level, complex abstractions as data representations through a hierarchical learning process.</a:t>
            </a:r>
            <a:endParaRPr sz="1400"/>
          </a:p>
          <a:p>
            <a:pPr indent="-317500" lvl="0" marL="457200" rtl="0" algn="just">
              <a:lnSpc>
                <a:spcPct val="150000"/>
              </a:lnSpc>
              <a:spcBef>
                <a:spcPts val="0"/>
              </a:spcBef>
              <a:spcAft>
                <a:spcPts val="0"/>
              </a:spcAft>
              <a:buSzPts val="1400"/>
              <a:buChar char="●"/>
            </a:pPr>
            <a:r>
              <a:rPr lang="en" sz="1400"/>
              <a:t>A key benefit of Deep Learning is the analysis and learning of massive amounts of unsupervised data, making it a valuable tool for Big Data Analytics where raw data is largely unlabeled and un-categorized.</a:t>
            </a:r>
            <a:endParaRPr sz="1400"/>
          </a:p>
          <a:p>
            <a:pPr indent="-317500" lvl="0" marL="457200" rtl="0" algn="just">
              <a:lnSpc>
                <a:spcPct val="150000"/>
              </a:lnSpc>
              <a:spcBef>
                <a:spcPts val="0"/>
              </a:spcBef>
              <a:spcAft>
                <a:spcPts val="0"/>
              </a:spcAft>
              <a:buSzPts val="1400"/>
              <a:buChar char="●"/>
            </a:pPr>
            <a:r>
              <a:rPr lang="en" sz="1400"/>
              <a:t>In the present study, how Deep Learning can be utilized for addressing some important problems in Big Data Analytics, including extracting complex patterns from massive volumes of data, semantic indexing, data tagging, fast information retrieval,  simplifying discriminative tasks, streaming data, dealing with high dimensionality of data, scalability of models, and distributed and parallel computing.</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Motivation</a:t>
            </a:r>
            <a:endParaRPr/>
          </a:p>
        </p:txBody>
      </p:sp>
      <p:sp>
        <p:nvSpPr>
          <p:cNvPr id="112" name="Google Shape;11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To mitigate the housing business in a specific region.</a:t>
            </a:r>
            <a:endParaRPr/>
          </a:p>
          <a:p>
            <a:pPr indent="0" lvl="0" marL="0" rtl="0" algn="l">
              <a:spcBef>
                <a:spcPts val="1600"/>
              </a:spcBef>
              <a:spcAft>
                <a:spcPts val="1600"/>
              </a:spcAft>
              <a:buNone/>
            </a:pPr>
            <a:r>
              <a:rPr lang="en"/>
              <a:t>Hence, enabling the system to predict the pricing.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41350" y="296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Architecture</a:t>
            </a:r>
            <a:endParaRPr/>
          </a:p>
        </p:txBody>
      </p:sp>
      <p:sp>
        <p:nvSpPr>
          <p:cNvPr id="118" name="Google Shape;118;p20"/>
          <p:cNvSpPr/>
          <p:nvPr/>
        </p:nvSpPr>
        <p:spPr>
          <a:xfrm>
            <a:off x="511375" y="1786150"/>
            <a:ext cx="1208075" cy="6966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HDFS</a:t>
            </a:r>
            <a:endParaRPr/>
          </a:p>
        </p:txBody>
      </p:sp>
      <p:sp>
        <p:nvSpPr>
          <p:cNvPr id="119" name="Google Shape;119;p20"/>
          <p:cNvSpPr/>
          <p:nvPr/>
        </p:nvSpPr>
        <p:spPr>
          <a:xfrm>
            <a:off x="2156700" y="1848138"/>
            <a:ext cx="1208075" cy="57270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Dataframe</a:t>
            </a:r>
            <a:endParaRPr/>
          </a:p>
        </p:txBody>
      </p:sp>
      <p:sp>
        <p:nvSpPr>
          <p:cNvPr id="120" name="Google Shape;120;p20"/>
          <p:cNvSpPr/>
          <p:nvPr/>
        </p:nvSpPr>
        <p:spPr>
          <a:xfrm>
            <a:off x="3802025" y="1809738"/>
            <a:ext cx="1800900" cy="649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121" name="Google Shape;121;p20"/>
          <p:cNvSpPr/>
          <p:nvPr/>
        </p:nvSpPr>
        <p:spPr>
          <a:xfrm>
            <a:off x="6106975" y="1831975"/>
            <a:ext cx="1311825" cy="60505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Modelling</a:t>
            </a:r>
            <a:endParaRPr/>
          </a:p>
        </p:txBody>
      </p:sp>
      <p:sp>
        <p:nvSpPr>
          <p:cNvPr id="122" name="Google Shape;122;p20"/>
          <p:cNvSpPr/>
          <p:nvPr/>
        </p:nvSpPr>
        <p:spPr>
          <a:xfrm>
            <a:off x="6188500" y="3046075"/>
            <a:ext cx="1208100" cy="6495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Predictive Result</a:t>
            </a:r>
            <a:endParaRPr/>
          </a:p>
        </p:txBody>
      </p:sp>
      <p:cxnSp>
        <p:nvCxnSpPr>
          <p:cNvPr id="123" name="Google Shape;123;p20"/>
          <p:cNvCxnSpPr>
            <a:stCxn id="118" idx="4"/>
            <a:endCxn id="119" idx="1"/>
          </p:cNvCxnSpPr>
          <p:nvPr/>
        </p:nvCxnSpPr>
        <p:spPr>
          <a:xfrm>
            <a:off x="1719450" y="2134488"/>
            <a:ext cx="437400" cy="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20"/>
          <p:cNvCxnSpPr/>
          <p:nvPr/>
        </p:nvCxnSpPr>
        <p:spPr>
          <a:xfrm>
            <a:off x="3364775" y="2134488"/>
            <a:ext cx="437400" cy="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20"/>
          <p:cNvCxnSpPr/>
          <p:nvPr/>
        </p:nvCxnSpPr>
        <p:spPr>
          <a:xfrm>
            <a:off x="5636250" y="2134475"/>
            <a:ext cx="437400" cy="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20"/>
          <p:cNvCxnSpPr>
            <a:stCxn id="121" idx="2"/>
            <a:endCxn id="122" idx="0"/>
          </p:cNvCxnSpPr>
          <p:nvPr/>
        </p:nvCxnSpPr>
        <p:spPr>
          <a:xfrm>
            <a:off x="6762888" y="2437025"/>
            <a:ext cx="29700" cy="6090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20"/>
          <p:cNvSpPr/>
          <p:nvPr/>
        </p:nvSpPr>
        <p:spPr>
          <a:xfrm>
            <a:off x="1126525" y="2519875"/>
            <a:ext cx="5061771" cy="911609"/>
          </a:xfrm>
          <a:custGeom>
            <a:rect b="b" l="l" r="r" t="t"/>
            <a:pathLst>
              <a:path extrusionOk="0" h="35575" w="202775">
                <a:moveTo>
                  <a:pt x="593" y="0"/>
                </a:moveTo>
                <a:lnTo>
                  <a:pt x="0" y="35575"/>
                </a:lnTo>
                <a:lnTo>
                  <a:pt x="202775" y="35279"/>
                </a:lnTo>
              </a:path>
            </a:pathLst>
          </a:custGeom>
          <a:noFill/>
          <a:ln cap="flat" cmpd="sng" w="9525">
            <a:solidFill>
              <a:schemeClr val="dk2"/>
            </a:solidFill>
            <a:prstDash val="solid"/>
            <a:round/>
            <a:headEnd len="med" w="med" type="none"/>
            <a:tailEnd len="med" w="med" type="none"/>
          </a:ln>
        </p:spPr>
      </p:sp>
      <p:sp>
        <p:nvSpPr>
          <p:cNvPr id="128" name="Google Shape;128;p20"/>
          <p:cNvSpPr/>
          <p:nvPr/>
        </p:nvSpPr>
        <p:spPr>
          <a:xfrm>
            <a:off x="1082050" y="2482825"/>
            <a:ext cx="126000" cy="81525"/>
          </a:xfrm>
          <a:custGeom>
            <a:rect b="b" l="l" r="r" t="t"/>
            <a:pathLst>
              <a:path extrusionOk="0" h="3261" w="5040">
                <a:moveTo>
                  <a:pt x="0" y="3261"/>
                </a:moveTo>
                <a:lnTo>
                  <a:pt x="2372" y="0"/>
                </a:lnTo>
                <a:lnTo>
                  <a:pt x="5040" y="2668"/>
                </a:ln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19025" y="141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Normalisation</a:t>
            </a:r>
            <a:endParaRPr/>
          </a:p>
        </p:txBody>
      </p:sp>
      <p:sp>
        <p:nvSpPr>
          <p:cNvPr id="134" name="Google Shape;134;p21"/>
          <p:cNvSpPr txBox="1"/>
          <p:nvPr>
            <p:ph idx="1" type="body"/>
          </p:nvPr>
        </p:nvSpPr>
        <p:spPr>
          <a:xfrm>
            <a:off x="183375" y="787950"/>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Missing value replacement</a:t>
            </a:r>
            <a:endParaRPr/>
          </a:p>
          <a:p>
            <a:pPr indent="-342900" lvl="0" marL="457200" rtl="0" algn="l">
              <a:lnSpc>
                <a:spcPct val="150000"/>
              </a:lnSpc>
              <a:spcBef>
                <a:spcPts val="0"/>
              </a:spcBef>
              <a:spcAft>
                <a:spcPts val="0"/>
              </a:spcAft>
              <a:buSzPts val="1800"/>
              <a:buChar char="➢"/>
            </a:pPr>
            <a:r>
              <a:rPr lang="en"/>
              <a:t>Removal of distort statistical values</a:t>
            </a:r>
            <a:endParaRPr/>
          </a:p>
          <a:p>
            <a:pPr indent="-342900" lvl="0" marL="457200" rtl="0" algn="l">
              <a:lnSpc>
                <a:spcPct val="150000"/>
              </a:lnSpc>
              <a:spcBef>
                <a:spcPts val="0"/>
              </a:spcBef>
              <a:spcAft>
                <a:spcPts val="0"/>
              </a:spcAft>
              <a:buSzPts val="1800"/>
              <a:buChar char="➢"/>
            </a:pPr>
            <a:r>
              <a:rPr lang="en"/>
              <a:t>Log1p transformation to change </a:t>
            </a:r>
            <a:r>
              <a:rPr lang="en"/>
              <a:t>asymmetric to symmetric in a statistical distribution</a:t>
            </a:r>
            <a:endParaRPr/>
          </a:p>
          <a:p>
            <a:pPr indent="-342900" lvl="0" marL="457200" rtl="0" algn="l">
              <a:lnSpc>
                <a:spcPct val="150000"/>
              </a:lnSpc>
              <a:spcBef>
                <a:spcPts val="0"/>
              </a:spcBef>
              <a:spcAft>
                <a:spcPts val="0"/>
              </a:spcAft>
              <a:buSzPts val="1800"/>
              <a:buChar char="➢"/>
            </a:pPr>
            <a:r>
              <a:rPr lang="en"/>
              <a:t>Customised feature variables analysis</a:t>
            </a:r>
            <a:endParaRPr/>
          </a:p>
        </p:txBody>
      </p:sp>
      <p:pic>
        <p:nvPicPr>
          <p:cNvPr id="135" name="Google Shape;135;p21"/>
          <p:cNvPicPr preferRelativeResize="0"/>
          <p:nvPr/>
        </p:nvPicPr>
        <p:blipFill>
          <a:blip r:embed="rId3">
            <a:alphaModFix/>
          </a:blip>
          <a:stretch>
            <a:fillRect/>
          </a:stretch>
        </p:blipFill>
        <p:spPr>
          <a:xfrm>
            <a:off x="5415825" y="51900"/>
            <a:ext cx="3010925" cy="1637925"/>
          </a:xfrm>
          <a:prstGeom prst="rect">
            <a:avLst/>
          </a:prstGeom>
          <a:noFill/>
          <a:ln>
            <a:noFill/>
          </a:ln>
        </p:spPr>
      </p:pic>
      <p:pic>
        <p:nvPicPr>
          <p:cNvPr id="136" name="Google Shape;136;p21"/>
          <p:cNvPicPr preferRelativeResize="0"/>
          <p:nvPr/>
        </p:nvPicPr>
        <p:blipFill>
          <a:blip r:embed="rId4">
            <a:alphaModFix/>
          </a:blip>
          <a:stretch>
            <a:fillRect/>
          </a:stretch>
        </p:blipFill>
        <p:spPr>
          <a:xfrm>
            <a:off x="371025" y="2837949"/>
            <a:ext cx="3582525" cy="2290750"/>
          </a:xfrm>
          <a:prstGeom prst="rect">
            <a:avLst/>
          </a:prstGeom>
          <a:noFill/>
          <a:ln>
            <a:noFill/>
          </a:ln>
        </p:spPr>
      </p:pic>
      <p:pic>
        <p:nvPicPr>
          <p:cNvPr id="137" name="Google Shape;137;p21"/>
          <p:cNvPicPr preferRelativeResize="0"/>
          <p:nvPr/>
        </p:nvPicPr>
        <p:blipFill>
          <a:blip r:embed="rId5">
            <a:alphaModFix/>
          </a:blip>
          <a:stretch>
            <a:fillRect/>
          </a:stretch>
        </p:blipFill>
        <p:spPr>
          <a:xfrm>
            <a:off x="4646299" y="2866325"/>
            <a:ext cx="3149450" cy="2234000"/>
          </a:xfrm>
          <a:prstGeom prst="rect">
            <a:avLst/>
          </a:prstGeom>
          <a:noFill/>
          <a:ln>
            <a:noFill/>
          </a:ln>
        </p:spPr>
      </p:pic>
      <p:cxnSp>
        <p:nvCxnSpPr>
          <p:cNvPr id="138" name="Google Shape;138;p21"/>
          <p:cNvCxnSpPr/>
          <p:nvPr/>
        </p:nvCxnSpPr>
        <p:spPr>
          <a:xfrm>
            <a:off x="7529975" y="203825"/>
            <a:ext cx="14700" cy="1096800"/>
          </a:xfrm>
          <a:prstGeom prst="straightConnector1">
            <a:avLst/>
          </a:prstGeom>
          <a:noFill/>
          <a:ln cap="flat" cmpd="sng" w="9525">
            <a:solidFill>
              <a:srgbClr val="FF0000"/>
            </a:solidFill>
            <a:prstDash val="solid"/>
            <a:round/>
            <a:headEnd len="med" w="med" type="none"/>
            <a:tailEnd len="med" w="med" type="none"/>
          </a:ln>
        </p:spPr>
      </p:cxnSp>
      <p:cxnSp>
        <p:nvCxnSpPr>
          <p:cNvPr id="139" name="Google Shape;139;p21"/>
          <p:cNvCxnSpPr>
            <a:stCxn id="136" idx="3"/>
            <a:endCxn id="137" idx="1"/>
          </p:cNvCxnSpPr>
          <p:nvPr/>
        </p:nvCxnSpPr>
        <p:spPr>
          <a:xfrm>
            <a:off x="3953550" y="3983324"/>
            <a:ext cx="692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