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E6DD"/>
    <a:srgbClr val="D6E5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ownloads\qs3.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dirty="0">
                <a:solidFill>
                  <a:schemeClr val="bg1"/>
                </a:solidFill>
              </a:rPr>
              <a:t>CITY</a:t>
            </a:r>
            <a:r>
              <a:rPr lang="en-US" sz="1600" b="1" baseline="0" dirty="0">
                <a:solidFill>
                  <a:schemeClr val="bg1"/>
                </a:solidFill>
              </a:rPr>
              <a:t> WISE STORE COUNT</a:t>
            </a:r>
            <a:endParaRPr lang="en-US" sz="1600" b="1" dirty="0">
              <a:solidFill>
                <a:schemeClr val="bg1"/>
              </a:solidFill>
            </a:endParaRPr>
          </a:p>
        </c:rich>
      </c:tx>
      <c:layout>
        <c:manualLayout>
          <c:xMode val="edge"/>
          <c:yMode val="edge"/>
          <c:x val="0.2916874453193351"/>
          <c:y val="1.388888888888888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'qs2'!$B$1</c:f>
              <c:strCache>
                <c:ptCount val="1"/>
                <c:pt idx="0">
                  <c:v>store_count</c:v>
                </c:pt>
              </c:strCache>
            </c:strRef>
          </c:tx>
          <c:spPr>
            <a:solidFill>
              <a:srgbClr val="36E6DD"/>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'qs2'!$A$2:$A$11</c:f>
              <c:strCache>
                <c:ptCount val="10"/>
                <c:pt idx="0">
                  <c:v>Bengaluru</c:v>
                </c:pt>
                <c:pt idx="1">
                  <c:v>Chennai</c:v>
                </c:pt>
                <c:pt idx="2">
                  <c:v>Hyderabad</c:v>
                </c:pt>
                <c:pt idx="3">
                  <c:v>Coimbatore</c:v>
                </c:pt>
                <c:pt idx="4">
                  <c:v>Visakhapatnam</c:v>
                </c:pt>
                <c:pt idx="5">
                  <c:v>Madurai</c:v>
                </c:pt>
                <c:pt idx="6">
                  <c:v>Mysuru</c:v>
                </c:pt>
                <c:pt idx="7">
                  <c:v>Mangalore</c:v>
                </c:pt>
                <c:pt idx="8">
                  <c:v>Trivandrum</c:v>
                </c:pt>
                <c:pt idx="9">
                  <c:v>Vijayawada</c:v>
                </c:pt>
              </c:strCache>
            </c:strRef>
          </c:cat>
          <c:val>
            <c:numRef>
              <c:f>'qs2'!$B$2:$B$11</c:f>
              <c:numCache>
                <c:formatCode>General</c:formatCode>
                <c:ptCount val="10"/>
                <c:pt idx="0">
                  <c:v>10</c:v>
                </c:pt>
                <c:pt idx="1">
                  <c:v>8</c:v>
                </c:pt>
                <c:pt idx="2">
                  <c:v>7</c:v>
                </c:pt>
                <c:pt idx="3">
                  <c:v>5</c:v>
                </c:pt>
                <c:pt idx="4">
                  <c:v>5</c:v>
                </c:pt>
                <c:pt idx="5">
                  <c:v>4</c:v>
                </c:pt>
                <c:pt idx="6">
                  <c:v>4</c:v>
                </c:pt>
                <c:pt idx="7">
                  <c:v>3</c:v>
                </c:pt>
                <c:pt idx="8">
                  <c:v>2</c:v>
                </c:pt>
                <c:pt idx="9">
                  <c:v>2</c:v>
                </c:pt>
              </c:numCache>
            </c:numRef>
          </c:val>
        </c:ser>
        <c:dLbls>
          <c:showLegendKey val="0"/>
          <c:showVal val="1"/>
          <c:showCatName val="0"/>
          <c:showSerName val="0"/>
          <c:showPercent val="0"/>
          <c:showBubbleSize val="0"/>
        </c:dLbls>
        <c:gapWidth val="150"/>
        <c:shape val="box"/>
        <c:axId val="263226616"/>
        <c:axId val="263225048"/>
        <c:axId val="0"/>
      </c:bar3DChart>
      <c:catAx>
        <c:axId val="26322661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bg1"/>
                </a:solidFill>
                <a:latin typeface="+mn-lt"/>
                <a:ea typeface="+mn-ea"/>
                <a:cs typeface="+mn-cs"/>
              </a:defRPr>
            </a:pPr>
            <a:endParaRPr lang="en-US"/>
          </a:p>
        </c:txPr>
        <c:crossAx val="263225048"/>
        <c:crosses val="autoZero"/>
        <c:auto val="1"/>
        <c:lblAlgn val="ctr"/>
        <c:lblOffset val="100"/>
        <c:noMultiLvlLbl val="0"/>
      </c:catAx>
      <c:valAx>
        <c:axId val="263225048"/>
        <c:scaling>
          <c:orientation val="minMax"/>
        </c:scaling>
        <c:delete val="1"/>
        <c:axPos val="l"/>
        <c:numFmt formatCode="General" sourceLinked="1"/>
        <c:majorTickMark val="none"/>
        <c:minorTickMark val="none"/>
        <c:tickLblPos val="nextTo"/>
        <c:crossAx val="263226616"/>
        <c:crosses val="autoZero"/>
        <c:crossBetween val="between"/>
      </c:valAx>
      <c:spPr>
        <a:noFill/>
        <a:ln>
          <a:noFill/>
        </a:ln>
        <a:effectLst/>
      </c:spPr>
    </c:plotArea>
    <c:plotVisOnly val="1"/>
    <c:dispBlanksAs val="gap"/>
    <c:showDLblsOverMax val="0"/>
  </c:chart>
  <c:spPr>
    <a:solidFill>
      <a:schemeClr val="tx1"/>
    </a:solidFill>
    <a:ln w="76200" cap="flat" cmpd="sng" algn="ctr">
      <a:solidFill>
        <a:srgbClr val="002060"/>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600" b="1" dirty="0">
                <a:solidFill>
                  <a:schemeClr val="bg1"/>
                </a:solidFill>
              </a:rPr>
              <a:t>CAMPAIGN</a:t>
            </a:r>
            <a:r>
              <a:rPr lang="en-IN" sz="1600" b="1" baseline="0" dirty="0">
                <a:solidFill>
                  <a:schemeClr val="bg1"/>
                </a:solidFill>
              </a:rPr>
              <a:t> WISE RAP AND RBP</a:t>
            </a:r>
            <a:endParaRPr lang="en-IN" sz="1600" b="1" dirty="0">
              <a:solidFill>
                <a:schemeClr val="bg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'qs3'!$B$1</c:f>
              <c:strCache>
                <c:ptCount val="1"/>
                <c:pt idx="0">
                  <c:v>revenue_before_promo</c:v>
                </c:pt>
              </c:strCache>
            </c:strRef>
          </c:tx>
          <c:spPr>
            <a:solidFill>
              <a:srgbClr val="D6EF13"/>
            </a:solidFill>
            <a:ln>
              <a:noFill/>
            </a:ln>
            <a:effectLst/>
            <a:sp3d/>
          </c:spPr>
          <c:invertIfNegative val="0"/>
          <c:cat>
            <c:strRef>
              <c:f>'qs3'!$A$2:$A$3</c:f>
              <c:strCache>
                <c:ptCount val="2"/>
                <c:pt idx="0">
                  <c:v>Sankranti</c:v>
                </c:pt>
                <c:pt idx="1">
                  <c:v>Diwali</c:v>
                </c:pt>
              </c:strCache>
            </c:strRef>
          </c:cat>
          <c:val>
            <c:numRef>
              <c:f>'qs3'!$B$2:$B$3</c:f>
              <c:numCache>
                <c:formatCode>General</c:formatCode>
                <c:ptCount val="2"/>
                <c:pt idx="0">
                  <c:v>58127429</c:v>
                </c:pt>
                <c:pt idx="1">
                  <c:v>82573759</c:v>
                </c:pt>
              </c:numCache>
            </c:numRef>
          </c:val>
        </c:ser>
        <c:ser>
          <c:idx val="1"/>
          <c:order val="1"/>
          <c:tx>
            <c:strRef>
              <c:f>'qs3'!$C$1</c:f>
              <c:strCache>
                <c:ptCount val="1"/>
                <c:pt idx="0">
                  <c:v>revenue_after_promo</c:v>
                </c:pt>
              </c:strCache>
            </c:strRef>
          </c:tx>
          <c:spPr>
            <a:solidFill>
              <a:srgbClr val="36E6DD"/>
            </a:solidFill>
            <a:ln>
              <a:noFill/>
            </a:ln>
            <a:effectLst/>
            <a:sp3d/>
          </c:spPr>
          <c:invertIfNegative val="0"/>
          <c:cat>
            <c:strRef>
              <c:f>'qs3'!$A$2:$A$3</c:f>
              <c:strCache>
                <c:ptCount val="2"/>
                <c:pt idx="0">
                  <c:v>Sankranti</c:v>
                </c:pt>
                <c:pt idx="1">
                  <c:v>Diwali</c:v>
                </c:pt>
              </c:strCache>
            </c:strRef>
          </c:cat>
          <c:val>
            <c:numRef>
              <c:f>'qs3'!$C$2:$C$3</c:f>
              <c:numCache>
                <c:formatCode>General</c:formatCode>
                <c:ptCount val="2"/>
                <c:pt idx="0">
                  <c:v>140403941</c:v>
                </c:pt>
                <c:pt idx="1">
                  <c:v>207456209</c:v>
                </c:pt>
              </c:numCache>
            </c:numRef>
          </c:val>
        </c:ser>
        <c:dLbls>
          <c:showLegendKey val="0"/>
          <c:showVal val="0"/>
          <c:showCatName val="0"/>
          <c:showSerName val="0"/>
          <c:showPercent val="0"/>
          <c:showBubbleSize val="0"/>
        </c:dLbls>
        <c:gapWidth val="150"/>
        <c:shape val="box"/>
        <c:axId val="149137040"/>
        <c:axId val="232049800"/>
        <c:axId val="0"/>
      </c:bar3DChart>
      <c:catAx>
        <c:axId val="14913704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crossAx val="232049800"/>
        <c:crosses val="autoZero"/>
        <c:auto val="1"/>
        <c:lblAlgn val="ctr"/>
        <c:lblOffset val="100"/>
        <c:noMultiLvlLbl val="0"/>
      </c:catAx>
      <c:valAx>
        <c:axId val="2320498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crossAx val="14913704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00" b="1" i="0" u="none" strike="noStrike" kern="1200" baseline="0">
              <a:solidFill>
                <a:schemeClr val="bg1"/>
              </a:solidFill>
              <a:latin typeface="+mn-lt"/>
              <a:ea typeface="+mn-ea"/>
              <a:cs typeface="+mn-cs"/>
            </a:defRPr>
          </a:pPr>
          <a:endParaRPr lang="en-US"/>
        </a:p>
      </c:txPr>
    </c:legend>
    <c:plotVisOnly val="1"/>
    <c:dispBlanksAs val="gap"/>
    <c:showDLblsOverMax val="0"/>
  </c:chart>
  <c:spPr>
    <a:solidFill>
      <a:schemeClr val="tx1"/>
    </a:solidFill>
    <a:ln w="76200" cap="flat" cmpd="sng" algn="ctr">
      <a:solidFill>
        <a:srgbClr val="002060"/>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a:solidFill>
                  <a:schemeClr val="bg1"/>
                </a:solidFill>
              </a:rPr>
              <a:t>CATEGORY</a:t>
            </a:r>
            <a:r>
              <a:rPr lang="en-US" sz="1600" b="1" baseline="0">
                <a:solidFill>
                  <a:schemeClr val="bg1"/>
                </a:solidFill>
              </a:rPr>
              <a:t> WISE ISU%DURING DIWALI CAMPAIGN</a:t>
            </a:r>
            <a:endParaRPr lang="en-US" sz="1600" b="1">
              <a:solidFill>
                <a:schemeClr val="bg1"/>
              </a:solidFill>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'qs4'!$B$1</c:f>
              <c:strCache>
                <c:ptCount val="1"/>
                <c:pt idx="0">
                  <c:v>isu_perc</c:v>
                </c:pt>
              </c:strCache>
            </c:strRef>
          </c:tx>
          <c:spPr>
            <a:solidFill>
              <a:srgbClr val="36E6DD"/>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'qs4'!$A$2:$A$6</c:f>
              <c:strCache>
                <c:ptCount val="5"/>
                <c:pt idx="0">
                  <c:v>Home Appliances</c:v>
                </c:pt>
                <c:pt idx="1">
                  <c:v>Combo1</c:v>
                </c:pt>
                <c:pt idx="2">
                  <c:v>Home Care</c:v>
                </c:pt>
                <c:pt idx="3">
                  <c:v>Personal Care</c:v>
                </c:pt>
                <c:pt idx="4">
                  <c:v>Grocery &amp; Staples</c:v>
                </c:pt>
              </c:strCache>
            </c:strRef>
          </c:cat>
          <c:val>
            <c:numRef>
              <c:f>'qs4'!$B$2:$B$6</c:f>
              <c:numCache>
                <c:formatCode>General</c:formatCode>
                <c:ptCount val="5"/>
                <c:pt idx="0">
                  <c:v>244.23</c:v>
                </c:pt>
                <c:pt idx="1">
                  <c:v>202.36</c:v>
                </c:pt>
                <c:pt idx="2">
                  <c:v>79.63</c:v>
                </c:pt>
                <c:pt idx="3">
                  <c:v>31.06</c:v>
                </c:pt>
                <c:pt idx="4">
                  <c:v>18.05</c:v>
                </c:pt>
              </c:numCache>
            </c:numRef>
          </c:val>
        </c:ser>
        <c:dLbls>
          <c:showLegendKey val="0"/>
          <c:showVal val="1"/>
          <c:showCatName val="0"/>
          <c:showSerName val="0"/>
          <c:showPercent val="0"/>
          <c:showBubbleSize val="0"/>
        </c:dLbls>
        <c:gapWidth val="150"/>
        <c:shape val="box"/>
        <c:axId val="328575240"/>
        <c:axId val="328571712"/>
        <c:axId val="0"/>
      </c:bar3DChart>
      <c:catAx>
        <c:axId val="32857524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crossAx val="328571712"/>
        <c:crosses val="autoZero"/>
        <c:auto val="1"/>
        <c:lblAlgn val="ctr"/>
        <c:lblOffset val="100"/>
        <c:noMultiLvlLbl val="0"/>
      </c:catAx>
      <c:valAx>
        <c:axId val="328571712"/>
        <c:scaling>
          <c:orientation val="minMax"/>
        </c:scaling>
        <c:delete val="1"/>
        <c:axPos val="l"/>
        <c:numFmt formatCode="General" sourceLinked="1"/>
        <c:majorTickMark val="none"/>
        <c:minorTickMark val="none"/>
        <c:tickLblPos val="nextTo"/>
        <c:crossAx val="328575240"/>
        <c:crosses val="autoZero"/>
        <c:crossBetween val="between"/>
      </c:valAx>
      <c:spPr>
        <a:noFill/>
        <a:ln>
          <a:noFill/>
        </a:ln>
        <a:effectLst/>
      </c:spPr>
    </c:plotArea>
    <c:plotVisOnly val="1"/>
    <c:dispBlanksAs val="gap"/>
    <c:showDLblsOverMax val="0"/>
  </c:chart>
  <c:spPr>
    <a:solidFill>
      <a:schemeClr val="tx1"/>
    </a:solidFill>
    <a:ln w="76200" cap="flat" cmpd="sng" algn="ctr">
      <a:solidFill>
        <a:srgbClr val="002060"/>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30FDAE-0755-48BE-BF08-691E915FB796}"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en-IN"/>
        </a:p>
      </dgm:t>
    </dgm:pt>
    <dgm:pt modelId="{F1FC8DE2-BC5C-4AE9-B455-34990BE7AD4F}">
      <dgm:prSet custT="1"/>
      <dgm:spPr>
        <a:solidFill>
          <a:srgbClr val="36E6DD">
            <a:alpha val="90000"/>
          </a:srgbClr>
        </a:solidFill>
        <a:ln w="76200">
          <a:solidFill>
            <a:srgbClr val="002060"/>
          </a:solidFill>
        </a:ln>
        <a:effectLst>
          <a:outerShdw blurRad="149987" dist="250190" dir="8460000" algn="ctr">
            <a:srgbClr val="000000">
              <a:alpha val="28000"/>
            </a:srgbClr>
          </a:outerShdw>
        </a:effectLst>
        <a:scene3d>
          <a:camera prst="orthographicFront"/>
          <a:lightRig rig="threePt" dir="t"/>
        </a:scene3d>
        <a:sp3d>
          <a:bevelT/>
        </a:sp3d>
      </dgm:spPr>
      <dgm:t>
        <a:bodyPr/>
        <a:lstStyle/>
        <a:p>
          <a:pPr rtl="0"/>
          <a:r>
            <a:rPr lang="en-GB" sz="1400" b="1" dirty="0" smtClean="0">
              <a:solidFill>
                <a:schemeClr val="tx1"/>
              </a:solidFill>
              <a:effectLst>
                <a:glow rad="63500">
                  <a:schemeClr val="accent4">
                    <a:satMod val="175000"/>
                    <a:alpha val="40000"/>
                  </a:schemeClr>
                </a:glow>
              </a:effectLst>
            </a:rPr>
            <a:t>AtliQ </a:t>
          </a:r>
          <a:r>
            <a:rPr lang="en-GB" sz="1400" b="1" dirty="0" smtClean="0">
              <a:solidFill>
                <a:schemeClr val="tx1"/>
              </a:solidFill>
              <a:effectLst>
                <a:glow rad="63500">
                  <a:schemeClr val="accent4">
                    <a:satMod val="175000"/>
                    <a:alpha val="40000"/>
                  </a:schemeClr>
                </a:glow>
              </a:effectLst>
            </a:rPr>
            <a:t>Mart, a retail giant with over 50 supermarkets in the southern region of India  is looking to analyse the effectiveness of their promotions during specific festive seasons in India.</a:t>
          </a:r>
          <a:endParaRPr lang="en-IN" sz="1400" b="1" dirty="0">
            <a:solidFill>
              <a:schemeClr val="tx1"/>
            </a:solidFill>
            <a:effectLst>
              <a:glow rad="63500">
                <a:schemeClr val="accent4">
                  <a:satMod val="175000"/>
                  <a:alpha val="40000"/>
                </a:schemeClr>
              </a:glow>
            </a:effectLst>
          </a:endParaRPr>
        </a:p>
      </dgm:t>
    </dgm:pt>
    <dgm:pt modelId="{028832B9-9340-4AD5-94C7-08D283A1D683}" type="parTrans" cxnId="{53CCEFB2-9064-4ADB-A48C-D79412FA7791}">
      <dgm:prSet/>
      <dgm:spPr/>
      <dgm:t>
        <a:bodyPr/>
        <a:lstStyle/>
        <a:p>
          <a:endParaRPr lang="en-IN"/>
        </a:p>
      </dgm:t>
    </dgm:pt>
    <dgm:pt modelId="{D5F624B2-A358-4BEA-A94F-E688D7DFB37B}" type="sibTrans" cxnId="{53CCEFB2-9064-4ADB-A48C-D79412FA7791}">
      <dgm:prSet/>
      <dgm:spPr/>
      <dgm:t>
        <a:bodyPr/>
        <a:lstStyle/>
        <a:p>
          <a:endParaRPr lang="en-IN"/>
        </a:p>
      </dgm:t>
    </dgm:pt>
    <dgm:pt modelId="{DD4546CB-398E-4837-B926-D1B0AE7F95A0}">
      <dgm:prSet custT="1"/>
      <dgm:spPr>
        <a:solidFill>
          <a:srgbClr val="36E6DD">
            <a:alpha val="90000"/>
          </a:srgbClr>
        </a:solidFill>
        <a:ln w="76200">
          <a:solidFill>
            <a:srgbClr val="002060"/>
          </a:solidFill>
        </a:ln>
        <a:scene3d>
          <a:camera prst="perspectiveRight"/>
          <a:lightRig rig="threePt" dir="t"/>
        </a:scene3d>
        <a:sp3d>
          <a:bevelT/>
        </a:sp3d>
      </dgm:spPr>
      <dgm:t>
        <a:bodyPr/>
        <a:lstStyle/>
        <a:p>
          <a:pPr rtl="0"/>
          <a:r>
            <a:rPr lang="en-GB" sz="1400" b="1" dirty="0" smtClean="0">
              <a:solidFill>
                <a:schemeClr val="tx1"/>
              </a:solidFill>
              <a:effectLst>
                <a:glow rad="63500">
                  <a:schemeClr val="accent4">
                    <a:satMod val="175000"/>
                    <a:alpha val="40000"/>
                  </a:schemeClr>
                </a:glow>
              </a:effectLst>
              <a:latin typeface="+mn-lt"/>
              <a:cs typeface="Arial" panose="020B0604020202020204" pitchFamily="34" charset="0"/>
            </a:rPr>
            <a:t>The sales director Bruce Haryali aim to understand which promotions were successful and which were not to make informed decisions for future promotional periods.</a:t>
          </a:r>
          <a:endParaRPr lang="en-IN" sz="1400" b="1" dirty="0">
            <a:solidFill>
              <a:schemeClr val="tx1"/>
            </a:solidFill>
            <a:effectLst>
              <a:glow rad="63500">
                <a:schemeClr val="accent4">
                  <a:satMod val="175000"/>
                  <a:alpha val="40000"/>
                </a:schemeClr>
              </a:glow>
            </a:effectLst>
            <a:latin typeface="+mn-lt"/>
          </a:endParaRPr>
        </a:p>
      </dgm:t>
    </dgm:pt>
    <dgm:pt modelId="{7358B6F3-886F-4C9A-958F-32632E059FD1}" type="parTrans" cxnId="{9086CD5E-F3AB-4D98-9398-3C6E1885E9D0}">
      <dgm:prSet/>
      <dgm:spPr/>
      <dgm:t>
        <a:bodyPr/>
        <a:lstStyle/>
        <a:p>
          <a:endParaRPr lang="en-IN"/>
        </a:p>
      </dgm:t>
    </dgm:pt>
    <dgm:pt modelId="{8CC2992F-58D2-4497-8B4B-8AAC84299A2B}" type="sibTrans" cxnId="{9086CD5E-F3AB-4D98-9398-3C6E1885E9D0}">
      <dgm:prSet/>
      <dgm:spPr/>
      <dgm:t>
        <a:bodyPr/>
        <a:lstStyle/>
        <a:p>
          <a:endParaRPr lang="en-IN"/>
        </a:p>
      </dgm:t>
    </dgm:pt>
    <dgm:pt modelId="{F6627360-6E1A-48ED-8B89-0A3A98B1D19E}">
      <dgm:prSet custT="1"/>
      <dgm:spPr>
        <a:solidFill>
          <a:srgbClr val="36E6DD">
            <a:alpha val="90000"/>
          </a:srgbClr>
        </a:solidFill>
        <a:ln w="76200">
          <a:solidFill>
            <a:srgbClr val="002060"/>
          </a:solidFill>
        </a:ln>
        <a:scene3d>
          <a:camera prst="perspectiveRight"/>
          <a:lightRig rig="threePt" dir="t"/>
        </a:scene3d>
        <a:sp3d>
          <a:bevelT/>
        </a:sp3d>
      </dgm:spPr>
      <dgm:t>
        <a:bodyPr/>
        <a:lstStyle/>
        <a:p>
          <a:r>
            <a:rPr lang="en-GB" sz="1400" b="1" dirty="0" smtClean="0">
              <a:solidFill>
                <a:schemeClr val="tx1"/>
              </a:solidFill>
              <a:effectLst>
                <a:glow rad="63500">
                  <a:schemeClr val="accent4">
                    <a:satMod val="175000"/>
                    <a:alpha val="40000"/>
                  </a:schemeClr>
                </a:glow>
              </a:effectLst>
              <a:latin typeface="+mn-lt"/>
              <a:cs typeface="Arial" panose="020B0604020202020204" pitchFamily="34" charset="0"/>
            </a:rPr>
            <a:t>The analytics manager Tony delegates this analysis task to Peter Pandey, a curious data analyst at </a:t>
          </a:r>
          <a:r>
            <a:rPr lang="en-GB" sz="1400" b="1" dirty="0" smtClean="0">
              <a:solidFill>
                <a:schemeClr val="tx1"/>
              </a:solidFill>
              <a:effectLst>
                <a:glow rad="63500">
                  <a:schemeClr val="accent4">
                    <a:satMod val="175000"/>
                    <a:alpha val="40000"/>
                  </a:schemeClr>
                </a:glow>
              </a:effectLst>
              <a:latin typeface="+mn-lt"/>
              <a:cs typeface="Arial" panose="020B0604020202020204" pitchFamily="34" charset="0"/>
            </a:rPr>
            <a:t>AtliQ </a:t>
          </a:r>
          <a:r>
            <a:rPr lang="en-GB" sz="1400" b="1" dirty="0" smtClean="0">
              <a:solidFill>
                <a:schemeClr val="tx1"/>
              </a:solidFill>
              <a:effectLst>
                <a:glow rad="63500">
                  <a:schemeClr val="accent4">
                    <a:satMod val="175000"/>
                    <a:alpha val="40000"/>
                  </a:schemeClr>
                </a:glow>
              </a:effectLst>
              <a:latin typeface="+mn-lt"/>
              <a:cs typeface="Arial" panose="020B0604020202020204" pitchFamily="34" charset="0"/>
            </a:rPr>
            <a:t>Mart.</a:t>
          </a:r>
        </a:p>
      </dgm:t>
    </dgm:pt>
    <dgm:pt modelId="{082F32C7-733E-48A8-9BC9-66AE178D6460}" type="parTrans" cxnId="{ACCBA5A9-B257-4E2B-94DC-AEC38275C033}">
      <dgm:prSet/>
      <dgm:spPr/>
      <dgm:t>
        <a:bodyPr/>
        <a:lstStyle/>
        <a:p>
          <a:endParaRPr lang="en-IN"/>
        </a:p>
      </dgm:t>
    </dgm:pt>
    <dgm:pt modelId="{847C3FB4-DDBE-4884-9F5D-1960E6F031F6}" type="sibTrans" cxnId="{ACCBA5A9-B257-4E2B-94DC-AEC38275C033}">
      <dgm:prSet/>
      <dgm:spPr/>
      <dgm:t>
        <a:bodyPr/>
        <a:lstStyle/>
        <a:p>
          <a:endParaRPr lang="en-IN"/>
        </a:p>
      </dgm:t>
    </dgm:pt>
    <dgm:pt modelId="{09DEE8F2-A8D0-430A-9E59-D02AC1C0A986}" type="pres">
      <dgm:prSet presAssocID="{0030FDAE-0755-48BE-BF08-691E915FB796}" presName="compositeShape" presStyleCnt="0">
        <dgm:presLayoutVars>
          <dgm:dir/>
          <dgm:resizeHandles/>
        </dgm:presLayoutVars>
      </dgm:prSet>
      <dgm:spPr/>
      <dgm:t>
        <a:bodyPr/>
        <a:lstStyle/>
        <a:p>
          <a:endParaRPr lang="en-IN"/>
        </a:p>
      </dgm:t>
    </dgm:pt>
    <dgm:pt modelId="{3FC1EE73-2934-4862-8BFF-B7E90621E5C1}" type="pres">
      <dgm:prSet presAssocID="{0030FDAE-0755-48BE-BF08-691E915FB796}" presName="pyramid" presStyleLbl="node1" presStyleIdx="0" presStyleCnt="1"/>
      <dgm:spPr>
        <a:solidFill>
          <a:schemeClr val="bg1">
            <a:lumMod val="75000"/>
          </a:schemeClr>
        </a:solidFill>
        <a:ln w="76200">
          <a:solidFill>
            <a:srgbClr val="002060"/>
          </a:solidFill>
        </a:ln>
      </dgm:spPr>
      <dgm:t>
        <a:bodyPr/>
        <a:lstStyle/>
        <a:p>
          <a:endParaRPr lang="en-IN"/>
        </a:p>
      </dgm:t>
    </dgm:pt>
    <dgm:pt modelId="{2B2FB022-587E-4CF2-B107-6025CC025BD7}" type="pres">
      <dgm:prSet presAssocID="{0030FDAE-0755-48BE-BF08-691E915FB796}" presName="theList" presStyleCnt="0"/>
      <dgm:spPr/>
    </dgm:pt>
    <dgm:pt modelId="{B8E93093-795B-4672-85D8-4E50C1D2F469}" type="pres">
      <dgm:prSet presAssocID="{F1FC8DE2-BC5C-4AE9-B455-34990BE7AD4F}" presName="aNode" presStyleLbl="fgAcc1" presStyleIdx="0" presStyleCnt="3" custScaleX="107682" custScaleY="124035">
        <dgm:presLayoutVars>
          <dgm:bulletEnabled val="1"/>
        </dgm:presLayoutVars>
      </dgm:prSet>
      <dgm:spPr/>
      <dgm:t>
        <a:bodyPr/>
        <a:lstStyle/>
        <a:p>
          <a:endParaRPr lang="en-IN"/>
        </a:p>
      </dgm:t>
    </dgm:pt>
    <dgm:pt modelId="{B0FC4590-1698-4DFF-8F06-B50AA3597101}" type="pres">
      <dgm:prSet presAssocID="{F1FC8DE2-BC5C-4AE9-B455-34990BE7AD4F}" presName="aSpace" presStyleCnt="0"/>
      <dgm:spPr/>
    </dgm:pt>
    <dgm:pt modelId="{30CE9274-1787-44D8-8BB7-D51EBCA5E32D}" type="pres">
      <dgm:prSet presAssocID="{DD4546CB-398E-4837-B926-D1B0AE7F95A0}" presName="aNode" presStyleLbl="fgAcc1" presStyleIdx="1" presStyleCnt="3" custScaleX="103997" custScaleY="131428" custLinFactY="8390" custLinFactNeighborX="569" custLinFactNeighborY="100000">
        <dgm:presLayoutVars>
          <dgm:bulletEnabled val="1"/>
        </dgm:presLayoutVars>
      </dgm:prSet>
      <dgm:spPr/>
      <dgm:t>
        <a:bodyPr/>
        <a:lstStyle/>
        <a:p>
          <a:endParaRPr lang="en-IN"/>
        </a:p>
      </dgm:t>
    </dgm:pt>
    <dgm:pt modelId="{BD3F835C-B8C6-4555-98A7-8B332B8B58B8}" type="pres">
      <dgm:prSet presAssocID="{DD4546CB-398E-4837-B926-D1B0AE7F95A0}" presName="aSpace" presStyleCnt="0"/>
      <dgm:spPr/>
    </dgm:pt>
    <dgm:pt modelId="{69708724-5406-476A-83BA-FE1946B6BAD6}" type="pres">
      <dgm:prSet presAssocID="{F6627360-6E1A-48ED-8B89-0A3A98B1D19E}" presName="aNode" presStyleLbl="fgAcc1" presStyleIdx="2" presStyleCnt="3" custScaleX="106841" custScaleY="116553" custLinFactY="20942" custLinFactNeighborY="100000">
        <dgm:presLayoutVars>
          <dgm:bulletEnabled val="1"/>
        </dgm:presLayoutVars>
      </dgm:prSet>
      <dgm:spPr/>
      <dgm:t>
        <a:bodyPr/>
        <a:lstStyle/>
        <a:p>
          <a:endParaRPr lang="en-IN"/>
        </a:p>
      </dgm:t>
    </dgm:pt>
    <dgm:pt modelId="{A25262A7-559A-43C7-A54F-BB16F9AEF416}" type="pres">
      <dgm:prSet presAssocID="{F6627360-6E1A-48ED-8B89-0A3A98B1D19E}" presName="aSpace" presStyleCnt="0"/>
      <dgm:spPr/>
    </dgm:pt>
  </dgm:ptLst>
  <dgm:cxnLst>
    <dgm:cxn modelId="{ACCBA5A9-B257-4E2B-94DC-AEC38275C033}" srcId="{0030FDAE-0755-48BE-BF08-691E915FB796}" destId="{F6627360-6E1A-48ED-8B89-0A3A98B1D19E}" srcOrd="2" destOrd="0" parTransId="{082F32C7-733E-48A8-9BC9-66AE178D6460}" sibTransId="{847C3FB4-DDBE-4884-9F5D-1960E6F031F6}"/>
    <dgm:cxn modelId="{9086CD5E-F3AB-4D98-9398-3C6E1885E9D0}" srcId="{0030FDAE-0755-48BE-BF08-691E915FB796}" destId="{DD4546CB-398E-4837-B926-D1B0AE7F95A0}" srcOrd="1" destOrd="0" parTransId="{7358B6F3-886F-4C9A-958F-32632E059FD1}" sibTransId="{8CC2992F-58D2-4497-8B4B-8AAC84299A2B}"/>
    <dgm:cxn modelId="{53CCEFB2-9064-4ADB-A48C-D79412FA7791}" srcId="{0030FDAE-0755-48BE-BF08-691E915FB796}" destId="{F1FC8DE2-BC5C-4AE9-B455-34990BE7AD4F}" srcOrd="0" destOrd="0" parTransId="{028832B9-9340-4AD5-94C7-08D283A1D683}" sibTransId="{D5F624B2-A358-4BEA-A94F-E688D7DFB37B}"/>
    <dgm:cxn modelId="{A3B3F776-67ED-4FA3-918E-BEB897836311}" type="presOf" srcId="{F1FC8DE2-BC5C-4AE9-B455-34990BE7AD4F}" destId="{B8E93093-795B-4672-85D8-4E50C1D2F469}" srcOrd="0" destOrd="0" presId="urn:microsoft.com/office/officeart/2005/8/layout/pyramid2"/>
    <dgm:cxn modelId="{EE6EED23-16D4-4FA1-AE00-A59D7F23940D}" type="presOf" srcId="{F6627360-6E1A-48ED-8B89-0A3A98B1D19E}" destId="{69708724-5406-476A-83BA-FE1946B6BAD6}" srcOrd="0" destOrd="0" presId="urn:microsoft.com/office/officeart/2005/8/layout/pyramid2"/>
    <dgm:cxn modelId="{A235E26E-917A-4FF9-9E8C-D580267AF68A}" type="presOf" srcId="{DD4546CB-398E-4837-B926-D1B0AE7F95A0}" destId="{30CE9274-1787-44D8-8BB7-D51EBCA5E32D}" srcOrd="0" destOrd="0" presId="urn:microsoft.com/office/officeart/2005/8/layout/pyramid2"/>
    <dgm:cxn modelId="{FEE940C1-6FCE-4C2D-B059-58A4A49FF97B}" type="presOf" srcId="{0030FDAE-0755-48BE-BF08-691E915FB796}" destId="{09DEE8F2-A8D0-430A-9E59-D02AC1C0A986}" srcOrd="0" destOrd="0" presId="urn:microsoft.com/office/officeart/2005/8/layout/pyramid2"/>
    <dgm:cxn modelId="{9D463B8D-018D-46F3-958B-B49C9E3C8800}" type="presParOf" srcId="{09DEE8F2-A8D0-430A-9E59-D02AC1C0A986}" destId="{3FC1EE73-2934-4862-8BFF-B7E90621E5C1}" srcOrd="0" destOrd="0" presId="urn:microsoft.com/office/officeart/2005/8/layout/pyramid2"/>
    <dgm:cxn modelId="{7F9D726E-EEE5-4866-832E-A3B22576D6D1}" type="presParOf" srcId="{09DEE8F2-A8D0-430A-9E59-D02AC1C0A986}" destId="{2B2FB022-587E-4CF2-B107-6025CC025BD7}" srcOrd="1" destOrd="0" presId="urn:microsoft.com/office/officeart/2005/8/layout/pyramid2"/>
    <dgm:cxn modelId="{5EA5BA1E-1C78-43F3-8009-D7FD93DEB8D9}" type="presParOf" srcId="{2B2FB022-587E-4CF2-B107-6025CC025BD7}" destId="{B8E93093-795B-4672-85D8-4E50C1D2F469}" srcOrd="0" destOrd="0" presId="urn:microsoft.com/office/officeart/2005/8/layout/pyramid2"/>
    <dgm:cxn modelId="{CAC856CA-251F-471B-973C-1C139E0EFC87}" type="presParOf" srcId="{2B2FB022-587E-4CF2-B107-6025CC025BD7}" destId="{B0FC4590-1698-4DFF-8F06-B50AA3597101}" srcOrd="1" destOrd="0" presId="urn:microsoft.com/office/officeart/2005/8/layout/pyramid2"/>
    <dgm:cxn modelId="{155734DE-5FA1-4204-AD69-A54104575E4F}" type="presParOf" srcId="{2B2FB022-587E-4CF2-B107-6025CC025BD7}" destId="{30CE9274-1787-44D8-8BB7-D51EBCA5E32D}" srcOrd="2" destOrd="0" presId="urn:microsoft.com/office/officeart/2005/8/layout/pyramid2"/>
    <dgm:cxn modelId="{7F7073AA-836F-4D36-8E4E-96CBAFDA64E8}" type="presParOf" srcId="{2B2FB022-587E-4CF2-B107-6025CC025BD7}" destId="{BD3F835C-B8C6-4555-98A7-8B332B8B58B8}" srcOrd="3" destOrd="0" presId="urn:microsoft.com/office/officeart/2005/8/layout/pyramid2"/>
    <dgm:cxn modelId="{8C9830C0-4ED0-473A-897C-8AB4D1657D58}" type="presParOf" srcId="{2B2FB022-587E-4CF2-B107-6025CC025BD7}" destId="{69708724-5406-476A-83BA-FE1946B6BAD6}" srcOrd="4" destOrd="0" presId="urn:microsoft.com/office/officeart/2005/8/layout/pyramid2"/>
    <dgm:cxn modelId="{6A1725B3-EB99-4808-BD28-65F6D2C65BCC}" type="presParOf" srcId="{2B2FB022-587E-4CF2-B107-6025CC025BD7}" destId="{A25262A7-559A-43C7-A54F-BB16F9AEF416}"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313581D-68D3-4526-B68C-592C023BD22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0878466B-1F6D-4D3C-AD47-4EDEC7656E1D}" type="pres">
      <dgm:prSet presAssocID="{9313581D-68D3-4526-B68C-592C023BD221}" presName="Name0" presStyleCnt="0">
        <dgm:presLayoutVars>
          <dgm:chPref val="3"/>
          <dgm:dir/>
          <dgm:animLvl val="lvl"/>
          <dgm:resizeHandles/>
        </dgm:presLayoutVars>
      </dgm:prSet>
      <dgm:spPr/>
      <dgm:t>
        <a:bodyPr/>
        <a:lstStyle/>
        <a:p>
          <a:endParaRPr lang="en-IN"/>
        </a:p>
      </dgm:t>
    </dgm:pt>
  </dgm:ptLst>
  <dgm:cxnLst>
    <dgm:cxn modelId="{09F54613-6121-42C8-B113-E715E43DE2E9}" type="presOf" srcId="{9313581D-68D3-4526-B68C-592C023BD221}" destId="{0878466B-1F6D-4D3C-AD47-4EDEC7656E1D}"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4681B68-583E-44A3-A72F-5A3A1B7FFF3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CD9D6933-AD96-4B9D-ABF0-73CBC79E8B33}">
      <dgm:prSet custT="1"/>
      <dgm:spPr>
        <a:solidFill>
          <a:srgbClr val="36E6DD"/>
        </a:solidFill>
        <a:ln w="76200">
          <a:solidFill>
            <a:srgbClr val="002060"/>
          </a:solidFill>
        </a:ln>
      </dgm:spPr>
      <dgm:t>
        <a:bodyPr/>
        <a:lstStyle/>
        <a:p>
          <a:pPr rtl="0"/>
          <a:r>
            <a:rPr lang="en-GB" sz="1600" b="1" dirty="0" smtClean="0">
              <a:solidFill>
                <a:schemeClr val="tx1"/>
              </a:solidFill>
              <a:effectLst>
                <a:glow rad="63500">
                  <a:schemeClr val="accent4">
                    <a:satMod val="175000"/>
                    <a:alpha val="40000"/>
                  </a:schemeClr>
                </a:glow>
              </a:effectLst>
            </a:rPr>
            <a:t>Ad-hoc requests refer to requests that are made on an impromptu or irregular basis, often for specific, immediate needs. In various contexts such as business, technology, or academia, ad-hoc requests typically involve asking for information, data, analysis, or action outside of regular processes or scheduled activities.</a:t>
          </a:r>
          <a:endParaRPr lang="en-IN" sz="1600" b="1" dirty="0">
            <a:solidFill>
              <a:schemeClr val="tx1"/>
            </a:solidFill>
            <a:effectLst>
              <a:glow rad="63500">
                <a:schemeClr val="accent4">
                  <a:satMod val="175000"/>
                  <a:alpha val="40000"/>
                </a:schemeClr>
              </a:glow>
            </a:effectLst>
          </a:endParaRPr>
        </a:p>
      </dgm:t>
    </dgm:pt>
    <dgm:pt modelId="{4F55C93C-E361-4AE0-8C93-B7106F648F4D}" type="parTrans" cxnId="{63C78FC8-7C6C-424F-8AF0-4510AFAE0FE3}">
      <dgm:prSet/>
      <dgm:spPr/>
      <dgm:t>
        <a:bodyPr/>
        <a:lstStyle/>
        <a:p>
          <a:endParaRPr lang="en-IN"/>
        </a:p>
      </dgm:t>
    </dgm:pt>
    <dgm:pt modelId="{D142A75E-C770-4EAC-B926-A61776D46C91}" type="sibTrans" cxnId="{63C78FC8-7C6C-424F-8AF0-4510AFAE0FE3}">
      <dgm:prSet/>
      <dgm:spPr/>
      <dgm:t>
        <a:bodyPr/>
        <a:lstStyle/>
        <a:p>
          <a:endParaRPr lang="en-IN"/>
        </a:p>
      </dgm:t>
    </dgm:pt>
    <dgm:pt modelId="{C979E61D-918D-4C4A-B9D4-12A0CEA325A1}">
      <dgm:prSet custT="1"/>
      <dgm:spPr>
        <a:solidFill>
          <a:srgbClr val="36E6DD"/>
        </a:solidFill>
        <a:ln w="76200">
          <a:solidFill>
            <a:srgbClr val="002060"/>
          </a:solidFill>
        </a:ln>
      </dgm:spPr>
      <dgm:t>
        <a:bodyPr/>
        <a:lstStyle/>
        <a:p>
          <a:pPr rtl="0"/>
          <a:r>
            <a:rPr lang="en-GB" sz="1600" b="1" dirty="0" smtClean="0">
              <a:solidFill>
                <a:schemeClr val="tx1"/>
              </a:solidFill>
              <a:effectLst>
                <a:glow rad="63500">
                  <a:schemeClr val="accent4">
                    <a:satMod val="175000"/>
                    <a:alpha val="40000"/>
                  </a:schemeClr>
                </a:glow>
              </a:effectLst>
            </a:rPr>
            <a:t>For example, in a business setting, an ad-hoc request might involve asking a team member to quickly compile data or create a report for a meeting that was not originally planned. In a technological context, it could involve modifying or customizing software to address a specific, unforeseen issue.</a:t>
          </a:r>
          <a:endParaRPr lang="en-IN" sz="1600" b="1" dirty="0">
            <a:solidFill>
              <a:schemeClr val="tx1"/>
            </a:solidFill>
            <a:effectLst>
              <a:glow rad="63500">
                <a:schemeClr val="accent4">
                  <a:satMod val="175000"/>
                  <a:alpha val="40000"/>
                </a:schemeClr>
              </a:glow>
            </a:effectLst>
          </a:endParaRPr>
        </a:p>
      </dgm:t>
    </dgm:pt>
    <dgm:pt modelId="{C11EBF06-A65D-4346-BD6C-102126EA4F57}" type="parTrans" cxnId="{3240E0EB-D6BA-4FE7-A331-293BEF45F4B3}">
      <dgm:prSet/>
      <dgm:spPr/>
      <dgm:t>
        <a:bodyPr/>
        <a:lstStyle/>
        <a:p>
          <a:endParaRPr lang="en-IN"/>
        </a:p>
      </dgm:t>
    </dgm:pt>
    <dgm:pt modelId="{3D8911C0-A9C9-4373-9B5A-C7C3E124B234}" type="sibTrans" cxnId="{3240E0EB-D6BA-4FE7-A331-293BEF45F4B3}">
      <dgm:prSet/>
      <dgm:spPr/>
      <dgm:t>
        <a:bodyPr/>
        <a:lstStyle/>
        <a:p>
          <a:endParaRPr lang="en-IN"/>
        </a:p>
      </dgm:t>
    </dgm:pt>
    <dgm:pt modelId="{1CE42D12-BCE8-4468-B05C-4E0763237002}">
      <dgm:prSet custT="1"/>
      <dgm:spPr>
        <a:solidFill>
          <a:srgbClr val="36E6DD"/>
        </a:solidFill>
        <a:ln w="76200">
          <a:solidFill>
            <a:srgbClr val="002060"/>
          </a:solidFill>
        </a:ln>
      </dgm:spPr>
      <dgm:t>
        <a:bodyPr/>
        <a:lstStyle/>
        <a:p>
          <a:pPr rtl="0"/>
          <a:r>
            <a:rPr lang="en-GB" sz="1600" b="1" dirty="0" smtClean="0">
              <a:solidFill>
                <a:schemeClr val="tx1"/>
              </a:solidFill>
              <a:effectLst>
                <a:glow rad="63500">
                  <a:schemeClr val="accent4">
                    <a:satMod val="175000"/>
                    <a:alpha val="40000"/>
                  </a:schemeClr>
                </a:glow>
              </a:effectLst>
            </a:rPr>
            <a:t>Ad-hoc requests can arise due to changing circumstances, new requirements, or unexpected events, and they often require prompt attention and action to address the immediate need. These requests may not follow the usual channels of communication or formal procedures, but they are nonetheless important for addressing emergent issues or opportunities.</a:t>
          </a:r>
          <a:endParaRPr lang="en-IN" sz="1600" b="1" dirty="0">
            <a:solidFill>
              <a:schemeClr val="tx1"/>
            </a:solidFill>
            <a:effectLst>
              <a:glow rad="63500">
                <a:schemeClr val="accent4">
                  <a:satMod val="175000"/>
                  <a:alpha val="40000"/>
                </a:schemeClr>
              </a:glow>
            </a:effectLst>
          </a:endParaRPr>
        </a:p>
      </dgm:t>
    </dgm:pt>
    <dgm:pt modelId="{FC338E95-0CAE-4F75-A7BC-E3A5A70773E0}" type="parTrans" cxnId="{8EFE0CD2-03B8-44A5-AAB1-427AEC6514E8}">
      <dgm:prSet/>
      <dgm:spPr/>
      <dgm:t>
        <a:bodyPr/>
        <a:lstStyle/>
        <a:p>
          <a:endParaRPr lang="en-IN"/>
        </a:p>
      </dgm:t>
    </dgm:pt>
    <dgm:pt modelId="{65A06864-4778-4566-842D-3865F942F5FD}" type="sibTrans" cxnId="{8EFE0CD2-03B8-44A5-AAB1-427AEC6514E8}">
      <dgm:prSet/>
      <dgm:spPr/>
      <dgm:t>
        <a:bodyPr/>
        <a:lstStyle/>
        <a:p>
          <a:endParaRPr lang="en-IN"/>
        </a:p>
      </dgm:t>
    </dgm:pt>
    <dgm:pt modelId="{82847C69-76C2-4D48-A025-1BDB00DF6CDD}" type="pres">
      <dgm:prSet presAssocID="{54681B68-583E-44A3-A72F-5A3A1B7FFF3A}" presName="Name0" presStyleCnt="0">
        <dgm:presLayoutVars>
          <dgm:chMax val="7"/>
          <dgm:chPref val="7"/>
          <dgm:dir/>
        </dgm:presLayoutVars>
      </dgm:prSet>
      <dgm:spPr/>
      <dgm:t>
        <a:bodyPr/>
        <a:lstStyle/>
        <a:p>
          <a:endParaRPr lang="en-IN"/>
        </a:p>
      </dgm:t>
    </dgm:pt>
    <dgm:pt modelId="{3F40794B-ABE6-4615-AD77-240FE2F72CBE}" type="pres">
      <dgm:prSet presAssocID="{54681B68-583E-44A3-A72F-5A3A1B7FFF3A}" presName="Name1" presStyleCnt="0"/>
      <dgm:spPr/>
    </dgm:pt>
    <dgm:pt modelId="{8620BFE4-B56E-44EE-B322-7A0367024C3F}" type="pres">
      <dgm:prSet presAssocID="{54681B68-583E-44A3-A72F-5A3A1B7FFF3A}" presName="cycle" presStyleCnt="0"/>
      <dgm:spPr/>
    </dgm:pt>
    <dgm:pt modelId="{1D088990-4997-44D6-A849-7684E4DD5C02}" type="pres">
      <dgm:prSet presAssocID="{54681B68-583E-44A3-A72F-5A3A1B7FFF3A}" presName="srcNode" presStyleLbl="node1" presStyleIdx="0" presStyleCnt="3"/>
      <dgm:spPr/>
    </dgm:pt>
    <dgm:pt modelId="{DE2B3530-E6B7-42EA-8F12-0A0D576C6F1C}" type="pres">
      <dgm:prSet presAssocID="{54681B68-583E-44A3-A72F-5A3A1B7FFF3A}" presName="conn" presStyleLbl="parChTrans1D2" presStyleIdx="0" presStyleCnt="1"/>
      <dgm:spPr/>
      <dgm:t>
        <a:bodyPr/>
        <a:lstStyle/>
        <a:p>
          <a:endParaRPr lang="en-IN"/>
        </a:p>
      </dgm:t>
    </dgm:pt>
    <dgm:pt modelId="{C945B8B1-373E-45B8-A488-082EDF03B81E}" type="pres">
      <dgm:prSet presAssocID="{54681B68-583E-44A3-A72F-5A3A1B7FFF3A}" presName="extraNode" presStyleLbl="node1" presStyleIdx="0" presStyleCnt="3"/>
      <dgm:spPr/>
    </dgm:pt>
    <dgm:pt modelId="{A37803E7-64D2-40BE-90F4-293A06743C3F}" type="pres">
      <dgm:prSet presAssocID="{54681B68-583E-44A3-A72F-5A3A1B7FFF3A}" presName="dstNode" presStyleLbl="node1" presStyleIdx="0" presStyleCnt="3"/>
      <dgm:spPr/>
    </dgm:pt>
    <dgm:pt modelId="{7A965AE9-98BC-4879-B639-D009C727550A}" type="pres">
      <dgm:prSet presAssocID="{CD9D6933-AD96-4B9D-ABF0-73CBC79E8B33}" presName="text_1" presStyleLbl="node1" presStyleIdx="0" presStyleCnt="3">
        <dgm:presLayoutVars>
          <dgm:bulletEnabled val="1"/>
        </dgm:presLayoutVars>
      </dgm:prSet>
      <dgm:spPr/>
      <dgm:t>
        <a:bodyPr/>
        <a:lstStyle/>
        <a:p>
          <a:endParaRPr lang="en-IN"/>
        </a:p>
      </dgm:t>
    </dgm:pt>
    <dgm:pt modelId="{2501ECEA-7FAD-4DC3-A20E-76254B53EB32}" type="pres">
      <dgm:prSet presAssocID="{CD9D6933-AD96-4B9D-ABF0-73CBC79E8B33}" presName="accent_1" presStyleCnt="0"/>
      <dgm:spPr/>
    </dgm:pt>
    <dgm:pt modelId="{AE4B94A3-C1EB-4BF2-ADB9-E844A943CCC7}" type="pres">
      <dgm:prSet presAssocID="{CD9D6933-AD96-4B9D-ABF0-73CBC79E8B33}" presName="accentRepeatNode" presStyleLbl="solidFgAcc1" presStyleIdx="0" presStyleCnt="3"/>
      <dgm:spPr>
        <a:solidFill>
          <a:schemeClr val="bg1">
            <a:lumMod val="75000"/>
          </a:schemeClr>
        </a:solidFill>
        <a:ln w="76200">
          <a:solidFill>
            <a:srgbClr val="002060"/>
          </a:solidFill>
        </a:ln>
        <a:effectLst/>
      </dgm:spPr>
    </dgm:pt>
    <dgm:pt modelId="{4D73B5EF-1E70-44AE-8ED0-E8E412CCC9D5}" type="pres">
      <dgm:prSet presAssocID="{C979E61D-918D-4C4A-B9D4-12A0CEA325A1}" presName="text_2" presStyleLbl="node1" presStyleIdx="1" presStyleCnt="3">
        <dgm:presLayoutVars>
          <dgm:bulletEnabled val="1"/>
        </dgm:presLayoutVars>
      </dgm:prSet>
      <dgm:spPr/>
      <dgm:t>
        <a:bodyPr/>
        <a:lstStyle/>
        <a:p>
          <a:endParaRPr lang="en-IN"/>
        </a:p>
      </dgm:t>
    </dgm:pt>
    <dgm:pt modelId="{65FE0E34-C9E7-48E3-880E-3622D8762DBB}" type="pres">
      <dgm:prSet presAssocID="{C979E61D-918D-4C4A-B9D4-12A0CEA325A1}" presName="accent_2" presStyleCnt="0"/>
      <dgm:spPr/>
    </dgm:pt>
    <dgm:pt modelId="{8E467F1B-A14B-4A46-9502-7454D39E1818}" type="pres">
      <dgm:prSet presAssocID="{C979E61D-918D-4C4A-B9D4-12A0CEA325A1}" presName="accentRepeatNode" presStyleLbl="solidFgAcc1" presStyleIdx="1" presStyleCnt="3"/>
      <dgm:spPr>
        <a:solidFill>
          <a:schemeClr val="bg1">
            <a:lumMod val="75000"/>
          </a:schemeClr>
        </a:solidFill>
        <a:ln w="76200">
          <a:solidFill>
            <a:srgbClr val="002060"/>
          </a:solidFill>
        </a:ln>
      </dgm:spPr>
    </dgm:pt>
    <dgm:pt modelId="{4AAC5949-E650-4BE0-910F-D35BB4624F49}" type="pres">
      <dgm:prSet presAssocID="{1CE42D12-BCE8-4468-B05C-4E0763237002}" presName="text_3" presStyleLbl="node1" presStyleIdx="2" presStyleCnt="3">
        <dgm:presLayoutVars>
          <dgm:bulletEnabled val="1"/>
        </dgm:presLayoutVars>
      </dgm:prSet>
      <dgm:spPr/>
      <dgm:t>
        <a:bodyPr/>
        <a:lstStyle/>
        <a:p>
          <a:endParaRPr lang="en-IN"/>
        </a:p>
      </dgm:t>
    </dgm:pt>
    <dgm:pt modelId="{46671906-84F3-43FE-9EDC-3B3EE9E1399E}" type="pres">
      <dgm:prSet presAssocID="{1CE42D12-BCE8-4468-B05C-4E0763237002}" presName="accent_3" presStyleCnt="0"/>
      <dgm:spPr/>
    </dgm:pt>
    <dgm:pt modelId="{52C0AC4F-C496-4424-AA5A-53DF76A18471}" type="pres">
      <dgm:prSet presAssocID="{1CE42D12-BCE8-4468-B05C-4E0763237002}" presName="accentRepeatNode" presStyleLbl="solidFgAcc1" presStyleIdx="2" presStyleCnt="3"/>
      <dgm:spPr>
        <a:solidFill>
          <a:schemeClr val="bg1">
            <a:lumMod val="75000"/>
          </a:schemeClr>
        </a:solidFill>
        <a:ln w="76200">
          <a:solidFill>
            <a:srgbClr val="002060"/>
          </a:solidFill>
        </a:ln>
      </dgm:spPr>
    </dgm:pt>
  </dgm:ptLst>
  <dgm:cxnLst>
    <dgm:cxn modelId="{5C03C17B-5FD1-4B11-80BC-30E8955974C1}" type="presOf" srcId="{D142A75E-C770-4EAC-B926-A61776D46C91}" destId="{DE2B3530-E6B7-42EA-8F12-0A0D576C6F1C}" srcOrd="0" destOrd="0" presId="urn:microsoft.com/office/officeart/2008/layout/VerticalCurvedList"/>
    <dgm:cxn modelId="{63C78FC8-7C6C-424F-8AF0-4510AFAE0FE3}" srcId="{54681B68-583E-44A3-A72F-5A3A1B7FFF3A}" destId="{CD9D6933-AD96-4B9D-ABF0-73CBC79E8B33}" srcOrd="0" destOrd="0" parTransId="{4F55C93C-E361-4AE0-8C93-B7106F648F4D}" sibTransId="{D142A75E-C770-4EAC-B926-A61776D46C91}"/>
    <dgm:cxn modelId="{8EFE0CD2-03B8-44A5-AAB1-427AEC6514E8}" srcId="{54681B68-583E-44A3-A72F-5A3A1B7FFF3A}" destId="{1CE42D12-BCE8-4468-B05C-4E0763237002}" srcOrd="2" destOrd="0" parTransId="{FC338E95-0CAE-4F75-A7BC-E3A5A70773E0}" sibTransId="{65A06864-4778-4566-842D-3865F942F5FD}"/>
    <dgm:cxn modelId="{3240E0EB-D6BA-4FE7-A331-293BEF45F4B3}" srcId="{54681B68-583E-44A3-A72F-5A3A1B7FFF3A}" destId="{C979E61D-918D-4C4A-B9D4-12A0CEA325A1}" srcOrd="1" destOrd="0" parTransId="{C11EBF06-A65D-4346-BD6C-102126EA4F57}" sibTransId="{3D8911C0-A9C9-4373-9B5A-C7C3E124B234}"/>
    <dgm:cxn modelId="{647D276B-C8CA-4D3A-A81B-DBB44F475AED}" type="presOf" srcId="{1CE42D12-BCE8-4468-B05C-4E0763237002}" destId="{4AAC5949-E650-4BE0-910F-D35BB4624F49}" srcOrd="0" destOrd="0" presId="urn:microsoft.com/office/officeart/2008/layout/VerticalCurvedList"/>
    <dgm:cxn modelId="{67CFC710-5BE4-4DA1-8329-655633DA45D1}" type="presOf" srcId="{CD9D6933-AD96-4B9D-ABF0-73CBC79E8B33}" destId="{7A965AE9-98BC-4879-B639-D009C727550A}" srcOrd="0" destOrd="0" presId="urn:microsoft.com/office/officeart/2008/layout/VerticalCurvedList"/>
    <dgm:cxn modelId="{ECB59034-0335-4B23-99A6-82635FCA8904}" type="presOf" srcId="{54681B68-583E-44A3-A72F-5A3A1B7FFF3A}" destId="{82847C69-76C2-4D48-A025-1BDB00DF6CDD}" srcOrd="0" destOrd="0" presId="urn:microsoft.com/office/officeart/2008/layout/VerticalCurvedList"/>
    <dgm:cxn modelId="{FCAF8CF1-2DC9-4F06-8AA7-5C42EE2E3E83}" type="presOf" srcId="{C979E61D-918D-4C4A-B9D4-12A0CEA325A1}" destId="{4D73B5EF-1E70-44AE-8ED0-E8E412CCC9D5}" srcOrd="0" destOrd="0" presId="urn:microsoft.com/office/officeart/2008/layout/VerticalCurvedList"/>
    <dgm:cxn modelId="{F7124431-FBF1-4B6D-9F22-EDA2741FBD62}" type="presParOf" srcId="{82847C69-76C2-4D48-A025-1BDB00DF6CDD}" destId="{3F40794B-ABE6-4615-AD77-240FE2F72CBE}" srcOrd="0" destOrd="0" presId="urn:microsoft.com/office/officeart/2008/layout/VerticalCurvedList"/>
    <dgm:cxn modelId="{0CD5F7E3-D913-48AC-948F-20C465E6D470}" type="presParOf" srcId="{3F40794B-ABE6-4615-AD77-240FE2F72CBE}" destId="{8620BFE4-B56E-44EE-B322-7A0367024C3F}" srcOrd="0" destOrd="0" presId="urn:microsoft.com/office/officeart/2008/layout/VerticalCurvedList"/>
    <dgm:cxn modelId="{F6A7A433-240E-4A71-B404-F3AC6F30A6F2}" type="presParOf" srcId="{8620BFE4-B56E-44EE-B322-7A0367024C3F}" destId="{1D088990-4997-44D6-A849-7684E4DD5C02}" srcOrd="0" destOrd="0" presId="urn:microsoft.com/office/officeart/2008/layout/VerticalCurvedList"/>
    <dgm:cxn modelId="{C1C30288-E83B-4F08-82E9-6E5036587041}" type="presParOf" srcId="{8620BFE4-B56E-44EE-B322-7A0367024C3F}" destId="{DE2B3530-E6B7-42EA-8F12-0A0D576C6F1C}" srcOrd="1" destOrd="0" presId="urn:microsoft.com/office/officeart/2008/layout/VerticalCurvedList"/>
    <dgm:cxn modelId="{5F36E2C5-274A-4B79-B7B3-5C3439A85D4A}" type="presParOf" srcId="{8620BFE4-B56E-44EE-B322-7A0367024C3F}" destId="{C945B8B1-373E-45B8-A488-082EDF03B81E}" srcOrd="2" destOrd="0" presId="urn:microsoft.com/office/officeart/2008/layout/VerticalCurvedList"/>
    <dgm:cxn modelId="{47A2547C-E0D9-4B03-9B23-53BF16DCE657}" type="presParOf" srcId="{8620BFE4-B56E-44EE-B322-7A0367024C3F}" destId="{A37803E7-64D2-40BE-90F4-293A06743C3F}" srcOrd="3" destOrd="0" presId="urn:microsoft.com/office/officeart/2008/layout/VerticalCurvedList"/>
    <dgm:cxn modelId="{315F9870-4D49-4AA8-A37E-5CAF11AD3086}" type="presParOf" srcId="{3F40794B-ABE6-4615-AD77-240FE2F72CBE}" destId="{7A965AE9-98BC-4879-B639-D009C727550A}" srcOrd="1" destOrd="0" presId="urn:microsoft.com/office/officeart/2008/layout/VerticalCurvedList"/>
    <dgm:cxn modelId="{2D8E6BA5-0291-4B48-A03F-F82332E07A50}" type="presParOf" srcId="{3F40794B-ABE6-4615-AD77-240FE2F72CBE}" destId="{2501ECEA-7FAD-4DC3-A20E-76254B53EB32}" srcOrd="2" destOrd="0" presId="urn:microsoft.com/office/officeart/2008/layout/VerticalCurvedList"/>
    <dgm:cxn modelId="{1D006E7E-7DE3-42A6-B8ED-911A7E0F03AE}" type="presParOf" srcId="{2501ECEA-7FAD-4DC3-A20E-76254B53EB32}" destId="{AE4B94A3-C1EB-4BF2-ADB9-E844A943CCC7}" srcOrd="0" destOrd="0" presId="urn:microsoft.com/office/officeart/2008/layout/VerticalCurvedList"/>
    <dgm:cxn modelId="{F02C7A0B-2A87-42A8-A376-44F6FEAA0628}" type="presParOf" srcId="{3F40794B-ABE6-4615-AD77-240FE2F72CBE}" destId="{4D73B5EF-1E70-44AE-8ED0-E8E412CCC9D5}" srcOrd="3" destOrd="0" presId="urn:microsoft.com/office/officeart/2008/layout/VerticalCurvedList"/>
    <dgm:cxn modelId="{838848FC-DB02-4780-92E3-8996E0401061}" type="presParOf" srcId="{3F40794B-ABE6-4615-AD77-240FE2F72CBE}" destId="{65FE0E34-C9E7-48E3-880E-3622D8762DBB}" srcOrd="4" destOrd="0" presId="urn:microsoft.com/office/officeart/2008/layout/VerticalCurvedList"/>
    <dgm:cxn modelId="{262DC3AA-2529-45E4-A992-0ED23ADC10FD}" type="presParOf" srcId="{65FE0E34-C9E7-48E3-880E-3622D8762DBB}" destId="{8E467F1B-A14B-4A46-9502-7454D39E1818}" srcOrd="0" destOrd="0" presId="urn:microsoft.com/office/officeart/2008/layout/VerticalCurvedList"/>
    <dgm:cxn modelId="{CD70891A-3E6F-4F85-9CB4-328639D3A747}" type="presParOf" srcId="{3F40794B-ABE6-4615-AD77-240FE2F72CBE}" destId="{4AAC5949-E650-4BE0-910F-D35BB4624F49}" srcOrd="5" destOrd="0" presId="urn:microsoft.com/office/officeart/2008/layout/VerticalCurvedList"/>
    <dgm:cxn modelId="{086610B9-4F33-4EF8-98D9-8FE89602E2A6}" type="presParOf" srcId="{3F40794B-ABE6-4615-AD77-240FE2F72CBE}" destId="{46671906-84F3-43FE-9EDC-3B3EE9E1399E}" srcOrd="6" destOrd="0" presId="urn:microsoft.com/office/officeart/2008/layout/VerticalCurvedList"/>
    <dgm:cxn modelId="{6FCC6F61-B8E9-4A7C-BA11-575AEC066CD0}" type="presParOf" srcId="{46671906-84F3-43FE-9EDC-3B3EE9E1399E}" destId="{52C0AC4F-C496-4424-AA5A-53DF76A18471}"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313581D-68D3-4526-B68C-592C023BD22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0878466B-1F6D-4D3C-AD47-4EDEC7656E1D}" type="pres">
      <dgm:prSet presAssocID="{9313581D-68D3-4526-B68C-592C023BD221}" presName="Name0" presStyleCnt="0">
        <dgm:presLayoutVars>
          <dgm:chPref val="3"/>
          <dgm:dir/>
          <dgm:animLvl val="lvl"/>
          <dgm:resizeHandles/>
        </dgm:presLayoutVars>
      </dgm:prSet>
      <dgm:spPr/>
      <dgm:t>
        <a:bodyPr/>
        <a:lstStyle/>
        <a:p>
          <a:endParaRPr lang="en-IN"/>
        </a:p>
      </dgm:t>
    </dgm:pt>
  </dgm:ptLst>
  <dgm:cxnLst>
    <dgm:cxn modelId="{90B908A8-1E3F-46A8-9A90-20CAC6B789DE}" type="presOf" srcId="{9313581D-68D3-4526-B68C-592C023BD221}" destId="{0878466B-1F6D-4D3C-AD47-4EDEC7656E1D}"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DEC4309-8C56-425B-931F-3EAC8E9EBC13}" type="doc">
      <dgm:prSet loTypeId="urn:microsoft.com/office/officeart/2005/8/layout/arrow1" loCatId="relationship" qsTypeId="urn:microsoft.com/office/officeart/2005/8/quickstyle/simple1" qsCatId="simple" csTypeId="urn:microsoft.com/office/officeart/2005/8/colors/accent1_2" csCatId="accent1" phldr="1"/>
      <dgm:spPr/>
      <dgm:t>
        <a:bodyPr/>
        <a:lstStyle/>
        <a:p>
          <a:endParaRPr lang="en-IN"/>
        </a:p>
      </dgm:t>
    </dgm:pt>
    <dgm:pt modelId="{0C6AB46F-D023-468D-85DF-A1644C934C76}">
      <dgm:prSet custT="1"/>
      <dgm:spPr>
        <a:solidFill>
          <a:srgbClr val="36E6DD"/>
        </a:solidFill>
        <a:ln w="76200">
          <a:solidFill>
            <a:srgbClr val="002060"/>
          </a:solidFill>
        </a:ln>
      </dgm:spPr>
      <dgm:t>
        <a:bodyPr/>
        <a:lstStyle/>
        <a:p>
          <a:pPr rtl="0"/>
          <a:r>
            <a:rPr lang="en-GB" sz="1600" b="1" dirty="0" smtClean="0">
              <a:solidFill>
                <a:schemeClr val="tx1"/>
              </a:solidFill>
              <a:effectLst>
                <a:glow rad="63500">
                  <a:schemeClr val="accent4">
                    <a:satMod val="175000"/>
                    <a:alpha val="40000"/>
                  </a:schemeClr>
                </a:glow>
              </a:effectLst>
            </a:rPr>
            <a:t>BUSINESS REQUEST 1 </a:t>
          </a:r>
          <a:endParaRPr lang="en-IN" sz="1600" dirty="0">
            <a:solidFill>
              <a:schemeClr val="tx1"/>
            </a:solidFill>
            <a:effectLst>
              <a:glow rad="63500">
                <a:schemeClr val="accent4">
                  <a:satMod val="175000"/>
                  <a:alpha val="40000"/>
                </a:schemeClr>
              </a:glow>
            </a:effectLst>
          </a:endParaRPr>
        </a:p>
      </dgm:t>
    </dgm:pt>
    <dgm:pt modelId="{D1C96FAD-26BE-47DE-8B36-0B8414D5D6EB}" type="parTrans" cxnId="{F617DE37-4838-4C1C-B63D-31FDDF76F278}">
      <dgm:prSet/>
      <dgm:spPr/>
      <dgm:t>
        <a:bodyPr/>
        <a:lstStyle/>
        <a:p>
          <a:endParaRPr lang="en-IN"/>
        </a:p>
      </dgm:t>
    </dgm:pt>
    <dgm:pt modelId="{1D656763-79E4-40DD-9F12-233B5F375326}" type="sibTrans" cxnId="{F617DE37-4838-4C1C-B63D-31FDDF76F278}">
      <dgm:prSet/>
      <dgm:spPr/>
      <dgm:t>
        <a:bodyPr/>
        <a:lstStyle/>
        <a:p>
          <a:endParaRPr lang="en-IN"/>
        </a:p>
      </dgm:t>
    </dgm:pt>
    <dgm:pt modelId="{05149616-91E7-4E73-ABE4-AF0A446768AC}">
      <dgm:prSet custT="1"/>
      <dgm:spPr>
        <a:solidFill>
          <a:srgbClr val="36E6DD"/>
        </a:solidFill>
        <a:ln w="76200">
          <a:solidFill>
            <a:srgbClr val="002060"/>
          </a:solidFill>
        </a:ln>
      </dgm:spPr>
      <dgm:t>
        <a:bodyPr/>
        <a:lstStyle/>
        <a:p>
          <a:pPr rtl="0"/>
          <a:r>
            <a:rPr lang="en-GB" sz="1600" b="1" u="sng" dirty="0" smtClean="0">
              <a:solidFill>
                <a:schemeClr val="tx1"/>
              </a:solidFill>
              <a:effectLst>
                <a:glow rad="63500">
                  <a:schemeClr val="accent4">
                    <a:satMod val="175000"/>
                    <a:alpha val="40000"/>
                  </a:schemeClr>
                </a:glow>
              </a:effectLst>
            </a:rPr>
            <a:t>QUESTION</a:t>
          </a:r>
        </a:p>
        <a:p>
          <a:pPr rtl="0"/>
          <a:r>
            <a:rPr lang="en-GB" sz="1600" b="1" dirty="0" smtClean="0">
              <a:solidFill>
                <a:schemeClr val="tx1"/>
              </a:solidFill>
              <a:effectLst>
                <a:glow rad="63500">
                  <a:schemeClr val="accent4">
                    <a:satMod val="175000"/>
                    <a:alpha val="40000"/>
                  </a:schemeClr>
                </a:glow>
              </a:effectLst>
            </a:rPr>
            <a:t>Provide a list of products with a base price greater than 500 and that are featured in promo type of ‘BOGOF’ (buy one get one free).</a:t>
          </a:r>
          <a:endParaRPr lang="en-IN" sz="1600" b="1" dirty="0">
            <a:solidFill>
              <a:schemeClr val="tx1"/>
            </a:solidFill>
            <a:effectLst>
              <a:glow rad="63500">
                <a:schemeClr val="accent4">
                  <a:satMod val="175000"/>
                  <a:alpha val="40000"/>
                </a:schemeClr>
              </a:glow>
            </a:effectLst>
          </a:endParaRPr>
        </a:p>
      </dgm:t>
    </dgm:pt>
    <dgm:pt modelId="{065F247B-1C99-4360-ACD8-3366B8F88185}" type="parTrans" cxnId="{5288CD50-B540-4B3D-8516-E2B439B3358B}">
      <dgm:prSet/>
      <dgm:spPr/>
      <dgm:t>
        <a:bodyPr/>
        <a:lstStyle/>
        <a:p>
          <a:endParaRPr lang="en-IN"/>
        </a:p>
      </dgm:t>
    </dgm:pt>
    <dgm:pt modelId="{477BC5C0-FA2E-4D28-9017-6DD8C69E3043}" type="sibTrans" cxnId="{5288CD50-B540-4B3D-8516-E2B439B3358B}">
      <dgm:prSet/>
      <dgm:spPr/>
      <dgm:t>
        <a:bodyPr/>
        <a:lstStyle/>
        <a:p>
          <a:endParaRPr lang="en-IN"/>
        </a:p>
      </dgm:t>
    </dgm:pt>
    <dgm:pt modelId="{532F95F3-F4DE-4C19-9DCA-0B2D73B03F09}">
      <dgm:prSet custT="1"/>
      <dgm:spPr>
        <a:solidFill>
          <a:srgbClr val="36E6DD"/>
        </a:solidFill>
        <a:ln w="76200">
          <a:solidFill>
            <a:srgbClr val="002060"/>
          </a:solidFill>
        </a:ln>
      </dgm:spPr>
      <dgm:t>
        <a:bodyPr/>
        <a:lstStyle/>
        <a:p>
          <a:pPr rtl="0"/>
          <a:r>
            <a:rPr lang="en-GB" sz="1400" b="1" u="sng" dirty="0" smtClean="0">
              <a:solidFill>
                <a:schemeClr val="tx1"/>
              </a:solidFill>
              <a:effectLst>
                <a:glow rad="63500">
                  <a:schemeClr val="accent4">
                    <a:satMod val="175000"/>
                    <a:alpha val="40000"/>
                  </a:schemeClr>
                </a:glow>
              </a:effectLst>
            </a:rPr>
            <a:t>RESULT</a:t>
          </a:r>
        </a:p>
        <a:p>
          <a:pPr rtl="0"/>
          <a:r>
            <a:rPr lang="en-GB" sz="1400" b="1" dirty="0" smtClean="0">
              <a:solidFill>
                <a:schemeClr val="tx1"/>
              </a:solidFill>
              <a:effectLst>
                <a:glow rad="63500">
                  <a:schemeClr val="accent4">
                    <a:satMod val="175000"/>
                    <a:alpha val="40000"/>
                  </a:schemeClr>
                </a:glow>
              </a:effectLst>
            </a:rPr>
            <a:t>Within AtliQ Mart, the Double Bed sheet Set and the Waterproof Immersion Rod are highlighted as high-value products. They are currently being offered at substantial discounts through 'BOGOF' (Buy One Get One Free) promotions.</a:t>
          </a:r>
          <a:endParaRPr lang="en-IN" sz="1400" dirty="0">
            <a:solidFill>
              <a:schemeClr val="tx1"/>
            </a:solidFill>
            <a:effectLst>
              <a:glow rad="63500">
                <a:schemeClr val="accent4">
                  <a:satMod val="175000"/>
                  <a:alpha val="40000"/>
                </a:schemeClr>
              </a:glow>
            </a:effectLst>
          </a:endParaRPr>
        </a:p>
      </dgm:t>
    </dgm:pt>
    <dgm:pt modelId="{BDD9C945-1D39-478B-BCC8-244D8E59574F}" type="parTrans" cxnId="{1948AD0B-3A0E-4CC1-8097-BAB3B15FB1B2}">
      <dgm:prSet/>
      <dgm:spPr/>
      <dgm:t>
        <a:bodyPr/>
        <a:lstStyle/>
        <a:p>
          <a:endParaRPr lang="en-IN"/>
        </a:p>
      </dgm:t>
    </dgm:pt>
    <dgm:pt modelId="{CBC42D25-75DA-47CD-B1A1-816EBF73593B}" type="sibTrans" cxnId="{1948AD0B-3A0E-4CC1-8097-BAB3B15FB1B2}">
      <dgm:prSet/>
      <dgm:spPr/>
      <dgm:t>
        <a:bodyPr/>
        <a:lstStyle/>
        <a:p>
          <a:endParaRPr lang="en-IN"/>
        </a:p>
      </dgm:t>
    </dgm:pt>
    <dgm:pt modelId="{090DCAB0-9E7F-41C0-89CF-C2D3A13C0582}" type="pres">
      <dgm:prSet presAssocID="{6DEC4309-8C56-425B-931F-3EAC8E9EBC13}" presName="cycle" presStyleCnt="0">
        <dgm:presLayoutVars>
          <dgm:dir/>
          <dgm:resizeHandles val="exact"/>
        </dgm:presLayoutVars>
      </dgm:prSet>
      <dgm:spPr/>
      <dgm:t>
        <a:bodyPr/>
        <a:lstStyle/>
        <a:p>
          <a:endParaRPr lang="en-IN"/>
        </a:p>
      </dgm:t>
    </dgm:pt>
    <dgm:pt modelId="{5F470B45-C0C5-4AE3-8FBD-A5F8D3F13444}" type="pres">
      <dgm:prSet presAssocID="{0C6AB46F-D023-468D-85DF-A1644C934C76}" presName="arrow" presStyleLbl="node1" presStyleIdx="0" presStyleCnt="3" custRadScaleRad="98224" custRadScaleInc="216">
        <dgm:presLayoutVars>
          <dgm:bulletEnabled val="1"/>
        </dgm:presLayoutVars>
      </dgm:prSet>
      <dgm:spPr/>
      <dgm:t>
        <a:bodyPr/>
        <a:lstStyle/>
        <a:p>
          <a:endParaRPr lang="en-IN"/>
        </a:p>
      </dgm:t>
    </dgm:pt>
    <dgm:pt modelId="{30ACEBA5-6039-4F7B-9A57-B525868F1A95}" type="pres">
      <dgm:prSet presAssocID="{05149616-91E7-4E73-ABE4-AF0A446768AC}" presName="arrow" presStyleLbl="node1" presStyleIdx="1" presStyleCnt="3" custScaleX="119578" custScaleY="107250">
        <dgm:presLayoutVars>
          <dgm:bulletEnabled val="1"/>
        </dgm:presLayoutVars>
      </dgm:prSet>
      <dgm:spPr/>
      <dgm:t>
        <a:bodyPr/>
        <a:lstStyle/>
        <a:p>
          <a:endParaRPr lang="en-IN"/>
        </a:p>
      </dgm:t>
    </dgm:pt>
    <dgm:pt modelId="{0E0FCBE0-138C-4172-89D8-85A46CB25931}" type="pres">
      <dgm:prSet presAssocID="{532F95F3-F4DE-4C19-9DCA-0B2D73B03F09}" presName="arrow" presStyleLbl="node1" presStyleIdx="2" presStyleCnt="3" custScaleX="130782" custScaleY="112312">
        <dgm:presLayoutVars>
          <dgm:bulletEnabled val="1"/>
        </dgm:presLayoutVars>
      </dgm:prSet>
      <dgm:spPr/>
      <dgm:t>
        <a:bodyPr/>
        <a:lstStyle/>
        <a:p>
          <a:endParaRPr lang="en-IN"/>
        </a:p>
      </dgm:t>
    </dgm:pt>
  </dgm:ptLst>
  <dgm:cxnLst>
    <dgm:cxn modelId="{E7E0F0BD-6E47-4428-B979-93DA431431BE}" type="presOf" srcId="{05149616-91E7-4E73-ABE4-AF0A446768AC}" destId="{30ACEBA5-6039-4F7B-9A57-B525868F1A95}" srcOrd="0" destOrd="0" presId="urn:microsoft.com/office/officeart/2005/8/layout/arrow1"/>
    <dgm:cxn modelId="{5288CD50-B540-4B3D-8516-E2B439B3358B}" srcId="{6DEC4309-8C56-425B-931F-3EAC8E9EBC13}" destId="{05149616-91E7-4E73-ABE4-AF0A446768AC}" srcOrd="1" destOrd="0" parTransId="{065F247B-1C99-4360-ACD8-3366B8F88185}" sibTransId="{477BC5C0-FA2E-4D28-9017-6DD8C69E3043}"/>
    <dgm:cxn modelId="{BA703A35-6F20-451E-B36F-DC823980EF62}" type="presOf" srcId="{6DEC4309-8C56-425B-931F-3EAC8E9EBC13}" destId="{090DCAB0-9E7F-41C0-89CF-C2D3A13C0582}" srcOrd="0" destOrd="0" presId="urn:microsoft.com/office/officeart/2005/8/layout/arrow1"/>
    <dgm:cxn modelId="{F617DE37-4838-4C1C-B63D-31FDDF76F278}" srcId="{6DEC4309-8C56-425B-931F-3EAC8E9EBC13}" destId="{0C6AB46F-D023-468D-85DF-A1644C934C76}" srcOrd="0" destOrd="0" parTransId="{D1C96FAD-26BE-47DE-8B36-0B8414D5D6EB}" sibTransId="{1D656763-79E4-40DD-9F12-233B5F375326}"/>
    <dgm:cxn modelId="{1948AD0B-3A0E-4CC1-8097-BAB3B15FB1B2}" srcId="{6DEC4309-8C56-425B-931F-3EAC8E9EBC13}" destId="{532F95F3-F4DE-4C19-9DCA-0B2D73B03F09}" srcOrd="2" destOrd="0" parTransId="{BDD9C945-1D39-478B-BCC8-244D8E59574F}" sibTransId="{CBC42D25-75DA-47CD-B1A1-816EBF73593B}"/>
    <dgm:cxn modelId="{2DBFA33B-7C79-415B-91D7-274B4B71CD55}" type="presOf" srcId="{0C6AB46F-D023-468D-85DF-A1644C934C76}" destId="{5F470B45-C0C5-4AE3-8FBD-A5F8D3F13444}" srcOrd="0" destOrd="0" presId="urn:microsoft.com/office/officeart/2005/8/layout/arrow1"/>
    <dgm:cxn modelId="{F9037BF6-5DA9-4ED7-A269-03033957C968}" type="presOf" srcId="{532F95F3-F4DE-4C19-9DCA-0B2D73B03F09}" destId="{0E0FCBE0-138C-4172-89D8-85A46CB25931}" srcOrd="0" destOrd="0" presId="urn:microsoft.com/office/officeart/2005/8/layout/arrow1"/>
    <dgm:cxn modelId="{DA0E6B29-A522-4588-8B54-94627B2AFB9B}" type="presParOf" srcId="{090DCAB0-9E7F-41C0-89CF-C2D3A13C0582}" destId="{5F470B45-C0C5-4AE3-8FBD-A5F8D3F13444}" srcOrd="0" destOrd="0" presId="urn:microsoft.com/office/officeart/2005/8/layout/arrow1"/>
    <dgm:cxn modelId="{48BB36CC-157A-4352-8077-571389CAB32E}" type="presParOf" srcId="{090DCAB0-9E7F-41C0-89CF-C2D3A13C0582}" destId="{30ACEBA5-6039-4F7B-9A57-B525868F1A95}" srcOrd="1" destOrd="0" presId="urn:microsoft.com/office/officeart/2005/8/layout/arrow1"/>
    <dgm:cxn modelId="{2E7EFB59-CE7E-4E70-90D5-FE16DE95C507}" type="presParOf" srcId="{090DCAB0-9E7F-41C0-89CF-C2D3A13C0582}" destId="{0E0FCBE0-138C-4172-89D8-85A46CB25931}" srcOrd="2" destOrd="0" presId="urn:microsoft.com/office/officeart/2005/8/layout/arrow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2796EBE-D4EC-47E2-B569-7F2EAD00F2E0}"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IN"/>
        </a:p>
      </dgm:t>
    </dgm:pt>
    <dgm:pt modelId="{5E040762-A5EC-480A-AEF6-72B6A447F03E}">
      <dgm:prSet custT="1"/>
      <dgm:spPr>
        <a:solidFill>
          <a:schemeClr val="bg1">
            <a:lumMod val="75000"/>
          </a:schemeClr>
        </a:solidFill>
        <a:ln w="57150">
          <a:solidFill>
            <a:srgbClr val="002060"/>
          </a:solidFill>
        </a:ln>
      </dgm:spPr>
      <dgm:t>
        <a:bodyPr/>
        <a:lstStyle/>
        <a:p>
          <a:pPr rtl="0"/>
          <a:r>
            <a:rPr lang="en-IN" sz="1800" b="1" u="sng" dirty="0" smtClean="0">
              <a:solidFill>
                <a:schemeClr val="tx1"/>
              </a:solidFill>
              <a:effectLst>
                <a:glow rad="63500">
                  <a:schemeClr val="accent4">
                    <a:satMod val="175000"/>
                    <a:alpha val="40000"/>
                  </a:schemeClr>
                </a:glow>
              </a:effectLst>
            </a:rPr>
            <a:t>SQL QUERY</a:t>
          </a:r>
        </a:p>
        <a:p>
          <a:pPr rtl="0"/>
          <a:r>
            <a:rPr lang="en-IN" sz="1600" b="1" dirty="0" smtClean="0">
              <a:solidFill>
                <a:schemeClr val="tx1"/>
              </a:solidFill>
              <a:effectLst>
                <a:glow rad="63500">
                  <a:schemeClr val="accent4">
                    <a:satMod val="175000"/>
                    <a:alpha val="40000"/>
                  </a:schemeClr>
                </a:glow>
              </a:effectLst>
            </a:rPr>
            <a:t>Select distinct(p.product_code),p.product_name from dim_products p inner join fact_events f on p.product_code=f.product_code where f.base_price&gt;500 and f.promo_type="BOGOF";</a:t>
          </a:r>
          <a:endParaRPr lang="en-IN" sz="1600" b="1" dirty="0">
            <a:solidFill>
              <a:schemeClr val="tx1"/>
            </a:solidFill>
            <a:effectLst>
              <a:glow rad="63500">
                <a:schemeClr val="accent4">
                  <a:satMod val="175000"/>
                  <a:alpha val="40000"/>
                </a:schemeClr>
              </a:glow>
            </a:effectLst>
          </a:endParaRPr>
        </a:p>
      </dgm:t>
    </dgm:pt>
    <dgm:pt modelId="{DCA7C257-85C4-49D7-8978-690CD0E92FEA}" type="parTrans" cxnId="{3BB9A853-695B-4424-B8FE-BC0F8939B7A8}">
      <dgm:prSet/>
      <dgm:spPr/>
      <dgm:t>
        <a:bodyPr/>
        <a:lstStyle/>
        <a:p>
          <a:endParaRPr lang="en-IN"/>
        </a:p>
      </dgm:t>
    </dgm:pt>
    <dgm:pt modelId="{1097CA08-654B-441C-B6A7-68468D530847}" type="sibTrans" cxnId="{3BB9A853-695B-4424-B8FE-BC0F8939B7A8}">
      <dgm:prSet/>
      <dgm:spPr/>
      <dgm:t>
        <a:bodyPr/>
        <a:lstStyle/>
        <a:p>
          <a:endParaRPr lang="en-IN"/>
        </a:p>
      </dgm:t>
    </dgm:pt>
    <dgm:pt modelId="{7D70480C-9C97-4C88-8528-6364A7534011}" type="pres">
      <dgm:prSet presAssocID="{D2796EBE-D4EC-47E2-B569-7F2EAD00F2E0}" presName="Name0" presStyleCnt="0">
        <dgm:presLayoutVars>
          <dgm:chMax/>
          <dgm:chPref/>
          <dgm:dir/>
        </dgm:presLayoutVars>
      </dgm:prSet>
      <dgm:spPr/>
      <dgm:t>
        <a:bodyPr/>
        <a:lstStyle/>
        <a:p>
          <a:endParaRPr lang="en-IN"/>
        </a:p>
      </dgm:t>
    </dgm:pt>
    <dgm:pt modelId="{947AFAF5-F283-4AD8-8735-B191E38E3EC4}" type="pres">
      <dgm:prSet presAssocID="{5E040762-A5EC-480A-AEF6-72B6A447F03E}" presName="parenttextcomposite" presStyleCnt="0"/>
      <dgm:spPr/>
    </dgm:pt>
    <dgm:pt modelId="{F76B3C67-4FD9-4609-A257-B8414DCF212D}" type="pres">
      <dgm:prSet presAssocID="{5E040762-A5EC-480A-AEF6-72B6A447F03E}" presName="parenttext" presStyleLbl="revTx" presStyleIdx="0" presStyleCnt="1" custScaleY="501202" custLinFactNeighborY="1">
        <dgm:presLayoutVars>
          <dgm:chMax/>
          <dgm:chPref val="2"/>
          <dgm:bulletEnabled val="1"/>
        </dgm:presLayoutVars>
      </dgm:prSet>
      <dgm:spPr/>
      <dgm:t>
        <a:bodyPr/>
        <a:lstStyle/>
        <a:p>
          <a:endParaRPr lang="en-IN"/>
        </a:p>
      </dgm:t>
    </dgm:pt>
    <dgm:pt modelId="{022E3BE0-5F43-4540-A907-1D240EDE7A2D}" type="pres">
      <dgm:prSet presAssocID="{5E040762-A5EC-480A-AEF6-72B6A447F03E}" presName="parallelogramComposite" presStyleCnt="0"/>
      <dgm:spPr/>
    </dgm:pt>
    <dgm:pt modelId="{35DC90F2-061B-4BBC-8481-E58F841AA5C0}" type="pres">
      <dgm:prSet presAssocID="{5E040762-A5EC-480A-AEF6-72B6A447F03E}" presName="parallelogram1" presStyleLbl="alignNode1" presStyleIdx="0" presStyleCnt="7"/>
      <dgm:spPr>
        <a:solidFill>
          <a:srgbClr val="36E6DD"/>
        </a:solidFill>
      </dgm:spPr>
    </dgm:pt>
    <dgm:pt modelId="{9FABE7DF-07CF-41CD-9804-3C84178E1899}" type="pres">
      <dgm:prSet presAssocID="{5E040762-A5EC-480A-AEF6-72B6A447F03E}" presName="parallelogram2" presStyleLbl="alignNode1" presStyleIdx="1" presStyleCnt="7"/>
      <dgm:spPr>
        <a:solidFill>
          <a:srgbClr val="36E6DD"/>
        </a:solidFill>
      </dgm:spPr>
    </dgm:pt>
    <dgm:pt modelId="{3486D47F-870B-471B-A558-43668E2CAAFA}" type="pres">
      <dgm:prSet presAssocID="{5E040762-A5EC-480A-AEF6-72B6A447F03E}" presName="parallelogram3" presStyleLbl="alignNode1" presStyleIdx="2" presStyleCnt="7"/>
      <dgm:spPr>
        <a:solidFill>
          <a:srgbClr val="36E6DD"/>
        </a:solidFill>
      </dgm:spPr>
    </dgm:pt>
    <dgm:pt modelId="{A0F5F7E0-02E0-4978-84BE-41FFF97CADDA}" type="pres">
      <dgm:prSet presAssocID="{5E040762-A5EC-480A-AEF6-72B6A447F03E}" presName="parallelogram4" presStyleLbl="alignNode1" presStyleIdx="3" presStyleCnt="7"/>
      <dgm:spPr>
        <a:solidFill>
          <a:srgbClr val="36E6DD"/>
        </a:solidFill>
      </dgm:spPr>
    </dgm:pt>
    <dgm:pt modelId="{0CFA65FE-1AE6-4034-8CD2-479B776AA2B6}" type="pres">
      <dgm:prSet presAssocID="{5E040762-A5EC-480A-AEF6-72B6A447F03E}" presName="parallelogram5" presStyleLbl="alignNode1" presStyleIdx="4" presStyleCnt="7"/>
      <dgm:spPr>
        <a:solidFill>
          <a:srgbClr val="36E6DD"/>
        </a:solidFill>
      </dgm:spPr>
    </dgm:pt>
    <dgm:pt modelId="{DFC27EFE-0C34-4118-A2D4-09DDF58A1272}" type="pres">
      <dgm:prSet presAssocID="{5E040762-A5EC-480A-AEF6-72B6A447F03E}" presName="parallelogram6" presStyleLbl="alignNode1" presStyleIdx="5" presStyleCnt="7"/>
      <dgm:spPr>
        <a:solidFill>
          <a:srgbClr val="36E6DD"/>
        </a:solidFill>
      </dgm:spPr>
    </dgm:pt>
    <dgm:pt modelId="{D7B7F3E3-1A92-439E-8DED-C44CAA53175A}" type="pres">
      <dgm:prSet presAssocID="{5E040762-A5EC-480A-AEF6-72B6A447F03E}" presName="parallelogram7" presStyleLbl="alignNode1" presStyleIdx="6" presStyleCnt="7" custLinFactNeighborX="-523"/>
      <dgm:spPr>
        <a:solidFill>
          <a:srgbClr val="36E6DD"/>
        </a:solidFill>
      </dgm:spPr>
    </dgm:pt>
  </dgm:ptLst>
  <dgm:cxnLst>
    <dgm:cxn modelId="{3BB9A853-695B-4424-B8FE-BC0F8939B7A8}" srcId="{D2796EBE-D4EC-47E2-B569-7F2EAD00F2E0}" destId="{5E040762-A5EC-480A-AEF6-72B6A447F03E}" srcOrd="0" destOrd="0" parTransId="{DCA7C257-85C4-49D7-8978-690CD0E92FEA}" sibTransId="{1097CA08-654B-441C-B6A7-68468D530847}"/>
    <dgm:cxn modelId="{B96926A6-B768-4152-BE2F-53E396D29E12}" type="presOf" srcId="{D2796EBE-D4EC-47E2-B569-7F2EAD00F2E0}" destId="{7D70480C-9C97-4C88-8528-6364A7534011}" srcOrd="0" destOrd="0" presId="urn:microsoft.com/office/officeart/2008/layout/VerticalAccentList"/>
    <dgm:cxn modelId="{E0CEF922-7385-4C29-B3DC-3FAB9D31E4DD}" type="presOf" srcId="{5E040762-A5EC-480A-AEF6-72B6A447F03E}" destId="{F76B3C67-4FD9-4609-A257-B8414DCF212D}" srcOrd="0" destOrd="0" presId="urn:microsoft.com/office/officeart/2008/layout/VerticalAccentList"/>
    <dgm:cxn modelId="{916086F3-4165-415D-BFCD-58D6562A64C9}" type="presParOf" srcId="{7D70480C-9C97-4C88-8528-6364A7534011}" destId="{947AFAF5-F283-4AD8-8735-B191E38E3EC4}" srcOrd="0" destOrd="0" presId="urn:microsoft.com/office/officeart/2008/layout/VerticalAccentList"/>
    <dgm:cxn modelId="{AB4EB9DE-098D-4ECA-905A-0502CCEB3DF6}" type="presParOf" srcId="{947AFAF5-F283-4AD8-8735-B191E38E3EC4}" destId="{F76B3C67-4FD9-4609-A257-B8414DCF212D}" srcOrd="0" destOrd="0" presId="urn:microsoft.com/office/officeart/2008/layout/VerticalAccentList"/>
    <dgm:cxn modelId="{EA5E4E30-DC3A-4DB7-83F7-9066C4EC616C}" type="presParOf" srcId="{7D70480C-9C97-4C88-8528-6364A7534011}" destId="{022E3BE0-5F43-4540-A907-1D240EDE7A2D}" srcOrd="1" destOrd="0" presId="urn:microsoft.com/office/officeart/2008/layout/VerticalAccentList"/>
    <dgm:cxn modelId="{73E46C0F-5686-4202-8598-2903B2221FEA}" type="presParOf" srcId="{022E3BE0-5F43-4540-A907-1D240EDE7A2D}" destId="{35DC90F2-061B-4BBC-8481-E58F841AA5C0}" srcOrd="0" destOrd="0" presId="urn:microsoft.com/office/officeart/2008/layout/VerticalAccentList"/>
    <dgm:cxn modelId="{9F19CC12-9A03-4BDB-9E38-CA3E0667E246}" type="presParOf" srcId="{022E3BE0-5F43-4540-A907-1D240EDE7A2D}" destId="{9FABE7DF-07CF-41CD-9804-3C84178E1899}" srcOrd="1" destOrd="0" presId="urn:microsoft.com/office/officeart/2008/layout/VerticalAccentList"/>
    <dgm:cxn modelId="{91CEEF4C-5E80-4F05-A882-FACC3ECCB306}" type="presParOf" srcId="{022E3BE0-5F43-4540-A907-1D240EDE7A2D}" destId="{3486D47F-870B-471B-A558-43668E2CAAFA}" srcOrd="2" destOrd="0" presId="urn:microsoft.com/office/officeart/2008/layout/VerticalAccentList"/>
    <dgm:cxn modelId="{3A581B2D-4B86-4707-85F4-C1E4D880D535}" type="presParOf" srcId="{022E3BE0-5F43-4540-A907-1D240EDE7A2D}" destId="{A0F5F7E0-02E0-4978-84BE-41FFF97CADDA}" srcOrd="3" destOrd="0" presId="urn:microsoft.com/office/officeart/2008/layout/VerticalAccentList"/>
    <dgm:cxn modelId="{598C736E-F45E-405F-8055-6B93537F9593}" type="presParOf" srcId="{022E3BE0-5F43-4540-A907-1D240EDE7A2D}" destId="{0CFA65FE-1AE6-4034-8CD2-479B776AA2B6}" srcOrd="4" destOrd="0" presId="urn:microsoft.com/office/officeart/2008/layout/VerticalAccentList"/>
    <dgm:cxn modelId="{D86B9C1A-1327-4D98-A3F6-9191C8F49057}" type="presParOf" srcId="{022E3BE0-5F43-4540-A907-1D240EDE7A2D}" destId="{DFC27EFE-0C34-4118-A2D4-09DDF58A1272}" srcOrd="5" destOrd="0" presId="urn:microsoft.com/office/officeart/2008/layout/VerticalAccentList"/>
    <dgm:cxn modelId="{EA5D1D5D-5243-47BF-AD78-B9CA44314F74}" type="presParOf" srcId="{022E3BE0-5F43-4540-A907-1D240EDE7A2D}" destId="{D7B7F3E3-1A92-439E-8DED-C44CAA53175A}" srcOrd="6" destOrd="0" presId="urn:microsoft.com/office/officeart/2008/layout/VerticalAccentLis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313581D-68D3-4526-B68C-592C023BD22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0878466B-1F6D-4D3C-AD47-4EDEC7656E1D}" type="pres">
      <dgm:prSet presAssocID="{9313581D-68D3-4526-B68C-592C023BD221}" presName="Name0" presStyleCnt="0">
        <dgm:presLayoutVars>
          <dgm:chPref val="3"/>
          <dgm:dir/>
          <dgm:animLvl val="lvl"/>
          <dgm:resizeHandles/>
        </dgm:presLayoutVars>
      </dgm:prSet>
      <dgm:spPr/>
      <dgm:t>
        <a:bodyPr/>
        <a:lstStyle/>
        <a:p>
          <a:endParaRPr lang="en-IN"/>
        </a:p>
      </dgm:t>
    </dgm:pt>
  </dgm:ptLst>
  <dgm:cxnLst>
    <dgm:cxn modelId="{5C9D0E81-C9B3-4859-B932-5CF3B8461E11}" type="presOf" srcId="{9313581D-68D3-4526-B68C-592C023BD221}" destId="{0878466B-1F6D-4D3C-AD47-4EDEC7656E1D}"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2796EBE-D4EC-47E2-B569-7F2EAD00F2E0}"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IN"/>
        </a:p>
      </dgm:t>
    </dgm:pt>
    <dgm:pt modelId="{5E040762-A5EC-480A-AEF6-72B6A447F03E}">
      <dgm:prSet custT="1"/>
      <dgm:spPr>
        <a:solidFill>
          <a:schemeClr val="bg1">
            <a:lumMod val="75000"/>
          </a:schemeClr>
        </a:solidFill>
        <a:ln w="57150">
          <a:solidFill>
            <a:srgbClr val="002060"/>
          </a:solidFill>
        </a:ln>
      </dgm:spPr>
      <dgm:t>
        <a:bodyPr/>
        <a:lstStyle/>
        <a:p>
          <a:pPr rtl="0"/>
          <a:r>
            <a:rPr lang="en-IN" sz="1800" b="1" u="sng" dirty="0" smtClean="0">
              <a:solidFill>
                <a:schemeClr val="tx1"/>
              </a:solidFill>
              <a:effectLst>
                <a:glow rad="63500">
                  <a:schemeClr val="accent4">
                    <a:satMod val="175000"/>
                    <a:alpha val="40000"/>
                  </a:schemeClr>
                </a:glow>
              </a:effectLst>
            </a:rPr>
            <a:t>SQL QUERY</a:t>
          </a:r>
        </a:p>
        <a:p>
          <a:pPr rtl="0"/>
          <a:r>
            <a:rPr lang="en-GB" sz="1800" b="1" u="none" dirty="0" smtClean="0">
              <a:solidFill>
                <a:schemeClr val="tx1"/>
              </a:solidFill>
              <a:effectLst>
                <a:glow rad="63500">
                  <a:schemeClr val="accent4">
                    <a:satMod val="175000"/>
                    <a:alpha val="40000"/>
                  </a:schemeClr>
                </a:glow>
              </a:effectLst>
            </a:rPr>
            <a:t>Select city,count(store_id) as cnt
from dim_stores
group by city order by cnt desc</a:t>
          </a:r>
          <a:r>
            <a:rPr lang="en-IN" sz="1600" b="1" u="none" dirty="0" smtClean="0">
              <a:solidFill>
                <a:schemeClr val="tx1"/>
              </a:solidFill>
              <a:effectLst>
                <a:glow rad="63500">
                  <a:schemeClr val="accent4">
                    <a:satMod val="175000"/>
                    <a:alpha val="40000"/>
                  </a:schemeClr>
                </a:glow>
              </a:effectLst>
            </a:rPr>
            <a:t>;</a:t>
          </a:r>
          <a:endParaRPr lang="en-IN" sz="1600" b="1" u="none" dirty="0">
            <a:solidFill>
              <a:schemeClr val="tx1"/>
            </a:solidFill>
            <a:effectLst>
              <a:glow rad="63500">
                <a:schemeClr val="accent4">
                  <a:satMod val="175000"/>
                  <a:alpha val="40000"/>
                </a:schemeClr>
              </a:glow>
            </a:effectLst>
          </a:endParaRPr>
        </a:p>
      </dgm:t>
    </dgm:pt>
    <dgm:pt modelId="{DCA7C257-85C4-49D7-8978-690CD0E92FEA}" type="parTrans" cxnId="{3BB9A853-695B-4424-B8FE-BC0F8939B7A8}">
      <dgm:prSet/>
      <dgm:spPr/>
      <dgm:t>
        <a:bodyPr/>
        <a:lstStyle/>
        <a:p>
          <a:endParaRPr lang="en-IN"/>
        </a:p>
      </dgm:t>
    </dgm:pt>
    <dgm:pt modelId="{1097CA08-654B-441C-B6A7-68468D530847}" type="sibTrans" cxnId="{3BB9A853-695B-4424-B8FE-BC0F8939B7A8}">
      <dgm:prSet/>
      <dgm:spPr/>
      <dgm:t>
        <a:bodyPr/>
        <a:lstStyle/>
        <a:p>
          <a:endParaRPr lang="en-IN"/>
        </a:p>
      </dgm:t>
    </dgm:pt>
    <dgm:pt modelId="{7D70480C-9C97-4C88-8528-6364A7534011}" type="pres">
      <dgm:prSet presAssocID="{D2796EBE-D4EC-47E2-B569-7F2EAD00F2E0}" presName="Name0" presStyleCnt="0">
        <dgm:presLayoutVars>
          <dgm:chMax/>
          <dgm:chPref/>
          <dgm:dir/>
        </dgm:presLayoutVars>
      </dgm:prSet>
      <dgm:spPr/>
      <dgm:t>
        <a:bodyPr/>
        <a:lstStyle/>
        <a:p>
          <a:endParaRPr lang="en-IN"/>
        </a:p>
      </dgm:t>
    </dgm:pt>
    <dgm:pt modelId="{947AFAF5-F283-4AD8-8735-B191E38E3EC4}" type="pres">
      <dgm:prSet presAssocID="{5E040762-A5EC-480A-AEF6-72B6A447F03E}" presName="parenttextcomposite" presStyleCnt="0"/>
      <dgm:spPr/>
    </dgm:pt>
    <dgm:pt modelId="{F76B3C67-4FD9-4609-A257-B8414DCF212D}" type="pres">
      <dgm:prSet presAssocID="{5E040762-A5EC-480A-AEF6-72B6A447F03E}" presName="parenttext" presStyleLbl="revTx" presStyleIdx="0" presStyleCnt="1" custScaleY="501202" custLinFactNeighborY="0">
        <dgm:presLayoutVars>
          <dgm:chMax/>
          <dgm:chPref val="2"/>
          <dgm:bulletEnabled val="1"/>
        </dgm:presLayoutVars>
      </dgm:prSet>
      <dgm:spPr/>
      <dgm:t>
        <a:bodyPr/>
        <a:lstStyle/>
        <a:p>
          <a:endParaRPr lang="en-IN"/>
        </a:p>
      </dgm:t>
    </dgm:pt>
    <dgm:pt modelId="{022E3BE0-5F43-4540-A907-1D240EDE7A2D}" type="pres">
      <dgm:prSet presAssocID="{5E040762-A5EC-480A-AEF6-72B6A447F03E}" presName="parallelogramComposite" presStyleCnt="0"/>
      <dgm:spPr/>
    </dgm:pt>
    <dgm:pt modelId="{35DC90F2-061B-4BBC-8481-E58F841AA5C0}" type="pres">
      <dgm:prSet presAssocID="{5E040762-A5EC-480A-AEF6-72B6A447F03E}" presName="parallelogram1" presStyleLbl="alignNode1" presStyleIdx="0" presStyleCnt="7"/>
      <dgm:spPr>
        <a:solidFill>
          <a:srgbClr val="36E6DD"/>
        </a:solidFill>
      </dgm:spPr>
    </dgm:pt>
    <dgm:pt modelId="{9FABE7DF-07CF-41CD-9804-3C84178E1899}" type="pres">
      <dgm:prSet presAssocID="{5E040762-A5EC-480A-AEF6-72B6A447F03E}" presName="parallelogram2" presStyleLbl="alignNode1" presStyleIdx="1" presStyleCnt="7"/>
      <dgm:spPr>
        <a:solidFill>
          <a:srgbClr val="36E6DD"/>
        </a:solidFill>
      </dgm:spPr>
    </dgm:pt>
    <dgm:pt modelId="{3486D47F-870B-471B-A558-43668E2CAAFA}" type="pres">
      <dgm:prSet presAssocID="{5E040762-A5EC-480A-AEF6-72B6A447F03E}" presName="parallelogram3" presStyleLbl="alignNode1" presStyleIdx="2" presStyleCnt="7"/>
      <dgm:spPr>
        <a:solidFill>
          <a:srgbClr val="36E6DD"/>
        </a:solidFill>
      </dgm:spPr>
    </dgm:pt>
    <dgm:pt modelId="{A0F5F7E0-02E0-4978-84BE-41FFF97CADDA}" type="pres">
      <dgm:prSet presAssocID="{5E040762-A5EC-480A-AEF6-72B6A447F03E}" presName="parallelogram4" presStyleLbl="alignNode1" presStyleIdx="3" presStyleCnt="7"/>
      <dgm:spPr>
        <a:solidFill>
          <a:srgbClr val="36E6DD"/>
        </a:solidFill>
      </dgm:spPr>
    </dgm:pt>
    <dgm:pt modelId="{0CFA65FE-1AE6-4034-8CD2-479B776AA2B6}" type="pres">
      <dgm:prSet presAssocID="{5E040762-A5EC-480A-AEF6-72B6A447F03E}" presName="parallelogram5" presStyleLbl="alignNode1" presStyleIdx="4" presStyleCnt="7"/>
      <dgm:spPr>
        <a:solidFill>
          <a:srgbClr val="36E6DD"/>
        </a:solidFill>
      </dgm:spPr>
    </dgm:pt>
    <dgm:pt modelId="{DFC27EFE-0C34-4118-A2D4-09DDF58A1272}" type="pres">
      <dgm:prSet presAssocID="{5E040762-A5EC-480A-AEF6-72B6A447F03E}" presName="parallelogram6" presStyleLbl="alignNode1" presStyleIdx="5" presStyleCnt="7"/>
      <dgm:spPr>
        <a:solidFill>
          <a:srgbClr val="36E6DD"/>
        </a:solidFill>
      </dgm:spPr>
    </dgm:pt>
    <dgm:pt modelId="{D7B7F3E3-1A92-439E-8DED-C44CAA53175A}" type="pres">
      <dgm:prSet presAssocID="{5E040762-A5EC-480A-AEF6-72B6A447F03E}" presName="parallelogram7" presStyleLbl="alignNode1" presStyleIdx="6" presStyleCnt="7" custLinFactNeighborX="-523"/>
      <dgm:spPr>
        <a:solidFill>
          <a:srgbClr val="36E6DD"/>
        </a:solidFill>
      </dgm:spPr>
    </dgm:pt>
  </dgm:ptLst>
  <dgm:cxnLst>
    <dgm:cxn modelId="{3BB9A853-695B-4424-B8FE-BC0F8939B7A8}" srcId="{D2796EBE-D4EC-47E2-B569-7F2EAD00F2E0}" destId="{5E040762-A5EC-480A-AEF6-72B6A447F03E}" srcOrd="0" destOrd="0" parTransId="{DCA7C257-85C4-49D7-8978-690CD0E92FEA}" sibTransId="{1097CA08-654B-441C-B6A7-68468D530847}"/>
    <dgm:cxn modelId="{3212E866-78D6-4213-BE97-6DD710413207}" type="presOf" srcId="{D2796EBE-D4EC-47E2-B569-7F2EAD00F2E0}" destId="{7D70480C-9C97-4C88-8528-6364A7534011}" srcOrd="0" destOrd="0" presId="urn:microsoft.com/office/officeart/2008/layout/VerticalAccentList"/>
    <dgm:cxn modelId="{260A4603-FFEB-4894-B93E-75D82EF4E47E}" type="presOf" srcId="{5E040762-A5EC-480A-AEF6-72B6A447F03E}" destId="{F76B3C67-4FD9-4609-A257-B8414DCF212D}" srcOrd="0" destOrd="0" presId="urn:microsoft.com/office/officeart/2008/layout/VerticalAccentList"/>
    <dgm:cxn modelId="{29B4A6FC-901B-4278-B035-DE6DEA640F39}" type="presParOf" srcId="{7D70480C-9C97-4C88-8528-6364A7534011}" destId="{947AFAF5-F283-4AD8-8735-B191E38E3EC4}" srcOrd="0" destOrd="0" presId="urn:microsoft.com/office/officeart/2008/layout/VerticalAccentList"/>
    <dgm:cxn modelId="{6804263D-FC78-4AE6-8A62-C46BE3C556C3}" type="presParOf" srcId="{947AFAF5-F283-4AD8-8735-B191E38E3EC4}" destId="{F76B3C67-4FD9-4609-A257-B8414DCF212D}" srcOrd="0" destOrd="0" presId="urn:microsoft.com/office/officeart/2008/layout/VerticalAccentList"/>
    <dgm:cxn modelId="{8374ED3A-F5D4-419B-A04A-12FE322D0351}" type="presParOf" srcId="{7D70480C-9C97-4C88-8528-6364A7534011}" destId="{022E3BE0-5F43-4540-A907-1D240EDE7A2D}" srcOrd="1" destOrd="0" presId="urn:microsoft.com/office/officeart/2008/layout/VerticalAccentList"/>
    <dgm:cxn modelId="{CAD9D78B-BE2D-4567-AAC2-A1E9C6DC4F7B}" type="presParOf" srcId="{022E3BE0-5F43-4540-A907-1D240EDE7A2D}" destId="{35DC90F2-061B-4BBC-8481-E58F841AA5C0}" srcOrd="0" destOrd="0" presId="urn:microsoft.com/office/officeart/2008/layout/VerticalAccentList"/>
    <dgm:cxn modelId="{62F5A479-975D-4601-98EE-1E9312AA8596}" type="presParOf" srcId="{022E3BE0-5F43-4540-A907-1D240EDE7A2D}" destId="{9FABE7DF-07CF-41CD-9804-3C84178E1899}" srcOrd="1" destOrd="0" presId="urn:microsoft.com/office/officeart/2008/layout/VerticalAccentList"/>
    <dgm:cxn modelId="{AB3AE824-A8FE-4808-9B55-B0DA3409D613}" type="presParOf" srcId="{022E3BE0-5F43-4540-A907-1D240EDE7A2D}" destId="{3486D47F-870B-471B-A558-43668E2CAAFA}" srcOrd="2" destOrd="0" presId="urn:microsoft.com/office/officeart/2008/layout/VerticalAccentList"/>
    <dgm:cxn modelId="{918C2612-AF50-4EBF-994F-F176406ED393}" type="presParOf" srcId="{022E3BE0-5F43-4540-A907-1D240EDE7A2D}" destId="{A0F5F7E0-02E0-4978-84BE-41FFF97CADDA}" srcOrd="3" destOrd="0" presId="urn:microsoft.com/office/officeart/2008/layout/VerticalAccentList"/>
    <dgm:cxn modelId="{42275B2C-1277-46D2-901C-ADDC54DA6F52}" type="presParOf" srcId="{022E3BE0-5F43-4540-A907-1D240EDE7A2D}" destId="{0CFA65FE-1AE6-4034-8CD2-479B776AA2B6}" srcOrd="4" destOrd="0" presId="urn:microsoft.com/office/officeart/2008/layout/VerticalAccentList"/>
    <dgm:cxn modelId="{60E25B0B-F989-429B-B241-9FD9CA6A7810}" type="presParOf" srcId="{022E3BE0-5F43-4540-A907-1D240EDE7A2D}" destId="{DFC27EFE-0C34-4118-A2D4-09DDF58A1272}" srcOrd="5" destOrd="0" presId="urn:microsoft.com/office/officeart/2008/layout/VerticalAccentList"/>
    <dgm:cxn modelId="{CD5319FF-5209-4EF4-AB7F-097CEF3EC268}" type="presParOf" srcId="{022E3BE0-5F43-4540-A907-1D240EDE7A2D}" destId="{D7B7F3E3-1A92-439E-8DED-C44CAA53175A}" srcOrd="6" destOrd="0" presId="urn:microsoft.com/office/officeart/2008/layout/VerticalAccent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DEC4309-8C56-425B-931F-3EAC8E9EBC13}" type="doc">
      <dgm:prSet loTypeId="urn:microsoft.com/office/officeart/2005/8/layout/arrow1" loCatId="relationship" qsTypeId="urn:microsoft.com/office/officeart/2005/8/quickstyle/simple1" qsCatId="simple" csTypeId="urn:microsoft.com/office/officeart/2005/8/colors/accent1_2" csCatId="accent1" phldr="1"/>
      <dgm:spPr/>
      <dgm:t>
        <a:bodyPr/>
        <a:lstStyle/>
        <a:p>
          <a:endParaRPr lang="en-IN"/>
        </a:p>
      </dgm:t>
    </dgm:pt>
    <dgm:pt modelId="{0C6AB46F-D023-468D-85DF-A1644C934C76}">
      <dgm:prSet custT="1"/>
      <dgm:spPr>
        <a:solidFill>
          <a:srgbClr val="36E6DD"/>
        </a:solidFill>
        <a:ln w="76200">
          <a:solidFill>
            <a:srgbClr val="002060"/>
          </a:solidFill>
        </a:ln>
      </dgm:spPr>
      <dgm:t>
        <a:bodyPr/>
        <a:lstStyle/>
        <a:p>
          <a:pPr rtl="0"/>
          <a:r>
            <a:rPr lang="en-GB" sz="1600" b="1" dirty="0" smtClean="0">
              <a:solidFill>
                <a:schemeClr val="tx1"/>
              </a:solidFill>
              <a:effectLst>
                <a:glow rad="63500">
                  <a:schemeClr val="accent4">
                    <a:satMod val="175000"/>
                    <a:alpha val="40000"/>
                  </a:schemeClr>
                </a:glow>
              </a:effectLst>
            </a:rPr>
            <a:t>BUSINESS REQUEST 2 </a:t>
          </a:r>
          <a:endParaRPr lang="en-IN" sz="1600" dirty="0">
            <a:solidFill>
              <a:schemeClr val="tx1"/>
            </a:solidFill>
            <a:effectLst>
              <a:glow rad="63500">
                <a:schemeClr val="accent4">
                  <a:satMod val="175000"/>
                  <a:alpha val="40000"/>
                </a:schemeClr>
              </a:glow>
            </a:effectLst>
          </a:endParaRPr>
        </a:p>
      </dgm:t>
    </dgm:pt>
    <dgm:pt modelId="{D1C96FAD-26BE-47DE-8B36-0B8414D5D6EB}" type="parTrans" cxnId="{F617DE37-4838-4C1C-B63D-31FDDF76F278}">
      <dgm:prSet/>
      <dgm:spPr/>
      <dgm:t>
        <a:bodyPr/>
        <a:lstStyle/>
        <a:p>
          <a:endParaRPr lang="en-IN"/>
        </a:p>
      </dgm:t>
    </dgm:pt>
    <dgm:pt modelId="{1D656763-79E4-40DD-9F12-233B5F375326}" type="sibTrans" cxnId="{F617DE37-4838-4C1C-B63D-31FDDF76F278}">
      <dgm:prSet/>
      <dgm:spPr/>
      <dgm:t>
        <a:bodyPr/>
        <a:lstStyle/>
        <a:p>
          <a:endParaRPr lang="en-IN"/>
        </a:p>
      </dgm:t>
    </dgm:pt>
    <dgm:pt modelId="{05149616-91E7-4E73-ABE4-AF0A446768AC}">
      <dgm:prSet custT="1"/>
      <dgm:spPr>
        <a:solidFill>
          <a:srgbClr val="36E6DD"/>
        </a:solidFill>
        <a:ln w="76200">
          <a:solidFill>
            <a:srgbClr val="002060"/>
          </a:solidFill>
        </a:ln>
      </dgm:spPr>
      <dgm:t>
        <a:bodyPr/>
        <a:lstStyle/>
        <a:p>
          <a:pPr rtl="0"/>
          <a:r>
            <a:rPr lang="en-GB" sz="1600" b="1" u="sng" dirty="0" smtClean="0">
              <a:solidFill>
                <a:schemeClr val="tx1"/>
              </a:solidFill>
              <a:effectLst>
                <a:glow rad="63500">
                  <a:schemeClr val="accent4">
                    <a:satMod val="175000"/>
                    <a:alpha val="40000"/>
                  </a:schemeClr>
                </a:glow>
              </a:effectLst>
            </a:rPr>
            <a:t>QUESTION</a:t>
          </a:r>
        </a:p>
        <a:p>
          <a:pPr rtl="0"/>
          <a:r>
            <a:rPr lang="en-GB" sz="1400" b="1" u="none" dirty="0" smtClean="0">
              <a:solidFill>
                <a:schemeClr val="tx1"/>
              </a:solidFill>
              <a:effectLst>
                <a:glow rad="63500">
                  <a:schemeClr val="accent4">
                    <a:satMod val="175000"/>
                    <a:alpha val="40000"/>
                  </a:schemeClr>
                </a:glow>
              </a:effectLst>
            </a:rPr>
            <a:t>Generate a report that provides an overview of the number of stores in each city. The results will be sorted in descending order of store counts, allowing us to identify the cities with the highest store presence.</a:t>
          </a:r>
          <a:endParaRPr lang="en-IN" sz="1400" b="1" u="none" dirty="0" smtClean="0">
            <a:solidFill>
              <a:schemeClr val="tx1"/>
            </a:solidFill>
            <a:effectLst>
              <a:glow rad="63500">
                <a:schemeClr val="accent4">
                  <a:satMod val="175000"/>
                  <a:alpha val="40000"/>
                </a:schemeClr>
              </a:glow>
            </a:effectLst>
          </a:endParaRPr>
        </a:p>
        <a:p>
          <a:pPr rtl="0"/>
          <a:endParaRPr lang="en-IN" sz="1600" b="1" dirty="0">
            <a:solidFill>
              <a:schemeClr val="tx1"/>
            </a:solidFill>
            <a:effectLst>
              <a:glow rad="63500">
                <a:schemeClr val="accent4">
                  <a:satMod val="175000"/>
                  <a:alpha val="40000"/>
                </a:schemeClr>
              </a:glow>
            </a:effectLst>
          </a:endParaRPr>
        </a:p>
      </dgm:t>
    </dgm:pt>
    <dgm:pt modelId="{065F247B-1C99-4360-ACD8-3366B8F88185}" type="parTrans" cxnId="{5288CD50-B540-4B3D-8516-E2B439B3358B}">
      <dgm:prSet/>
      <dgm:spPr/>
      <dgm:t>
        <a:bodyPr/>
        <a:lstStyle/>
        <a:p>
          <a:endParaRPr lang="en-IN"/>
        </a:p>
      </dgm:t>
    </dgm:pt>
    <dgm:pt modelId="{477BC5C0-FA2E-4D28-9017-6DD8C69E3043}" type="sibTrans" cxnId="{5288CD50-B540-4B3D-8516-E2B439B3358B}">
      <dgm:prSet/>
      <dgm:spPr/>
      <dgm:t>
        <a:bodyPr/>
        <a:lstStyle/>
        <a:p>
          <a:endParaRPr lang="en-IN"/>
        </a:p>
      </dgm:t>
    </dgm:pt>
    <dgm:pt modelId="{532F95F3-F4DE-4C19-9DCA-0B2D73B03F09}">
      <dgm:prSet custT="1"/>
      <dgm:spPr>
        <a:solidFill>
          <a:srgbClr val="36E6DD"/>
        </a:solidFill>
        <a:ln w="76200">
          <a:solidFill>
            <a:srgbClr val="002060"/>
          </a:solidFill>
        </a:ln>
      </dgm:spPr>
      <dgm:t>
        <a:bodyPr/>
        <a:lstStyle/>
        <a:p>
          <a:pPr rtl="0"/>
          <a:r>
            <a:rPr lang="en-GB" sz="1800" b="1" u="sng" dirty="0" smtClean="0">
              <a:solidFill>
                <a:schemeClr val="tx1"/>
              </a:solidFill>
              <a:effectLst>
                <a:glow rad="63500">
                  <a:schemeClr val="accent4">
                    <a:satMod val="175000"/>
                    <a:alpha val="40000"/>
                  </a:schemeClr>
                </a:glow>
              </a:effectLst>
            </a:rPr>
            <a:t>RESULT</a:t>
          </a:r>
        </a:p>
        <a:p>
          <a:pPr rtl="0"/>
          <a:r>
            <a:rPr lang="en-GB" sz="1600" b="1" u="none" dirty="0" smtClean="0">
              <a:solidFill>
                <a:schemeClr val="tx1"/>
              </a:solidFill>
              <a:effectLst>
                <a:glow rad="63500">
                  <a:schemeClr val="accent4">
                    <a:satMod val="175000"/>
                    <a:alpha val="40000"/>
                  </a:schemeClr>
                </a:glow>
              </a:effectLst>
            </a:rPr>
            <a:t>Bengaluru has the highest stores of Atliq which is 10 stores  followed by Chennai &amp; Hyderabad.</a:t>
          </a:r>
          <a:endParaRPr lang="en-IN" sz="1600" b="1" u="none" dirty="0" smtClean="0">
            <a:solidFill>
              <a:schemeClr val="tx1"/>
            </a:solidFill>
            <a:effectLst>
              <a:glow rad="63500">
                <a:schemeClr val="accent4">
                  <a:satMod val="175000"/>
                  <a:alpha val="40000"/>
                </a:schemeClr>
              </a:glow>
            </a:effectLst>
          </a:endParaRPr>
        </a:p>
        <a:p>
          <a:pPr rtl="0"/>
          <a:endParaRPr lang="en-IN" sz="1400" dirty="0">
            <a:solidFill>
              <a:schemeClr val="tx1"/>
            </a:solidFill>
            <a:effectLst>
              <a:glow rad="63500">
                <a:schemeClr val="accent4">
                  <a:satMod val="175000"/>
                  <a:alpha val="40000"/>
                </a:schemeClr>
              </a:glow>
            </a:effectLst>
          </a:endParaRPr>
        </a:p>
      </dgm:t>
    </dgm:pt>
    <dgm:pt modelId="{BDD9C945-1D39-478B-BCC8-244D8E59574F}" type="parTrans" cxnId="{1948AD0B-3A0E-4CC1-8097-BAB3B15FB1B2}">
      <dgm:prSet/>
      <dgm:spPr/>
      <dgm:t>
        <a:bodyPr/>
        <a:lstStyle/>
        <a:p>
          <a:endParaRPr lang="en-IN"/>
        </a:p>
      </dgm:t>
    </dgm:pt>
    <dgm:pt modelId="{CBC42D25-75DA-47CD-B1A1-816EBF73593B}" type="sibTrans" cxnId="{1948AD0B-3A0E-4CC1-8097-BAB3B15FB1B2}">
      <dgm:prSet/>
      <dgm:spPr/>
      <dgm:t>
        <a:bodyPr/>
        <a:lstStyle/>
        <a:p>
          <a:endParaRPr lang="en-IN"/>
        </a:p>
      </dgm:t>
    </dgm:pt>
    <dgm:pt modelId="{090DCAB0-9E7F-41C0-89CF-C2D3A13C0582}" type="pres">
      <dgm:prSet presAssocID="{6DEC4309-8C56-425B-931F-3EAC8E9EBC13}" presName="cycle" presStyleCnt="0">
        <dgm:presLayoutVars>
          <dgm:dir/>
          <dgm:resizeHandles val="exact"/>
        </dgm:presLayoutVars>
      </dgm:prSet>
      <dgm:spPr/>
      <dgm:t>
        <a:bodyPr/>
        <a:lstStyle/>
        <a:p>
          <a:endParaRPr lang="en-IN"/>
        </a:p>
      </dgm:t>
    </dgm:pt>
    <dgm:pt modelId="{5F470B45-C0C5-4AE3-8FBD-A5F8D3F13444}" type="pres">
      <dgm:prSet presAssocID="{0C6AB46F-D023-468D-85DF-A1644C934C76}" presName="arrow" presStyleLbl="node1" presStyleIdx="0" presStyleCnt="3" custRadScaleRad="102475">
        <dgm:presLayoutVars>
          <dgm:bulletEnabled val="1"/>
        </dgm:presLayoutVars>
      </dgm:prSet>
      <dgm:spPr/>
      <dgm:t>
        <a:bodyPr/>
        <a:lstStyle/>
        <a:p>
          <a:endParaRPr lang="en-IN"/>
        </a:p>
      </dgm:t>
    </dgm:pt>
    <dgm:pt modelId="{30ACEBA5-6039-4F7B-9A57-B525868F1A95}" type="pres">
      <dgm:prSet presAssocID="{05149616-91E7-4E73-ABE4-AF0A446768AC}" presName="arrow" presStyleLbl="node1" presStyleIdx="1" presStyleCnt="3" custScaleX="136939" custScaleY="107250">
        <dgm:presLayoutVars>
          <dgm:bulletEnabled val="1"/>
        </dgm:presLayoutVars>
      </dgm:prSet>
      <dgm:spPr/>
      <dgm:t>
        <a:bodyPr/>
        <a:lstStyle/>
        <a:p>
          <a:endParaRPr lang="en-IN"/>
        </a:p>
      </dgm:t>
    </dgm:pt>
    <dgm:pt modelId="{0E0FCBE0-138C-4172-89D8-85A46CB25931}" type="pres">
      <dgm:prSet presAssocID="{532F95F3-F4DE-4C19-9DCA-0B2D73B03F09}" presName="arrow" presStyleLbl="node1" presStyleIdx="2" presStyleCnt="3" custScaleX="130782" custScaleY="112312">
        <dgm:presLayoutVars>
          <dgm:bulletEnabled val="1"/>
        </dgm:presLayoutVars>
      </dgm:prSet>
      <dgm:spPr/>
      <dgm:t>
        <a:bodyPr/>
        <a:lstStyle/>
        <a:p>
          <a:endParaRPr lang="en-IN"/>
        </a:p>
      </dgm:t>
    </dgm:pt>
  </dgm:ptLst>
  <dgm:cxnLst>
    <dgm:cxn modelId="{5288CD50-B540-4B3D-8516-E2B439B3358B}" srcId="{6DEC4309-8C56-425B-931F-3EAC8E9EBC13}" destId="{05149616-91E7-4E73-ABE4-AF0A446768AC}" srcOrd="1" destOrd="0" parTransId="{065F247B-1C99-4360-ACD8-3366B8F88185}" sibTransId="{477BC5C0-FA2E-4D28-9017-6DD8C69E3043}"/>
    <dgm:cxn modelId="{F617DE37-4838-4C1C-B63D-31FDDF76F278}" srcId="{6DEC4309-8C56-425B-931F-3EAC8E9EBC13}" destId="{0C6AB46F-D023-468D-85DF-A1644C934C76}" srcOrd="0" destOrd="0" parTransId="{D1C96FAD-26BE-47DE-8B36-0B8414D5D6EB}" sibTransId="{1D656763-79E4-40DD-9F12-233B5F375326}"/>
    <dgm:cxn modelId="{D4E17FB1-A565-4270-849F-877F53B95CB4}" type="presOf" srcId="{0C6AB46F-D023-468D-85DF-A1644C934C76}" destId="{5F470B45-C0C5-4AE3-8FBD-A5F8D3F13444}" srcOrd="0" destOrd="0" presId="urn:microsoft.com/office/officeart/2005/8/layout/arrow1"/>
    <dgm:cxn modelId="{D3F802E2-AAA7-4E4F-A6F3-83A1B27CD0FF}" type="presOf" srcId="{532F95F3-F4DE-4C19-9DCA-0B2D73B03F09}" destId="{0E0FCBE0-138C-4172-89D8-85A46CB25931}" srcOrd="0" destOrd="0" presId="urn:microsoft.com/office/officeart/2005/8/layout/arrow1"/>
    <dgm:cxn modelId="{1948AD0B-3A0E-4CC1-8097-BAB3B15FB1B2}" srcId="{6DEC4309-8C56-425B-931F-3EAC8E9EBC13}" destId="{532F95F3-F4DE-4C19-9DCA-0B2D73B03F09}" srcOrd="2" destOrd="0" parTransId="{BDD9C945-1D39-478B-BCC8-244D8E59574F}" sibTransId="{CBC42D25-75DA-47CD-B1A1-816EBF73593B}"/>
    <dgm:cxn modelId="{3EBCFD0A-5769-4C4D-9C32-74F9E3EE97CE}" type="presOf" srcId="{05149616-91E7-4E73-ABE4-AF0A446768AC}" destId="{30ACEBA5-6039-4F7B-9A57-B525868F1A95}" srcOrd="0" destOrd="0" presId="urn:microsoft.com/office/officeart/2005/8/layout/arrow1"/>
    <dgm:cxn modelId="{CF929DBC-038D-42AF-82B9-3F6B9E0F9739}" type="presOf" srcId="{6DEC4309-8C56-425B-931F-3EAC8E9EBC13}" destId="{090DCAB0-9E7F-41C0-89CF-C2D3A13C0582}" srcOrd="0" destOrd="0" presId="urn:microsoft.com/office/officeart/2005/8/layout/arrow1"/>
    <dgm:cxn modelId="{527E6601-7058-4775-8BE7-BF56BFDFE1D7}" type="presParOf" srcId="{090DCAB0-9E7F-41C0-89CF-C2D3A13C0582}" destId="{5F470B45-C0C5-4AE3-8FBD-A5F8D3F13444}" srcOrd="0" destOrd="0" presId="urn:microsoft.com/office/officeart/2005/8/layout/arrow1"/>
    <dgm:cxn modelId="{8A124EB8-745F-4317-BF2A-8DBF11283795}" type="presParOf" srcId="{090DCAB0-9E7F-41C0-89CF-C2D3A13C0582}" destId="{30ACEBA5-6039-4F7B-9A57-B525868F1A95}" srcOrd="1" destOrd="0" presId="urn:microsoft.com/office/officeart/2005/8/layout/arrow1"/>
    <dgm:cxn modelId="{DA835AB8-5829-4745-9FF3-EFEC28047D3E}" type="presParOf" srcId="{090DCAB0-9E7F-41C0-89CF-C2D3A13C0582}" destId="{0E0FCBE0-138C-4172-89D8-85A46CB25931}" srcOrd="2" destOrd="0" presId="urn:microsoft.com/office/officeart/2005/8/layout/arrow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313581D-68D3-4526-B68C-592C023BD22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0878466B-1F6D-4D3C-AD47-4EDEC7656E1D}" type="pres">
      <dgm:prSet presAssocID="{9313581D-68D3-4526-B68C-592C023BD221}" presName="Name0" presStyleCnt="0">
        <dgm:presLayoutVars>
          <dgm:chPref val="3"/>
          <dgm:dir/>
          <dgm:animLvl val="lvl"/>
          <dgm:resizeHandles/>
        </dgm:presLayoutVars>
      </dgm:prSet>
      <dgm:spPr/>
      <dgm:t>
        <a:bodyPr/>
        <a:lstStyle/>
        <a:p>
          <a:endParaRPr lang="en-IN"/>
        </a:p>
      </dgm:t>
    </dgm:pt>
  </dgm:ptLst>
  <dgm:cxnLst>
    <dgm:cxn modelId="{3BF81837-530C-4577-9F65-57F01DF81630}" type="presOf" srcId="{9313581D-68D3-4526-B68C-592C023BD221}" destId="{0878466B-1F6D-4D3C-AD47-4EDEC7656E1D}"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DEC4309-8C56-425B-931F-3EAC8E9EBC13}" type="doc">
      <dgm:prSet loTypeId="urn:microsoft.com/office/officeart/2005/8/layout/arrow1" loCatId="relationship" qsTypeId="urn:microsoft.com/office/officeart/2005/8/quickstyle/simple1" qsCatId="simple" csTypeId="urn:microsoft.com/office/officeart/2005/8/colors/accent1_2" csCatId="accent1" phldr="1"/>
      <dgm:spPr/>
      <dgm:t>
        <a:bodyPr/>
        <a:lstStyle/>
        <a:p>
          <a:endParaRPr lang="en-IN"/>
        </a:p>
      </dgm:t>
    </dgm:pt>
    <dgm:pt modelId="{0C6AB46F-D023-468D-85DF-A1644C934C76}">
      <dgm:prSet custT="1"/>
      <dgm:spPr>
        <a:solidFill>
          <a:srgbClr val="36E6DD"/>
        </a:solidFill>
        <a:ln w="76200">
          <a:solidFill>
            <a:srgbClr val="002060"/>
          </a:solidFill>
        </a:ln>
      </dgm:spPr>
      <dgm:t>
        <a:bodyPr/>
        <a:lstStyle/>
        <a:p>
          <a:pPr rtl="0"/>
          <a:r>
            <a:rPr lang="en-GB" sz="1600" b="1" dirty="0" smtClean="0">
              <a:solidFill>
                <a:schemeClr val="tx1"/>
              </a:solidFill>
              <a:effectLst>
                <a:glow rad="63500">
                  <a:schemeClr val="accent4">
                    <a:satMod val="175000"/>
                    <a:alpha val="40000"/>
                  </a:schemeClr>
                </a:glow>
              </a:effectLst>
            </a:rPr>
            <a:t>BUSINESS REQUEST 3 </a:t>
          </a:r>
          <a:endParaRPr lang="en-IN" sz="1600" dirty="0">
            <a:solidFill>
              <a:schemeClr val="tx1"/>
            </a:solidFill>
            <a:effectLst>
              <a:glow rad="63500">
                <a:schemeClr val="accent4">
                  <a:satMod val="175000"/>
                  <a:alpha val="40000"/>
                </a:schemeClr>
              </a:glow>
            </a:effectLst>
          </a:endParaRPr>
        </a:p>
      </dgm:t>
    </dgm:pt>
    <dgm:pt modelId="{D1C96FAD-26BE-47DE-8B36-0B8414D5D6EB}" type="parTrans" cxnId="{F617DE37-4838-4C1C-B63D-31FDDF76F278}">
      <dgm:prSet/>
      <dgm:spPr/>
      <dgm:t>
        <a:bodyPr/>
        <a:lstStyle/>
        <a:p>
          <a:endParaRPr lang="en-IN"/>
        </a:p>
      </dgm:t>
    </dgm:pt>
    <dgm:pt modelId="{1D656763-79E4-40DD-9F12-233B5F375326}" type="sibTrans" cxnId="{F617DE37-4838-4C1C-B63D-31FDDF76F278}">
      <dgm:prSet/>
      <dgm:spPr/>
      <dgm:t>
        <a:bodyPr/>
        <a:lstStyle/>
        <a:p>
          <a:endParaRPr lang="en-IN"/>
        </a:p>
      </dgm:t>
    </dgm:pt>
    <dgm:pt modelId="{05149616-91E7-4E73-ABE4-AF0A446768AC}">
      <dgm:prSet custT="1"/>
      <dgm:spPr>
        <a:solidFill>
          <a:srgbClr val="36E6DD"/>
        </a:solidFill>
        <a:ln w="76200">
          <a:solidFill>
            <a:srgbClr val="002060"/>
          </a:solidFill>
        </a:ln>
      </dgm:spPr>
      <dgm:t>
        <a:bodyPr/>
        <a:lstStyle/>
        <a:p>
          <a:pPr rtl="0"/>
          <a:r>
            <a:rPr lang="en-GB" sz="1600" b="1" u="sng" dirty="0" smtClean="0">
              <a:solidFill>
                <a:schemeClr val="tx1"/>
              </a:solidFill>
              <a:effectLst>
                <a:glow rad="63500">
                  <a:schemeClr val="accent4">
                    <a:satMod val="175000"/>
                    <a:alpha val="40000"/>
                  </a:schemeClr>
                </a:glow>
              </a:effectLst>
            </a:rPr>
            <a:t>QUESTION</a:t>
          </a:r>
        </a:p>
        <a:p>
          <a:pPr rtl="0"/>
          <a:r>
            <a:rPr lang="en-GB" sz="1200" b="1" u="none" dirty="0" smtClean="0">
              <a:solidFill>
                <a:schemeClr val="tx1"/>
              </a:solidFill>
              <a:effectLst>
                <a:glow rad="63500">
                  <a:schemeClr val="accent4">
                    <a:satMod val="175000"/>
                    <a:alpha val="40000"/>
                  </a:schemeClr>
                </a:glow>
              </a:effectLst>
            </a:rPr>
            <a:t>Generate a report that displays each campaign along with the total revenue generated before and after the campaign? The report includes three key fields: campaign_name, total_revenue(before_promotion), total_revenue(after_promotion).</a:t>
          </a:r>
          <a:endParaRPr lang="en-IN" sz="1200" b="1" u="none" dirty="0" smtClean="0">
            <a:solidFill>
              <a:schemeClr val="tx1"/>
            </a:solidFill>
            <a:effectLst>
              <a:glow rad="63500">
                <a:schemeClr val="accent4">
                  <a:satMod val="175000"/>
                  <a:alpha val="40000"/>
                </a:schemeClr>
              </a:glow>
            </a:effectLst>
          </a:endParaRPr>
        </a:p>
        <a:p>
          <a:pPr rtl="0"/>
          <a:endParaRPr lang="en-IN" sz="1600" b="1" dirty="0">
            <a:solidFill>
              <a:schemeClr val="tx1"/>
            </a:solidFill>
            <a:effectLst>
              <a:glow rad="63500">
                <a:schemeClr val="accent4">
                  <a:satMod val="175000"/>
                  <a:alpha val="40000"/>
                </a:schemeClr>
              </a:glow>
            </a:effectLst>
          </a:endParaRPr>
        </a:p>
      </dgm:t>
    </dgm:pt>
    <dgm:pt modelId="{065F247B-1C99-4360-ACD8-3366B8F88185}" type="parTrans" cxnId="{5288CD50-B540-4B3D-8516-E2B439B3358B}">
      <dgm:prSet/>
      <dgm:spPr/>
      <dgm:t>
        <a:bodyPr/>
        <a:lstStyle/>
        <a:p>
          <a:endParaRPr lang="en-IN"/>
        </a:p>
      </dgm:t>
    </dgm:pt>
    <dgm:pt modelId="{477BC5C0-FA2E-4D28-9017-6DD8C69E3043}" type="sibTrans" cxnId="{5288CD50-B540-4B3D-8516-E2B439B3358B}">
      <dgm:prSet/>
      <dgm:spPr/>
      <dgm:t>
        <a:bodyPr/>
        <a:lstStyle/>
        <a:p>
          <a:endParaRPr lang="en-IN"/>
        </a:p>
      </dgm:t>
    </dgm:pt>
    <dgm:pt modelId="{532F95F3-F4DE-4C19-9DCA-0B2D73B03F09}">
      <dgm:prSet custT="1"/>
      <dgm:spPr>
        <a:solidFill>
          <a:srgbClr val="36E6DD"/>
        </a:solidFill>
        <a:ln w="76200">
          <a:solidFill>
            <a:srgbClr val="002060"/>
          </a:solidFill>
        </a:ln>
      </dgm:spPr>
      <dgm:t>
        <a:bodyPr/>
        <a:lstStyle/>
        <a:p>
          <a:pPr rtl="0"/>
          <a:r>
            <a:rPr lang="en-GB" sz="1600" b="1" u="sng" dirty="0" smtClean="0">
              <a:solidFill>
                <a:schemeClr val="tx1"/>
              </a:solidFill>
              <a:effectLst>
                <a:glow rad="63500">
                  <a:schemeClr val="accent4">
                    <a:satMod val="175000"/>
                    <a:alpha val="40000"/>
                  </a:schemeClr>
                </a:glow>
              </a:effectLst>
            </a:rPr>
            <a:t>RESULT</a:t>
          </a:r>
        </a:p>
        <a:p>
          <a:pPr rtl="0"/>
          <a:r>
            <a:rPr lang="en-GB" sz="1400" b="1" u="none" dirty="0" smtClean="0">
              <a:solidFill>
                <a:schemeClr val="tx1"/>
              </a:solidFill>
              <a:effectLst>
                <a:glow rad="63500">
                  <a:schemeClr val="accent4">
                    <a:satMod val="175000"/>
                    <a:alpha val="40000"/>
                  </a:schemeClr>
                </a:glow>
              </a:effectLst>
            </a:rPr>
            <a:t>Based on the visualization, it is evident that there has been a notable increase in revenue following the promotional campaigns conducted during both Diwali and Sankranti festivities.</a:t>
          </a:r>
          <a:endParaRPr lang="en-IN" sz="1400" u="none" dirty="0">
            <a:solidFill>
              <a:schemeClr val="tx1"/>
            </a:solidFill>
            <a:effectLst>
              <a:glow rad="63500">
                <a:schemeClr val="accent4">
                  <a:satMod val="175000"/>
                  <a:alpha val="40000"/>
                </a:schemeClr>
              </a:glow>
            </a:effectLst>
          </a:endParaRPr>
        </a:p>
      </dgm:t>
    </dgm:pt>
    <dgm:pt modelId="{BDD9C945-1D39-478B-BCC8-244D8E59574F}" type="parTrans" cxnId="{1948AD0B-3A0E-4CC1-8097-BAB3B15FB1B2}">
      <dgm:prSet/>
      <dgm:spPr/>
      <dgm:t>
        <a:bodyPr/>
        <a:lstStyle/>
        <a:p>
          <a:endParaRPr lang="en-IN"/>
        </a:p>
      </dgm:t>
    </dgm:pt>
    <dgm:pt modelId="{CBC42D25-75DA-47CD-B1A1-816EBF73593B}" type="sibTrans" cxnId="{1948AD0B-3A0E-4CC1-8097-BAB3B15FB1B2}">
      <dgm:prSet/>
      <dgm:spPr/>
      <dgm:t>
        <a:bodyPr/>
        <a:lstStyle/>
        <a:p>
          <a:endParaRPr lang="en-IN"/>
        </a:p>
      </dgm:t>
    </dgm:pt>
    <dgm:pt modelId="{090DCAB0-9E7F-41C0-89CF-C2D3A13C0582}" type="pres">
      <dgm:prSet presAssocID="{6DEC4309-8C56-425B-931F-3EAC8E9EBC13}" presName="cycle" presStyleCnt="0">
        <dgm:presLayoutVars>
          <dgm:dir/>
          <dgm:resizeHandles val="exact"/>
        </dgm:presLayoutVars>
      </dgm:prSet>
      <dgm:spPr/>
      <dgm:t>
        <a:bodyPr/>
        <a:lstStyle/>
        <a:p>
          <a:endParaRPr lang="en-IN"/>
        </a:p>
      </dgm:t>
    </dgm:pt>
    <dgm:pt modelId="{5F470B45-C0C5-4AE3-8FBD-A5F8D3F13444}" type="pres">
      <dgm:prSet presAssocID="{0C6AB46F-D023-468D-85DF-A1644C934C76}" presName="arrow" presStyleLbl="node1" presStyleIdx="0" presStyleCnt="3" custRadScaleRad="102570">
        <dgm:presLayoutVars>
          <dgm:bulletEnabled val="1"/>
        </dgm:presLayoutVars>
      </dgm:prSet>
      <dgm:spPr/>
      <dgm:t>
        <a:bodyPr/>
        <a:lstStyle/>
        <a:p>
          <a:endParaRPr lang="en-IN"/>
        </a:p>
      </dgm:t>
    </dgm:pt>
    <dgm:pt modelId="{30ACEBA5-6039-4F7B-9A57-B525868F1A95}" type="pres">
      <dgm:prSet presAssocID="{05149616-91E7-4E73-ABE4-AF0A446768AC}" presName="arrow" presStyleLbl="node1" presStyleIdx="1" presStyleCnt="3" custScaleX="130558" custScaleY="107250">
        <dgm:presLayoutVars>
          <dgm:bulletEnabled val="1"/>
        </dgm:presLayoutVars>
      </dgm:prSet>
      <dgm:spPr/>
      <dgm:t>
        <a:bodyPr/>
        <a:lstStyle/>
        <a:p>
          <a:endParaRPr lang="en-IN"/>
        </a:p>
      </dgm:t>
    </dgm:pt>
    <dgm:pt modelId="{0E0FCBE0-138C-4172-89D8-85A46CB25931}" type="pres">
      <dgm:prSet presAssocID="{532F95F3-F4DE-4C19-9DCA-0B2D73B03F09}" presName="arrow" presStyleLbl="node1" presStyleIdx="2" presStyleCnt="3" custScaleX="130782" custScaleY="112312">
        <dgm:presLayoutVars>
          <dgm:bulletEnabled val="1"/>
        </dgm:presLayoutVars>
      </dgm:prSet>
      <dgm:spPr/>
      <dgm:t>
        <a:bodyPr/>
        <a:lstStyle/>
        <a:p>
          <a:endParaRPr lang="en-IN"/>
        </a:p>
      </dgm:t>
    </dgm:pt>
  </dgm:ptLst>
  <dgm:cxnLst>
    <dgm:cxn modelId="{EFDA39EE-B804-42C4-A2EF-A743D1F0DAFE}" type="presOf" srcId="{0C6AB46F-D023-468D-85DF-A1644C934C76}" destId="{5F470B45-C0C5-4AE3-8FBD-A5F8D3F13444}" srcOrd="0" destOrd="0" presId="urn:microsoft.com/office/officeart/2005/8/layout/arrow1"/>
    <dgm:cxn modelId="{5288CD50-B540-4B3D-8516-E2B439B3358B}" srcId="{6DEC4309-8C56-425B-931F-3EAC8E9EBC13}" destId="{05149616-91E7-4E73-ABE4-AF0A446768AC}" srcOrd="1" destOrd="0" parTransId="{065F247B-1C99-4360-ACD8-3366B8F88185}" sibTransId="{477BC5C0-FA2E-4D28-9017-6DD8C69E3043}"/>
    <dgm:cxn modelId="{EC182A28-EEA5-475E-A184-E80FF34B25D7}" type="presOf" srcId="{05149616-91E7-4E73-ABE4-AF0A446768AC}" destId="{30ACEBA5-6039-4F7B-9A57-B525868F1A95}" srcOrd="0" destOrd="0" presId="urn:microsoft.com/office/officeart/2005/8/layout/arrow1"/>
    <dgm:cxn modelId="{8E3A8588-7FB6-410E-81A7-A7F397AFFCE5}" type="presOf" srcId="{532F95F3-F4DE-4C19-9DCA-0B2D73B03F09}" destId="{0E0FCBE0-138C-4172-89D8-85A46CB25931}" srcOrd="0" destOrd="0" presId="urn:microsoft.com/office/officeart/2005/8/layout/arrow1"/>
    <dgm:cxn modelId="{F617DE37-4838-4C1C-B63D-31FDDF76F278}" srcId="{6DEC4309-8C56-425B-931F-3EAC8E9EBC13}" destId="{0C6AB46F-D023-468D-85DF-A1644C934C76}" srcOrd="0" destOrd="0" parTransId="{D1C96FAD-26BE-47DE-8B36-0B8414D5D6EB}" sibTransId="{1D656763-79E4-40DD-9F12-233B5F375326}"/>
    <dgm:cxn modelId="{8569ADB3-10BD-4A27-A5C8-E04F339A6B66}" type="presOf" srcId="{6DEC4309-8C56-425B-931F-3EAC8E9EBC13}" destId="{090DCAB0-9E7F-41C0-89CF-C2D3A13C0582}" srcOrd="0" destOrd="0" presId="urn:microsoft.com/office/officeart/2005/8/layout/arrow1"/>
    <dgm:cxn modelId="{1948AD0B-3A0E-4CC1-8097-BAB3B15FB1B2}" srcId="{6DEC4309-8C56-425B-931F-3EAC8E9EBC13}" destId="{532F95F3-F4DE-4C19-9DCA-0B2D73B03F09}" srcOrd="2" destOrd="0" parTransId="{BDD9C945-1D39-478B-BCC8-244D8E59574F}" sibTransId="{CBC42D25-75DA-47CD-B1A1-816EBF73593B}"/>
    <dgm:cxn modelId="{B337D12C-0A32-4E45-BA5A-640A5E1F1DE6}" type="presParOf" srcId="{090DCAB0-9E7F-41C0-89CF-C2D3A13C0582}" destId="{5F470B45-C0C5-4AE3-8FBD-A5F8D3F13444}" srcOrd="0" destOrd="0" presId="urn:microsoft.com/office/officeart/2005/8/layout/arrow1"/>
    <dgm:cxn modelId="{FE21E9C5-F01A-4A10-AA0A-F5DFAF326AE8}" type="presParOf" srcId="{090DCAB0-9E7F-41C0-89CF-C2D3A13C0582}" destId="{30ACEBA5-6039-4F7B-9A57-B525868F1A95}" srcOrd="1" destOrd="0" presId="urn:microsoft.com/office/officeart/2005/8/layout/arrow1"/>
    <dgm:cxn modelId="{1675570B-5BE1-45E3-AE01-8C33E808D9F7}" type="presParOf" srcId="{090DCAB0-9E7F-41C0-89CF-C2D3A13C0582}" destId="{0E0FCBE0-138C-4172-89D8-85A46CB25931}" srcOrd="2" destOrd="0" presId="urn:microsoft.com/office/officeart/2005/8/layout/arrow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01AC2F-0CC0-4735-8BDC-05996544C653}"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IN"/>
        </a:p>
      </dgm:t>
    </dgm:pt>
    <dgm:pt modelId="{E153271B-6F8A-47A0-B747-679DE09D3FF6}">
      <dgm:prSet custT="1"/>
      <dgm:spPr>
        <a:solidFill>
          <a:srgbClr val="36E6DD"/>
        </a:solidFill>
        <a:ln w="76200">
          <a:solidFill>
            <a:srgbClr val="002060"/>
          </a:solidFill>
        </a:ln>
      </dgm:spPr>
      <dgm:t>
        <a:bodyPr/>
        <a:lstStyle/>
        <a:p>
          <a:pPr rtl="0"/>
          <a:r>
            <a:rPr lang="en-GB" sz="2000" b="1" dirty="0" smtClean="0">
              <a:solidFill>
                <a:schemeClr val="tx1"/>
              </a:solidFill>
              <a:effectLst>
                <a:glow rad="63500">
                  <a:schemeClr val="accent4">
                    <a:satMod val="175000"/>
                    <a:alpha val="40000"/>
                  </a:schemeClr>
                </a:glow>
              </a:effectLst>
            </a:rPr>
            <a:t>The data model consists of 4 main tables:</a:t>
          </a:r>
          <a:endParaRPr lang="en-IN" sz="2000" b="1" dirty="0">
            <a:solidFill>
              <a:schemeClr val="tx1"/>
            </a:solidFill>
            <a:effectLst>
              <a:glow rad="63500">
                <a:schemeClr val="accent4">
                  <a:satMod val="175000"/>
                  <a:alpha val="40000"/>
                </a:schemeClr>
              </a:glow>
            </a:effectLst>
          </a:endParaRPr>
        </a:p>
      </dgm:t>
    </dgm:pt>
    <dgm:pt modelId="{9E5FE07E-4750-4206-B669-0C082B768843}" type="parTrans" cxnId="{0F29E20D-88E1-48E4-BEDF-053D40ADC28B}">
      <dgm:prSet/>
      <dgm:spPr/>
      <dgm:t>
        <a:bodyPr/>
        <a:lstStyle/>
        <a:p>
          <a:endParaRPr lang="en-IN"/>
        </a:p>
      </dgm:t>
    </dgm:pt>
    <dgm:pt modelId="{71C4A404-5B7D-484A-B45A-901FE83CEA46}" type="sibTrans" cxnId="{0F29E20D-88E1-48E4-BEDF-053D40ADC28B}">
      <dgm:prSet/>
      <dgm:spPr/>
      <dgm:t>
        <a:bodyPr/>
        <a:lstStyle/>
        <a:p>
          <a:endParaRPr lang="en-IN"/>
        </a:p>
      </dgm:t>
    </dgm:pt>
    <dgm:pt modelId="{6E91982B-0C14-4437-93F7-779E4A0C681A}">
      <dgm:prSet custT="1"/>
      <dgm:spPr>
        <a:solidFill>
          <a:srgbClr val="36E6DD"/>
        </a:solidFill>
        <a:ln w="76200">
          <a:solidFill>
            <a:srgbClr val="002060"/>
          </a:solidFill>
        </a:ln>
      </dgm:spPr>
      <dgm:t>
        <a:bodyPr/>
        <a:lstStyle/>
        <a:p>
          <a:pPr rtl="0"/>
          <a:r>
            <a:rPr lang="en-GB" sz="2000" b="1" dirty="0" smtClean="0">
              <a:solidFill>
                <a:schemeClr val="tx1"/>
              </a:solidFill>
              <a:effectLst>
                <a:glow rad="63500">
                  <a:schemeClr val="accent4">
                    <a:satMod val="175000"/>
                    <a:alpha val="40000"/>
                  </a:schemeClr>
                </a:glow>
              </a:effectLst>
            </a:rPr>
            <a:t>dim_products</a:t>
          </a:r>
          <a:endParaRPr lang="en-IN" sz="2000" b="1" dirty="0">
            <a:solidFill>
              <a:schemeClr val="tx1"/>
            </a:solidFill>
            <a:effectLst>
              <a:glow rad="63500">
                <a:schemeClr val="accent4">
                  <a:satMod val="175000"/>
                  <a:alpha val="40000"/>
                </a:schemeClr>
              </a:glow>
            </a:effectLst>
          </a:endParaRPr>
        </a:p>
      </dgm:t>
    </dgm:pt>
    <dgm:pt modelId="{7240EBBA-7E96-4A8A-8330-26641806593B}" type="parTrans" cxnId="{2127E904-3D5E-45EF-8AE8-33BDF069E6A8}">
      <dgm:prSet/>
      <dgm:spPr/>
      <dgm:t>
        <a:bodyPr/>
        <a:lstStyle/>
        <a:p>
          <a:endParaRPr lang="en-IN"/>
        </a:p>
      </dgm:t>
    </dgm:pt>
    <dgm:pt modelId="{5F0DD41F-5FD2-462E-ACF2-93A15D743FF8}" type="sibTrans" cxnId="{2127E904-3D5E-45EF-8AE8-33BDF069E6A8}">
      <dgm:prSet/>
      <dgm:spPr/>
      <dgm:t>
        <a:bodyPr/>
        <a:lstStyle/>
        <a:p>
          <a:endParaRPr lang="en-IN"/>
        </a:p>
      </dgm:t>
    </dgm:pt>
    <dgm:pt modelId="{27D7F0CB-F859-48C0-B83C-9A5309D22C22}">
      <dgm:prSet custT="1"/>
      <dgm:spPr>
        <a:solidFill>
          <a:srgbClr val="36E6DD"/>
        </a:solidFill>
        <a:ln w="76200">
          <a:solidFill>
            <a:srgbClr val="002060"/>
          </a:solidFill>
        </a:ln>
      </dgm:spPr>
      <dgm:t>
        <a:bodyPr/>
        <a:lstStyle/>
        <a:p>
          <a:pPr rtl="0"/>
          <a:r>
            <a:rPr lang="en-GB" sz="2000" b="1" dirty="0" smtClean="0">
              <a:solidFill>
                <a:schemeClr val="tx1"/>
              </a:solidFill>
              <a:effectLst>
                <a:glow rad="63500">
                  <a:schemeClr val="accent4">
                    <a:satMod val="175000"/>
                    <a:alpha val="40000"/>
                  </a:schemeClr>
                </a:glow>
              </a:effectLst>
            </a:rPr>
            <a:t>dim_stores</a:t>
          </a:r>
          <a:endParaRPr lang="en-IN" sz="2000" b="1" dirty="0">
            <a:solidFill>
              <a:schemeClr val="tx1"/>
            </a:solidFill>
            <a:effectLst>
              <a:glow rad="63500">
                <a:schemeClr val="accent4">
                  <a:satMod val="175000"/>
                  <a:alpha val="40000"/>
                </a:schemeClr>
              </a:glow>
            </a:effectLst>
          </a:endParaRPr>
        </a:p>
      </dgm:t>
    </dgm:pt>
    <dgm:pt modelId="{5823182C-DE7A-43CD-BD0C-65F40BF14E6A}" type="parTrans" cxnId="{88AEE223-B603-4027-8243-DB50DBFC6139}">
      <dgm:prSet/>
      <dgm:spPr/>
      <dgm:t>
        <a:bodyPr/>
        <a:lstStyle/>
        <a:p>
          <a:endParaRPr lang="en-IN"/>
        </a:p>
      </dgm:t>
    </dgm:pt>
    <dgm:pt modelId="{F16A74E8-12A5-4A13-A5AB-63AE380597CA}" type="sibTrans" cxnId="{88AEE223-B603-4027-8243-DB50DBFC6139}">
      <dgm:prSet/>
      <dgm:spPr/>
      <dgm:t>
        <a:bodyPr/>
        <a:lstStyle/>
        <a:p>
          <a:endParaRPr lang="en-IN"/>
        </a:p>
      </dgm:t>
    </dgm:pt>
    <dgm:pt modelId="{8EE0FA47-3655-4488-82AA-3B97E8F8FEDB}">
      <dgm:prSet custT="1"/>
      <dgm:spPr>
        <a:solidFill>
          <a:srgbClr val="36E6DD"/>
        </a:solidFill>
        <a:ln w="76200">
          <a:solidFill>
            <a:srgbClr val="002060"/>
          </a:solidFill>
        </a:ln>
      </dgm:spPr>
      <dgm:t>
        <a:bodyPr/>
        <a:lstStyle/>
        <a:p>
          <a:pPr rtl="0"/>
          <a:r>
            <a:rPr lang="en-GB" sz="2000" b="1" dirty="0" smtClean="0">
              <a:solidFill>
                <a:schemeClr val="tx1"/>
              </a:solidFill>
              <a:effectLst>
                <a:glow rad="63500">
                  <a:schemeClr val="accent4">
                    <a:satMod val="175000"/>
                    <a:alpha val="40000"/>
                  </a:schemeClr>
                </a:glow>
              </a:effectLst>
            </a:rPr>
            <a:t>dim_campaigns</a:t>
          </a:r>
          <a:endParaRPr lang="en-IN" sz="2000" b="1" dirty="0">
            <a:solidFill>
              <a:schemeClr val="tx1"/>
            </a:solidFill>
            <a:effectLst>
              <a:glow rad="63500">
                <a:schemeClr val="accent4">
                  <a:satMod val="175000"/>
                  <a:alpha val="40000"/>
                </a:schemeClr>
              </a:glow>
            </a:effectLst>
          </a:endParaRPr>
        </a:p>
      </dgm:t>
    </dgm:pt>
    <dgm:pt modelId="{1FD34B7A-B346-45FF-BE01-696C9757473B}" type="parTrans" cxnId="{C0AAEC9C-877F-4B30-9D11-AB400BED9D9E}">
      <dgm:prSet/>
      <dgm:spPr/>
      <dgm:t>
        <a:bodyPr/>
        <a:lstStyle/>
        <a:p>
          <a:endParaRPr lang="en-IN"/>
        </a:p>
      </dgm:t>
    </dgm:pt>
    <dgm:pt modelId="{02D6FC43-2E6B-49D1-9897-5DDD9E9E9C75}" type="sibTrans" cxnId="{C0AAEC9C-877F-4B30-9D11-AB400BED9D9E}">
      <dgm:prSet/>
      <dgm:spPr/>
      <dgm:t>
        <a:bodyPr/>
        <a:lstStyle/>
        <a:p>
          <a:endParaRPr lang="en-IN"/>
        </a:p>
      </dgm:t>
    </dgm:pt>
    <dgm:pt modelId="{44C27F90-169A-449F-BC63-2D6A75DC0120}">
      <dgm:prSet custT="1"/>
      <dgm:spPr>
        <a:solidFill>
          <a:srgbClr val="36E6DD"/>
        </a:solidFill>
        <a:ln w="76200">
          <a:solidFill>
            <a:srgbClr val="002060"/>
          </a:solidFill>
        </a:ln>
      </dgm:spPr>
      <dgm:t>
        <a:bodyPr/>
        <a:lstStyle/>
        <a:p>
          <a:pPr rtl="0"/>
          <a:r>
            <a:rPr lang="en-GB" sz="2000" b="1" dirty="0" smtClean="0">
              <a:solidFill>
                <a:schemeClr val="tx1"/>
              </a:solidFill>
              <a:effectLst>
                <a:glow rad="63500">
                  <a:schemeClr val="accent4">
                    <a:satMod val="175000"/>
                    <a:alpha val="40000"/>
                  </a:schemeClr>
                </a:glow>
              </a:effectLst>
            </a:rPr>
            <a:t>fact_events</a:t>
          </a:r>
          <a:endParaRPr lang="en-IN" sz="2000" b="1" dirty="0">
            <a:solidFill>
              <a:schemeClr val="tx1"/>
            </a:solidFill>
            <a:effectLst>
              <a:glow rad="63500">
                <a:schemeClr val="accent4">
                  <a:satMod val="175000"/>
                  <a:alpha val="40000"/>
                </a:schemeClr>
              </a:glow>
            </a:effectLst>
          </a:endParaRPr>
        </a:p>
      </dgm:t>
    </dgm:pt>
    <dgm:pt modelId="{3E5E737E-36E2-40EB-B107-F3A016F4D5F0}" type="parTrans" cxnId="{C6CEE0E0-F308-49BB-8438-0411C1E2A737}">
      <dgm:prSet/>
      <dgm:spPr/>
      <dgm:t>
        <a:bodyPr/>
        <a:lstStyle/>
        <a:p>
          <a:endParaRPr lang="en-IN"/>
        </a:p>
      </dgm:t>
    </dgm:pt>
    <dgm:pt modelId="{BD9E5C66-8AFE-46C0-80D4-7B7E111B6CE7}" type="sibTrans" cxnId="{C6CEE0E0-F308-49BB-8438-0411C1E2A737}">
      <dgm:prSet/>
      <dgm:spPr/>
      <dgm:t>
        <a:bodyPr/>
        <a:lstStyle/>
        <a:p>
          <a:endParaRPr lang="en-IN"/>
        </a:p>
      </dgm:t>
    </dgm:pt>
    <dgm:pt modelId="{3EA35C3C-41B8-4BFE-AD68-9B2BE8F6517E}">
      <dgm:prSet custT="1"/>
      <dgm:spPr>
        <a:solidFill>
          <a:srgbClr val="36E6DD"/>
        </a:solidFill>
        <a:ln w="76200">
          <a:solidFill>
            <a:srgbClr val="002060"/>
          </a:solidFill>
        </a:ln>
      </dgm:spPr>
      <dgm:t>
        <a:bodyPr/>
        <a:lstStyle/>
        <a:p>
          <a:pPr rtl="0"/>
          <a:r>
            <a:rPr lang="en-GB" sz="2000" b="1" dirty="0" smtClean="0">
              <a:solidFill>
                <a:schemeClr val="tx1"/>
              </a:solidFill>
              <a:effectLst>
                <a:glow rad="63500">
                  <a:schemeClr val="accent4">
                    <a:satMod val="175000"/>
                    <a:alpha val="40000"/>
                  </a:schemeClr>
                </a:glow>
              </a:effectLst>
            </a:rPr>
            <a:t>dim_products:- This table consists of all the necessary information about the products . It includes product id, product name (specific description), category of product.</a:t>
          </a:r>
          <a:endParaRPr lang="en-IN" sz="2000" b="1" dirty="0">
            <a:solidFill>
              <a:schemeClr val="tx1"/>
            </a:solidFill>
            <a:effectLst>
              <a:glow rad="63500">
                <a:schemeClr val="accent4">
                  <a:satMod val="175000"/>
                  <a:alpha val="40000"/>
                </a:schemeClr>
              </a:glow>
            </a:effectLst>
          </a:endParaRPr>
        </a:p>
      </dgm:t>
    </dgm:pt>
    <dgm:pt modelId="{9FE32636-5091-499F-9C55-298C413DDFAE}" type="parTrans" cxnId="{5F0D58B7-8846-4FF9-9F13-534486F21A54}">
      <dgm:prSet/>
      <dgm:spPr/>
      <dgm:t>
        <a:bodyPr/>
        <a:lstStyle/>
        <a:p>
          <a:endParaRPr lang="en-IN"/>
        </a:p>
      </dgm:t>
    </dgm:pt>
    <dgm:pt modelId="{46360C05-7D79-4329-9FC4-2AB2C0028866}" type="sibTrans" cxnId="{5F0D58B7-8846-4FF9-9F13-534486F21A54}">
      <dgm:prSet/>
      <dgm:spPr/>
      <dgm:t>
        <a:bodyPr/>
        <a:lstStyle/>
        <a:p>
          <a:endParaRPr lang="en-IN"/>
        </a:p>
      </dgm:t>
    </dgm:pt>
    <dgm:pt modelId="{A4FC1CFF-30E1-4DCE-A8C0-D33B221279E6}">
      <dgm:prSet custT="1"/>
      <dgm:spPr>
        <a:solidFill>
          <a:srgbClr val="36E6DD"/>
        </a:solidFill>
        <a:ln w="76200">
          <a:solidFill>
            <a:srgbClr val="002060"/>
          </a:solidFill>
        </a:ln>
      </dgm:spPr>
      <dgm:t>
        <a:bodyPr/>
        <a:lstStyle/>
        <a:p>
          <a:pPr rtl="0"/>
          <a:r>
            <a:rPr lang="en-GB" sz="2000" b="1" dirty="0" smtClean="0">
              <a:solidFill>
                <a:schemeClr val="tx1"/>
              </a:solidFill>
              <a:effectLst>
                <a:glow rad="63500">
                  <a:schemeClr val="accent4">
                    <a:satMod val="175000"/>
                    <a:alpha val="40000"/>
                  </a:schemeClr>
                </a:glow>
              </a:effectLst>
            </a:rPr>
            <a:t>dim_stores:- This table consists of the information of stores of Atliq located in different cities where Atliq has its supermarket.</a:t>
          </a:r>
          <a:endParaRPr lang="en-IN" sz="2000" b="1" dirty="0">
            <a:solidFill>
              <a:schemeClr val="tx1"/>
            </a:solidFill>
            <a:effectLst>
              <a:glow rad="63500">
                <a:schemeClr val="accent4">
                  <a:satMod val="175000"/>
                  <a:alpha val="40000"/>
                </a:schemeClr>
              </a:glow>
            </a:effectLst>
          </a:endParaRPr>
        </a:p>
      </dgm:t>
    </dgm:pt>
    <dgm:pt modelId="{C2449F14-7B71-489E-8978-C754B4198BE9}" type="parTrans" cxnId="{5F505D56-E250-4D2D-A6B9-54036A532ADA}">
      <dgm:prSet/>
      <dgm:spPr/>
      <dgm:t>
        <a:bodyPr/>
        <a:lstStyle/>
        <a:p>
          <a:endParaRPr lang="en-IN"/>
        </a:p>
      </dgm:t>
    </dgm:pt>
    <dgm:pt modelId="{FCD3AAA5-2565-4C7F-B49D-A4FD6C3BA1EC}" type="sibTrans" cxnId="{5F505D56-E250-4D2D-A6B9-54036A532ADA}">
      <dgm:prSet/>
      <dgm:spPr/>
      <dgm:t>
        <a:bodyPr/>
        <a:lstStyle/>
        <a:p>
          <a:endParaRPr lang="en-IN"/>
        </a:p>
      </dgm:t>
    </dgm:pt>
    <dgm:pt modelId="{E493D90D-041F-4C6B-B63A-53364463F47F}">
      <dgm:prSet custT="1"/>
      <dgm:spPr>
        <a:solidFill>
          <a:srgbClr val="36E6DD"/>
        </a:solidFill>
        <a:ln w="76200">
          <a:solidFill>
            <a:srgbClr val="002060"/>
          </a:solidFill>
        </a:ln>
      </dgm:spPr>
      <dgm:t>
        <a:bodyPr/>
        <a:lstStyle/>
        <a:p>
          <a:pPr rtl="0"/>
          <a:r>
            <a:rPr lang="en-GB" sz="2000" b="1" dirty="0" smtClean="0">
              <a:solidFill>
                <a:schemeClr val="tx1"/>
              </a:solidFill>
              <a:effectLst>
                <a:glow rad="63500">
                  <a:schemeClr val="accent4">
                    <a:satMod val="175000"/>
                    <a:alpha val="40000"/>
                  </a:schemeClr>
                </a:glow>
              </a:effectLst>
            </a:rPr>
            <a:t>dim_campaigns:- This table gives us the idea about the promotion campaigns being run by Atliq in their supermarkets.</a:t>
          </a:r>
          <a:endParaRPr lang="en-IN" sz="2000" b="1" dirty="0">
            <a:solidFill>
              <a:schemeClr val="tx1"/>
            </a:solidFill>
            <a:effectLst>
              <a:glow rad="63500">
                <a:schemeClr val="accent4">
                  <a:satMod val="175000"/>
                  <a:alpha val="40000"/>
                </a:schemeClr>
              </a:glow>
            </a:effectLst>
          </a:endParaRPr>
        </a:p>
      </dgm:t>
    </dgm:pt>
    <dgm:pt modelId="{CE219BF6-2C4B-497D-977B-ECC528E97E99}" type="parTrans" cxnId="{FF45C85E-A156-460A-9E68-42BE6FB7C5C7}">
      <dgm:prSet/>
      <dgm:spPr/>
      <dgm:t>
        <a:bodyPr/>
        <a:lstStyle/>
        <a:p>
          <a:endParaRPr lang="en-IN"/>
        </a:p>
      </dgm:t>
    </dgm:pt>
    <dgm:pt modelId="{B9AADAB5-F44F-4D29-A5AD-5653C6599927}" type="sibTrans" cxnId="{FF45C85E-A156-460A-9E68-42BE6FB7C5C7}">
      <dgm:prSet/>
      <dgm:spPr/>
      <dgm:t>
        <a:bodyPr/>
        <a:lstStyle/>
        <a:p>
          <a:endParaRPr lang="en-IN"/>
        </a:p>
      </dgm:t>
    </dgm:pt>
    <dgm:pt modelId="{56AAEBE2-DBB7-441B-B6FC-4E097D61F00C}">
      <dgm:prSet custT="1"/>
      <dgm:spPr>
        <a:solidFill>
          <a:srgbClr val="36E6DD"/>
        </a:solidFill>
        <a:ln w="76200">
          <a:solidFill>
            <a:srgbClr val="002060"/>
          </a:solidFill>
        </a:ln>
      </dgm:spPr>
      <dgm:t>
        <a:bodyPr/>
        <a:lstStyle/>
        <a:p>
          <a:pPr rtl="0"/>
          <a:r>
            <a:rPr lang="en-GB" sz="1800" b="1" dirty="0" smtClean="0">
              <a:solidFill>
                <a:schemeClr val="tx1"/>
              </a:solidFill>
              <a:effectLst>
                <a:glow rad="63500">
                  <a:schemeClr val="accent4">
                    <a:satMod val="175000"/>
                    <a:alpha val="40000"/>
                  </a:schemeClr>
                </a:glow>
              </a:effectLst>
            </a:rPr>
            <a:t>fact_events:- It gives information about unique sales event of Atliq supermarket . Each record gives the info about product id , store id, base price, promo offer applied on it , as well as quantity sold before &amp; after promotion.</a:t>
          </a:r>
          <a:endParaRPr lang="en-IN" sz="1800" b="1" dirty="0">
            <a:solidFill>
              <a:schemeClr val="tx1"/>
            </a:solidFill>
            <a:effectLst>
              <a:glow rad="63500">
                <a:schemeClr val="accent4">
                  <a:satMod val="175000"/>
                  <a:alpha val="40000"/>
                </a:schemeClr>
              </a:glow>
            </a:effectLst>
          </a:endParaRPr>
        </a:p>
      </dgm:t>
    </dgm:pt>
    <dgm:pt modelId="{07C5F81B-1D0E-4BB7-AB22-DC7452616176}" type="parTrans" cxnId="{D9ED7532-96BC-473A-9BE2-1B5D56ABD370}">
      <dgm:prSet/>
      <dgm:spPr/>
      <dgm:t>
        <a:bodyPr/>
        <a:lstStyle/>
        <a:p>
          <a:endParaRPr lang="en-IN"/>
        </a:p>
      </dgm:t>
    </dgm:pt>
    <dgm:pt modelId="{ED8F376C-B6BC-4382-ACC3-B884F92637FC}" type="sibTrans" cxnId="{D9ED7532-96BC-473A-9BE2-1B5D56ABD370}">
      <dgm:prSet/>
      <dgm:spPr/>
      <dgm:t>
        <a:bodyPr/>
        <a:lstStyle/>
        <a:p>
          <a:endParaRPr lang="en-IN"/>
        </a:p>
      </dgm:t>
    </dgm:pt>
    <dgm:pt modelId="{28B1C055-44F5-4889-862B-862771AFEBCA}" type="pres">
      <dgm:prSet presAssocID="{7F01AC2F-0CC0-4735-8BDC-05996544C653}" presName="Name0" presStyleCnt="0">
        <dgm:presLayoutVars>
          <dgm:dir/>
          <dgm:resizeHandles val="exact"/>
        </dgm:presLayoutVars>
      </dgm:prSet>
      <dgm:spPr/>
      <dgm:t>
        <a:bodyPr/>
        <a:lstStyle/>
        <a:p>
          <a:endParaRPr lang="en-IN"/>
        </a:p>
      </dgm:t>
    </dgm:pt>
    <dgm:pt modelId="{70E1C6CD-33AF-4A04-BD82-0E1C0334DBD0}" type="pres">
      <dgm:prSet presAssocID="{E153271B-6F8A-47A0-B747-679DE09D3FF6}" presName="node" presStyleLbl="node1" presStyleIdx="0" presStyleCnt="5" custLinFactNeighborX="-3800">
        <dgm:presLayoutVars>
          <dgm:bulletEnabled val="1"/>
        </dgm:presLayoutVars>
      </dgm:prSet>
      <dgm:spPr/>
      <dgm:t>
        <a:bodyPr/>
        <a:lstStyle/>
        <a:p>
          <a:endParaRPr lang="en-IN"/>
        </a:p>
      </dgm:t>
    </dgm:pt>
    <dgm:pt modelId="{E0BB5373-4A12-4966-AD16-68333A99918C}" type="pres">
      <dgm:prSet presAssocID="{71C4A404-5B7D-484A-B45A-901FE83CEA46}" presName="sibTrans" presStyleCnt="0"/>
      <dgm:spPr/>
    </dgm:pt>
    <dgm:pt modelId="{740EC610-3F0E-4CED-AC7B-97C15DC8811F}" type="pres">
      <dgm:prSet presAssocID="{3EA35C3C-41B8-4BFE-AD68-9B2BE8F6517E}" presName="node" presStyleLbl="node1" presStyleIdx="1" presStyleCnt="5">
        <dgm:presLayoutVars>
          <dgm:bulletEnabled val="1"/>
        </dgm:presLayoutVars>
      </dgm:prSet>
      <dgm:spPr/>
      <dgm:t>
        <a:bodyPr/>
        <a:lstStyle/>
        <a:p>
          <a:endParaRPr lang="en-IN"/>
        </a:p>
      </dgm:t>
    </dgm:pt>
    <dgm:pt modelId="{AC4F72D1-E300-4E88-B48C-99473AACD766}" type="pres">
      <dgm:prSet presAssocID="{46360C05-7D79-4329-9FC4-2AB2C0028866}" presName="sibTrans" presStyleCnt="0"/>
      <dgm:spPr/>
    </dgm:pt>
    <dgm:pt modelId="{60795323-71AC-4418-9ACC-B8A519F0571E}" type="pres">
      <dgm:prSet presAssocID="{A4FC1CFF-30E1-4DCE-A8C0-D33B221279E6}" presName="node" presStyleLbl="node1" presStyleIdx="2" presStyleCnt="5">
        <dgm:presLayoutVars>
          <dgm:bulletEnabled val="1"/>
        </dgm:presLayoutVars>
      </dgm:prSet>
      <dgm:spPr/>
      <dgm:t>
        <a:bodyPr/>
        <a:lstStyle/>
        <a:p>
          <a:endParaRPr lang="en-IN"/>
        </a:p>
      </dgm:t>
    </dgm:pt>
    <dgm:pt modelId="{4239DD6F-9797-4F55-B7B1-0132687EE6DA}" type="pres">
      <dgm:prSet presAssocID="{FCD3AAA5-2565-4C7F-B49D-A4FD6C3BA1EC}" presName="sibTrans" presStyleCnt="0"/>
      <dgm:spPr/>
    </dgm:pt>
    <dgm:pt modelId="{B7F29418-8AA1-4F23-8447-225F45E78F53}" type="pres">
      <dgm:prSet presAssocID="{E493D90D-041F-4C6B-B63A-53364463F47F}" presName="node" presStyleLbl="node1" presStyleIdx="3" presStyleCnt="5">
        <dgm:presLayoutVars>
          <dgm:bulletEnabled val="1"/>
        </dgm:presLayoutVars>
      </dgm:prSet>
      <dgm:spPr/>
      <dgm:t>
        <a:bodyPr/>
        <a:lstStyle/>
        <a:p>
          <a:endParaRPr lang="en-IN"/>
        </a:p>
      </dgm:t>
    </dgm:pt>
    <dgm:pt modelId="{69D9CE17-6762-4025-AA4B-245108CE2E24}" type="pres">
      <dgm:prSet presAssocID="{B9AADAB5-F44F-4D29-A5AD-5653C6599927}" presName="sibTrans" presStyleCnt="0"/>
      <dgm:spPr/>
    </dgm:pt>
    <dgm:pt modelId="{D65F0243-A59B-4518-843D-6AAE3D76FA6B}" type="pres">
      <dgm:prSet presAssocID="{56AAEBE2-DBB7-441B-B6FC-4E097D61F00C}" presName="node" presStyleLbl="node1" presStyleIdx="4" presStyleCnt="5">
        <dgm:presLayoutVars>
          <dgm:bulletEnabled val="1"/>
        </dgm:presLayoutVars>
      </dgm:prSet>
      <dgm:spPr/>
      <dgm:t>
        <a:bodyPr/>
        <a:lstStyle/>
        <a:p>
          <a:endParaRPr lang="en-IN"/>
        </a:p>
      </dgm:t>
    </dgm:pt>
  </dgm:ptLst>
  <dgm:cxnLst>
    <dgm:cxn modelId="{C6CEE0E0-F308-49BB-8438-0411C1E2A737}" srcId="{E153271B-6F8A-47A0-B747-679DE09D3FF6}" destId="{44C27F90-169A-449F-BC63-2D6A75DC0120}" srcOrd="3" destOrd="0" parTransId="{3E5E737E-36E2-40EB-B107-F3A016F4D5F0}" sibTransId="{BD9E5C66-8AFE-46C0-80D4-7B7E111B6CE7}"/>
    <dgm:cxn modelId="{C051A2D1-E274-44A3-85F4-0E5336C1F245}" type="presOf" srcId="{8EE0FA47-3655-4488-82AA-3B97E8F8FEDB}" destId="{70E1C6CD-33AF-4A04-BD82-0E1C0334DBD0}" srcOrd="0" destOrd="3" presId="urn:microsoft.com/office/officeart/2005/8/layout/hList6"/>
    <dgm:cxn modelId="{42A78401-3CD4-4EBD-A9D9-1FAE40BF9ED9}" type="presOf" srcId="{7F01AC2F-0CC0-4735-8BDC-05996544C653}" destId="{28B1C055-44F5-4889-862B-862771AFEBCA}" srcOrd="0" destOrd="0" presId="urn:microsoft.com/office/officeart/2005/8/layout/hList6"/>
    <dgm:cxn modelId="{88AEE223-B603-4027-8243-DB50DBFC6139}" srcId="{E153271B-6F8A-47A0-B747-679DE09D3FF6}" destId="{27D7F0CB-F859-48C0-B83C-9A5309D22C22}" srcOrd="1" destOrd="0" parTransId="{5823182C-DE7A-43CD-BD0C-65F40BF14E6A}" sibTransId="{F16A74E8-12A5-4A13-A5AB-63AE380597CA}"/>
    <dgm:cxn modelId="{ADBAEAAA-ABDD-4358-9B33-E812461752BB}" type="presOf" srcId="{44C27F90-169A-449F-BC63-2D6A75DC0120}" destId="{70E1C6CD-33AF-4A04-BD82-0E1C0334DBD0}" srcOrd="0" destOrd="4" presId="urn:microsoft.com/office/officeart/2005/8/layout/hList6"/>
    <dgm:cxn modelId="{2B63DC39-4709-404C-A770-8F5D8A5F066E}" type="presOf" srcId="{6E91982B-0C14-4437-93F7-779E4A0C681A}" destId="{70E1C6CD-33AF-4A04-BD82-0E1C0334DBD0}" srcOrd="0" destOrd="1" presId="urn:microsoft.com/office/officeart/2005/8/layout/hList6"/>
    <dgm:cxn modelId="{E773C829-A3C9-4DBA-B73C-B819C1DA50DE}" type="presOf" srcId="{E153271B-6F8A-47A0-B747-679DE09D3FF6}" destId="{70E1C6CD-33AF-4A04-BD82-0E1C0334DBD0}" srcOrd="0" destOrd="0" presId="urn:microsoft.com/office/officeart/2005/8/layout/hList6"/>
    <dgm:cxn modelId="{D9ED7532-96BC-473A-9BE2-1B5D56ABD370}" srcId="{7F01AC2F-0CC0-4735-8BDC-05996544C653}" destId="{56AAEBE2-DBB7-441B-B6FC-4E097D61F00C}" srcOrd="4" destOrd="0" parTransId="{07C5F81B-1D0E-4BB7-AB22-DC7452616176}" sibTransId="{ED8F376C-B6BC-4382-ACC3-B884F92637FC}"/>
    <dgm:cxn modelId="{5F505D56-E250-4D2D-A6B9-54036A532ADA}" srcId="{7F01AC2F-0CC0-4735-8BDC-05996544C653}" destId="{A4FC1CFF-30E1-4DCE-A8C0-D33B221279E6}" srcOrd="2" destOrd="0" parTransId="{C2449F14-7B71-489E-8978-C754B4198BE9}" sibTransId="{FCD3AAA5-2565-4C7F-B49D-A4FD6C3BA1EC}"/>
    <dgm:cxn modelId="{30B0CA6B-B21D-4A11-9FFF-BB6AD17CE135}" type="presOf" srcId="{56AAEBE2-DBB7-441B-B6FC-4E097D61F00C}" destId="{D65F0243-A59B-4518-843D-6AAE3D76FA6B}" srcOrd="0" destOrd="0" presId="urn:microsoft.com/office/officeart/2005/8/layout/hList6"/>
    <dgm:cxn modelId="{16A02644-908B-49A0-AF3F-85EB099C859B}" type="presOf" srcId="{E493D90D-041F-4C6B-B63A-53364463F47F}" destId="{B7F29418-8AA1-4F23-8447-225F45E78F53}" srcOrd="0" destOrd="0" presId="urn:microsoft.com/office/officeart/2005/8/layout/hList6"/>
    <dgm:cxn modelId="{E4209703-BA74-4888-8B10-006AB26F2654}" type="presOf" srcId="{A4FC1CFF-30E1-4DCE-A8C0-D33B221279E6}" destId="{60795323-71AC-4418-9ACC-B8A519F0571E}" srcOrd="0" destOrd="0" presId="urn:microsoft.com/office/officeart/2005/8/layout/hList6"/>
    <dgm:cxn modelId="{B5175532-8975-4682-B02D-8A6AE37132DF}" type="presOf" srcId="{27D7F0CB-F859-48C0-B83C-9A5309D22C22}" destId="{70E1C6CD-33AF-4A04-BD82-0E1C0334DBD0}" srcOrd="0" destOrd="2" presId="urn:microsoft.com/office/officeart/2005/8/layout/hList6"/>
    <dgm:cxn modelId="{5F0D58B7-8846-4FF9-9F13-534486F21A54}" srcId="{7F01AC2F-0CC0-4735-8BDC-05996544C653}" destId="{3EA35C3C-41B8-4BFE-AD68-9B2BE8F6517E}" srcOrd="1" destOrd="0" parTransId="{9FE32636-5091-499F-9C55-298C413DDFAE}" sibTransId="{46360C05-7D79-4329-9FC4-2AB2C0028866}"/>
    <dgm:cxn modelId="{2127E904-3D5E-45EF-8AE8-33BDF069E6A8}" srcId="{E153271B-6F8A-47A0-B747-679DE09D3FF6}" destId="{6E91982B-0C14-4437-93F7-779E4A0C681A}" srcOrd="0" destOrd="0" parTransId="{7240EBBA-7E96-4A8A-8330-26641806593B}" sibTransId="{5F0DD41F-5FD2-462E-ACF2-93A15D743FF8}"/>
    <dgm:cxn modelId="{C0AAEC9C-877F-4B30-9D11-AB400BED9D9E}" srcId="{E153271B-6F8A-47A0-B747-679DE09D3FF6}" destId="{8EE0FA47-3655-4488-82AA-3B97E8F8FEDB}" srcOrd="2" destOrd="0" parTransId="{1FD34B7A-B346-45FF-BE01-696C9757473B}" sibTransId="{02D6FC43-2E6B-49D1-9897-5DDD9E9E9C75}"/>
    <dgm:cxn modelId="{0F29E20D-88E1-48E4-BEDF-053D40ADC28B}" srcId="{7F01AC2F-0CC0-4735-8BDC-05996544C653}" destId="{E153271B-6F8A-47A0-B747-679DE09D3FF6}" srcOrd="0" destOrd="0" parTransId="{9E5FE07E-4750-4206-B669-0C082B768843}" sibTransId="{71C4A404-5B7D-484A-B45A-901FE83CEA46}"/>
    <dgm:cxn modelId="{FF45C85E-A156-460A-9E68-42BE6FB7C5C7}" srcId="{7F01AC2F-0CC0-4735-8BDC-05996544C653}" destId="{E493D90D-041F-4C6B-B63A-53364463F47F}" srcOrd="3" destOrd="0" parTransId="{CE219BF6-2C4B-497D-977B-ECC528E97E99}" sibTransId="{B9AADAB5-F44F-4D29-A5AD-5653C6599927}"/>
    <dgm:cxn modelId="{CDFC0ADB-B96A-468A-AA02-494A9BBB6B85}" type="presOf" srcId="{3EA35C3C-41B8-4BFE-AD68-9B2BE8F6517E}" destId="{740EC610-3F0E-4CED-AC7B-97C15DC8811F}" srcOrd="0" destOrd="0" presId="urn:microsoft.com/office/officeart/2005/8/layout/hList6"/>
    <dgm:cxn modelId="{36162EAA-A9E8-4251-8FA8-EE88AC79E0EF}" type="presParOf" srcId="{28B1C055-44F5-4889-862B-862771AFEBCA}" destId="{70E1C6CD-33AF-4A04-BD82-0E1C0334DBD0}" srcOrd="0" destOrd="0" presId="urn:microsoft.com/office/officeart/2005/8/layout/hList6"/>
    <dgm:cxn modelId="{B04406B4-F556-4A3F-9CCC-6E39F1ABBCF9}" type="presParOf" srcId="{28B1C055-44F5-4889-862B-862771AFEBCA}" destId="{E0BB5373-4A12-4966-AD16-68333A99918C}" srcOrd="1" destOrd="0" presId="urn:microsoft.com/office/officeart/2005/8/layout/hList6"/>
    <dgm:cxn modelId="{B40B95F7-F45E-4A70-988B-4087B1E3F779}" type="presParOf" srcId="{28B1C055-44F5-4889-862B-862771AFEBCA}" destId="{740EC610-3F0E-4CED-AC7B-97C15DC8811F}" srcOrd="2" destOrd="0" presId="urn:microsoft.com/office/officeart/2005/8/layout/hList6"/>
    <dgm:cxn modelId="{698C6BF7-6AF5-4650-875D-71049F5CE38F}" type="presParOf" srcId="{28B1C055-44F5-4889-862B-862771AFEBCA}" destId="{AC4F72D1-E300-4E88-B48C-99473AACD766}" srcOrd="3" destOrd="0" presId="urn:microsoft.com/office/officeart/2005/8/layout/hList6"/>
    <dgm:cxn modelId="{638D6F7F-AFB0-4556-99E8-A7D5E71208EF}" type="presParOf" srcId="{28B1C055-44F5-4889-862B-862771AFEBCA}" destId="{60795323-71AC-4418-9ACC-B8A519F0571E}" srcOrd="4" destOrd="0" presId="urn:microsoft.com/office/officeart/2005/8/layout/hList6"/>
    <dgm:cxn modelId="{8C6FB453-8A03-4AFA-A30D-CE45C3CE0363}" type="presParOf" srcId="{28B1C055-44F5-4889-862B-862771AFEBCA}" destId="{4239DD6F-9797-4F55-B7B1-0132687EE6DA}" srcOrd="5" destOrd="0" presId="urn:microsoft.com/office/officeart/2005/8/layout/hList6"/>
    <dgm:cxn modelId="{C9F237C6-7206-4967-A285-58F3D7CA82BD}" type="presParOf" srcId="{28B1C055-44F5-4889-862B-862771AFEBCA}" destId="{B7F29418-8AA1-4F23-8447-225F45E78F53}" srcOrd="6" destOrd="0" presId="urn:microsoft.com/office/officeart/2005/8/layout/hList6"/>
    <dgm:cxn modelId="{6B1BDD84-C76E-4629-8B0E-01A441036A48}" type="presParOf" srcId="{28B1C055-44F5-4889-862B-862771AFEBCA}" destId="{69D9CE17-6762-4025-AA4B-245108CE2E24}" srcOrd="7" destOrd="0" presId="urn:microsoft.com/office/officeart/2005/8/layout/hList6"/>
    <dgm:cxn modelId="{875E38AB-8134-438B-AE57-E16A2A2B0186}" type="presParOf" srcId="{28B1C055-44F5-4889-862B-862771AFEBCA}" destId="{D65F0243-A59B-4518-843D-6AAE3D76FA6B}"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2796EBE-D4EC-47E2-B569-7F2EAD00F2E0}"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IN"/>
        </a:p>
      </dgm:t>
    </dgm:pt>
    <dgm:pt modelId="{5E040762-A5EC-480A-AEF6-72B6A447F03E}">
      <dgm:prSet custT="1"/>
      <dgm:spPr>
        <a:solidFill>
          <a:schemeClr val="bg1">
            <a:lumMod val="75000"/>
          </a:schemeClr>
        </a:solidFill>
        <a:ln w="57150">
          <a:solidFill>
            <a:srgbClr val="002060"/>
          </a:solidFill>
        </a:ln>
      </dgm:spPr>
      <dgm:t>
        <a:bodyPr/>
        <a:lstStyle/>
        <a:p>
          <a:pPr rtl="0"/>
          <a:r>
            <a:rPr lang="en-IN" sz="1800" b="1" u="sng" dirty="0" smtClean="0">
              <a:solidFill>
                <a:schemeClr val="tx1"/>
              </a:solidFill>
              <a:effectLst>
                <a:glow rad="63500">
                  <a:schemeClr val="accent4">
                    <a:satMod val="175000"/>
                    <a:alpha val="40000"/>
                  </a:schemeClr>
                </a:glow>
              </a:effectLst>
            </a:rPr>
            <a:t>SQL QUERY</a:t>
          </a:r>
        </a:p>
        <a:p>
          <a:pPr rtl="0"/>
          <a:r>
            <a:rPr lang="en-IN" sz="1600" b="1" u="none" dirty="0" smtClean="0">
              <a:solidFill>
                <a:schemeClr val="tx1"/>
              </a:solidFill>
              <a:effectLst>
                <a:glow rad="63500">
                  <a:schemeClr val="accent4">
                    <a:satMod val="175000"/>
                    <a:alpha val="40000"/>
                  </a:schemeClr>
                </a:glow>
              </a:effectLst>
            </a:rPr>
            <a:t>select c.campaign_name,  sum(base_price*quantity_sold_before_promo) as revenue_before_promo, sum(base_price*quantity_sold_after_promo) as revenue_after_promo                                                 from fact_events f inner join dim_campaigns c on f.campaign_id=c.campaign_id                                 group by c.campaign_name;</a:t>
          </a:r>
          <a:endParaRPr lang="en-IN" sz="1600" b="1" u="none" dirty="0">
            <a:solidFill>
              <a:schemeClr val="tx1"/>
            </a:solidFill>
            <a:effectLst>
              <a:glow rad="63500">
                <a:schemeClr val="accent4">
                  <a:satMod val="175000"/>
                  <a:alpha val="40000"/>
                </a:schemeClr>
              </a:glow>
            </a:effectLst>
          </a:endParaRPr>
        </a:p>
      </dgm:t>
    </dgm:pt>
    <dgm:pt modelId="{DCA7C257-85C4-49D7-8978-690CD0E92FEA}" type="parTrans" cxnId="{3BB9A853-695B-4424-B8FE-BC0F8939B7A8}">
      <dgm:prSet/>
      <dgm:spPr/>
      <dgm:t>
        <a:bodyPr/>
        <a:lstStyle/>
        <a:p>
          <a:endParaRPr lang="en-IN"/>
        </a:p>
      </dgm:t>
    </dgm:pt>
    <dgm:pt modelId="{1097CA08-654B-441C-B6A7-68468D530847}" type="sibTrans" cxnId="{3BB9A853-695B-4424-B8FE-BC0F8939B7A8}">
      <dgm:prSet/>
      <dgm:spPr/>
      <dgm:t>
        <a:bodyPr/>
        <a:lstStyle/>
        <a:p>
          <a:endParaRPr lang="en-IN"/>
        </a:p>
      </dgm:t>
    </dgm:pt>
    <dgm:pt modelId="{7D70480C-9C97-4C88-8528-6364A7534011}" type="pres">
      <dgm:prSet presAssocID="{D2796EBE-D4EC-47E2-B569-7F2EAD00F2E0}" presName="Name0" presStyleCnt="0">
        <dgm:presLayoutVars>
          <dgm:chMax/>
          <dgm:chPref/>
          <dgm:dir/>
        </dgm:presLayoutVars>
      </dgm:prSet>
      <dgm:spPr/>
      <dgm:t>
        <a:bodyPr/>
        <a:lstStyle/>
        <a:p>
          <a:endParaRPr lang="en-IN"/>
        </a:p>
      </dgm:t>
    </dgm:pt>
    <dgm:pt modelId="{947AFAF5-F283-4AD8-8735-B191E38E3EC4}" type="pres">
      <dgm:prSet presAssocID="{5E040762-A5EC-480A-AEF6-72B6A447F03E}" presName="parenttextcomposite" presStyleCnt="0"/>
      <dgm:spPr/>
    </dgm:pt>
    <dgm:pt modelId="{F76B3C67-4FD9-4609-A257-B8414DCF212D}" type="pres">
      <dgm:prSet presAssocID="{5E040762-A5EC-480A-AEF6-72B6A447F03E}" presName="parenttext" presStyleLbl="revTx" presStyleIdx="0" presStyleCnt="1" custScaleX="108248" custScaleY="608278" custLinFactNeighborY="1">
        <dgm:presLayoutVars>
          <dgm:chMax/>
          <dgm:chPref val="2"/>
          <dgm:bulletEnabled val="1"/>
        </dgm:presLayoutVars>
      </dgm:prSet>
      <dgm:spPr/>
      <dgm:t>
        <a:bodyPr/>
        <a:lstStyle/>
        <a:p>
          <a:endParaRPr lang="en-IN"/>
        </a:p>
      </dgm:t>
    </dgm:pt>
    <dgm:pt modelId="{022E3BE0-5F43-4540-A907-1D240EDE7A2D}" type="pres">
      <dgm:prSet presAssocID="{5E040762-A5EC-480A-AEF6-72B6A447F03E}" presName="parallelogramComposite" presStyleCnt="0"/>
      <dgm:spPr/>
    </dgm:pt>
    <dgm:pt modelId="{35DC90F2-061B-4BBC-8481-E58F841AA5C0}" type="pres">
      <dgm:prSet presAssocID="{5E040762-A5EC-480A-AEF6-72B6A447F03E}" presName="parallelogram1" presStyleLbl="alignNode1" presStyleIdx="0" presStyleCnt="7"/>
      <dgm:spPr>
        <a:solidFill>
          <a:srgbClr val="36E6DD"/>
        </a:solidFill>
      </dgm:spPr>
    </dgm:pt>
    <dgm:pt modelId="{9FABE7DF-07CF-41CD-9804-3C84178E1899}" type="pres">
      <dgm:prSet presAssocID="{5E040762-A5EC-480A-AEF6-72B6A447F03E}" presName="parallelogram2" presStyleLbl="alignNode1" presStyleIdx="1" presStyleCnt="7"/>
      <dgm:spPr>
        <a:solidFill>
          <a:srgbClr val="36E6DD"/>
        </a:solidFill>
      </dgm:spPr>
    </dgm:pt>
    <dgm:pt modelId="{3486D47F-870B-471B-A558-43668E2CAAFA}" type="pres">
      <dgm:prSet presAssocID="{5E040762-A5EC-480A-AEF6-72B6A447F03E}" presName="parallelogram3" presStyleLbl="alignNode1" presStyleIdx="2" presStyleCnt="7"/>
      <dgm:spPr>
        <a:solidFill>
          <a:srgbClr val="36E6DD"/>
        </a:solidFill>
      </dgm:spPr>
    </dgm:pt>
    <dgm:pt modelId="{A0F5F7E0-02E0-4978-84BE-41FFF97CADDA}" type="pres">
      <dgm:prSet presAssocID="{5E040762-A5EC-480A-AEF6-72B6A447F03E}" presName="parallelogram4" presStyleLbl="alignNode1" presStyleIdx="3" presStyleCnt="7"/>
      <dgm:spPr>
        <a:solidFill>
          <a:srgbClr val="36E6DD"/>
        </a:solidFill>
      </dgm:spPr>
    </dgm:pt>
    <dgm:pt modelId="{0CFA65FE-1AE6-4034-8CD2-479B776AA2B6}" type="pres">
      <dgm:prSet presAssocID="{5E040762-A5EC-480A-AEF6-72B6A447F03E}" presName="parallelogram5" presStyleLbl="alignNode1" presStyleIdx="4" presStyleCnt="7"/>
      <dgm:spPr>
        <a:solidFill>
          <a:srgbClr val="36E6DD"/>
        </a:solidFill>
      </dgm:spPr>
    </dgm:pt>
    <dgm:pt modelId="{DFC27EFE-0C34-4118-A2D4-09DDF58A1272}" type="pres">
      <dgm:prSet presAssocID="{5E040762-A5EC-480A-AEF6-72B6A447F03E}" presName="parallelogram6" presStyleLbl="alignNode1" presStyleIdx="5" presStyleCnt="7"/>
      <dgm:spPr>
        <a:solidFill>
          <a:srgbClr val="36E6DD"/>
        </a:solidFill>
      </dgm:spPr>
    </dgm:pt>
    <dgm:pt modelId="{D7B7F3E3-1A92-439E-8DED-C44CAA53175A}" type="pres">
      <dgm:prSet presAssocID="{5E040762-A5EC-480A-AEF6-72B6A447F03E}" presName="parallelogram7" presStyleLbl="alignNode1" presStyleIdx="6" presStyleCnt="7" custLinFactNeighborX="-523"/>
      <dgm:spPr>
        <a:solidFill>
          <a:srgbClr val="36E6DD"/>
        </a:solidFill>
      </dgm:spPr>
    </dgm:pt>
  </dgm:ptLst>
  <dgm:cxnLst>
    <dgm:cxn modelId="{3BB9A853-695B-4424-B8FE-BC0F8939B7A8}" srcId="{D2796EBE-D4EC-47E2-B569-7F2EAD00F2E0}" destId="{5E040762-A5EC-480A-AEF6-72B6A447F03E}" srcOrd="0" destOrd="0" parTransId="{DCA7C257-85C4-49D7-8978-690CD0E92FEA}" sibTransId="{1097CA08-654B-441C-B6A7-68468D530847}"/>
    <dgm:cxn modelId="{A3B42FC4-385C-4985-AF81-99D51B5CC1D0}" type="presOf" srcId="{D2796EBE-D4EC-47E2-B569-7F2EAD00F2E0}" destId="{7D70480C-9C97-4C88-8528-6364A7534011}" srcOrd="0" destOrd="0" presId="urn:microsoft.com/office/officeart/2008/layout/VerticalAccentList"/>
    <dgm:cxn modelId="{300E15D1-A30A-426A-AE30-66D8ECD710F5}" type="presOf" srcId="{5E040762-A5EC-480A-AEF6-72B6A447F03E}" destId="{F76B3C67-4FD9-4609-A257-B8414DCF212D}" srcOrd="0" destOrd="0" presId="urn:microsoft.com/office/officeart/2008/layout/VerticalAccentList"/>
    <dgm:cxn modelId="{BC096C33-ABC0-460B-B1F2-A29A39B24A80}" type="presParOf" srcId="{7D70480C-9C97-4C88-8528-6364A7534011}" destId="{947AFAF5-F283-4AD8-8735-B191E38E3EC4}" srcOrd="0" destOrd="0" presId="urn:microsoft.com/office/officeart/2008/layout/VerticalAccentList"/>
    <dgm:cxn modelId="{299284C9-AE5A-4959-9006-B2132E73EEDC}" type="presParOf" srcId="{947AFAF5-F283-4AD8-8735-B191E38E3EC4}" destId="{F76B3C67-4FD9-4609-A257-B8414DCF212D}" srcOrd="0" destOrd="0" presId="urn:microsoft.com/office/officeart/2008/layout/VerticalAccentList"/>
    <dgm:cxn modelId="{D1FED09F-0A93-4EFE-8FBB-B31E0F9831B5}" type="presParOf" srcId="{7D70480C-9C97-4C88-8528-6364A7534011}" destId="{022E3BE0-5F43-4540-A907-1D240EDE7A2D}" srcOrd="1" destOrd="0" presId="urn:microsoft.com/office/officeart/2008/layout/VerticalAccentList"/>
    <dgm:cxn modelId="{58D16CBF-B132-4A5C-97B8-0CEC2BDB61D7}" type="presParOf" srcId="{022E3BE0-5F43-4540-A907-1D240EDE7A2D}" destId="{35DC90F2-061B-4BBC-8481-E58F841AA5C0}" srcOrd="0" destOrd="0" presId="urn:microsoft.com/office/officeart/2008/layout/VerticalAccentList"/>
    <dgm:cxn modelId="{57D37E53-6B08-4B28-8F5C-67DAB7B2109C}" type="presParOf" srcId="{022E3BE0-5F43-4540-A907-1D240EDE7A2D}" destId="{9FABE7DF-07CF-41CD-9804-3C84178E1899}" srcOrd="1" destOrd="0" presId="urn:microsoft.com/office/officeart/2008/layout/VerticalAccentList"/>
    <dgm:cxn modelId="{E441932C-118C-478A-A498-70542B32B6C1}" type="presParOf" srcId="{022E3BE0-5F43-4540-A907-1D240EDE7A2D}" destId="{3486D47F-870B-471B-A558-43668E2CAAFA}" srcOrd="2" destOrd="0" presId="urn:microsoft.com/office/officeart/2008/layout/VerticalAccentList"/>
    <dgm:cxn modelId="{26933746-DAF5-4B8A-BA0F-49F1F14D58EC}" type="presParOf" srcId="{022E3BE0-5F43-4540-A907-1D240EDE7A2D}" destId="{A0F5F7E0-02E0-4978-84BE-41FFF97CADDA}" srcOrd="3" destOrd="0" presId="urn:microsoft.com/office/officeart/2008/layout/VerticalAccentList"/>
    <dgm:cxn modelId="{1D534194-F318-4111-BF1F-487C0C3A23D7}" type="presParOf" srcId="{022E3BE0-5F43-4540-A907-1D240EDE7A2D}" destId="{0CFA65FE-1AE6-4034-8CD2-479B776AA2B6}" srcOrd="4" destOrd="0" presId="urn:microsoft.com/office/officeart/2008/layout/VerticalAccentList"/>
    <dgm:cxn modelId="{7FCFE114-6A63-42A1-B92F-ABDFBC393A75}" type="presParOf" srcId="{022E3BE0-5F43-4540-A907-1D240EDE7A2D}" destId="{DFC27EFE-0C34-4118-A2D4-09DDF58A1272}" srcOrd="5" destOrd="0" presId="urn:microsoft.com/office/officeart/2008/layout/VerticalAccentList"/>
    <dgm:cxn modelId="{E9BA6B7C-6734-4AD8-A774-1C2C428EE4E5}" type="presParOf" srcId="{022E3BE0-5F43-4540-A907-1D240EDE7A2D}" destId="{D7B7F3E3-1A92-439E-8DED-C44CAA53175A}" srcOrd="6" destOrd="0" presId="urn:microsoft.com/office/officeart/2008/layout/VerticalAccentLis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313581D-68D3-4526-B68C-592C023BD22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0878466B-1F6D-4D3C-AD47-4EDEC7656E1D}" type="pres">
      <dgm:prSet presAssocID="{9313581D-68D3-4526-B68C-592C023BD221}" presName="Name0" presStyleCnt="0">
        <dgm:presLayoutVars>
          <dgm:chPref val="3"/>
          <dgm:dir/>
          <dgm:animLvl val="lvl"/>
          <dgm:resizeHandles/>
        </dgm:presLayoutVars>
      </dgm:prSet>
      <dgm:spPr/>
      <dgm:t>
        <a:bodyPr/>
        <a:lstStyle/>
        <a:p>
          <a:endParaRPr lang="en-IN"/>
        </a:p>
      </dgm:t>
    </dgm:pt>
  </dgm:ptLst>
  <dgm:cxnLst>
    <dgm:cxn modelId="{328357FD-61BE-4828-8785-DCF9BBED7B32}" type="presOf" srcId="{9313581D-68D3-4526-B68C-592C023BD221}" destId="{0878466B-1F6D-4D3C-AD47-4EDEC7656E1D}"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6DEC4309-8C56-425B-931F-3EAC8E9EBC13}" type="doc">
      <dgm:prSet loTypeId="urn:microsoft.com/office/officeart/2005/8/layout/arrow1" loCatId="relationship" qsTypeId="urn:microsoft.com/office/officeart/2005/8/quickstyle/simple1" qsCatId="simple" csTypeId="urn:microsoft.com/office/officeart/2005/8/colors/accent1_2" csCatId="accent1" phldr="1"/>
      <dgm:spPr/>
      <dgm:t>
        <a:bodyPr/>
        <a:lstStyle/>
        <a:p>
          <a:endParaRPr lang="en-IN"/>
        </a:p>
      </dgm:t>
    </dgm:pt>
    <dgm:pt modelId="{0C6AB46F-D023-468D-85DF-A1644C934C76}">
      <dgm:prSet custT="1"/>
      <dgm:spPr>
        <a:solidFill>
          <a:srgbClr val="36E6DD"/>
        </a:solidFill>
        <a:ln w="76200">
          <a:solidFill>
            <a:srgbClr val="002060"/>
          </a:solidFill>
        </a:ln>
      </dgm:spPr>
      <dgm:t>
        <a:bodyPr/>
        <a:lstStyle/>
        <a:p>
          <a:pPr rtl="0"/>
          <a:r>
            <a:rPr lang="en-GB" sz="1600" b="1" dirty="0" smtClean="0">
              <a:solidFill>
                <a:schemeClr val="tx1"/>
              </a:solidFill>
              <a:effectLst>
                <a:glow rad="63500">
                  <a:schemeClr val="accent4">
                    <a:satMod val="175000"/>
                    <a:alpha val="40000"/>
                  </a:schemeClr>
                </a:glow>
              </a:effectLst>
            </a:rPr>
            <a:t>BUSINESS REQUEST 4 </a:t>
          </a:r>
          <a:endParaRPr lang="en-IN" sz="1600" dirty="0">
            <a:solidFill>
              <a:schemeClr val="tx1"/>
            </a:solidFill>
            <a:effectLst>
              <a:glow rad="63500">
                <a:schemeClr val="accent4">
                  <a:satMod val="175000"/>
                  <a:alpha val="40000"/>
                </a:schemeClr>
              </a:glow>
            </a:effectLst>
          </a:endParaRPr>
        </a:p>
      </dgm:t>
    </dgm:pt>
    <dgm:pt modelId="{D1C96FAD-26BE-47DE-8B36-0B8414D5D6EB}" type="parTrans" cxnId="{F617DE37-4838-4C1C-B63D-31FDDF76F278}">
      <dgm:prSet/>
      <dgm:spPr/>
      <dgm:t>
        <a:bodyPr/>
        <a:lstStyle/>
        <a:p>
          <a:endParaRPr lang="en-IN"/>
        </a:p>
      </dgm:t>
    </dgm:pt>
    <dgm:pt modelId="{1D656763-79E4-40DD-9F12-233B5F375326}" type="sibTrans" cxnId="{F617DE37-4838-4C1C-B63D-31FDDF76F278}">
      <dgm:prSet/>
      <dgm:spPr/>
      <dgm:t>
        <a:bodyPr/>
        <a:lstStyle/>
        <a:p>
          <a:endParaRPr lang="en-IN"/>
        </a:p>
      </dgm:t>
    </dgm:pt>
    <dgm:pt modelId="{05149616-91E7-4E73-ABE4-AF0A446768AC}">
      <dgm:prSet custT="1"/>
      <dgm:spPr>
        <a:solidFill>
          <a:srgbClr val="36E6DD"/>
        </a:solidFill>
        <a:ln w="76200">
          <a:solidFill>
            <a:srgbClr val="002060"/>
          </a:solidFill>
        </a:ln>
      </dgm:spPr>
      <dgm:t>
        <a:bodyPr/>
        <a:lstStyle/>
        <a:p>
          <a:pPr rtl="0"/>
          <a:r>
            <a:rPr lang="en-GB" sz="1600" b="1" u="sng" dirty="0" smtClean="0">
              <a:solidFill>
                <a:schemeClr val="tx1"/>
              </a:solidFill>
              <a:effectLst>
                <a:glow rad="63500">
                  <a:schemeClr val="accent4">
                    <a:satMod val="175000"/>
                    <a:alpha val="40000"/>
                  </a:schemeClr>
                </a:glow>
              </a:effectLst>
            </a:rPr>
            <a:t>QUESTION</a:t>
          </a:r>
        </a:p>
        <a:p>
          <a:pPr rtl="0"/>
          <a:r>
            <a:rPr lang="en-GB" sz="1200" b="1" u="none" dirty="0" smtClean="0">
              <a:solidFill>
                <a:schemeClr val="tx1"/>
              </a:solidFill>
              <a:effectLst>
                <a:glow rad="63500">
                  <a:schemeClr val="accent4">
                    <a:satMod val="175000"/>
                    <a:alpha val="40000"/>
                  </a:schemeClr>
                </a:glow>
              </a:effectLst>
            </a:rPr>
            <a:t>Produce a report that calculates the Incremental Sold Quantity (ISU%) for each category during the Diwali campaign. Additionally, provide rankings for the categories based on their ISU%. The report will include three key fields: category, ISU%, and rank order. </a:t>
          </a:r>
          <a:endParaRPr lang="en-IN" sz="1200" b="1" u="none" dirty="0" smtClean="0">
            <a:solidFill>
              <a:schemeClr val="tx1"/>
            </a:solidFill>
            <a:effectLst>
              <a:glow rad="63500">
                <a:schemeClr val="accent4">
                  <a:satMod val="175000"/>
                  <a:alpha val="40000"/>
                </a:schemeClr>
              </a:glow>
            </a:effectLst>
          </a:endParaRPr>
        </a:p>
        <a:p>
          <a:pPr rtl="0"/>
          <a:endParaRPr lang="en-GB" sz="1600" b="1" u="sng" dirty="0" smtClean="0">
            <a:solidFill>
              <a:schemeClr val="tx1"/>
            </a:solidFill>
            <a:effectLst>
              <a:glow rad="63500">
                <a:schemeClr val="accent4">
                  <a:satMod val="175000"/>
                  <a:alpha val="40000"/>
                </a:schemeClr>
              </a:glow>
            </a:effectLst>
          </a:endParaRPr>
        </a:p>
      </dgm:t>
    </dgm:pt>
    <dgm:pt modelId="{065F247B-1C99-4360-ACD8-3366B8F88185}" type="parTrans" cxnId="{5288CD50-B540-4B3D-8516-E2B439B3358B}">
      <dgm:prSet/>
      <dgm:spPr/>
      <dgm:t>
        <a:bodyPr/>
        <a:lstStyle/>
        <a:p>
          <a:endParaRPr lang="en-IN"/>
        </a:p>
      </dgm:t>
    </dgm:pt>
    <dgm:pt modelId="{477BC5C0-FA2E-4D28-9017-6DD8C69E3043}" type="sibTrans" cxnId="{5288CD50-B540-4B3D-8516-E2B439B3358B}">
      <dgm:prSet/>
      <dgm:spPr/>
      <dgm:t>
        <a:bodyPr/>
        <a:lstStyle/>
        <a:p>
          <a:endParaRPr lang="en-IN"/>
        </a:p>
      </dgm:t>
    </dgm:pt>
    <dgm:pt modelId="{532F95F3-F4DE-4C19-9DCA-0B2D73B03F09}">
      <dgm:prSet custT="1"/>
      <dgm:spPr>
        <a:solidFill>
          <a:srgbClr val="36E6DD"/>
        </a:solidFill>
        <a:ln w="76200">
          <a:solidFill>
            <a:srgbClr val="002060"/>
          </a:solidFill>
        </a:ln>
      </dgm:spPr>
      <dgm:t>
        <a:bodyPr/>
        <a:lstStyle/>
        <a:p>
          <a:pPr rtl="0"/>
          <a:r>
            <a:rPr lang="en-GB" sz="1600" b="1" u="sng" dirty="0" smtClean="0">
              <a:solidFill>
                <a:schemeClr val="tx1"/>
              </a:solidFill>
              <a:effectLst>
                <a:glow rad="63500">
                  <a:schemeClr val="accent4">
                    <a:satMod val="175000"/>
                    <a:alpha val="40000"/>
                  </a:schemeClr>
                </a:glow>
              </a:effectLst>
            </a:rPr>
            <a:t>RESULT</a:t>
          </a:r>
        </a:p>
        <a:p>
          <a:pPr rtl="0"/>
          <a:r>
            <a:rPr lang="en-GB" sz="1400" b="1" u="none" dirty="0" smtClean="0">
              <a:solidFill>
                <a:schemeClr val="tx1"/>
              </a:solidFill>
              <a:effectLst>
                <a:glow rad="63500">
                  <a:schemeClr val="accent4">
                    <a:satMod val="175000"/>
                    <a:alpha val="40000"/>
                  </a:schemeClr>
                </a:glow>
              </a:effectLst>
            </a:rPr>
            <a:t>During the Diwali campaign, the home appliances and home care categories exhibited the highest increase in ISU% (Item Sold Units percentage). This indicates a surge in the quantity of products sold within these two categories following the application of promotions.</a:t>
          </a:r>
          <a:endParaRPr lang="en-IN" sz="1400" u="none" dirty="0">
            <a:solidFill>
              <a:schemeClr val="tx1"/>
            </a:solidFill>
            <a:effectLst>
              <a:glow rad="63500">
                <a:schemeClr val="accent4">
                  <a:satMod val="175000"/>
                  <a:alpha val="40000"/>
                </a:schemeClr>
              </a:glow>
            </a:effectLst>
          </a:endParaRPr>
        </a:p>
      </dgm:t>
    </dgm:pt>
    <dgm:pt modelId="{BDD9C945-1D39-478B-BCC8-244D8E59574F}" type="parTrans" cxnId="{1948AD0B-3A0E-4CC1-8097-BAB3B15FB1B2}">
      <dgm:prSet/>
      <dgm:spPr/>
      <dgm:t>
        <a:bodyPr/>
        <a:lstStyle/>
        <a:p>
          <a:endParaRPr lang="en-IN"/>
        </a:p>
      </dgm:t>
    </dgm:pt>
    <dgm:pt modelId="{CBC42D25-75DA-47CD-B1A1-816EBF73593B}" type="sibTrans" cxnId="{1948AD0B-3A0E-4CC1-8097-BAB3B15FB1B2}">
      <dgm:prSet/>
      <dgm:spPr/>
      <dgm:t>
        <a:bodyPr/>
        <a:lstStyle/>
        <a:p>
          <a:endParaRPr lang="en-IN"/>
        </a:p>
      </dgm:t>
    </dgm:pt>
    <dgm:pt modelId="{090DCAB0-9E7F-41C0-89CF-C2D3A13C0582}" type="pres">
      <dgm:prSet presAssocID="{6DEC4309-8C56-425B-931F-3EAC8E9EBC13}" presName="cycle" presStyleCnt="0">
        <dgm:presLayoutVars>
          <dgm:dir/>
          <dgm:resizeHandles val="exact"/>
        </dgm:presLayoutVars>
      </dgm:prSet>
      <dgm:spPr/>
      <dgm:t>
        <a:bodyPr/>
        <a:lstStyle/>
        <a:p>
          <a:endParaRPr lang="en-IN"/>
        </a:p>
      </dgm:t>
    </dgm:pt>
    <dgm:pt modelId="{5F470B45-C0C5-4AE3-8FBD-A5F8D3F13444}" type="pres">
      <dgm:prSet presAssocID="{0C6AB46F-D023-468D-85DF-A1644C934C76}" presName="arrow" presStyleLbl="node1" presStyleIdx="0" presStyleCnt="3" custRadScaleRad="102570">
        <dgm:presLayoutVars>
          <dgm:bulletEnabled val="1"/>
        </dgm:presLayoutVars>
      </dgm:prSet>
      <dgm:spPr/>
      <dgm:t>
        <a:bodyPr/>
        <a:lstStyle/>
        <a:p>
          <a:endParaRPr lang="en-IN"/>
        </a:p>
      </dgm:t>
    </dgm:pt>
    <dgm:pt modelId="{30ACEBA5-6039-4F7B-9A57-B525868F1A95}" type="pres">
      <dgm:prSet presAssocID="{05149616-91E7-4E73-ABE4-AF0A446768AC}" presName="arrow" presStyleLbl="node1" presStyleIdx="1" presStyleCnt="3" custScaleX="136504" custScaleY="107250">
        <dgm:presLayoutVars>
          <dgm:bulletEnabled val="1"/>
        </dgm:presLayoutVars>
      </dgm:prSet>
      <dgm:spPr/>
      <dgm:t>
        <a:bodyPr/>
        <a:lstStyle/>
        <a:p>
          <a:endParaRPr lang="en-IN"/>
        </a:p>
      </dgm:t>
    </dgm:pt>
    <dgm:pt modelId="{0E0FCBE0-138C-4172-89D8-85A46CB25931}" type="pres">
      <dgm:prSet presAssocID="{532F95F3-F4DE-4C19-9DCA-0B2D73B03F09}" presName="arrow" presStyleLbl="node1" presStyleIdx="2" presStyleCnt="3" custScaleX="151110" custScaleY="112312">
        <dgm:presLayoutVars>
          <dgm:bulletEnabled val="1"/>
        </dgm:presLayoutVars>
      </dgm:prSet>
      <dgm:spPr/>
      <dgm:t>
        <a:bodyPr/>
        <a:lstStyle/>
        <a:p>
          <a:endParaRPr lang="en-IN"/>
        </a:p>
      </dgm:t>
    </dgm:pt>
  </dgm:ptLst>
  <dgm:cxnLst>
    <dgm:cxn modelId="{FFABF62B-F628-4A0F-A35D-CA75AC301BC5}" type="presOf" srcId="{6DEC4309-8C56-425B-931F-3EAC8E9EBC13}" destId="{090DCAB0-9E7F-41C0-89CF-C2D3A13C0582}" srcOrd="0" destOrd="0" presId="urn:microsoft.com/office/officeart/2005/8/layout/arrow1"/>
    <dgm:cxn modelId="{5288CD50-B540-4B3D-8516-E2B439B3358B}" srcId="{6DEC4309-8C56-425B-931F-3EAC8E9EBC13}" destId="{05149616-91E7-4E73-ABE4-AF0A446768AC}" srcOrd="1" destOrd="0" parTransId="{065F247B-1C99-4360-ACD8-3366B8F88185}" sibTransId="{477BC5C0-FA2E-4D28-9017-6DD8C69E3043}"/>
    <dgm:cxn modelId="{0E73A666-5BC1-4E45-8988-445462C6FDF8}" type="presOf" srcId="{0C6AB46F-D023-468D-85DF-A1644C934C76}" destId="{5F470B45-C0C5-4AE3-8FBD-A5F8D3F13444}" srcOrd="0" destOrd="0" presId="urn:microsoft.com/office/officeart/2005/8/layout/arrow1"/>
    <dgm:cxn modelId="{0D11C856-440A-40A7-BA3F-E4E5ED9978DA}" type="presOf" srcId="{05149616-91E7-4E73-ABE4-AF0A446768AC}" destId="{30ACEBA5-6039-4F7B-9A57-B525868F1A95}" srcOrd="0" destOrd="0" presId="urn:microsoft.com/office/officeart/2005/8/layout/arrow1"/>
    <dgm:cxn modelId="{F617DE37-4838-4C1C-B63D-31FDDF76F278}" srcId="{6DEC4309-8C56-425B-931F-3EAC8E9EBC13}" destId="{0C6AB46F-D023-468D-85DF-A1644C934C76}" srcOrd="0" destOrd="0" parTransId="{D1C96FAD-26BE-47DE-8B36-0B8414D5D6EB}" sibTransId="{1D656763-79E4-40DD-9F12-233B5F375326}"/>
    <dgm:cxn modelId="{1948AD0B-3A0E-4CC1-8097-BAB3B15FB1B2}" srcId="{6DEC4309-8C56-425B-931F-3EAC8E9EBC13}" destId="{532F95F3-F4DE-4C19-9DCA-0B2D73B03F09}" srcOrd="2" destOrd="0" parTransId="{BDD9C945-1D39-478B-BCC8-244D8E59574F}" sibTransId="{CBC42D25-75DA-47CD-B1A1-816EBF73593B}"/>
    <dgm:cxn modelId="{5F8BE02C-DB76-4758-AB7F-2161165F872F}" type="presOf" srcId="{532F95F3-F4DE-4C19-9DCA-0B2D73B03F09}" destId="{0E0FCBE0-138C-4172-89D8-85A46CB25931}" srcOrd="0" destOrd="0" presId="urn:microsoft.com/office/officeart/2005/8/layout/arrow1"/>
    <dgm:cxn modelId="{971AD847-8F2F-40AE-A4D1-68D858C62FD7}" type="presParOf" srcId="{090DCAB0-9E7F-41C0-89CF-C2D3A13C0582}" destId="{5F470B45-C0C5-4AE3-8FBD-A5F8D3F13444}" srcOrd="0" destOrd="0" presId="urn:microsoft.com/office/officeart/2005/8/layout/arrow1"/>
    <dgm:cxn modelId="{244700E9-7F4F-4677-8EBC-0EFDB76A4D7F}" type="presParOf" srcId="{090DCAB0-9E7F-41C0-89CF-C2D3A13C0582}" destId="{30ACEBA5-6039-4F7B-9A57-B525868F1A95}" srcOrd="1" destOrd="0" presId="urn:microsoft.com/office/officeart/2005/8/layout/arrow1"/>
    <dgm:cxn modelId="{2402BAD0-F25E-4EB7-90DF-1C79436E35CD}" type="presParOf" srcId="{090DCAB0-9E7F-41C0-89CF-C2D3A13C0582}" destId="{0E0FCBE0-138C-4172-89D8-85A46CB25931}" srcOrd="2" destOrd="0" presId="urn:microsoft.com/office/officeart/2005/8/layout/arrow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D2796EBE-D4EC-47E2-B569-7F2EAD00F2E0}"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IN"/>
        </a:p>
      </dgm:t>
    </dgm:pt>
    <dgm:pt modelId="{5E040762-A5EC-480A-AEF6-72B6A447F03E}">
      <dgm:prSet custT="1"/>
      <dgm:spPr>
        <a:solidFill>
          <a:schemeClr val="bg1">
            <a:lumMod val="75000"/>
          </a:schemeClr>
        </a:solidFill>
        <a:ln w="57150">
          <a:solidFill>
            <a:srgbClr val="002060"/>
          </a:solidFill>
        </a:ln>
      </dgm:spPr>
      <dgm:t>
        <a:bodyPr/>
        <a:lstStyle/>
        <a:p>
          <a:pPr rtl="0"/>
          <a:r>
            <a:rPr lang="en-IN" sz="1800" b="1" u="sng" dirty="0" smtClean="0">
              <a:solidFill>
                <a:schemeClr val="tx1"/>
              </a:solidFill>
              <a:effectLst>
                <a:glow rad="63500">
                  <a:schemeClr val="accent4">
                    <a:satMod val="175000"/>
                    <a:alpha val="40000"/>
                  </a:schemeClr>
                </a:glow>
              </a:effectLst>
            </a:rPr>
            <a:t>SQL QUERY</a:t>
          </a:r>
        </a:p>
        <a:p>
          <a:pPr rtl="0"/>
          <a:r>
            <a:rPr lang="en-IN" sz="1400" b="1" dirty="0" smtClean="0">
              <a:solidFill>
                <a:schemeClr val="tx1"/>
              </a:solidFill>
              <a:effectLst>
                <a:glow rad="63500">
                  <a:schemeClr val="accent4">
                    <a:satMod val="175000"/>
                    <a:alpha val="40000"/>
                  </a:schemeClr>
                </a:glow>
              </a:effectLst>
            </a:rPr>
            <a:t>Select category, round(((qap-qbp)/qbp)*100,2) isu_perc, rank() over(order by ((qap-qbp)/qbp)*100 desc) as rnk  from(Select p.category, sum(quantity_sold_before_promo) as qbp, sum(quantity_sold_after_promo) as qap                                            from fact_events f inner join dim_products p on f.product_code=p.product_code where f.campaign_id="CAMP_DIW_01"group by p.category ) as tt;</a:t>
          </a:r>
          <a:endParaRPr lang="en-IN" sz="1400" b="1" dirty="0">
            <a:solidFill>
              <a:schemeClr val="tx1"/>
            </a:solidFill>
            <a:effectLst>
              <a:glow rad="63500">
                <a:schemeClr val="accent4">
                  <a:satMod val="175000"/>
                  <a:alpha val="40000"/>
                </a:schemeClr>
              </a:glow>
            </a:effectLst>
          </a:endParaRPr>
        </a:p>
      </dgm:t>
    </dgm:pt>
    <dgm:pt modelId="{DCA7C257-85C4-49D7-8978-690CD0E92FEA}" type="parTrans" cxnId="{3BB9A853-695B-4424-B8FE-BC0F8939B7A8}">
      <dgm:prSet/>
      <dgm:spPr/>
      <dgm:t>
        <a:bodyPr/>
        <a:lstStyle/>
        <a:p>
          <a:endParaRPr lang="en-IN"/>
        </a:p>
      </dgm:t>
    </dgm:pt>
    <dgm:pt modelId="{1097CA08-654B-441C-B6A7-68468D530847}" type="sibTrans" cxnId="{3BB9A853-695B-4424-B8FE-BC0F8939B7A8}">
      <dgm:prSet/>
      <dgm:spPr/>
      <dgm:t>
        <a:bodyPr/>
        <a:lstStyle/>
        <a:p>
          <a:endParaRPr lang="en-IN"/>
        </a:p>
      </dgm:t>
    </dgm:pt>
    <dgm:pt modelId="{7D70480C-9C97-4C88-8528-6364A7534011}" type="pres">
      <dgm:prSet presAssocID="{D2796EBE-D4EC-47E2-B569-7F2EAD00F2E0}" presName="Name0" presStyleCnt="0">
        <dgm:presLayoutVars>
          <dgm:chMax/>
          <dgm:chPref/>
          <dgm:dir/>
        </dgm:presLayoutVars>
      </dgm:prSet>
      <dgm:spPr/>
      <dgm:t>
        <a:bodyPr/>
        <a:lstStyle/>
        <a:p>
          <a:endParaRPr lang="en-IN"/>
        </a:p>
      </dgm:t>
    </dgm:pt>
    <dgm:pt modelId="{947AFAF5-F283-4AD8-8735-B191E38E3EC4}" type="pres">
      <dgm:prSet presAssocID="{5E040762-A5EC-480A-AEF6-72B6A447F03E}" presName="parenttextcomposite" presStyleCnt="0"/>
      <dgm:spPr/>
    </dgm:pt>
    <dgm:pt modelId="{F76B3C67-4FD9-4609-A257-B8414DCF212D}" type="pres">
      <dgm:prSet presAssocID="{5E040762-A5EC-480A-AEF6-72B6A447F03E}" presName="parenttext" presStyleLbl="revTx" presStyleIdx="0" presStyleCnt="1" custScaleY="640965" custLinFactNeighborY="1">
        <dgm:presLayoutVars>
          <dgm:chMax/>
          <dgm:chPref val="2"/>
          <dgm:bulletEnabled val="1"/>
        </dgm:presLayoutVars>
      </dgm:prSet>
      <dgm:spPr/>
      <dgm:t>
        <a:bodyPr/>
        <a:lstStyle/>
        <a:p>
          <a:endParaRPr lang="en-IN"/>
        </a:p>
      </dgm:t>
    </dgm:pt>
    <dgm:pt modelId="{022E3BE0-5F43-4540-A907-1D240EDE7A2D}" type="pres">
      <dgm:prSet presAssocID="{5E040762-A5EC-480A-AEF6-72B6A447F03E}" presName="parallelogramComposite" presStyleCnt="0"/>
      <dgm:spPr/>
    </dgm:pt>
    <dgm:pt modelId="{35DC90F2-061B-4BBC-8481-E58F841AA5C0}" type="pres">
      <dgm:prSet presAssocID="{5E040762-A5EC-480A-AEF6-72B6A447F03E}" presName="parallelogram1" presStyleLbl="alignNode1" presStyleIdx="0" presStyleCnt="7"/>
      <dgm:spPr>
        <a:solidFill>
          <a:srgbClr val="36E6DD"/>
        </a:solidFill>
      </dgm:spPr>
    </dgm:pt>
    <dgm:pt modelId="{9FABE7DF-07CF-41CD-9804-3C84178E1899}" type="pres">
      <dgm:prSet presAssocID="{5E040762-A5EC-480A-AEF6-72B6A447F03E}" presName="parallelogram2" presStyleLbl="alignNode1" presStyleIdx="1" presStyleCnt="7"/>
      <dgm:spPr>
        <a:solidFill>
          <a:srgbClr val="36E6DD"/>
        </a:solidFill>
      </dgm:spPr>
    </dgm:pt>
    <dgm:pt modelId="{3486D47F-870B-471B-A558-43668E2CAAFA}" type="pres">
      <dgm:prSet presAssocID="{5E040762-A5EC-480A-AEF6-72B6A447F03E}" presName="parallelogram3" presStyleLbl="alignNode1" presStyleIdx="2" presStyleCnt="7"/>
      <dgm:spPr>
        <a:solidFill>
          <a:srgbClr val="36E6DD"/>
        </a:solidFill>
      </dgm:spPr>
    </dgm:pt>
    <dgm:pt modelId="{A0F5F7E0-02E0-4978-84BE-41FFF97CADDA}" type="pres">
      <dgm:prSet presAssocID="{5E040762-A5EC-480A-AEF6-72B6A447F03E}" presName="parallelogram4" presStyleLbl="alignNode1" presStyleIdx="3" presStyleCnt="7"/>
      <dgm:spPr>
        <a:solidFill>
          <a:srgbClr val="36E6DD"/>
        </a:solidFill>
      </dgm:spPr>
    </dgm:pt>
    <dgm:pt modelId="{0CFA65FE-1AE6-4034-8CD2-479B776AA2B6}" type="pres">
      <dgm:prSet presAssocID="{5E040762-A5EC-480A-AEF6-72B6A447F03E}" presName="parallelogram5" presStyleLbl="alignNode1" presStyleIdx="4" presStyleCnt="7"/>
      <dgm:spPr>
        <a:solidFill>
          <a:srgbClr val="36E6DD"/>
        </a:solidFill>
      </dgm:spPr>
    </dgm:pt>
    <dgm:pt modelId="{DFC27EFE-0C34-4118-A2D4-09DDF58A1272}" type="pres">
      <dgm:prSet presAssocID="{5E040762-A5EC-480A-AEF6-72B6A447F03E}" presName="parallelogram6" presStyleLbl="alignNode1" presStyleIdx="5" presStyleCnt="7"/>
      <dgm:spPr>
        <a:solidFill>
          <a:srgbClr val="36E6DD"/>
        </a:solidFill>
      </dgm:spPr>
    </dgm:pt>
    <dgm:pt modelId="{D7B7F3E3-1A92-439E-8DED-C44CAA53175A}" type="pres">
      <dgm:prSet presAssocID="{5E040762-A5EC-480A-AEF6-72B6A447F03E}" presName="parallelogram7" presStyleLbl="alignNode1" presStyleIdx="6" presStyleCnt="7" custLinFactNeighborX="-523"/>
      <dgm:spPr>
        <a:solidFill>
          <a:srgbClr val="36E6DD"/>
        </a:solidFill>
      </dgm:spPr>
    </dgm:pt>
  </dgm:ptLst>
  <dgm:cxnLst>
    <dgm:cxn modelId="{3BB9A853-695B-4424-B8FE-BC0F8939B7A8}" srcId="{D2796EBE-D4EC-47E2-B569-7F2EAD00F2E0}" destId="{5E040762-A5EC-480A-AEF6-72B6A447F03E}" srcOrd="0" destOrd="0" parTransId="{DCA7C257-85C4-49D7-8978-690CD0E92FEA}" sibTransId="{1097CA08-654B-441C-B6A7-68468D530847}"/>
    <dgm:cxn modelId="{EFB24F87-6692-4E38-BA51-301C198B492B}" type="presOf" srcId="{5E040762-A5EC-480A-AEF6-72B6A447F03E}" destId="{F76B3C67-4FD9-4609-A257-B8414DCF212D}" srcOrd="0" destOrd="0" presId="urn:microsoft.com/office/officeart/2008/layout/VerticalAccentList"/>
    <dgm:cxn modelId="{E0057038-0F6C-45CA-85AE-C4D30A1E1EBC}" type="presOf" srcId="{D2796EBE-D4EC-47E2-B569-7F2EAD00F2E0}" destId="{7D70480C-9C97-4C88-8528-6364A7534011}" srcOrd="0" destOrd="0" presId="urn:microsoft.com/office/officeart/2008/layout/VerticalAccentList"/>
    <dgm:cxn modelId="{666D39CE-B268-4650-AD95-AED60CB1A0CE}" type="presParOf" srcId="{7D70480C-9C97-4C88-8528-6364A7534011}" destId="{947AFAF5-F283-4AD8-8735-B191E38E3EC4}" srcOrd="0" destOrd="0" presId="urn:microsoft.com/office/officeart/2008/layout/VerticalAccentList"/>
    <dgm:cxn modelId="{D0B11ECF-1373-47B8-BF0C-E9B24168100A}" type="presParOf" srcId="{947AFAF5-F283-4AD8-8735-B191E38E3EC4}" destId="{F76B3C67-4FD9-4609-A257-B8414DCF212D}" srcOrd="0" destOrd="0" presId="urn:microsoft.com/office/officeart/2008/layout/VerticalAccentList"/>
    <dgm:cxn modelId="{3A5F2DD8-57CD-4F99-9A6B-FA78027D0348}" type="presParOf" srcId="{7D70480C-9C97-4C88-8528-6364A7534011}" destId="{022E3BE0-5F43-4540-A907-1D240EDE7A2D}" srcOrd="1" destOrd="0" presId="urn:microsoft.com/office/officeart/2008/layout/VerticalAccentList"/>
    <dgm:cxn modelId="{1AA20B5B-6484-425A-8DD7-4BCC0F57FDFE}" type="presParOf" srcId="{022E3BE0-5F43-4540-A907-1D240EDE7A2D}" destId="{35DC90F2-061B-4BBC-8481-E58F841AA5C0}" srcOrd="0" destOrd="0" presId="urn:microsoft.com/office/officeart/2008/layout/VerticalAccentList"/>
    <dgm:cxn modelId="{DBC0063D-76FA-4A27-A232-C1459D756D6E}" type="presParOf" srcId="{022E3BE0-5F43-4540-A907-1D240EDE7A2D}" destId="{9FABE7DF-07CF-41CD-9804-3C84178E1899}" srcOrd="1" destOrd="0" presId="urn:microsoft.com/office/officeart/2008/layout/VerticalAccentList"/>
    <dgm:cxn modelId="{804B87E9-8A99-43B8-A648-2CF39D1FCB59}" type="presParOf" srcId="{022E3BE0-5F43-4540-A907-1D240EDE7A2D}" destId="{3486D47F-870B-471B-A558-43668E2CAAFA}" srcOrd="2" destOrd="0" presId="urn:microsoft.com/office/officeart/2008/layout/VerticalAccentList"/>
    <dgm:cxn modelId="{0BEAD19C-3B52-453D-B7F5-633C42E384FF}" type="presParOf" srcId="{022E3BE0-5F43-4540-A907-1D240EDE7A2D}" destId="{A0F5F7E0-02E0-4978-84BE-41FFF97CADDA}" srcOrd="3" destOrd="0" presId="urn:microsoft.com/office/officeart/2008/layout/VerticalAccentList"/>
    <dgm:cxn modelId="{1B9658B4-4F58-4F00-8FCD-2691FD5A11EF}" type="presParOf" srcId="{022E3BE0-5F43-4540-A907-1D240EDE7A2D}" destId="{0CFA65FE-1AE6-4034-8CD2-479B776AA2B6}" srcOrd="4" destOrd="0" presId="urn:microsoft.com/office/officeart/2008/layout/VerticalAccentList"/>
    <dgm:cxn modelId="{7658723A-47DD-4251-A4AB-577252A6FF72}" type="presParOf" srcId="{022E3BE0-5F43-4540-A907-1D240EDE7A2D}" destId="{DFC27EFE-0C34-4118-A2D4-09DDF58A1272}" srcOrd="5" destOrd="0" presId="urn:microsoft.com/office/officeart/2008/layout/VerticalAccentList"/>
    <dgm:cxn modelId="{E08A0391-11F7-4B91-B425-EB4B5A2B9FE7}" type="presParOf" srcId="{022E3BE0-5F43-4540-A907-1D240EDE7A2D}" destId="{D7B7F3E3-1A92-439E-8DED-C44CAA53175A}" srcOrd="6" destOrd="0" presId="urn:microsoft.com/office/officeart/2008/layout/VerticalAccentLis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9313581D-68D3-4526-B68C-592C023BD22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0878466B-1F6D-4D3C-AD47-4EDEC7656E1D}" type="pres">
      <dgm:prSet presAssocID="{9313581D-68D3-4526-B68C-592C023BD221}" presName="Name0" presStyleCnt="0">
        <dgm:presLayoutVars>
          <dgm:chPref val="3"/>
          <dgm:dir/>
          <dgm:animLvl val="lvl"/>
          <dgm:resizeHandles/>
        </dgm:presLayoutVars>
      </dgm:prSet>
      <dgm:spPr/>
      <dgm:t>
        <a:bodyPr/>
        <a:lstStyle/>
        <a:p>
          <a:endParaRPr lang="en-IN"/>
        </a:p>
      </dgm:t>
    </dgm:pt>
  </dgm:ptLst>
  <dgm:cxnLst>
    <dgm:cxn modelId="{F786FF82-85C6-4C3E-9705-85021A1D1EB7}" type="presOf" srcId="{9313581D-68D3-4526-B68C-592C023BD221}" destId="{0878466B-1F6D-4D3C-AD47-4EDEC7656E1D}"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6DEC4309-8C56-425B-931F-3EAC8E9EBC13}" type="doc">
      <dgm:prSet loTypeId="urn:microsoft.com/office/officeart/2005/8/layout/arrow1" loCatId="relationship" qsTypeId="urn:microsoft.com/office/officeart/2005/8/quickstyle/simple1" qsCatId="simple" csTypeId="urn:microsoft.com/office/officeart/2005/8/colors/accent1_2" csCatId="accent1" phldr="1"/>
      <dgm:spPr/>
      <dgm:t>
        <a:bodyPr/>
        <a:lstStyle/>
        <a:p>
          <a:endParaRPr lang="en-IN"/>
        </a:p>
      </dgm:t>
    </dgm:pt>
    <dgm:pt modelId="{0C6AB46F-D023-468D-85DF-A1644C934C76}">
      <dgm:prSet custT="1"/>
      <dgm:spPr>
        <a:solidFill>
          <a:srgbClr val="36E6DD"/>
        </a:solidFill>
        <a:ln w="76200">
          <a:solidFill>
            <a:srgbClr val="002060"/>
          </a:solidFill>
        </a:ln>
      </dgm:spPr>
      <dgm:t>
        <a:bodyPr/>
        <a:lstStyle/>
        <a:p>
          <a:pPr rtl="0"/>
          <a:r>
            <a:rPr lang="en-GB" sz="1600" b="1" dirty="0" smtClean="0">
              <a:solidFill>
                <a:schemeClr val="tx1"/>
              </a:solidFill>
              <a:effectLst>
                <a:glow rad="63500">
                  <a:schemeClr val="accent4">
                    <a:satMod val="175000"/>
                    <a:alpha val="40000"/>
                  </a:schemeClr>
                </a:glow>
              </a:effectLst>
            </a:rPr>
            <a:t>BUSINESS REQUEST 5 </a:t>
          </a:r>
          <a:endParaRPr lang="en-IN" sz="1600" dirty="0">
            <a:solidFill>
              <a:schemeClr val="tx1"/>
            </a:solidFill>
            <a:effectLst>
              <a:glow rad="63500">
                <a:schemeClr val="accent4">
                  <a:satMod val="175000"/>
                  <a:alpha val="40000"/>
                </a:schemeClr>
              </a:glow>
            </a:effectLst>
          </a:endParaRPr>
        </a:p>
      </dgm:t>
    </dgm:pt>
    <dgm:pt modelId="{D1C96FAD-26BE-47DE-8B36-0B8414D5D6EB}" type="parTrans" cxnId="{F617DE37-4838-4C1C-B63D-31FDDF76F278}">
      <dgm:prSet/>
      <dgm:spPr/>
      <dgm:t>
        <a:bodyPr/>
        <a:lstStyle/>
        <a:p>
          <a:endParaRPr lang="en-IN"/>
        </a:p>
      </dgm:t>
    </dgm:pt>
    <dgm:pt modelId="{1D656763-79E4-40DD-9F12-233B5F375326}" type="sibTrans" cxnId="{F617DE37-4838-4C1C-B63D-31FDDF76F278}">
      <dgm:prSet/>
      <dgm:spPr/>
      <dgm:t>
        <a:bodyPr/>
        <a:lstStyle/>
        <a:p>
          <a:endParaRPr lang="en-IN"/>
        </a:p>
      </dgm:t>
    </dgm:pt>
    <dgm:pt modelId="{05149616-91E7-4E73-ABE4-AF0A446768AC}">
      <dgm:prSet custT="1"/>
      <dgm:spPr>
        <a:solidFill>
          <a:srgbClr val="36E6DD"/>
        </a:solidFill>
        <a:ln w="76200">
          <a:solidFill>
            <a:srgbClr val="002060"/>
          </a:solidFill>
        </a:ln>
      </dgm:spPr>
      <dgm:t>
        <a:bodyPr/>
        <a:lstStyle/>
        <a:p>
          <a:pPr rtl="0"/>
          <a:r>
            <a:rPr lang="en-GB" sz="1600" b="1" u="sng" dirty="0" smtClean="0">
              <a:solidFill>
                <a:schemeClr val="tx1"/>
              </a:solidFill>
              <a:effectLst>
                <a:glow rad="63500">
                  <a:schemeClr val="accent4">
                    <a:satMod val="175000"/>
                    <a:alpha val="40000"/>
                  </a:schemeClr>
                </a:glow>
              </a:effectLst>
            </a:rPr>
            <a:t>QUESTION</a:t>
          </a:r>
        </a:p>
        <a:p>
          <a:pPr rtl="0"/>
          <a:r>
            <a:rPr lang="en-GB" sz="1400" b="1" u="none" dirty="0" smtClean="0">
              <a:solidFill>
                <a:schemeClr val="tx1"/>
              </a:solidFill>
              <a:effectLst>
                <a:glow rad="63500">
                  <a:schemeClr val="accent4">
                    <a:satMod val="175000"/>
                    <a:alpha val="40000"/>
                  </a:schemeClr>
                </a:glow>
              </a:effectLst>
            </a:rPr>
            <a:t>Create a report featuring the Top 5 products, ranked by Incremental Revenue Percentage (IR%), across all campaigns. The report will provide essential information including product name, category, and IR%. </a:t>
          </a:r>
          <a:endParaRPr lang="en-IN" sz="1400" b="1" u="none" dirty="0" smtClean="0">
            <a:solidFill>
              <a:schemeClr val="tx1"/>
            </a:solidFill>
            <a:effectLst>
              <a:glow rad="63500">
                <a:schemeClr val="accent4">
                  <a:satMod val="175000"/>
                  <a:alpha val="40000"/>
                </a:schemeClr>
              </a:glow>
            </a:effectLst>
          </a:endParaRPr>
        </a:p>
        <a:p>
          <a:pPr rtl="0"/>
          <a:endParaRPr lang="en-IN" sz="1600" b="1" dirty="0">
            <a:solidFill>
              <a:schemeClr val="tx1"/>
            </a:solidFill>
            <a:effectLst>
              <a:glow rad="63500">
                <a:schemeClr val="accent4">
                  <a:satMod val="175000"/>
                  <a:alpha val="40000"/>
                </a:schemeClr>
              </a:glow>
            </a:effectLst>
          </a:endParaRPr>
        </a:p>
      </dgm:t>
    </dgm:pt>
    <dgm:pt modelId="{065F247B-1C99-4360-ACD8-3366B8F88185}" type="parTrans" cxnId="{5288CD50-B540-4B3D-8516-E2B439B3358B}">
      <dgm:prSet/>
      <dgm:spPr/>
      <dgm:t>
        <a:bodyPr/>
        <a:lstStyle/>
        <a:p>
          <a:endParaRPr lang="en-IN"/>
        </a:p>
      </dgm:t>
    </dgm:pt>
    <dgm:pt modelId="{477BC5C0-FA2E-4D28-9017-6DD8C69E3043}" type="sibTrans" cxnId="{5288CD50-B540-4B3D-8516-E2B439B3358B}">
      <dgm:prSet/>
      <dgm:spPr/>
      <dgm:t>
        <a:bodyPr/>
        <a:lstStyle/>
        <a:p>
          <a:endParaRPr lang="en-IN"/>
        </a:p>
      </dgm:t>
    </dgm:pt>
    <dgm:pt modelId="{532F95F3-F4DE-4C19-9DCA-0B2D73B03F09}">
      <dgm:prSet custT="1"/>
      <dgm:spPr>
        <a:solidFill>
          <a:srgbClr val="36E6DD"/>
        </a:solidFill>
        <a:ln w="76200">
          <a:solidFill>
            <a:srgbClr val="002060"/>
          </a:solidFill>
        </a:ln>
      </dgm:spPr>
      <dgm:t>
        <a:bodyPr/>
        <a:lstStyle/>
        <a:p>
          <a:pPr rtl="0"/>
          <a:r>
            <a:rPr lang="en-GB" sz="1600" b="1" u="sng" dirty="0" smtClean="0">
              <a:solidFill>
                <a:schemeClr val="tx1"/>
              </a:solidFill>
              <a:effectLst>
                <a:glow rad="63500">
                  <a:schemeClr val="accent4">
                    <a:satMod val="175000"/>
                    <a:alpha val="40000"/>
                  </a:schemeClr>
                </a:glow>
              </a:effectLst>
            </a:rPr>
            <a:t>RESULT</a:t>
          </a:r>
        </a:p>
        <a:p>
          <a:pPr rtl="0"/>
          <a:r>
            <a:rPr lang="en-GB" sz="1400" b="1" u="none" dirty="0" smtClean="0">
              <a:solidFill>
                <a:schemeClr val="tx1"/>
              </a:solidFill>
              <a:effectLst>
                <a:glow rad="63500">
                  <a:schemeClr val="accent4">
                    <a:satMod val="175000"/>
                    <a:alpha val="40000"/>
                  </a:schemeClr>
                </a:glow>
              </a:effectLst>
            </a:rPr>
            <a:t>This visualization enables us to pinpoint the products that experienced the most significant promotional impact. AtliQ's home appliances saw substantial revenue increases across both campaigns.</a:t>
          </a:r>
          <a:endParaRPr lang="en-IN" sz="1400" u="none" dirty="0">
            <a:solidFill>
              <a:schemeClr val="tx1"/>
            </a:solidFill>
            <a:effectLst>
              <a:glow rad="63500">
                <a:schemeClr val="accent4">
                  <a:satMod val="175000"/>
                  <a:alpha val="40000"/>
                </a:schemeClr>
              </a:glow>
            </a:effectLst>
          </a:endParaRPr>
        </a:p>
      </dgm:t>
    </dgm:pt>
    <dgm:pt modelId="{BDD9C945-1D39-478B-BCC8-244D8E59574F}" type="parTrans" cxnId="{1948AD0B-3A0E-4CC1-8097-BAB3B15FB1B2}">
      <dgm:prSet/>
      <dgm:spPr/>
      <dgm:t>
        <a:bodyPr/>
        <a:lstStyle/>
        <a:p>
          <a:endParaRPr lang="en-IN"/>
        </a:p>
      </dgm:t>
    </dgm:pt>
    <dgm:pt modelId="{CBC42D25-75DA-47CD-B1A1-816EBF73593B}" type="sibTrans" cxnId="{1948AD0B-3A0E-4CC1-8097-BAB3B15FB1B2}">
      <dgm:prSet/>
      <dgm:spPr/>
      <dgm:t>
        <a:bodyPr/>
        <a:lstStyle/>
        <a:p>
          <a:endParaRPr lang="en-IN"/>
        </a:p>
      </dgm:t>
    </dgm:pt>
    <dgm:pt modelId="{090DCAB0-9E7F-41C0-89CF-C2D3A13C0582}" type="pres">
      <dgm:prSet presAssocID="{6DEC4309-8C56-425B-931F-3EAC8E9EBC13}" presName="cycle" presStyleCnt="0">
        <dgm:presLayoutVars>
          <dgm:dir/>
          <dgm:resizeHandles val="exact"/>
        </dgm:presLayoutVars>
      </dgm:prSet>
      <dgm:spPr/>
      <dgm:t>
        <a:bodyPr/>
        <a:lstStyle/>
        <a:p>
          <a:endParaRPr lang="en-IN"/>
        </a:p>
      </dgm:t>
    </dgm:pt>
    <dgm:pt modelId="{5F470B45-C0C5-4AE3-8FBD-A5F8D3F13444}" type="pres">
      <dgm:prSet presAssocID="{0C6AB46F-D023-468D-85DF-A1644C934C76}" presName="arrow" presStyleLbl="node1" presStyleIdx="0" presStyleCnt="3" custRadScaleRad="102475">
        <dgm:presLayoutVars>
          <dgm:bulletEnabled val="1"/>
        </dgm:presLayoutVars>
      </dgm:prSet>
      <dgm:spPr/>
      <dgm:t>
        <a:bodyPr/>
        <a:lstStyle/>
        <a:p>
          <a:endParaRPr lang="en-IN"/>
        </a:p>
      </dgm:t>
    </dgm:pt>
    <dgm:pt modelId="{30ACEBA5-6039-4F7B-9A57-B525868F1A95}" type="pres">
      <dgm:prSet presAssocID="{05149616-91E7-4E73-ABE4-AF0A446768AC}" presName="arrow" presStyleLbl="node1" presStyleIdx="1" presStyleCnt="3" custScaleX="153415" custScaleY="107250">
        <dgm:presLayoutVars>
          <dgm:bulletEnabled val="1"/>
        </dgm:presLayoutVars>
      </dgm:prSet>
      <dgm:spPr/>
      <dgm:t>
        <a:bodyPr/>
        <a:lstStyle/>
        <a:p>
          <a:endParaRPr lang="en-IN"/>
        </a:p>
      </dgm:t>
    </dgm:pt>
    <dgm:pt modelId="{0E0FCBE0-138C-4172-89D8-85A46CB25931}" type="pres">
      <dgm:prSet presAssocID="{532F95F3-F4DE-4C19-9DCA-0B2D73B03F09}" presName="arrow" presStyleLbl="node1" presStyleIdx="2" presStyleCnt="3" custScaleX="130782" custScaleY="112312">
        <dgm:presLayoutVars>
          <dgm:bulletEnabled val="1"/>
        </dgm:presLayoutVars>
      </dgm:prSet>
      <dgm:spPr/>
      <dgm:t>
        <a:bodyPr/>
        <a:lstStyle/>
        <a:p>
          <a:endParaRPr lang="en-IN"/>
        </a:p>
      </dgm:t>
    </dgm:pt>
  </dgm:ptLst>
  <dgm:cxnLst>
    <dgm:cxn modelId="{6E0A1C7E-8C59-43D0-82D1-B23FB6E69DDA}" type="presOf" srcId="{05149616-91E7-4E73-ABE4-AF0A446768AC}" destId="{30ACEBA5-6039-4F7B-9A57-B525868F1A95}" srcOrd="0" destOrd="0" presId="urn:microsoft.com/office/officeart/2005/8/layout/arrow1"/>
    <dgm:cxn modelId="{81A17F04-BBF1-447C-9A65-D0877C2FF3FC}" type="presOf" srcId="{0C6AB46F-D023-468D-85DF-A1644C934C76}" destId="{5F470B45-C0C5-4AE3-8FBD-A5F8D3F13444}" srcOrd="0" destOrd="0" presId="urn:microsoft.com/office/officeart/2005/8/layout/arrow1"/>
    <dgm:cxn modelId="{F445A517-9773-426E-B9CF-3ACE255730E9}" type="presOf" srcId="{532F95F3-F4DE-4C19-9DCA-0B2D73B03F09}" destId="{0E0FCBE0-138C-4172-89D8-85A46CB25931}" srcOrd="0" destOrd="0" presId="urn:microsoft.com/office/officeart/2005/8/layout/arrow1"/>
    <dgm:cxn modelId="{F617DE37-4838-4C1C-B63D-31FDDF76F278}" srcId="{6DEC4309-8C56-425B-931F-3EAC8E9EBC13}" destId="{0C6AB46F-D023-468D-85DF-A1644C934C76}" srcOrd="0" destOrd="0" parTransId="{D1C96FAD-26BE-47DE-8B36-0B8414D5D6EB}" sibTransId="{1D656763-79E4-40DD-9F12-233B5F375326}"/>
    <dgm:cxn modelId="{5288CD50-B540-4B3D-8516-E2B439B3358B}" srcId="{6DEC4309-8C56-425B-931F-3EAC8E9EBC13}" destId="{05149616-91E7-4E73-ABE4-AF0A446768AC}" srcOrd="1" destOrd="0" parTransId="{065F247B-1C99-4360-ACD8-3366B8F88185}" sibTransId="{477BC5C0-FA2E-4D28-9017-6DD8C69E3043}"/>
    <dgm:cxn modelId="{1E29617F-6436-4829-9FB9-76AC69B39D1B}" type="presOf" srcId="{6DEC4309-8C56-425B-931F-3EAC8E9EBC13}" destId="{090DCAB0-9E7F-41C0-89CF-C2D3A13C0582}" srcOrd="0" destOrd="0" presId="urn:microsoft.com/office/officeart/2005/8/layout/arrow1"/>
    <dgm:cxn modelId="{1948AD0B-3A0E-4CC1-8097-BAB3B15FB1B2}" srcId="{6DEC4309-8C56-425B-931F-3EAC8E9EBC13}" destId="{532F95F3-F4DE-4C19-9DCA-0B2D73B03F09}" srcOrd="2" destOrd="0" parTransId="{BDD9C945-1D39-478B-BCC8-244D8E59574F}" sibTransId="{CBC42D25-75DA-47CD-B1A1-816EBF73593B}"/>
    <dgm:cxn modelId="{BC5DA35D-B020-4DD0-8FCB-09B0AC818318}" type="presParOf" srcId="{090DCAB0-9E7F-41C0-89CF-C2D3A13C0582}" destId="{5F470B45-C0C5-4AE3-8FBD-A5F8D3F13444}" srcOrd="0" destOrd="0" presId="urn:microsoft.com/office/officeart/2005/8/layout/arrow1"/>
    <dgm:cxn modelId="{7B956D67-E916-42FC-9506-4C778CB88372}" type="presParOf" srcId="{090DCAB0-9E7F-41C0-89CF-C2D3A13C0582}" destId="{30ACEBA5-6039-4F7B-9A57-B525868F1A95}" srcOrd="1" destOrd="0" presId="urn:microsoft.com/office/officeart/2005/8/layout/arrow1"/>
    <dgm:cxn modelId="{17103306-8672-4718-86CE-58DA29560EA0}" type="presParOf" srcId="{090DCAB0-9E7F-41C0-89CF-C2D3A13C0582}" destId="{0E0FCBE0-138C-4172-89D8-85A46CB25931}" srcOrd="2" destOrd="0" presId="urn:microsoft.com/office/officeart/2005/8/layout/arrow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2796EBE-D4EC-47E2-B569-7F2EAD00F2E0}"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IN"/>
        </a:p>
      </dgm:t>
    </dgm:pt>
    <dgm:pt modelId="{5E040762-A5EC-480A-AEF6-72B6A447F03E}">
      <dgm:prSet custT="1"/>
      <dgm:spPr>
        <a:solidFill>
          <a:schemeClr val="bg1">
            <a:lumMod val="75000"/>
          </a:schemeClr>
        </a:solidFill>
        <a:ln w="57150">
          <a:solidFill>
            <a:srgbClr val="002060"/>
          </a:solidFill>
        </a:ln>
      </dgm:spPr>
      <dgm:t>
        <a:bodyPr/>
        <a:lstStyle/>
        <a:p>
          <a:pPr rtl="0"/>
          <a:r>
            <a:rPr lang="en-IN" sz="1800" b="1" u="sng" dirty="0" smtClean="0">
              <a:solidFill>
                <a:schemeClr val="tx1"/>
              </a:solidFill>
              <a:effectLst>
                <a:glow rad="63500">
                  <a:schemeClr val="accent4">
                    <a:satMod val="175000"/>
                    <a:alpha val="40000"/>
                  </a:schemeClr>
                </a:glow>
              </a:effectLst>
            </a:rPr>
            <a:t>SQL QUERY</a:t>
          </a:r>
        </a:p>
        <a:p>
          <a:pPr rtl="0"/>
          <a:r>
            <a:rPr lang="en-IN" sz="900" b="1" dirty="0" smtClean="0">
              <a:solidFill>
                <a:schemeClr val="tx1"/>
              </a:solidFill>
              <a:effectLst>
                <a:glow rad="63500">
                  <a:schemeClr val="accent4">
                    <a:satMod val="175000"/>
                    <a:alpha val="40000"/>
                  </a:schemeClr>
                </a:glow>
              </a:effectLst>
            </a:rPr>
            <a:t> </a:t>
          </a:r>
          <a:r>
            <a:rPr lang="en-IN" sz="1400" b="1" dirty="0" smtClean="0">
              <a:solidFill>
                <a:schemeClr val="tx1"/>
              </a:solidFill>
              <a:effectLst>
                <a:glow rad="63500">
                  <a:schemeClr val="accent4">
                    <a:satMod val="175000"/>
                    <a:alpha val="40000"/>
                  </a:schemeClr>
                </a:glow>
              </a:effectLst>
            </a:rPr>
            <a:t>select product_name, category, round(((rap-rbp)/rbp)*100,2) as IR_perc from(select p.product_name,p.category, sum(base_price*quantity_sold_before_promo) as rbp, sum(base_price*quantity_sold_after_promo) as rap from fact_events f inner join dim_products p on f.product_code=p.product_code group by product_name,category) tt order by IR_perc desc limit 5;</a:t>
          </a:r>
          <a:r>
            <a:rPr lang="en-IN" sz="900" b="1" dirty="0" smtClean="0">
              <a:solidFill>
                <a:schemeClr val="tx1"/>
              </a:solidFill>
              <a:effectLst>
                <a:glow rad="63500">
                  <a:schemeClr val="accent4">
                    <a:satMod val="175000"/>
                    <a:alpha val="40000"/>
                  </a:schemeClr>
                </a:glow>
              </a:effectLst>
            </a:rPr>
            <a:t>
</a:t>
          </a:r>
          <a:endParaRPr lang="en-IN" sz="900" b="1" dirty="0">
            <a:solidFill>
              <a:schemeClr val="tx1"/>
            </a:solidFill>
            <a:effectLst>
              <a:glow rad="63500">
                <a:schemeClr val="accent4">
                  <a:satMod val="175000"/>
                  <a:alpha val="40000"/>
                </a:schemeClr>
              </a:glow>
            </a:effectLst>
          </a:endParaRPr>
        </a:p>
      </dgm:t>
    </dgm:pt>
    <dgm:pt modelId="{DCA7C257-85C4-49D7-8978-690CD0E92FEA}" type="parTrans" cxnId="{3BB9A853-695B-4424-B8FE-BC0F8939B7A8}">
      <dgm:prSet/>
      <dgm:spPr/>
      <dgm:t>
        <a:bodyPr/>
        <a:lstStyle/>
        <a:p>
          <a:endParaRPr lang="en-IN"/>
        </a:p>
      </dgm:t>
    </dgm:pt>
    <dgm:pt modelId="{1097CA08-654B-441C-B6A7-68468D530847}" type="sibTrans" cxnId="{3BB9A853-695B-4424-B8FE-BC0F8939B7A8}">
      <dgm:prSet/>
      <dgm:spPr/>
      <dgm:t>
        <a:bodyPr/>
        <a:lstStyle/>
        <a:p>
          <a:endParaRPr lang="en-IN"/>
        </a:p>
      </dgm:t>
    </dgm:pt>
    <dgm:pt modelId="{7D70480C-9C97-4C88-8528-6364A7534011}" type="pres">
      <dgm:prSet presAssocID="{D2796EBE-D4EC-47E2-B569-7F2EAD00F2E0}" presName="Name0" presStyleCnt="0">
        <dgm:presLayoutVars>
          <dgm:chMax/>
          <dgm:chPref/>
          <dgm:dir/>
        </dgm:presLayoutVars>
      </dgm:prSet>
      <dgm:spPr/>
      <dgm:t>
        <a:bodyPr/>
        <a:lstStyle/>
        <a:p>
          <a:endParaRPr lang="en-IN"/>
        </a:p>
      </dgm:t>
    </dgm:pt>
    <dgm:pt modelId="{947AFAF5-F283-4AD8-8735-B191E38E3EC4}" type="pres">
      <dgm:prSet presAssocID="{5E040762-A5EC-480A-AEF6-72B6A447F03E}" presName="parenttextcomposite" presStyleCnt="0"/>
      <dgm:spPr/>
    </dgm:pt>
    <dgm:pt modelId="{F76B3C67-4FD9-4609-A257-B8414DCF212D}" type="pres">
      <dgm:prSet presAssocID="{5E040762-A5EC-480A-AEF6-72B6A447F03E}" presName="parenttext" presStyleLbl="revTx" presStyleIdx="0" presStyleCnt="1" custScaleY="680656" custLinFactNeighborY="1">
        <dgm:presLayoutVars>
          <dgm:chMax/>
          <dgm:chPref val="2"/>
          <dgm:bulletEnabled val="1"/>
        </dgm:presLayoutVars>
      </dgm:prSet>
      <dgm:spPr/>
      <dgm:t>
        <a:bodyPr/>
        <a:lstStyle/>
        <a:p>
          <a:endParaRPr lang="en-IN"/>
        </a:p>
      </dgm:t>
    </dgm:pt>
    <dgm:pt modelId="{022E3BE0-5F43-4540-A907-1D240EDE7A2D}" type="pres">
      <dgm:prSet presAssocID="{5E040762-A5EC-480A-AEF6-72B6A447F03E}" presName="parallelogramComposite" presStyleCnt="0"/>
      <dgm:spPr/>
    </dgm:pt>
    <dgm:pt modelId="{35DC90F2-061B-4BBC-8481-E58F841AA5C0}" type="pres">
      <dgm:prSet presAssocID="{5E040762-A5EC-480A-AEF6-72B6A447F03E}" presName="parallelogram1" presStyleLbl="alignNode1" presStyleIdx="0" presStyleCnt="7"/>
      <dgm:spPr>
        <a:solidFill>
          <a:srgbClr val="36E6DD"/>
        </a:solidFill>
      </dgm:spPr>
    </dgm:pt>
    <dgm:pt modelId="{9FABE7DF-07CF-41CD-9804-3C84178E1899}" type="pres">
      <dgm:prSet presAssocID="{5E040762-A5EC-480A-AEF6-72B6A447F03E}" presName="parallelogram2" presStyleLbl="alignNode1" presStyleIdx="1" presStyleCnt="7"/>
      <dgm:spPr>
        <a:solidFill>
          <a:srgbClr val="36E6DD"/>
        </a:solidFill>
      </dgm:spPr>
    </dgm:pt>
    <dgm:pt modelId="{3486D47F-870B-471B-A558-43668E2CAAFA}" type="pres">
      <dgm:prSet presAssocID="{5E040762-A5EC-480A-AEF6-72B6A447F03E}" presName="parallelogram3" presStyleLbl="alignNode1" presStyleIdx="2" presStyleCnt="7"/>
      <dgm:spPr>
        <a:solidFill>
          <a:srgbClr val="36E6DD"/>
        </a:solidFill>
      </dgm:spPr>
    </dgm:pt>
    <dgm:pt modelId="{A0F5F7E0-02E0-4978-84BE-41FFF97CADDA}" type="pres">
      <dgm:prSet presAssocID="{5E040762-A5EC-480A-AEF6-72B6A447F03E}" presName="parallelogram4" presStyleLbl="alignNode1" presStyleIdx="3" presStyleCnt="7"/>
      <dgm:spPr>
        <a:solidFill>
          <a:srgbClr val="36E6DD"/>
        </a:solidFill>
      </dgm:spPr>
    </dgm:pt>
    <dgm:pt modelId="{0CFA65FE-1AE6-4034-8CD2-479B776AA2B6}" type="pres">
      <dgm:prSet presAssocID="{5E040762-A5EC-480A-AEF6-72B6A447F03E}" presName="parallelogram5" presStyleLbl="alignNode1" presStyleIdx="4" presStyleCnt="7"/>
      <dgm:spPr>
        <a:solidFill>
          <a:srgbClr val="36E6DD"/>
        </a:solidFill>
      </dgm:spPr>
    </dgm:pt>
    <dgm:pt modelId="{DFC27EFE-0C34-4118-A2D4-09DDF58A1272}" type="pres">
      <dgm:prSet presAssocID="{5E040762-A5EC-480A-AEF6-72B6A447F03E}" presName="parallelogram6" presStyleLbl="alignNode1" presStyleIdx="5" presStyleCnt="7"/>
      <dgm:spPr>
        <a:solidFill>
          <a:srgbClr val="36E6DD"/>
        </a:solidFill>
      </dgm:spPr>
    </dgm:pt>
    <dgm:pt modelId="{D7B7F3E3-1A92-439E-8DED-C44CAA53175A}" type="pres">
      <dgm:prSet presAssocID="{5E040762-A5EC-480A-AEF6-72B6A447F03E}" presName="parallelogram7" presStyleLbl="alignNode1" presStyleIdx="6" presStyleCnt="7" custLinFactNeighborX="-523"/>
      <dgm:spPr>
        <a:solidFill>
          <a:srgbClr val="36E6DD"/>
        </a:solidFill>
      </dgm:spPr>
    </dgm:pt>
  </dgm:ptLst>
  <dgm:cxnLst>
    <dgm:cxn modelId="{3BB9A853-695B-4424-B8FE-BC0F8939B7A8}" srcId="{D2796EBE-D4EC-47E2-B569-7F2EAD00F2E0}" destId="{5E040762-A5EC-480A-AEF6-72B6A447F03E}" srcOrd="0" destOrd="0" parTransId="{DCA7C257-85C4-49D7-8978-690CD0E92FEA}" sibTransId="{1097CA08-654B-441C-B6A7-68468D530847}"/>
    <dgm:cxn modelId="{985046F9-0415-4F67-9FA7-3CBEE3814E2C}" type="presOf" srcId="{D2796EBE-D4EC-47E2-B569-7F2EAD00F2E0}" destId="{7D70480C-9C97-4C88-8528-6364A7534011}" srcOrd="0" destOrd="0" presId="urn:microsoft.com/office/officeart/2008/layout/VerticalAccentList"/>
    <dgm:cxn modelId="{E9DC180B-60FD-4EA3-B37D-B2E022837E48}" type="presOf" srcId="{5E040762-A5EC-480A-AEF6-72B6A447F03E}" destId="{F76B3C67-4FD9-4609-A257-B8414DCF212D}" srcOrd="0" destOrd="0" presId="urn:microsoft.com/office/officeart/2008/layout/VerticalAccentList"/>
    <dgm:cxn modelId="{6E2F256D-BB5E-4C7C-8CEC-317C8DF1D70D}" type="presParOf" srcId="{7D70480C-9C97-4C88-8528-6364A7534011}" destId="{947AFAF5-F283-4AD8-8735-B191E38E3EC4}" srcOrd="0" destOrd="0" presId="urn:microsoft.com/office/officeart/2008/layout/VerticalAccentList"/>
    <dgm:cxn modelId="{8517BBD2-E6C4-41FC-A560-EEE0E75F07CB}" type="presParOf" srcId="{947AFAF5-F283-4AD8-8735-B191E38E3EC4}" destId="{F76B3C67-4FD9-4609-A257-B8414DCF212D}" srcOrd="0" destOrd="0" presId="urn:microsoft.com/office/officeart/2008/layout/VerticalAccentList"/>
    <dgm:cxn modelId="{ACA3B48C-3FBC-4A1C-B540-ECABEFD8E2E9}" type="presParOf" srcId="{7D70480C-9C97-4C88-8528-6364A7534011}" destId="{022E3BE0-5F43-4540-A907-1D240EDE7A2D}" srcOrd="1" destOrd="0" presId="urn:microsoft.com/office/officeart/2008/layout/VerticalAccentList"/>
    <dgm:cxn modelId="{B8287619-82AE-417E-B58E-D4643ED748BF}" type="presParOf" srcId="{022E3BE0-5F43-4540-A907-1D240EDE7A2D}" destId="{35DC90F2-061B-4BBC-8481-E58F841AA5C0}" srcOrd="0" destOrd="0" presId="urn:microsoft.com/office/officeart/2008/layout/VerticalAccentList"/>
    <dgm:cxn modelId="{02ECCE44-8B85-48FE-93C9-069C5FBF57F0}" type="presParOf" srcId="{022E3BE0-5F43-4540-A907-1D240EDE7A2D}" destId="{9FABE7DF-07CF-41CD-9804-3C84178E1899}" srcOrd="1" destOrd="0" presId="urn:microsoft.com/office/officeart/2008/layout/VerticalAccentList"/>
    <dgm:cxn modelId="{A4CED804-C7A7-4BB8-A3DA-750102B7DA55}" type="presParOf" srcId="{022E3BE0-5F43-4540-A907-1D240EDE7A2D}" destId="{3486D47F-870B-471B-A558-43668E2CAAFA}" srcOrd="2" destOrd="0" presId="urn:microsoft.com/office/officeart/2008/layout/VerticalAccentList"/>
    <dgm:cxn modelId="{E8AE8387-CA1C-49F0-A54F-91BBEA4250B2}" type="presParOf" srcId="{022E3BE0-5F43-4540-A907-1D240EDE7A2D}" destId="{A0F5F7E0-02E0-4978-84BE-41FFF97CADDA}" srcOrd="3" destOrd="0" presId="urn:microsoft.com/office/officeart/2008/layout/VerticalAccentList"/>
    <dgm:cxn modelId="{8B5D9E52-75CB-48B3-94D1-ED2C59DB45E1}" type="presParOf" srcId="{022E3BE0-5F43-4540-A907-1D240EDE7A2D}" destId="{0CFA65FE-1AE6-4034-8CD2-479B776AA2B6}" srcOrd="4" destOrd="0" presId="urn:microsoft.com/office/officeart/2008/layout/VerticalAccentList"/>
    <dgm:cxn modelId="{CA0CCFD6-D9DF-4FB5-9009-27934A80E608}" type="presParOf" srcId="{022E3BE0-5F43-4540-A907-1D240EDE7A2D}" destId="{DFC27EFE-0C34-4118-A2D4-09DDF58A1272}" srcOrd="5" destOrd="0" presId="urn:microsoft.com/office/officeart/2008/layout/VerticalAccentList"/>
    <dgm:cxn modelId="{0E8F483F-02D3-45EB-BEB9-A56DEB1B9246}" type="presParOf" srcId="{022E3BE0-5F43-4540-A907-1D240EDE7A2D}" destId="{D7B7F3E3-1A92-439E-8DED-C44CAA53175A}" srcOrd="6" destOrd="0" presId="urn:microsoft.com/office/officeart/2008/layout/VerticalAccentLis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9313581D-68D3-4526-B68C-592C023BD22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0878466B-1F6D-4D3C-AD47-4EDEC7656E1D}" type="pres">
      <dgm:prSet presAssocID="{9313581D-68D3-4526-B68C-592C023BD221}" presName="Name0" presStyleCnt="0">
        <dgm:presLayoutVars>
          <dgm:chPref val="3"/>
          <dgm:dir/>
          <dgm:animLvl val="lvl"/>
          <dgm:resizeHandles/>
        </dgm:presLayoutVars>
      </dgm:prSet>
      <dgm:spPr/>
      <dgm:t>
        <a:bodyPr/>
        <a:lstStyle/>
        <a:p>
          <a:endParaRPr lang="en-IN"/>
        </a:p>
      </dgm:t>
    </dgm:pt>
  </dgm:ptLst>
  <dgm:cxnLst>
    <dgm:cxn modelId="{57793293-9248-4034-9455-7AA12149C8B4}" type="presOf" srcId="{9313581D-68D3-4526-B68C-592C023BD221}" destId="{0878466B-1F6D-4D3C-AD47-4EDEC7656E1D}"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9313581D-68D3-4526-B68C-592C023BD22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0878466B-1F6D-4D3C-AD47-4EDEC7656E1D}" type="pres">
      <dgm:prSet presAssocID="{9313581D-68D3-4526-B68C-592C023BD221}" presName="Name0" presStyleCnt="0">
        <dgm:presLayoutVars>
          <dgm:chPref val="3"/>
          <dgm:dir/>
          <dgm:animLvl val="lvl"/>
          <dgm:resizeHandles/>
        </dgm:presLayoutVars>
      </dgm:prSet>
      <dgm:spPr/>
      <dgm:t>
        <a:bodyPr/>
        <a:lstStyle/>
        <a:p>
          <a:endParaRPr lang="en-IN"/>
        </a:p>
      </dgm:t>
    </dgm:pt>
  </dgm:ptLst>
  <dgm:cxnLst>
    <dgm:cxn modelId="{D3E047D1-0DA1-4AE3-8F1E-DEC98A9934C8}" type="presOf" srcId="{9313581D-68D3-4526-B68C-592C023BD221}" destId="{0878466B-1F6D-4D3C-AD47-4EDEC7656E1D}"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9313581D-68D3-4526-B68C-592C023BD22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0878466B-1F6D-4D3C-AD47-4EDEC7656E1D}" type="pres">
      <dgm:prSet presAssocID="{9313581D-68D3-4526-B68C-592C023BD221}" presName="Name0" presStyleCnt="0">
        <dgm:presLayoutVars>
          <dgm:chPref val="3"/>
          <dgm:dir/>
          <dgm:animLvl val="lvl"/>
          <dgm:resizeHandles/>
        </dgm:presLayoutVars>
      </dgm:prSet>
      <dgm:spPr/>
      <dgm:t>
        <a:bodyPr/>
        <a:lstStyle/>
        <a:p>
          <a:endParaRPr lang="en-IN"/>
        </a:p>
      </dgm:t>
    </dgm:pt>
  </dgm:ptLst>
  <dgm:cxnLst>
    <dgm:cxn modelId="{E5390664-7229-46BD-9281-F0E85169EE7A}" type="presOf" srcId="{9313581D-68D3-4526-B68C-592C023BD221}" destId="{0878466B-1F6D-4D3C-AD47-4EDEC7656E1D}"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FD114A-F564-4028-AFB3-5DCB4387C7C3}" type="doc">
      <dgm:prSet loTypeId="urn:microsoft.com/office/officeart/2005/8/layout/hierarchy4" loCatId="list" qsTypeId="urn:microsoft.com/office/officeart/2005/8/quickstyle/simple1" qsCatId="simple" csTypeId="urn:microsoft.com/office/officeart/2005/8/colors/accent1_1" csCatId="accent1" phldr="1"/>
      <dgm:spPr/>
      <dgm:t>
        <a:bodyPr/>
        <a:lstStyle/>
        <a:p>
          <a:endParaRPr lang="en-IN"/>
        </a:p>
      </dgm:t>
    </dgm:pt>
    <dgm:pt modelId="{E09984B1-DB0B-4535-BE50-D922634F7CB1}">
      <dgm:prSet custT="1"/>
      <dgm:spPr>
        <a:solidFill>
          <a:srgbClr val="36E6DD"/>
        </a:solidFill>
        <a:ln w="76200">
          <a:solidFill>
            <a:srgbClr val="002060"/>
          </a:solidFill>
        </a:ln>
      </dgm:spPr>
      <dgm:t>
        <a:bodyPr/>
        <a:lstStyle/>
        <a:p>
          <a:pPr rtl="0"/>
          <a:r>
            <a:rPr lang="en-GB" sz="1800" b="1" dirty="0" smtClean="0">
              <a:effectLst>
                <a:glow rad="63500">
                  <a:schemeClr val="accent4">
                    <a:satMod val="175000"/>
                    <a:alpha val="40000"/>
                  </a:schemeClr>
                </a:glow>
              </a:effectLst>
            </a:rPr>
            <a:t>KPI’S are key performance indicators. It is an important metric which helps us to track progress of our specific goal or objective.</a:t>
          </a:r>
          <a:endParaRPr lang="en-IN" sz="1800" b="1" dirty="0">
            <a:effectLst>
              <a:glow rad="63500">
                <a:schemeClr val="accent4">
                  <a:satMod val="175000"/>
                  <a:alpha val="40000"/>
                </a:schemeClr>
              </a:glow>
            </a:effectLst>
          </a:endParaRPr>
        </a:p>
      </dgm:t>
    </dgm:pt>
    <dgm:pt modelId="{1519781F-C088-45FB-8A4D-2383FC4A3D95}" type="parTrans" cxnId="{113D16AA-ABC8-47B5-A294-2FCE253D7799}">
      <dgm:prSet/>
      <dgm:spPr/>
      <dgm:t>
        <a:bodyPr/>
        <a:lstStyle/>
        <a:p>
          <a:endParaRPr lang="en-IN"/>
        </a:p>
      </dgm:t>
    </dgm:pt>
    <dgm:pt modelId="{475405DB-ABEF-44AC-8E6A-932D1463333D}" type="sibTrans" cxnId="{113D16AA-ABC8-47B5-A294-2FCE253D7799}">
      <dgm:prSet/>
      <dgm:spPr/>
      <dgm:t>
        <a:bodyPr/>
        <a:lstStyle/>
        <a:p>
          <a:endParaRPr lang="en-IN"/>
        </a:p>
      </dgm:t>
    </dgm:pt>
    <dgm:pt modelId="{2872E801-74FC-4451-94AB-ADE73853A02B}">
      <dgm:prSet custT="1"/>
      <dgm:spPr>
        <a:solidFill>
          <a:srgbClr val="36E6DD"/>
        </a:solidFill>
        <a:ln w="76200">
          <a:solidFill>
            <a:srgbClr val="002060"/>
          </a:solidFill>
        </a:ln>
      </dgm:spPr>
      <dgm:t>
        <a:bodyPr/>
        <a:lstStyle/>
        <a:p>
          <a:pPr rtl="0"/>
          <a:r>
            <a:rPr lang="en-GB" sz="1800" b="1" dirty="0" smtClean="0">
              <a:effectLst>
                <a:glow rad="63500">
                  <a:schemeClr val="accent4">
                    <a:satMod val="175000"/>
                    <a:alpha val="40000"/>
                  </a:schemeClr>
                </a:glow>
              </a:effectLst>
            </a:rPr>
            <a:t>Very important insights can be derived from this KPI’s to drive our business in more better way.</a:t>
          </a:r>
          <a:endParaRPr lang="en-IN" sz="1800" b="1" dirty="0">
            <a:effectLst>
              <a:glow rad="63500">
                <a:schemeClr val="accent4">
                  <a:satMod val="175000"/>
                  <a:alpha val="40000"/>
                </a:schemeClr>
              </a:glow>
            </a:effectLst>
          </a:endParaRPr>
        </a:p>
      </dgm:t>
    </dgm:pt>
    <dgm:pt modelId="{A2FE58B5-78F6-4844-8C8B-02D392180DE0}" type="parTrans" cxnId="{08547190-DEFE-4AB7-B648-420E9C1EA4AE}">
      <dgm:prSet/>
      <dgm:spPr/>
      <dgm:t>
        <a:bodyPr/>
        <a:lstStyle/>
        <a:p>
          <a:endParaRPr lang="en-IN"/>
        </a:p>
      </dgm:t>
    </dgm:pt>
    <dgm:pt modelId="{2AB75F37-890E-4A44-B5C7-6CE28429FE00}" type="sibTrans" cxnId="{08547190-DEFE-4AB7-B648-420E9C1EA4AE}">
      <dgm:prSet/>
      <dgm:spPr/>
      <dgm:t>
        <a:bodyPr/>
        <a:lstStyle/>
        <a:p>
          <a:endParaRPr lang="en-IN"/>
        </a:p>
      </dgm:t>
    </dgm:pt>
    <dgm:pt modelId="{FE6747D5-B517-4230-ABE9-AB4DE90EE6E4}">
      <dgm:prSet custT="1"/>
      <dgm:spPr>
        <a:solidFill>
          <a:srgbClr val="36E6DD"/>
        </a:solidFill>
        <a:ln w="76200">
          <a:solidFill>
            <a:srgbClr val="002060"/>
          </a:solidFill>
        </a:ln>
      </dgm:spPr>
      <dgm:t>
        <a:bodyPr/>
        <a:lstStyle/>
        <a:p>
          <a:pPr rtl="0"/>
          <a:r>
            <a:rPr lang="en-GB" sz="1800" b="1" dirty="0" smtClean="0">
              <a:effectLst>
                <a:glow rad="63500">
                  <a:schemeClr val="accent4">
                    <a:satMod val="175000"/>
                    <a:alpha val="40000"/>
                  </a:schemeClr>
                </a:glow>
              </a:effectLst>
            </a:rPr>
            <a:t>The important KPI’S which we have used to gain insights of the sales performance of Atliq by different promotion campaigns are as follows</a:t>
          </a:r>
          <a:endParaRPr lang="en-IN" sz="1800" b="1" dirty="0">
            <a:effectLst>
              <a:glow rad="63500">
                <a:schemeClr val="accent4">
                  <a:satMod val="175000"/>
                  <a:alpha val="40000"/>
                </a:schemeClr>
              </a:glow>
            </a:effectLst>
          </a:endParaRPr>
        </a:p>
      </dgm:t>
    </dgm:pt>
    <dgm:pt modelId="{A37217F8-3CE8-4BCE-8A24-E33CD72F86A5}" type="parTrans" cxnId="{4C22A767-8243-49BF-8D08-679A9FD4C846}">
      <dgm:prSet/>
      <dgm:spPr/>
      <dgm:t>
        <a:bodyPr/>
        <a:lstStyle/>
        <a:p>
          <a:endParaRPr lang="en-IN"/>
        </a:p>
      </dgm:t>
    </dgm:pt>
    <dgm:pt modelId="{5AB17025-201C-4B76-956E-5E1C8811EAC6}" type="sibTrans" cxnId="{4C22A767-8243-49BF-8D08-679A9FD4C846}">
      <dgm:prSet/>
      <dgm:spPr/>
      <dgm:t>
        <a:bodyPr/>
        <a:lstStyle/>
        <a:p>
          <a:endParaRPr lang="en-IN"/>
        </a:p>
      </dgm:t>
    </dgm:pt>
    <dgm:pt modelId="{A7DD2267-512D-42F6-AE24-D41594141651}" type="pres">
      <dgm:prSet presAssocID="{20FD114A-F564-4028-AFB3-5DCB4387C7C3}" presName="Name0" presStyleCnt="0">
        <dgm:presLayoutVars>
          <dgm:chPref val="1"/>
          <dgm:dir/>
          <dgm:animOne val="branch"/>
          <dgm:animLvl val="lvl"/>
          <dgm:resizeHandles/>
        </dgm:presLayoutVars>
      </dgm:prSet>
      <dgm:spPr/>
      <dgm:t>
        <a:bodyPr/>
        <a:lstStyle/>
        <a:p>
          <a:endParaRPr lang="en-IN"/>
        </a:p>
      </dgm:t>
    </dgm:pt>
    <dgm:pt modelId="{5124E653-0CB4-4960-9BBB-2893E0D0F683}" type="pres">
      <dgm:prSet presAssocID="{E09984B1-DB0B-4535-BE50-D922634F7CB1}" presName="vertOne" presStyleCnt="0"/>
      <dgm:spPr/>
    </dgm:pt>
    <dgm:pt modelId="{3DC0A758-DFCA-4AC8-BED7-B5DAC72FD1E8}" type="pres">
      <dgm:prSet presAssocID="{E09984B1-DB0B-4535-BE50-D922634F7CB1}" presName="txOne" presStyleLbl="node0" presStyleIdx="0" presStyleCnt="3" custLinFactNeighborX="-247">
        <dgm:presLayoutVars>
          <dgm:chPref val="3"/>
        </dgm:presLayoutVars>
      </dgm:prSet>
      <dgm:spPr/>
      <dgm:t>
        <a:bodyPr/>
        <a:lstStyle/>
        <a:p>
          <a:endParaRPr lang="en-IN"/>
        </a:p>
      </dgm:t>
    </dgm:pt>
    <dgm:pt modelId="{61E00012-48F1-4465-82F6-661E57605E0C}" type="pres">
      <dgm:prSet presAssocID="{E09984B1-DB0B-4535-BE50-D922634F7CB1}" presName="horzOne" presStyleCnt="0"/>
      <dgm:spPr/>
    </dgm:pt>
    <dgm:pt modelId="{B7D7D5BD-56F9-4245-831E-B1618DD550D8}" type="pres">
      <dgm:prSet presAssocID="{475405DB-ABEF-44AC-8E6A-932D1463333D}" presName="sibSpaceOne" presStyleCnt="0"/>
      <dgm:spPr/>
    </dgm:pt>
    <dgm:pt modelId="{F1B09F27-81DD-4330-92B4-1BBD370CA837}" type="pres">
      <dgm:prSet presAssocID="{2872E801-74FC-4451-94AB-ADE73853A02B}" presName="vertOne" presStyleCnt="0"/>
      <dgm:spPr/>
    </dgm:pt>
    <dgm:pt modelId="{4E6EE6ED-EC9A-440C-B217-8B5F664C635F}" type="pres">
      <dgm:prSet presAssocID="{2872E801-74FC-4451-94AB-ADE73853A02B}" presName="txOne" presStyleLbl="node0" presStyleIdx="1" presStyleCnt="3">
        <dgm:presLayoutVars>
          <dgm:chPref val="3"/>
        </dgm:presLayoutVars>
      </dgm:prSet>
      <dgm:spPr/>
      <dgm:t>
        <a:bodyPr/>
        <a:lstStyle/>
        <a:p>
          <a:endParaRPr lang="en-IN"/>
        </a:p>
      </dgm:t>
    </dgm:pt>
    <dgm:pt modelId="{18AF0ADF-CCF5-4022-A0D3-0930DE293D55}" type="pres">
      <dgm:prSet presAssocID="{2872E801-74FC-4451-94AB-ADE73853A02B}" presName="horzOne" presStyleCnt="0"/>
      <dgm:spPr/>
    </dgm:pt>
    <dgm:pt modelId="{7F66E782-9B86-4012-8CA1-ECB9B2F14959}" type="pres">
      <dgm:prSet presAssocID="{2AB75F37-890E-4A44-B5C7-6CE28429FE00}" presName="sibSpaceOne" presStyleCnt="0"/>
      <dgm:spPr/>
    </dgm:pt>
    <dgm:pt modelId="{43ABCE01-FDDD-4402-97AF-9F9C710CD268}" type="pres">
      <dgm:prSet presAssocID="{FE6747D5-B517-4230-ABE9-AB4DE90EE6E4}" presName="vertOne" presStyleCnt="0"/>
      <dgm:spPr/>
    </dgm:pt>
    <dgm:pt modelId="{49450106-4517-480F-BECE-0AFF7FFDAC7B}" type="pres">
      <dgm:prSet presAssocID="{FE6747D5-B517-4230-ABE9-AB4DE90EE6E4}" presName="txOne" presStyleLbl="node0" presStyleIdx="2" presStyleCnt="3">
        <dgm:presLayoutVars>
          <dgm:chPref val="3"/>
        </dgm:presLayoutVars>
      </dgm:prSet>
      <dgm:spPr/>
      <dgm:t>
        <a:bodyPr/>
        <a:lstStyle/>
        <a:p>
          <a:endParaRPr lang="en-IN"/>
        </a:p>
      </dgm:t>
    </dgm:pt>
    <dgm:pt modelId="{282E6A82-187D-4870-BCCD-40E2C25311EF}" type="pres">
      <dgm:prSet presAssocID="{FE6747D5-B517-4230-ABE9-AB4DE90EE6E4}" presName="horzOne" presStyleCnt="0"/>
      <dgm:spPr/>
    </dgm:pt>
  </dgm:ptLst>
  <dgm:cxnLst>
    <dgm:cxn modelId="{F75B4938-C264-418F-8CF0-63967B8BADD3}" type="presOf" srcId="{2872E801-74FC-4451-94AB-ADE73853A02B}" destId="{4E6EE6ED-EC9A-440C-B217-8B5F664C635F}" srcOrd="0" destOrd="0" presId="urn:microsoft.com/office/officeart/2005/8/layout/hierarchy4"/>
    <dgm:cxn modelId="{08547190-DEFE-4AB7-B648-420E9C1EA4AE}" srcId="{20FD114A-F564-4028-AFB3-5DCB4387C7C3}" destId="{2872E801-74FC-4451-94AB-ADE73853A02B}" srcOrd="1" destOrd="0" parTransId="{A2FE58B5-78F6-4844-8C8B-02D392180DE0}" sibTransId="{2AB75F37-890E-4A44-B5C7-6CE28429FE00}"/>
    <dgm:cxn modelId="{113D16AA-ABC8-47B5-A294-2FCE253D7799}" srcId="{20FD114A-F564-4028-AFB3-5DCB4387C7C3}" destId="{E09984B1-DB0B-4535-BE50-D922634F7CB1}" srcOrd="0" destOrd="0" parTransId="{1519781F-C088-45FB-8A4D-2383FC4A3D95}" sibTransId="{475405DB-ABEF-44AC-8E6A-932D1463333D}"/>
    <dgm:cxn modelId="{89E27ACB-0AEE-49C6-89F0-F8ADDD3A1735}" type="presOf" srcId="{20FD114A-F564-4028-AFB3-5DCB4387C7C3}" destId="{A7DD2267-512D-42F6-AE24-D41594141651}" srcOrd="0" destOrd="0" presId="urn:microsoft.com/office/officeart/2005/8/layout/hierarchy4"/>
    <dgm:cxn modelId="{4C22A767-8243-49BF-8D08-679A9FD4C846}" srcId="{20FD114A-F564-4028-AFB3-5DCB4387C7C3}" destId="{FE6747D5-B517-4230-ABE9-AB4DE90EE6E4}" srcOrd="2" destOrd="0" parTransId="{A37217F8-3CE8-4BCE-8A24-E33CD72F86A5}" sibTransId="{5AB17025-201C-4B76-956E-5E1C8811EAC6}"/>
    <dgm:cxn modelId="{B2D689BA-8A93-474F-8884-721986542561}" type="presOf" srcId="{E09984B1-DB0B-4535-BE50-D922634F7CB1}" destId="{3DC0A758-DFCA-4AC8-BED7-B5DAC72FD1E8}" srcOrd="0" destOrd="0" presId="urn:microsoft.com/office/officeart/2005/8/layout/hierarchy4"/>
    <dgm:cxn modelId="{9A911126-D925-4DF0-BA44-67FD9029C31B}" type="presOf" srcId="{FE6747D5-B517-4230-ABE9-AB4DE90EE6E4}" destId="{49450106-4517-480F-BECE-0AFF7FFDAC7B}" srcOrd="0" destOrd="0" presId="urn:microsoft.com/office/officeart/2005/8/layout/hierarchy4"/>
    <dgm:cxn modelId="{185CBE36-92F7-4210-8FFC-59B23BF7E061}" type="presParOf" srcId="{A7DD2267-512D-42F6-AE24-D41594141651}" destId="{5124E653-0CB4-4960-9BBB-2893E0D0F683}" srcOrd="0" destOrd="0" presId="urn:microsoft.com/office/officeart/2005/8/layout/hierarchy4"/>
    <dgm:cxn modelId="{F7D5C136-DBDD-4B55-AD7A-5741D918A61A}" type="presParOf" srcId="{5124E653-0CB4-4960-9BBB-2893E0D0F683}" destId="{3DC0A758-DFCA-4AC8-BED7-B5DAC72FD1E8}" srcOrd="0" destOrd="0" presId="urn:microsoft.com/office/officeart/2005/8/layout/hierarchy4"/>
    <dgm:cxn modelId="{271FC1FB-647C-4F3D-8311-BE62C644B774}" type="presParOf" srcId="{5124E653-0CB4-4960-9BBB-2893E0D0F683}" destId="{61E00012-48F1-4465-82F6-661E57605E0C}" srcOrd="1" destOrd="0" presId="urn:microsoft.com/office/officeart/2005/8/layout/hierarchy4"/>
    <dgm:cxn modelId="{1A4FE238-77DF-4E12-B596-4BA83985B5C4}" type="presParOf" srcId="{A7DD2267-512D-42F6-AE24-D41594141651}" destId="{B7D7D5BD-56F9-4245-831E-B1618DD550D8}" srcOrd="1" destOrd="0" presId="urn:microsoft.com/office/officeart/2005/8/layout/hierarchy4"/>
    <dgm:cxn modelId="{B0833BEE-D1FB-4FF3-8311-2117E1644701}" type="presParOf" srcId="{A7DD2267-512D-42F6-AE24-D41594141651}" destId="{F1B09F27-81DD-4330-92B4-1BBD370CA837}" srcOrd="2" destOrd="0" presId="urn:microsoft.com/office/officeart/2005/8/layout/hierarchy4"/>
    <dgm:cxn modelId="{E96F33E3-30E7-4486-8A19-06B4671D4CA1}" type="presParOf" srcId="{F1B09F27-81DD-4330-92B4-1BBD370CA837}" destId="{4E6EE6ED-EC9A-440C-B217-8B5F664C635F}" srcOrd="0" destOrd="0" presId="urn:microsoft.com/office/officeart/2005/8/layout/hierarchy4"/>
    <dgm:cxn modelId="{5716251A-F419-4B17-AE35-583A722C912A}" type="presParOf" srcId="{F1B09F27-81DD-4330-92B4-1BBD370CA837}" destId="{18AF0ADF-CCF5-4022-A0D3-0930DE293D55}" srcOrd="1" destOrd="0" presId="urn:microsoft.com/office/officeart/2005/8/layout/hierarchy4"/>
    <dgm:cxn modelId="{3DB279AC-6EED-4A8F-9E69-DFDCC8BF6A41}" type="presParOf" srcId="{A7DD2267-512D-42F6-AE24-D41594141651}" destId="{7F66E782-9B86-4012-8CA1-ECB9B2F14959}" srcOrd="3" destOrd="0" presId="urn:microsoft.com/office/officeart/2005/8/layout/hierarchy4"/>
    <dgm:cxn modelId="{0A0D7B35-E541-4310-8A83-F66348641F18}" type="presParOf" srcId="{A7DD2267-512D-42F6-AE24-D41594141651}" destId="{43ABCE01-FDDD-4402-97AF-9F9C710CD268}" srcOrd="4" destOrd="0" presId="urn:microsoft.com/office/officeart/2005/8/layout/hierarchy4"/>
    <dgm:cxn modelId="{3A6ACC8C-9A47-4AC2-9470-3F7AEF90136B}" type="presParOf" srcId="{43ABCE01-FDDD-4402-97AF-9F9C710CD268}" destId="{49450106-4517-480F-BECE-0AFF7FFDAC7B}" srcOrd="0" destOrd="0" presId="urn:microsoft.com/office/officeart/2005/8/layout/hierarchy4"/>
    <dgm:cxn modelId="{522060D0-9DEF-432B-AF95-46D380EFE388}" type="presParOf" srcId="{43ABCE01-FDDD-4402-97AF-9F9C710CD268}" destId="{282E6A82-187D-4870-BCCD-40E2C25311EF}"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0205C708-0624-484E-9CEB-8CA6ACFF98D3}" type="doc">
      <dgm:prSet loTypeId="urn:microsoft.com/office/officeart/2005/8/layout/vProcess5" loCatId="process" qsTypeId="urn:microsoft.com/office/officeart/2005/8/quickstyle/simple2" qsCatId="simple" csTypeId="urn:microsoft.com/office/officeart/2005/8/colors/accent1_2" csCatId="accent1" phldr="1"/>
      <dgm:spPr/>
      <dgm:t>
        <a:bodyPr/>
        <a:lstStyle/>
        <a:p>
          <a:endParaRPr lang="en-IN"/>
        </a:p>
      </dgm:t>
    </dgm:pt>
    <dgm:pt modelId="{47B931D8-C100-4F98-B157-B8506BFDD509}">
      <dgm:prSet/>
      <dgm:spPr>
        <a:solidFill>
          <a:srgbClr val="36E6DD"/>
        </a:solidFill>
        <a:ln w="76200">
          <a:solidFill>
            <a:srgbClr val="002060"/>
          </a:solidFill>
        </a:ln>
      </dgm:spPr>
      <dgm:t>
        <a:bodyPr/>
        <a:lstStyle/>
        <a:p>
          <a:pPr rtl="0"/>
          <a:r>
            <a:rPr lang="en-GB" b="1" dirty="0" smtClean="0">
              <a:solidFill>
                <a:schemeClr val="tx1"/>
              </a:solidFill>
              <a:effectLst>
                <a:glow rad="63500">
                  <a:schemeClr val="accent4">
                    <a:satMod val="175000"/>
                    <a:alpha val="40000"/>
                  </a:schemeClr>
                </a:glow>
              </a:effectLst>
            </a:rPr>
            <a:t>Bengaluru, Chennai, and Hyderabad stand out as the leading cities in the southern region of India, boasting the highest number of stores, collectively representing 50% of the total stores in the region.</a:t>
          </a:r>
          <a:endParaRPr lang="en-IN" b="1" dirty="0">
            <a:solidFill>
              <a:schemeClr val="tx1"/>
            </a:solidFill>
            <a:effectLst>
              <a:glow rad="63500">
                <a:schemeClr val="accent4">
                  <a:satMod val="175000"/>
                  <a:alpha val="40000"/>
                </a:schemeClr>
              </a:glow>
            </a:effectLst>
          </a:endParaRPr>
        </a:p>
      </dgm:t>
    </dgm:pt>
    <dgm:pt modelId="{AA8F57BE-3B75-4B30-A3A5-55ABE97779D5}" type="parTrans" cxnId="{A30B783B-4ABF-4AC4-BC08-A0A0D6BF1B7C}">
      <dgm:prSet/>
      <dgm:spPr/>
      <dgm:t>
        <a:bodyPr/>
        <a:lstStyle/>
        <a:p>
          <a:endParaRPr lang="en-IN"/>
        </a:p>
      </dgm:t>
    </dgm:pt>
    <dgm:pt modelId="{0D8FA41B-08DE-4F0B-B8F1-A9E845EA3592}" type="sibTrans" cxnId="{A30B783B-4ABF-4AC4-BC08-A0A0D6BF1B7C}">
      <dgm:prSet/>
      <dgm:spPr>
        <a:solidFill>
          <a:schemeClr val="bg1">
            <a:lumMod val="75000"/>
            <a:alpha val="90000"/>
          </a:schemeClr>
        </a:solidFill>
        <a:ln w="76200">
          <a:solidFill>
            <a:srgbClr val="002060">
              <a:alpha val="90000"/>
            </a:srgbClr>
          </a:solidFill>
        </a:ln>
      </dgm:spPr>
      <dgm:t>
        <a:bodyPr/>
        <a:lstStyle/>
        <a:p>
          <a:endParaRPr lang="en-IN"/>
        </a:p>
      </dgm:t>
    </dgm:pt>
    <dgm:pt modelId="{E1E74C4D-EA89-483A-BD12-E76AC76EF3A4}">
      <dgm:prSet/>
      <dgm:spPr>
        <a:solidFill>
          <a:srgbClr val="36E6DD"/>
        </a:solidFill>
        <a:ln w="76200">
          <a:solidFill>
            <a:srgbClr val="002060"/>
          </a:solidFill>
        </a:ln>
      </dgm:spPr>
      <dgm:t>
        <a:bodyPr/>
        <a:lstStyle/>
        <a:p>
          <a:pPr rtl="0"/>
          <a:r>
            <a:rPr lang="en-GB" b="1" dirty="0" smtClean="0">
              <a:solidFill>
                <a:schemeClr val="tx1"/>
              </a:solidFill>
              <a:effectLst>
                <a:glow rad="63500">
                  <a:schemeClr val="accent4">
                    <a:satMod val="175000"/>
                    <a:alpha val="40000"/>
                  </a:schemeClr>
                </a:glow>
              </a:effectLst>
            </a:rPr>
            <a:t>Moreover, the combined total sales and revenue from Bengaluru, Chennai, and Hyderabad contribute to over 58% of the overall sales and revenue in the southern region of India.</a:t>
          </a:r>
          <a:endParaRPr lang="en-IN" b="1" dirty="0">
            <a:solidFill>
              <a:schemeClr val="tx1"/>
            </a:solidFill>
            <a:effectLst>
              <a:glow rad="63500">
                <a:schemeClr val="accent4">
                  <a:satMod val="175000"/>
                  <a:alpha val="40000"/>
                </a:schemeClr>
              </a:glow>
            </a:effectLst>
          </a:endParaRPr>
        </a:p>
      </dgm:t>
    </dgm:pt>
    <dgm:pt modelId="{92EB3C4E-2D35-43CA-961C-F3DABEF4251E}" type="parTrans" cxnId="{79E4502F-2CFF-4AD8-8F3F-C0EC95719769}">
      <dgm:prSet/>
      <dgm:spPr/>
      <dgm:t>
        <a:bodyPr/>
        <a:lstStyle/>
        <a:p>
          <a:endParaRPr lang="en-IN"/>
        </a:p>
      </dgm:t>
    </dgm:pt>
    <dgm:pt modelId="{9127116B-B082-441E-A910-3B550296CD67}" type="sibTrans" cxnId="{79E4502F-2CFF-4AD8-8F3F-C0EC95719769}">
      <dgm:prSet/>
      <dgm:spPr>
        <a:solidFill>
          <a:schemeClr val="bg1">
            <a:lumMod val="75000"/>
            <a:alpha val="90000"/>
          </a:schemeClr>
        </a:solidFill>
        <a:ln w="76200">
          <a:solidFill>
            <a:srgbClr val="002060">
              <a:alpha val="90000"/>
            </a:srgbClr>
          </a:solidFill>
        </a:ln>
      </dgm:spPr>
      <dgm:t>
        <a:bodyPr/>
        <a:lstStyle/>
        <a:p>
          <a:endParaRPr lang="en-IN"/>
        </a:p>
      </dgm:t>
    </dgm:pt>
    <dgm:pt modelId="{46B7B5FF-91A3-4BD0-97D5-8FFA51F19D52}">
      <dgm:prSet/>
      <dgm:spPr>
        <a:solidFill>
          <a:srgbClr val="36E6DD"/>
        </a:solidFill>
        <a:ln w="76200">
          <a:solidFill>
            <a:srgbClr val="002060"/>
          </a:solidFill>
        </a:ln>
      </dgm:spPr>
      <dgm:t>
        <a:bodyPr/>
        <a:lstStyle/>
        <a:p>
          <a:pPr rtl="0"/>
          <a:r>
            <a:rPr lang="en-GB" b="1" dirty="0" smtClean="0">
              <a:solidFill>
                <a:schemeClr val="tx1"/>
              </a:solidFill>
              <a:effectLst>
                <a:glow rad="63500">
                  <a:schemeClr val="accent4">
                    <a:satMod val="175000"/>
                    <a:alpha val="40000"/>
                  </a:schemeClr>
                </a:glow>
              </a:effectLst>
            </a:rPr>
            <a:t>At AtliQ Mart, the Double Bed sheet Set and Waterproof Immersion Rod emerge as high-value products, priced at more than ₹ 1000/-, and are offered at significant discounts through 'BOGOF' promotions.</a:t>
          </a:r>
          <a:endParaRPr lang="en-IN" b="1" dirty="0">
            <a:solidFill>
              <a:schemeClr val="tx1"/>
            </a:solidFill>
            <a:effectLst>
              <a:glow rad="63500">
                <a:schemeClr val="accent4">
                  <a:satMod val="175000"/>
                  <a:alpha val="40000"/>
                </a:schemeClr>
              </a:glow>
            </a:effectLst>
          </a:endParaRPr>
        </a:p>
      </dgm:t>
    </dgm:pt>
    <dgm:pt modelId="{ED1C537F-A074-468C-844B-523308553E8C}" type="parTrans" cxnId="{A6D60C8D-D796-45EC-B5D4-A9A87FB3ABF5}">
      <dgm:prSet/>
      <dgm:spPr/>
      <dgm:t>
        <a:bodyPr/>
        <a:lstStyle/>
        <a:p>
          <a:endParaRPr lang="en-IN"/>
        </a:p>
      </dgm:t>
    </dgm:pt>
    <dgm:pt modelId="{CC77188B-02BE-4152-8641-5AEA8300A168}" type="sibTrans" cxnId="{A6D60C8D-D796-45EC-B5D4-A9A87FB3ABF5}">
      <dgm:prSet/>
      <dgm:spPr>
        <a:solidFill>
          <a:schemeClr val="bg1">
            <a:lumMod val="75000"/>
            <a:alpha val="90000"/>
          </a:schemeClr>
        </a:solidFill>
        <a:ln w="76200">
          <a:solidFill>
            <a:srgbClr val="002060">
              <a:alpha val="90000"/>
            </a:srgbClr>
          </a:solidFill>
        </a:ln>
      </dgm:spPr>
      <dgm:t>
        <a:bodyPr/>
        <a:lstStyle/>
        <a:p>
          <a:endParaRPr lang="en-IN"/>
        </a:p>
      </dgm:t>
    </dgm:pt>
    <dgm:pt modelId="{D5C50359-84EA-4207-A68D-F3F4707ECB7D}">
      <dgm:prSet/>
      <dgm:spPr>
        <a:solidFill>
          <a:srgbClr val="36E6DD"/>
        </a:solidFill>
        <a:ln w="76200">
          <a:solidFill>
            <a:srgbClr val="002060"/>
          </a:solidFill>
        </a:ln>
      </dgm:spPr>
      <dgm:t>
        <a:bodyPr/>
        <a:lstStyle/>
        <a:p>
          <a:pPr rtl="0"/>
          <a:r>
            <a:rPr lang="en-GB" b="1" dirty="0" smtClean="0">
              <a:solidFill>
                <a:schemeClr val="tx1"/>
              </a:solidFill>
              <a:effectLst>
                <a:glow rad="63500">
                  <a:schemeClr val="accent4">
                    <a:satMod val="175000"/>
                    <a:alpha val="40000"/>
                  </a:schemeClr>
                </a:glow>
              </a:effectLst>
            </a:rPr>
            <a:t>During the Diwali and Sankranti campaigns, there was a remarkable surge in revenue, with figures increasing by 151% and 141% respectively.</a:t>
          </a:r>
          <a:endParaRPr lang="en-IN" b="1" dirty="0">
            <a:solidFill>
              <a:schemeClr val="tx1"/>
            </a:solidFill>
            <a:effectLst>
              <a:glow rad="63500">
                <a:schemeClr val="accent4">
                  <a:satMod val="175000"/>
                  <a:alpha val="40000"/>
                </a:schemeClr>
              </a:glow>
            </a:effectLst>
          </a:endParaRPr>
        </a:p>
      </dgm:t>
    </dgm:pt>
    <dgm:pt modelId="{37A31E0E-2272-4AE1-9B16-AD6E3B89277C}" type="parTrans" cxnId="{D28B3FE6-8379-4C7E-A249-0F48CE8A63DA}">
      <dgm:prSet/>
      <dgm:spPr/>
      <dgm:t>
        <a:bodyPr/>
        <a:lstStyle/>
        <a:p>
          <a:endParaRPr lang="en-IN"/>
        </a:p>
      </dgm:t>
    </dgm:pt>
    <dgm:pt modelId="{9DF670CF-F665-474E-9FF8-A020F56F2999}" type="sibTrans" cxnId="{D28B3FE6-8379-4C7E-A249-0F48CE8A63DA}">
      <dgm:prSet/>
      <dgm:spPr>
        <a:solidFill>
          <a:schemeClr val="bg1">
            <a:lumMod val="75000"/>
            <a:alpha val="90000"/>
          </a:schemeClr>
        </a:solidFill>
        <a:ln w="76200">
          <a:solidFill>
            <a:srgbClr val="002060">
              <a:alpha val="90000"/>
            </a:srgbClr>
          </a:solidFill>
        </a:ln>
      </dgm:spPr>
      <dgm:t>
        <a:bodyPr/>
        <a:lstStyle/>
        <a:p>
          <a:endParaRPr lang="en-IN"/>
        </a:p>
      </dgm:t>
    </dgm:pt>
    <dgm:pt modelId="{B7E71A6D-DA77-4AEC-807D-A17323A0A761}">
      <dgm:prSet/>
      <dgm:spPr>
        <a:solidFill>
          <a:srgbClr val="36E6DD"/>
        </a:solidFill>
        <a:ln w="76200">
          <a:solidFill>
            <a:srgbClr val="002060"/>
          </a:solidFill>
        </a:ln>
      </dgm:spPr>
      <dgm:t>
        <a:bodyPr/>
        <a:lstStyle/>
        <a:p>
          <a:pPr rtl="0"/>
          <a:r>
            <a:rPr lang="en-GB" b="1" dirty="0" smtClean="0">
              <a:solidFill>
                <a:schemeClr val="tx1"/>
              </a:solidFill>
              <a:effectLst>
                <a:glow rad="63500">
                  <a:schemeClr val="accent4">
                    <a:satMod val="175000"/>
                    <a:alpha val="40000"/>
                  </a:schemeClr>
                </a:glow>
              </a:effectLst>
            </a:rPr>
            <a:t>Notably, the Home Appliances and Combo1 categories experienced the highest ISU% (Increase in Sales Units) rates, reaching 244% and 202% respectively, during the Diwali campaign, indicating a substantial boost in sales.</a:t>
          </a:r>
          <a:endParaRPr lang="en-IN" b="1" dirty="0">
            <a:solidFill>
              <a:schemeClr val="tx1"/>
            </a:solidFill>
            <a:effectLst>
              <a:glow rad="63500">
                <a:schemeClr val="accent4">
                  <a:satMod val="175000"/>
                  <a:alpha val="40000"/>
                </a:schemeClr>
              </a:glow>
            </a:effectLst>
          </a:endParaRPr>
        </a:p>
      </dgm:t>
    </dgm:pt>
    <dgm:pt modelId="{53247DFD-AAA5-49A0-A80F-3ED9C8BA9960}" type="parTrans" cxnId="{007F17CB-1710-4EA1-BB3D-1639AF5240BB}">
      <dgm:prSet/>
      <dgm:spPr/>
      <dgm:t>
        <a:bodyPr/>
        <a:lstStyle/>
        <a:p>
          <a:endParaRPr lang="en-IN"/>
        </a:p>
      </dgm:t>
    </dgm:pt>
    <dgm:pt modelId="{A82FF1C9-FEAB-415D-89FE-8CF50CAD0B68}" type="sibTrans" cxnId="{007F17CB-1710-4EA1-BB3D-1639AF5240BB}">
      <dgm:prSet/>
      <dgm:spPr/>
      <dgm:t>
        <a:bodyPr/>
        <a:lstStyle/>
        <a:p>
          <a:endParaRPr lang="en-IN"/>
        </a:p>
      </dgm:t>
    </dgm:pt>
    <dgm:pt modelId="{C4E02463-CDFB-4581-9F92-318965FB75C3}">
      <dgm:prSet/>
      <dgm:spPr/>
      <dgm:t>
        <a:bodyPr/>
        <a:lstStyle/>
        <a:p>
          <a:endParaRPr lang="en-IN"/>
        </a:p>
      </dgm:t>
    </dgm:pt>
    <dgm:pt modelId="{A7B9EC34-6504-47E3-B759-3D0714BDF2C4}" type="parTrans" cxnId="{4BBBFF66-1780-46DF-936F-126E48D1ECC8}">
      <dgm:prSet/>
      <dgm:spPr/>
      <dgm:t>
        <a:bodyPr/>
        <a:lstStyle/>
        <a:p>
          <a:endParaRPr lang="en-IN"/>
        </a:p>
      </dgm:t>
    </dgm:pt>
    <dgm:pt modelId="{47C8BEDB-0326-487F-8A56-4566071CF6BB}" type="sibTrans" cxnId="{4BBBFF66-1780-46DF-936F-126E48D1ECC8}">
      <dgm:prSet/>
      <dgm:spPr/>
      <dgm:t>
        <a:bodyPr/>
        <a:lstStyle/>
        <a:p>
          <a:endParaRPr lang="en-IN"/>
        </a:p>
      </dgm:t>
    </dgm:pt>
    <dgm:pt modelId="{5C1F6781-9853-412F-8632-03C8315EA7C6}" type="pres">
      <dgm:prSet presAssocID="{0205C708-0624-484E-9CEB-8CA6ACFF98D3}" presName="outerComposite" presStyleCnt="0">
        <dgm:presLayoutVars>
          <dgm:chMax val="5"/>
          <dgm:dir/>
          <dgm:resizeHandles val="exact"/>
        </dgm:presLayoutVars>
      </dgm:prSet>
      <dgm:spPr/>
      <dgm:t>
        <a:bodyPr/>
        <a:lstStyle/>
        <a:p>
          <a:endParaRPr lang="en-IN"/>
        </a:p>
      </dgm:t>
    </dgm:pt>
    <dgm:pt modelId="{2C6BB533-0583-47CD-AFFF-A5B5447ABC2B}" type="pres">
      <dgm:prSet presAssocID="{0205C708-0624-484E-9CEB-8CA6ACFF98D3}" presName="dummyMaxCanvas" presStyleCnt="0">
        <dgm:presLayoutVars/>
      </dgm:prSet>
      <dgm:spPr/>
    </dgm:pt>
    <dgm:pt modelId="{06C79456-7AE4-48A9-AFB9-4957CA5060D9}" type="pres">
      <dgm:prSet presAssocID="{0205C708-0624-484E-9CEB-8CA6ACFF98D3}" presName="FiveNodes_1" presStyleLbl="node1" presStyleIdx="0" presStyleCnt="5">
        <dgm:presLayoutVars>
          <dgm:bulletEnabled val="1"/>
        </dgm:presLayoutVars>
      </dgm:prSet>
      <dgm:spPr/>
      <dgm:t>
        <a:bodyPr/>
        <a:lstStyle/>
        <a:p>
          <a:endParaRPr lang="en-IN"/>
        </a:p>
      </dgm:t>
    </dgm:pt>
    <dgm:pt modelId="{AF8CFD36-F486-4672-A498-984932E03C9F}" type="pres">
      <dgm:prSet presAssocID="{0205C708-0624-484E-9CEB-8CA6ACFF98D3}" presName="FiveNodes_2" presStyleLbl="node1" presStyleIdx="1" presStyleCnt="5">
        <dgm:presLayoutVars>
          <dgm:bulletEnabled val="1"/>
        </dgm:presLayoutVars>
      </dgm:prSet>
      <dgm:spPr/>
      <dgm:t>
        <a:bodyPr/>
        <a:lstStyle/>
        <a:p>
          <a:endParaRPr lang="en-IN"/>
        </a:p>
      </dgm:t>
    </dgm:pt>
    <dgm:pt modelId="{8E9E5305-0534-4369-872E-CD7424073B27}" type="pres">
      <dgm:prSet presAssocID="{0205C708-0624-484E-9CEB-8CA6ACFF98D3}" presName="FiveNodes_3" presStyleLbl="node1" presStyleIdx="2" presStyleCnt="5">
        <dgm:presLayoutVars>
          <dgm:bulletEnabled val="1"/>
        </dgm:presLayoutVars>
      </dgm:prSet>
      <dgm:spPr/>
      <dgm:t>
        <a:bodyPr/>
        <a:lstStyle/>
        <a:p>
          <a:endParaRPr lang="en-IN"/>
        </a:p>
      </dgm:t>
    </dgm:pt>
    <dgm:pt modelId="{75E4B337-E396-4236-AA74-52A307E6731A}" type="pres">
      <dgm:prSet presAssocID="{0205C708-0624-484E-9CEB-8CA6ACFF98D3}" presName="FiveNodes_4" presStyleLbl="node1" presStyleIdx="3" presStyleCnt="5">
        <dgm:presLayoutVars>
          <dgm:bulletEnabled val="1"/>
        </dgm:presLayoutVars>
      </dgm:prSet>
      <dgm:spPr/>
      <dgm:t>
        <a:bodyPr/>
        <a:lstStyle/>
        <a:p>
          <a:endParaRPr lang="en-IN"/>
        </a:p>
      </dgm:t>
    </dgm:pt>
    <dgm:pt modelId="{06C69E8A-A770-4216-BE12-477C322DE740}" type="pres">
      <dgm:prSet presAssocID="{0205C708-0624-484E-9CEB-8CA6ACFF98D3}" presName="FiveNodes_5" presStyleLbl="node1" presStyleIdx="4" presStyleCnt="5">
        <dgm:presLayoutVars>
          <dgm:bulletEnabled val="1"/>
        </dgm:presLayoutVars>
      </dgm:prSet>
      <dgm:spPr/>
      <dgm:t>
        <a:bodyPr/>
        <a:lstStyle/>
        <a:p>
          <a:endParaRPr lang="en-IN"/>
        </a:p>
      </dgm:t>
    </dgm:pt>
    <dgm:pt modelId="{3D9E39FF-6BD7-49A6-8375-6748AF8B982B}" type="pres">
      <dgm:prSet presAssocID="{0205C708-0624-484E-9CEB-8CA6ACFF98D3}" presName="FiveConn_1-2" presStyleLbl="fgAccFollowNode1" presStyleIdx="0" presStyleCnt="4">
        <dgm:presLayoutVars>
          <dgm:bulletEnabled val="1"/>
        </dgm:presLayoutVars>
      </dgm:prSet>
      <dgm:spPr/>
      <dgm:t>
        <a:bodyPr/>
        <a:lstStyle/>
        <a:p>
          <a:endParaRPr lang="en-IN"/>
        </a:p>
      </dgm:t>
    </dgm:pt>
    <dgm:pt modelId="{E3DE6802-8E35-4CE2-8AFE-E86591BCC988}" type="pres">
      <dgm:prSet presAssocID="{0205C708-0624-484E-9CEB-8CA6ACFF98D3}" presName="FiveConn_2-3" presStyleLbl="fgAccFollowNode1" presStyleIdx="1" presStyleCnt="4">
        <dgm:presLayoutVars>
          <dgm:bulletEnabled val="1"/>
        </dgm:presLayoutVars>
      </dgm:prSet>
      <dgm:spPr/>
      <dgm:t>
        <a:bodyPr/>
        <a:lstStyle/>
        <a:p>
          <a:endParaRPr lang="en-IN"/>
        </a:p>
      </dgm:t>
    </dgm:pt>
    <dgm:pt modelId="{2B961D11-8782-45DC-BA15-D57432F178CF}" type="pres">
      <dgm:prSet presAssocID="{0205C708-0624-484E-9CEB-8CA6ACFF98D3}" presName="FiveConn_3-4" presStyleLbl="fgAccFollowNode1" presStyleIdx="2" presStyleCnt="4">
        <dgm:presLayoutVars>
          <dgm:bulletEnabled val="1"/>
        </dgm:presLayoutVars>
      </dgm:prSet>
      <dgm:spPr/>
      <dgm:t>
        <a:bodyPr/>
        <a:lstStyle/>
        <a:p>
          <a:endParaRPr lang="en-IN"/>
        </a:p>
      </dgm:t>
    </dgm:pt>
    <dgm:pt modelId="{33361980-7005-4D16-BD6A-4D8A4DE0D432}" type="pres">
      <dgm:prSet presAssocID="{0205C708-0624-484E-9CEB-8CA6ACFF98D3}" presName="FiveConn_4-5" presStyleLbl="fgAccFollowNode1" presStyleIdx="3" presStyleCnt="4">
        <dgm:presLayoutVars>
          <dgm:bulletEnabled val="1"/>
        </dgm:presLayoutVars>
      </dgm:prSet>
      <dgm:spPr/>
      <dgm:t>
        <a:bodyPr/>
        <a:lstStyle/>
        <a:p>
          <a:endParaRPr lang="en-IN"/>
        </a:p>
      </dgm:t>
    </dgm:pt>
    <dgm:pt modelId="{3D7FE1D1-C7DF-4FF3-98DF-5ECCF6948797}" type="pres">
      <dgm:prSet presAssocID="{0205C708-0624-484E-9CEB-8CA6ACFF98D3}" presName="FiveNodes_1_text" presStyleLbl="node1" presStyleIdx="4" presStyleCnt="5">
        <dgm:presLayoutVars>
          <dgm:bulletEnabled val="1"/>
        </dgm:presLayoutVars>
      </dgm:prSet>
      <dgm:spPr/>
      <dgm:t>
        <a:bodyPr/>
        <a:lstStyle/>
        <a:p>
          <a:endParaRPr lang="en-IN"/>
        </a:p>
      </dgm:t>
    </dgm:pt>
    <dgm:pt modelId="{5A8115E0-11FD-465E-8117-36AB864AC558}" type="pres">
      <dgm:prSet presAssocID="{0205C708-0624-484E-9CEB-8CA6ACFF98D3}" presName="FiveNodes_2_text" presStyleLbl="node1" presStyleIdx="4" presStyleCnt="5">
        <dgm:presLayoutVars>
          <dgm:bulletEnabled val="1"/>
        </dgm:presLayoutVars>
      </dgm:prSet>
      <dgm:spPr/>
      <dgm:t>
        <a:bodyPr/>
        <a:lstStyle/>
        <a:p>
          <a:endParaRPr lang="en-IN"/>
        </a:p>
      </dgm:t>
    </dgm:pt>
    <dgm:pt modelId="{91DC723B-4818-458E-B167-1D33BFBD5E90}" type="pres">
      <dgm:prSet presAssocID="{0205C708-0624-484E-9CEB-8CA6ACFF98D3}" presName="FiveNodes_3_text" presStyleLbl="node1" presStyleIdx="4" presStyleCnt="5">
        <dgm:presLayoutVars>
          <dgm:bulletEnabled val="1"/>
        </dgm:presLayoutVars>
      </dgm:prSet>
      <dgm:spPr/>
      <dgm:t>
        <a:bodyPr/>
        <a:lstStyle/>
        <a:p>
          <a:endParaRPr lang="en-IN"/>
        </a:p>
      </dgm:t>
    </dgm:pt>
    <dgm:pt modelId="{CC0FA49F-70A3-44D9-894B-C1EA70E7ED4E}" type="pres">
      <dgm:prSet presAssocID="{0205C708-0624-484E-9CEB-8CA6ACFF98D3}" presName="FiveNodes_4_text" presStyleLbl="node1" presStyleIdx="4" presStyleCnt="5">
        <dgm:presLayoutVars>
          <dgm:bulletEnabled val="1"/>
        </dgm:presLayoutVars>
      </dgm:prSet>
      <dgm:spPr/>
      <dgm:t>
        <a:bodyPr/>
        <a:lstStyle/>
        <a:p>
          <a:endParaRPr lang="en-IN"/>
        </a:p>
      </dgm:t>
    </dgm:pt>
    <dgm:pt modelId="{FFDEF4D4-F4ED-438B-9587-5861912B6D19}" type="pres">
      <dgm:prSet presAssocID="{0205C708-0624-484E-9CEB-8CA6ACFF98D3}" presName="FiveNodes_5_text" presStyleLbl="node1" presStyleIdx="4" presStyleCnt="5">
        <dgm:presLayoutVars>
          <dgm:bulletEnabled val="1"/>
        </dgm:presLayoutVars>
      </dgm:prSet>
      <dgm:spPr/>
      <dgm:t>
        <a:bodyPr/>
        <a:lstStyle/>
        <a:p>
          <a:endParaRPr lang="en-IN"/>
        </a:p>
      </dgm:t>
    </dgm:pt>
  </dgm:ptLst>
  <dgm:cxnLst>
    <dgm:cxn modelId="{C03B5B6A-618E-4F7A-B9E9-3F36E0CD2E09}" type="presOf" srcId="{B7E71A6D-DA77-4AEC-807D-A17323A0A761}" destId="{06C69E8A-A770-4216-BE12-477C322DE740}" srcOrd="0" destOrd="0" presId="urn:microsoft.com/office/officeart/2005/8/layout/vProcess5"/>
    <dgm:cxn modelId="{79E4502F-2CFF-4AD8-8F3F-C0EC95719769}" srcId="{0205C708-0624-484E-9CEB-8CA6ACFF98D3}" destId="{E1E74C4D-EA89-483A-BD12-E76AC76EF3A4}" srcOrd="1" destOrd="0" parTransId="{92EB3C4E-2D35-43CA-961C-F3DABEF4251E}" sibTransId="{9127116B-B082-441E-A910-3B550296CD67}"/>
    <dgm:cxn modelId="{7B4AAF0A-B771-48B0-BF8A-B0C8D2FA61DD}" type="presOf" srcId="{9127116B-B082-441E-A910-3B550296CD67}" destId="{E3DE6802-8E35-4CE2-8AFE-E86591BCC988}" srcOrd="0" destOrd="0" presId="urn:microsoft.com/office/officeart/2005/8/layout/vProcess5"/>
    <dgm:cxn modelId="{061B8C10-7E06-47CA-98FA-C55E685E70C2}" type="presOf" srcId="{46B7B5FF-91A3-4BD0-97D5-8FFA51F19D52}" destId="{91DC723B-4818-458E-B167-1D33BFBD5E90}" srcOrd="1" destOrd="0" presId="urn:microsoft.com/office/officeart/2005/8/layout/vProcess5"/>
    <dgm:cxn modelId="{D28B3FE6-8379-4C7E-A249-0F48CE8A63DA}" srcId="{0205C708-0624-484E-9CEB-8CA6ACFF98D3}" destId="{D5C50359-84EA-4207-A68D-F3F4707ECB7D}" srcOrd="3" destOrd="0" parTransId="{37A31E0E-2272-4AE1-9B16-AD6E3B89277C}" sibTransId="{9DF670CF-F665-474E-9FF8-A020F56F2999}"/>
    <dgm:cxn modelId="{D22585B3-5B50-42F4-91DF-EDE92DC55D6C}" type="presOf" srcId="{E1E74C4D-EA89-483A-BD12-E76AC76EF3A4}" destId="{AF8CFD36-F486-4672-A498-984932E03C9F}" srcOrd="0" destOrd="0" presId="urn:microsoft.com/office/officeart/2005/8/layout/vProcess5"/>
    <dgm:cxn modelId="{0CC49437-5691-42D0-926E-D88F0EB31EE2}" type="presOf" srcId="{47B931D8-C100-4F98-B157-B8506BFDD509}" destId="{3D7FE1D1-C7DF-4FF3-98DF-5ECCF6948797}" srcOrd="1" destOrd="0" presId="urn:microsoft.com/office/officeart/2005/8/layout/vProcess5"/>
    <dgm:cxn modelId="{45C48E1C-2388-4E3A-8D83-41819BBDA67C}" type="presOf" srcId="{B7E71A6D-DA77-4AEC-807D-A17323A0A761}" destId="{FFDEF4D4-F4ED-438B-9587-5861912B6D19}" srcOrd="1" destOrd="0" presId="urn:microsoft.com/office/officeart/2005/8/layout/vProcess5"/>
    <dgm:cxn modelId="{F80D8599-A3CB-4EC9-BD8F-295440D3F232}" type="presOf" srcId="{CC77188B-02BE-4152-8641-5AEA8300A168}" destId="{2B961D11-8782-45DC-BA15-D57432F178CF}" srcOrd="0" destOrd="0" presId="urn:microsoft.com/office/officeart/2005/8/layout/vProcess5"/>
    <dgm:cxn modelId="{53D60FC9-201C-4586-BB04-20E6FFC2490E}" type="presOf" srcId="{0D8FA41B-08DE-4F0B-B8F1-A9E845EA3592}" destId="{3D9E39FF-6BD7-49A6-8375-6748AF8B982B}" srcOrd="0" destOrd="0" presId="urn:microsoft.com/office/officeart/2005/8/layout/vProcess5"/>
    <dgm:cxn modelId="{007F17CB-1710-4EA1-BB3D-1639AF5240BB}" srcId="{0205C708-0624-484E-9CEB-8CA6ACFF98D3}" destId="{B7E71A6D-DA77-4AEC-807D-A17323A0A761}" srcOrd="4" destOrd="0" parTransId="{53247DFD-AAA5-49A0-A80F-3ED9C8BA9960}" sibTransId="{A82FF1C9-FEAB-415D-89FE-8CF50CAD0B68}"/>
    <dgm:cxn modelId="{E44C8A8B-5BD2-4F72-8626-373D08706F92}" type="presOf" srcId="{D5C50359-84EA-4207-A68D-F3F4707ECB7D}" destId="{CC0FA49F-70A3-44D9-894B-C1EA70E7ED4E}" srcOrd="1" destOrd="0" presId="urn:microsoft.com/office/officeart/2005/8/layout/vProcess5"/>
    <dgm:cxn modelId="{A30B783B-4ABF-4AC4-BC08-A0A0D6BF1B7C}" srcId="{0205C708-0624-484E-9CEB-8CA6ACFF98D3}" destId="{47B931D8-C100-4F98-B157-B8506BFDD509}" srcOrd="0" destOrd="0" parTransId="{AA8F57BE-3B75-4B30-A3A5-55ABE97779D5}" sibTransId="{0D8FA41B-08DE-4F0B-B8F1-A9E845EA3592}"/>
    <dgm:cxn modelId="{073A6506-5A64-46FC-9D97-5E6D96DC025E}" type="presOf" srcId="{9DF670CF-F665-474E-9FF8-A020F56F2999}" destId="{33361980-7005-4D16-BD6A-4D8A4DE0D432}" srcOrd="0" destOrd="0" presId="urn:microsoft.com/office/officeart/2005/8/layout/vProcess5"/>
    <dgm:cxn modelId="{9381D87F-DFBD-49F4-929D-8434A33149AB}" type="presOf" srcId="{46B7B5FF-91A3-4BD0-97D5-8FFA51F19D52}" destId="{8E9E5305-0534-4369-872E-CD7424073B27}" srcOrd="0" destOrd="0" presId="urn:microsoft.com/office/officeart/2005/8/layout/vProcess5"/>
    <dgm:cxn modelId="{9DD633E8-04E5-428E-A977-C15AE21A7CB2}" type="presOf" srcId="{D5C50359-84EA-4207-A68D-F3F4707ECB7D}" destId="{75E4B337-E396-4236-AA74-52A307E6731A}" srcOrd="0" destOrd="0" presId="urn:microsoft.com/office/officeart/2005/8/layout/vProcess5"/>
    <dgm:cxn modelId="{A6D60C8D-D796-45EC-B5D4-A9A87FB3ABF5}" srcId="{0205C708-0624-484E-9CEB-8CA6ACFF98D3}" destId="{46B7B5FF-91A3-4BD0-97D5-8FFA51F19D52}" srcOrd="2" destOrd="0" parTransId="{ED1C537F-A074-468C-844B-523308553E8C}" sibTransId="{CC77188B-02BE-4152-8641-5AEA8300A168}"/>
    <dgm:cxn modelId="{8271D437-7EAF-4EDE-98BB-B1B331A16605}" type="presOf" srcId="{E1E74C4D-EA89-483A-BD12-E76AC76EF3A4}" destId="{5A8115E0-11FD-465E-8117-36AB864AC558}" srcOrd="1" destOrd="0" presId="urn:microsoft.com/office/officeart/2005/8/layout/vProcess5"/>
    <dgm:cxn modelId="{7832CB27-E896-447D-9584-A88121CDA720}" type="presOf" srcId="{0205C708-0624-484E-9CEB-8CA6ACFF98D3}" destId="{5C1F6781-9853-412F-8632-03C8315EA7C6}" srcOrd="0" destOrd="0" presId="urn:microsoft.com/office/officeart/2005/8/layout/vProcess5"/>
    <dgm:cxn modelId="{AC3E6800-DA4E-414F-80B8-407845ECB5EA}" type="presOf" srcId="{47B931D8-C100-4F98-B157-B8506BFDD509}" destId="{06C79456-7AE4-48A9-AFB9-4957CA5060D9}" srcOrd="0" destOrd="0" presId="urn:microsoft.com/office/officeart/2005/8/layout/vProcess5"/>
    <dgm:cxn modelId="{4BBBFF66-1780-46DF-936F-126E48D1ECC8}" srcId="{0205C708-0624-484E-9CEB-8CA6ACFF98D3}" destId="{C4E02463-CDFB-4581-9F92-318965FB75C3}" srcOrd="5" destOrd="0" parTransId="{A7B9EC34-6504-47E3-B759-3D0714BDF2C4}" sibTransId="{47C8BEDB-0326-487F-8A56-4566071CF6BB}"/>
    <dgm:cxn modelId="{F2EB2748-2EC4-4893-B1DD-EEF3EE7B558F}" type="presParOf" srcId="{5C1F6781-9853-412F-8632-03C8315EA7C6}" destId="{2C6BB533-0583-47CD-AFFF-A5B5447ABC2B}" srcOrd="0" destOrd="0" presId="urn:microsoft.com/office/officeart/2005/8/layout/vProcess5"/>
    <dgm:cxn modelId="{5E524954-D576-4612-851A-537F20DB3D22}" type="presParOf" srcId="{5C1F6781-9853-412F-8632-03C8315EA7C6}" destId="{06C79456-7AE4-48A9-AFB9-4957CA5060D9}" srcOrd="1" destOrd="0" presId="urn:microsoft.com/office/officeart/2005/8/layout/vProcess5"/>
    <dgm:cxn modelId="{85007E27-E103-4C9B-9747-9E38BB327DE6}" type="presParOf" srcId="{5C1F6781-9853-412F-8632-03C8315EA7C6}" destId="{AF8CFD36-F486-4672-A498-984932E03C9F}" srcOrd="2" destOrd="0" presId="urn:microsoft.com/office/officeart/2005/8/layout/vProcess5"/>
    <dgm:cxn modelId="{DC6398A4-6174-4690-B7C2-94676F65E1DD}" type="presParOf" srcId="{5C1F6781-9853-412F-8632-03C8315EA7C6}" destId="{8E9E5305-0534-4369-872E-CD7424073B27}" srcOrd="3" destOrd="0" presId="urn:microsoft.com/office/officeart/2005/8/layout/vProcess5"/>
    <dgm:cxn modelId="{66497EF8-BB49-4857-A27B-80B819CE3C1A}" type="presParOf" srcId="{5C1F6781-9853-412F-8632-03C8315EA7C6}" destId="{75E4B337-E396-4236-AA74-52A307E6731A}" srcOrd="4" destOrd="0" presId="urn:microsoft.com/office/officeart/2005/8/layout/vProcess5"/>
    <dgm:cxn modelId="{56751F1C-8AF4-417D-BCCA-713726B1F3BD}" type="presParOf" srcId="{5C1F6781-9853-412F-8632-03C8315EA7C6}" destId="{06C69E8A-A770-4216-BE12-477C322DE740}" srcOrd="5" destOrd="0" presId="urn:microsoft.com/office/officeart/2005/8/layout/vProcess5"/>
    <dgm:cxn modelId="{06B9B316-C06B-4433-9E3F-34D5DC1B2999}" type="presParOf" srcId="{5C1F6781-9853-412F-8632-03C8315EA7C6}" destId="{3D9E39FF-6BD7-49A6-8375-6748AF8B982B}" srcOrd="6" destOrd="0" presId="urn:microsoft.com/office/officeart/2005/8/layout/vProcess5"/>
    <dgm:cxn modelId="{9C11DA1A-01F9-4176-BA62-7AAE7015D96E}" type="presParOf" srcId="{5C1F6781-9853-412F-8632-03C8315EA7C6}" destId="{E3DE6802-8E35-4CE2-8AFE-E86591BCC988}" srcOrd="7" destOrd="0" presId="urn:microsoft.com/office/officeart/2005/8/layout/vProcess5"/>
    <dgm:cxn modelId="{C2DEDD73-3E34-4B51-9FBA-48CD50488A38}" type="presParOf" srcId="{5C1F6781-9853-412F-8632-03C8315EA7C6}" destId="{2B961D11-8782-45DC-BA15-D57432F178CF}" srcOrd="8" destOrd="0" presId="urn:microsoft.com/office/officeart/2005/8/layout/vProcess5"/>
    <dgm:cxn modelId="{9FE682C0-94D7-4BD9-9883-AD3030885740}" type="presParOf" srcId="{5C1F6781-9853-412F-8632-03C8315EA7C6}" destId="{33361980-7005-4D16-BD6A-4D8A4DE0D432}" srcOrd="9" destOrd="0" presId="urn:microsoft.com/office/officeart/2005/8/layout/vProcess5"/>
    <dgm:cxn modelId="{9EBEE777-1628-43DC-A92D-12D52A265E9F}" type="presParOf" srcId="{5C1F6781-9853-412F-8632-03C8315EA7C6}" destId="{3D7FE1D1-C7DF-4FF3-98DF-5ECCF6948797}" srcOrd="10" destOrd="0" presId="urn:microsoft.com/office/officeart/2005/8/layout/vProcess5"/>
    <dgm:cxn modelId="{E6A0EDE0-2080-4780-A1EC-2AD0EDDE0C17}" type="presParOf" srcId="{5C1F6781-9853-412F-8632-03C8315EA7C6}" destId="{5A8115E0-11FD-465E-8117-36AB864AC558}" srcOrd="11" destOrd="0" presId="urn:microsoft.com/office/officeart/2005/8/layout/vProcess5"/>
    <dgm:cxn modelId="{18562B43-0E8A-41C7-B0AB-9D6D04EAA664}" type="presParOf" srcId="{5C1F6781-9853-412F-8632-03C8315EA7C6}" destId="{91DC723B-4818-458E-B167-1D33BFBD5E90}" srcOrd="12" destOrd="0" presId="urn:microsoft.com/office/officeart/2005/8/layout/vProcess5"/>
    <dgm:cxn modelId="{CAC8D244-9549-4CE1-9454-81E31D7CE313}" type="presParOf" srcId="{5C1F6781-9853-412F-8632-03C8315EA7C6}" destId="{CC0FA49F-70A3-44D9-894B-C1EA70E7ED4E}" srcOrd="13" destOrd="0" presId="urn:microsoft.com/office/officeart/2005/8/layout/vProcess5"/>
    <dgm:cxn modelId="{F295450F-273C-4161-9EFE-5D2DB59DD57B}" type="presParOf" srcId="{5C1F6781-9853-412F-8632-03C8315EA7C6}" destId="{FFDEF4D4-F4ED-438B-9587-5861912B6D19}" srcOrd="14" destOrd="0" presId="urn:microsoft.com/office/officeart/2005/8/layout/vProcess5"/>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7C8007D0-08CC-4DA4-BBFD-03E7E92915B8}"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019F6B8F-516C-4E9E-BB41-A7371E209557}">
      <dgm:prSet/>
      <dgm:spPr>
        <a:solidFill>
          <a:srgbClr val="36E6DD"/>
        </a:solidFill>
        <a:ln w="76200">
          <a:solidFill>
            <a:srgbClr val="002060"/>
          </a:solidFill>
        </a:ln>
      </dgm:spPr>
      <dgm:t>
        <a:bodyPr/>
        <a:lstStyle/>
        <a:p>
          <a:pPr rtl="0"/>
          <a:r>
            <a:rPr lang="en-GB" b="1" dirty="0" smtClean="0">
              <a:solidFill>
                <a:schemeClr val="tx1"/>
              </a:solidFill>
              <a:effectLst>
                <a:glow rad="63500">
                  <a:schemeClr val="accent4">
                    <a:satMod val="175000"/>
                    <a:alpha val="40000"/>
                  </a:schemeClr>
                </a:glow>
              </a:effectLst>
            </a:rPr>
            <a:t>The primary focus should be on optimizing retail operations in Bengaluru, Chennai, and Hyderabad to maximize profitability, alongside exploring expansion opportunities in other promising cities.</a:t>
          </a:r>
          <a:endParaRPr lang="en-IN" b="1" dirty="0">
            <a:solidFill>
              <a:schemeClr val="tx1"/>
            </a:solidFill>
            <a:effectLst>
              <a:glow rad="63500">
                <a:schemeClr val="accent4">
                  <a:satMod val="175000"/>
                  <a:alpha val="40000"/>
                </a:schemeClr>
              </a:glow>
            </a:effectLst>
          </a:endParaRPr>
        </a:p>
      </dgm:t>
    </dgm:pt>
    <dgm:pt modelId="{03AF91A8-6714-4344-A7EE-2586476B7C92}" type="parTrans" cxnId="{01B86491-003E-4B85-93EF-7704CC2D3E4A}">
      <dgm:prSet/>
      <dgm:spPr/>
      <dgm:t>
        <a:bodyPr/>
        <a:lstStyle/>
        <a:p>
          <a:endParaRPr lang="en-IN"/>
        </a:p>
      </dgm:t>
    </dgm:pt>
    <dgm:pt modelId="{A51FD509-9F02-40F5-86B0-5CA964FB06E4}" type="sibTrans" cxnId="{01B86491-003E-4B85-93EF-7704CC2D3E4A}">
      <dgm:prSet/>
      <dgm:spPr>
        <a:ln w="76200">
          <a:solidFill>
            <a:srgbClr val="002060">
              <a:alpha val="90000"/>
            </a:srgbClr>
          </a:solidFill>
        </a:ln>
      </dgm:spPr>
      <dgm:t>
        <a:bodyPr/>
        <a:lstStyle/>
        <a:p>
          <a:endParaRPr lang="en-IN"/>
        </a:p>
      </dgm:t>
    </dgm:pt>
    <dgm:pt modelId="{1040DE2F-D3A4-4056-8B52-2C559606CCEF}">
      <dgm:prSet/>
      <dgm:spPr>
        <a:solidFill>
          <a:srgbClr val="36E6DD"/>
        </a:solidFill>
        <a:ln w="76200">
          <a:solidFill>
            <a:srgbClr val="002060"/>
          </a:solidFill>
        </a:ln>
      </dgm:spPr>
      <dgm:t>
        <a:bodyPr/>
        <a:lstStyle/>
        <a:p>
          <a:pPr rtl="0"/>
          <a:r>
            <a:rPr lang="en-GB" b="1" dirty="0" smtClean="0">
              <a:solidFill>
                <a:schemeClr val="tx1"/>
              </a:solidFill>
              <a:effectLst>
                <a:glow rad="63500">
                  <a:schemeClr val="accent4">
                    <a:satMod val="175000"/>
                    <a:alpha val="40000"/>
                  </a:schemeClr>
                </a:glow>
              </a:effectLst>
            </a:rPr>
            <a:t>Given the substantial contribution from these top three cities, emphasis should be placed on customer engagement, retention strategies, and operational efficiency to further enhance sales and revenue.</a:t>
          </a:r>
          <a:endParaRPr lang="en-IN" b="1" dirty="0">
            <a:solidFill>
              <a:schemeClr val="tx1"/>
            </a:solidFill>
            <a:effectLst>
              <a:glow rad="63500">
                <a:schemeClr val="accent4">
                  <a:satMod val="175000"/>
                  <a:alpha val="40000"/>
                </a:schemeClr>
              </a:glow>
            </a:effectLst>
          </a:endParaRPr>
        </a:p>
      </dgm:t>
    </dgm:pt>
    <dgm:pt modelId="{5A6E553A-07CB-443D-AB04-852E3E7A9948}" type="parTrans" cxnId="{7F447DE6-87B5-49A8-8CED-A99D53C92FFB}">
      <dgm:prSet/>
      <dgm:spPr/>
      <dgm:t>
        <a:bodyPr/>
        <a:lstStyle/>
        <a:p>
          <a:endParaRPr lang="en-IN"/>
        </a:p>
      </dgm:t>
    </dgm:pt>
    <dgm:pt modelId="{445EE9AD-34E5-4E29-A6B0-00F1C01233E1}" type="sibTrans" cxnId="{7F447DE6-87B5-49A8-8CED-A99D53C92FFB}">
      <dgm:prSet/>
      <dgm:spPr>
        <a:ln w="76200">
          <a:solidFill>
            <a:srgbClr val="002060"/>
          </a:solidFill>
        </a:ln>
      </dgm:spPr>
      <dgm:t>
        <a:bodyPr/>
        <a:lstStyle/>
        <a:p>
          <a:endParaRPr lang="en-IN"/>
        </a:p>
      </dgm:t>
    </dgm:pt>
    <dgm:pt modelId="{3A544638-825B-4B7C-BFE2-3E80A4A05192}">
      <dgm:prSet/>
      <dgm:spPr>
        <a:solidFill>
          <a:srgbClr val="36E6DD"/>
        </a:solidFill>
        <a:ln w="76200">
          <a:solidFill>
            <a:srgbClr val="002060"/>
          </a:solidFill>
        </a:ln>
      </dgm:spPr>
      <dgm:t>
        <a:bodyPr/>
        <a:lstStyle/>
        <a:p>
          <a:pPr rtl="0"/>
          <a:r>
            <a:rPr lang="en-GB" b="1" dirty="0" smtClean="0">
              <a:solidFill>
                <a:schemeClr val="tx1"/>
              </a:solidFill>
              <a:effectLst>
                <a:glow rad="63500">
                  <a:schemeClr val="accent4">
                    <a:satMod val="175000"/>
                    <a:alpha val="40000"/>
                  </a:schemeClr>
                </a:glow>
              </a:effectLst>
            </a:rPr>
            <a:t>To stimulate sales and attract customers, similar promotions should be extended to other high-value products besides the current offerings.</a:t>
          </a:r>
          <a:endParaRPr lang="en-IN" b="1" dirty="0">
            <a:solidFill>
              <a:schemeClr val="tx1"/>
            </a:solidFill>
            <a:effectLst>
              <a:glow rad="63500">
                <a:schemeClr val="accent4">
                  <a:satMod val="175000"/>
                  <a:alpha val="40000"/>
                </a:schemeClr>
              </a:glow>
            </a:effectLst>
          </a:endParaRPr>
        </a:p>
      </dgm:t>
    </dgm:pt>
    <dgm:pt modelId="{2B4DC62A-5867-40E0-8079-7EAA24F619D6}" type="parTrans" cxnId="{15B5D85B-EC36-45DA-9FD5-65DD7D819164}">
      <dgm:prSet/>
      <dgm:spPr/>
      <dgm:t>
        <a:bodyPr/>
        <a:lstStyle/>
        <a:p>
          <a:endParaRPr lang="en-IN"/>
        </a:p>
      </dgm:t>
    </dgm:pt>
    <dgm:pt modelId="{BFC0053F-5ADA-4643-A104-8BF0934BCD8B}" type="sibTrans" cxnId="{15B5D85B-EC36-45DA-9FD5-65DD7D819164}">
      <dgm:prSet/>
      <dgm:spPr>
        <a:ln w="76200">
          <a:solidFill>
            <a:srgbClr val="002060">
              <a:alpha val="90000"/>
            </a:srgbClr>
          </a:solidFill>
        </a:ln>
      </dgm:spPr>
      <dgm:t>
        <a:bodyPr/>
        <a:lstStyle/>
        <a:p>
          <a:endParaRPr lang="en-IN"/>
        </a:p>
      </dgm:t>
    </dgm:pt>
    <dgm:pt modelId="{E806B4D8-8A80-438E-9EBA-CAABF42B115A}">
      <dgm:prSet/>
      <dgm:spPr>
        <a:solidFill>
          <a:srgbClr val="36E6DD"/>
        </a:solidFill>
        <a:ln w="76200">
          <a:solidFill>
            <a:srgbClr val="002060"/>
          </a:solidFill>
        </a:ln>
      </dgm:spPr>
      <dgm:t>
        <a:bodyPr/>
        <a:lstStyle/>
        <a:p>
          <a:pPr rtl="0"/>
          <a:r>
            <a:rPr lang="en-GB" b="1" dirty="0" smtClean="0">
              <a:solidFill>
                <a:schemeClr val="tx1"/>
              </a:solidFill>
              <a:effectLst>
                <a:glow rad="63500">
                  <a:schemeClr val="accent4">
                    <a:satMod val="175000"/>
                    <a:alpha val="40000"/>
                  </a:schemeClr>
                </a:glow>
              </a:effectLst>
            </a:rPr>
            <a:t>Investment in impactful promotional campaigns during festive seasons should continue, with thorough analysis of campaign strategies to replicate success in future campaigns.</a:t>
          </a:r>
          <a:endParaRPr lang="en-IN" b="1" dirty="0">
            <a:solidFill>
              <a:schemeClr val="tx1"/>
            </a:solidFill>
            <a:effectLst>
              <a:glow rad="63500">
                <a:schemeClr val="accent4">
                  <a:satMod val="175000"/>
                  <a:alpha val="40000"/>
                </a:schemeClr>
              </a:glow>
            </a:effectLst>
          </a:endParaRPr>
        </a:p>
      </dgm:t>
    </dgm:pt>
    <dgm:pt modelId="{6EA0A351-B9E6-426D-A003-63C5E06BF687}" type="parTrans" cxnId="{B3FEB35B-5D3E-4471-99C8-E1B981DEED0A}">
      <dgm:prSet/>
      <dgm:spPr/>
      <dgm:t>
        <a:bodyPr/>
        <a:lstStyle/>
        <a:p>
          <a:endParaRPr lang="en-IN"/>
        </a:p>
      </dgm:t>
    </dgm:pt>
    <dgm:pt modelId="{1E31761E-672D-4BA9-A981-1EBC04BD0A3E}" type="sibTrans" cxnId="{B3FEB35B-5D3E-4471-99C8-E1B981DEED0A}">
      <dgm:prSet/>
      <dgm:spPr>
        <a:ln w="76200">
          <a:solidFill>
            <a:srgbClr val="002060">
              <a:alpha val="90000"/>
            </a:srgbClr>
          </a:solidFill>
        </a:ln>
      </dgm:spPr>
      <dgm:t>
        <a:bodyPr/>
        <a:lstStyle/>
        <a:p>
          <a:endParaRPr lang="en-IN"/>
        </a:p>
      </dgm:t>
    </dgm:pt>
    <dgm:pt modelId="{6395B747-53DA-44CE-90DE-E8B65885F2FC}">
      <dgm:prSet/>
      <dgm:spPr>
        <a:solidFill>
          <a:srgbClr val="36E6DD"/>
        </a:solidFill>
        <a:ln w="76200">
          <a:solidFill>
            <a:srgbClr val="002060"/>
          </a:solidFill>
        </a:ln>
      </dgm:spPr>
      <dgm:t>
        <a:bodyPr/>
        <a:lstStyle/>
        <a:p>
          <a:pPr rtl="0"/>
          <a:r>
            <a:rPr lang="en-GB" b="1" dirty="0" smtClean="0">
              <a:solidFill>
                <a:schemeClr val="tx1"/>
              </a:solidFill>
              <a:effectLst>
                <a:glow rad="63500">
                  <a:schemeClr val="accent4">
                    <a:satMod val="175000"/>
                    <a:alpha val="40000"/>
                  </a:schemeClr>
                </a:glow>
              </a:effectLst>
            </a:rPr>
            <a:t>Resources and marketing efforts should be allocated towards categories with higher ISU% to capitalize on seasonal demand and maximize incremental sales.</a:t>
          </a:r>
          <a:endParaRPr lang="en-IN" b="1" dirty="0">
            <a:solidFill>
              <a:schemeClr val="tx1"/>
            </a:solidFill>
            <a:effectLst>
              <a:glow rad="63500">
                <a:schemeClr val="accent4">
                  <a:satMod val="175000"/>
                  <a:alpha val="40000"/>
                </a:schemeClr>
              </a:glow>
            </a:effectLst>
          </a:endParaRPr>
        </a:p>
      </dgm:t>
    </dgm:pt>
    <dgm:pt modelId="{3698B9F8-95BC-4846-99D6-DA4ABE7D17D8}" type="parTrans" cxnId="{B5F5EE46-8B12-432E-8738-2BB461FD3122}">
      <dgm:prSet/>
      <dgm:spPr/>
      <dgm:t>
        <a:bodyPr/>
        <a:lstStyle/>
        <a:p>
          <a:endParaRPr lang="en-IN"/>
        </a:p>
      </dgm:t>
    </dgm:pt>
    <dgm:pt modelId="{44298A1C-F774-4EB9-842C-4BF766146994}" type="sibTrans" cxnId="{B5F5EE46-8B12-432E-8738-2BB461FD3122}">
      <dgm:prSet/>
      <dgm:spPr/>
      <dgm:t>
        <a:bodyPr/>
        <a:lstStyle/>
        <a:p>
          <a:endParaRPr lang="en-IN"/>
        </a:p>
      </dgm:t>
    </dgm:pt>
    <dgm:pt modelId="{58909930-4BF2-4778-8459-BF42D2AC8AF6}">
      <dgm:prSet/>
      <dgm:spPr/>
      <dgm:t>
        <a:bodyPr/>
        <a:lstStyle/>
        <a:p>
          <a:endParaRPr lang="en-IN"/>
        </a:p>
      </dgm:t>
    </dgm:pt>
    <dgm:pt modelId="{B0013B92-9BE2-4A5E-9D1E-8FF0EC559AD9}" type="parTrans" cxnId="{0058562C-39A6-4E28-98EC-B9338C941067}">
      <dgm:prSet/>
      <dgm:spPr/>
      <dgm:t>
        <a:bodyPr/>
        <a:lstStyle/>
        <a:p>
          <a:endParaRPr lang="en-IN"/>
        </a:p>
      </dgm:t>
    </dgm:pt>
    <dgm:pt modelId="{CF487BF7-9001-4E46-87A2-05EE838F5FB9}" type="sibTrans" cxnId="{0058562C-39A6-4E28-98EC-B9338C941067}">
      <dgm:prSet/>
      <dgm:spPr/>
      <dgm:t>
        <a:bodyPr/>
        <a:lstStyle/>
        <a:p>
          <a:endParaRPr lang="en-IN"/>
        </a:p>
      </dgm:t>
    </dgm:pt>
    <dgm:pt modelId="{B224F14E-948F-49D7-BC96-CFD6EE9A1509}" type="pres">
      <dgm:prSet presAssocID="{7C8007D0-08CC-4DA4-BBFD-03E7E92915B8}" presName="outerComposite" presStyleCnt="0">
        <dgm:presLayoutVars>
          <dgm:chMax val="5"/>
          <dgm:dir/>
          <dgm:resizeHandles val="exact"/>
        </dgm:presLayoutVars>
      </dgm:prSet>
      <dgm:spPr/>
      <dgm:t>
        <a:bodyPr/>
        <a:lstStyle/>
        <a:p>
          <a:endParaRPr lang="en-IN"/>
        </a:p>
      </dgm:t>
    </dgm:pt>
    <dgm:pt modelId="{6ADCCC86-8A8F-4D8C-9036-EE5D6D85E57B}" type="pres">
      <dgm:prSet presAssocID="{7C8007D0-08CC-4DA4-BBFD-03E7E92915B8}" presName="dummyMaxCanvas" presStyleCnt="0">
        <dgm:presLayoutVars/>
      </dgm:prSet>
      <dgm:spPr/>
    </dgm:pt>
    <dgm:pt modelId="{33E85345-794C-428C-9BF4-A3A613B81CA4}" type="pres">
      <dgm:prSet presAssocID="{7C8007D0-08CC-4DA4-BBFD-03E7E92915B8}" presName="FiveNodes_1" presStyleLbl="node1" presStyleIdx="0" presStyleCnt="5">
        <dgm:presLayoutVars>
          <dgm:bulletEnabled val="1"/>
        </dgm:presLayoutVars>
      </dgm:prSet>
      <dgm:spPr/>
      <dgm:t>
        <a:bodyPr/>
        <a:lstStyle/>
        <a:p>
          <a:endParaRPr lang="en-IN"/>
        </a:p>
      </dgm:t>
    </dgm:pt>
    <dgm:pt modelId="{19F78786-C4EA-42D6-8205-7A19BE17D8DB}" type="pres">
      <dgm:prSet presAssocID="{7C8007D0-08CC-4DA4-BBFD-03E7E92915B8}" presName="FiveNodes_2" presStyleLbl="node1" presStyleIdx="1" presStyleCnt="5">
        <dgm:presLayoutVars>
          <dgm:bulletEnabled val="1"/>
        </dgm:presLayoutVars>
      </dgm:prSet>
      <dgm:spPr/>
      <dgm:t>
        <a:bodyPr/>
        <a:lstStyle/>
        <a:p>
          <a:endParaRPr lang="en-IN"/>
        </a:p>
      </dgm:t>
    </dgm:pt>
    <dgm:pt modelId="{4FA6FC65-F476-42F4-80BB-821B6023A553}" type="pres">
      <dgm:prSet presAssocID="{7C8007D0-08CC-4DA4-BBFD-03E7E92915B8}" presName="FiveNodes_3" presStyleLbl="node1" presStyleIdx="2" presStyleCnt="5">
        <dgm:presLayoutVars>
          <dgm:bulletEnabled val="1"/>
        </dgm:presLayoutVars>
      </dgm:prSet>
      <dgm:spPr/>
      <dgm:t>
        <a:bodyPr/>
        <a:lstStyle/>
        <a:p>
          <a:endParaRPr lang="en-IN"/>
        </a:p>
      </dgm:t>
    </dgm:pt>
    <dgm:pt modelId="{565A6FA4-4227-45FA-B9F3-6780E42059D4}" type="pres">
      <dgm:prSet presAssocID="{7C8007D0-08CC-4DA4-BBFD-03E7E92915B8}" presName="FiveNodes_4" presStyleLbl="node1" presStyleIdx="3" presStyleCnt="5">
        <dgm:presLayoutVars>
          <dgm:bulletEnabled val="1"/>
        </dgm:presLayoutVars>
      </dgm:prSet>
      <dgm:spPr/>
      <dgm:t>
        <a:bodyPr/>
        <a:lstStyle/>
        <a:p>
          <a:endParaRPr lang="en-IN"/>
        </a:p>
      </dgm:t>
    </dgm:pt>
    <dgm:pt modelId="{9C063F5F-2821-4971-8BBB-30874E688101}" type="pres">
      <dgm:prSet presAssocID="{7C8007D0-08CC-4DA4-BBFD-03E7E92915B8}" presName="FiveNodes_5" presStyleLbl="node1" presStyleIdx="4" presStyleCnt="5">
        <dgm:presLayoutVars>
          <dgm:bulletEnabled val="1"/>
        </dgm:presLayoutVars>
      </dgm:prSet>
      <dgm:spPr/>
      <dgm:t>
        <a:bodyPr/>
        <a:lstStyle/>
        <a:p>
          <a:endParaRPr lang="en-IN"/>
        </a:p>
      </dgm:t>
    </dgm:pt>
    <dgm:pt modelId="{A3D1854A-794E-4471-AD79-4B9F591C5ED1}" type="pres">
      <dgm:prSet presAssocID="{7C8007D0-08CC-4DA4-BBFD-03E7E92915B8}" presName="FiveConn_1-2" presStyleLbl="fgAccFollowNode1" presStyleIdx="0" presStyleCnt="4">
        <dgm:presLayoutVars>
          <dgm:bulletEnabled val="1"/>
        </dgm:presLayoutVars>
      </dgm:prSet>
      <dgm:spPr/>
      <dgm:t>
        <a:bodyPr/>
        <a:lstStyle/>
        <a:p>
          <a:endParaRPr lang="en-IN"/>
        </a:p>
      </dgm:t>
    </dgm:pt>
    <dgm:pt modelId="{C37B0385-2FF9-46A4-8B25-F7280BEF659C}" type="pres">
      <dgm:prSet presAssocID="{7C8007D0-08CC-4DA4-BBFD-03E7E92915B8}" presName="FiveConn_2-3" presStyleLbl="fgAccFollowNode1" presStyleIdx="1" presStyleCnt="4">
        <dgm:presLayoutVars>
          <dgm:bulletEnabled val="1"/>
        </dgm:presLayoutVars>
      </dgm:prSet>
      <dgm:spPr/>
      <dgm:t>
        <a:bodyPr/>
        <a:lstStyle/>
        <a:p>
          <a:endParaRPr lang="en-IN"/>
        </a:p>
      </dgm:t>
    </dgm:pt>
    <dgm:pt modelId="{BF5BF16F-AD9B-4EF8-AD26-1FF16B730BFE}" type="pres">
      <dgm:prSet presAssocID="{7C8007D0-08CC-4DA4-BBFD-03E7E92915B8}" presName="FiveConn_3-4" presStyleLbl="fgAccFollowNode1" presStyleIdx="2" presStyleCnt="4">
        <dgm:presLayoutVars>
          <dgm:bulletEnabled val="1"/>
        </dgm:presLayoutVars>
      </dgm:prSet>
      <dgm:spPr/>
      <dgm:t>
        <a:bodyPr/>
        <a:lstStyle/>
        <a:p>
          <a:endParaRPr lang="en-IN"/>
        </a:p>
      </dgm:t>
    </dgm:pt>
    <dgm:pt modelId="{5E17335C-EA9E-43C9-ABB9-2824D8963AE2}" type="pres">
      <dgm:prSet presAssocID="{7C8007D0-08CC-4DA4-BBFD-03E7E92915B8}" presName="FiveConn_4-5" presStyleLbl="fgAccFollowNode1" presStyleIdx="3" presStyleCnt="4">
        <dgm:presLayoutVars>
          <dgm:bulletEnabled val="1"/>
        </dgm:presLayoutVars>
      </dgm:prSet>
      <dgm:spPr/>
      <dgm:t>
        <a:bodyPr/>
        <a:lstStyle/>
        <a:p>
          <a:endParaRPr lang="en-IN"/>
        </a:p>
      </dgm:t>
    </dgm:pt>
    <dgm:pt modelId="{5D0443E4-E239-4FD9-A35A-68721DA39919}" type="pres">
      <dgm:prSet presAssocID="{7C8007D0-08CC-4DA4-BBFD-03E7E92915B8}" presName="FiveNodes_1_text" presStyleLbl="node1" presStyleIdx="4" presStyleCnt="5">
        <dgm:presLayoutVars>
          <dgm:bulletEnabled val="1"/>
        </dgm:presLayoutVars>
      </dgm:prSet>
      <dgm:spPr/>
      <dgm:t>
        <a:bodyPr/>
        <a:lstStyle/>
        <a:p>
          <a:endParaRPr lang="en-IN"/>
        </a:p>
      </dgm:t>
    </dgm:pt>
    <dgm:pt modelId="{0E69BCE3-87C2-42A2-97CD-8E6FDDD36F71}" type="pres">
      <dgm:prSet presAssocID="{7C8007D0-08CC-4DA4-BBFD-03E7E92915B8}" presName="FiveNodes_2_text" presStyleLbl="node1" presStyleIdx="4" presStyleCnt="5">
        <dgm:presLayoutVars>
          <dgm:bulletEnabled val="1"/>
        </dgm:presLayoutVars>
      </dgm:prSet>
      <dgm:spPr/>
      <dgm:t>
        <a:bodyPr/>
        <a:lstStyle/>
        <a:p>
          <a:endParaRPr lang="en-IN"/>
        </a:p>
      </dgm:t>
    </dgm:pt>
    <dgm:pt modelId="{68CE21DD-872F-4082-8357-1A56770E1F5C}" type="pres">
      <dgm:prSet presAssocID="{7C8007D0-08CC-4DA4-BBFD-03E7E92915B8}" presName="FiveNodes_3_text" presStyleLbl="node1" presStyleIdx="4" presStyleCnt="5">
        <dgm:presLayoutVars>
          <dgm:bulletEnabled val="1"/>
        </dgm:presLayoutVars>
      </dgm:prSet>
      <dgm:spPr/>
      <dgm:t>
        <a:bodyPr/>
        <a:lstStyle/>
        <a:p>
          <a:endParaRPr lang="en-IN"/>
        </a:p>
      </dgm:t>
    </dgm:pt>
    <dgm:pt modelId="{B00699D2-7738-421F-B4AA-6D96A0DEEDA1}" type="pres">
      <dgm:prSet presAssocID="{7C8007D0-08CC-4DA4-BBFD-03E7E92915B8}" presName="FiveNodes_4_text" presStyleLbl="node1" presStyleIdx="4" presStyleCnt="5">
        <dgm:presLayoutVars>
          <dgm:bulletEnabled val="1"/>
        </dgm:presLayoutVars>
      </dgm:prSet>
      <dgm:spPr/>
      <dgm:t>
        <a:bodyPr/>
        <a:lstStyle/>
        <a:p>
          <a:endParaRPr lang="en-IN"/>
        </a:p>
      </dgm:t>
    </dgm:pt>
    <dgm:pt modelId="{09F6A012-059F-44F8-AD9A-0B54BC277B1F}" type="pres">
      <dgm:prSet presAssocID="{7C8007D0-08CC-4DA4-BBFD-03E7E92915B8}" presName="FiveNodes_5_text" presStyleLbl="node1" presStyleIdx="4" presStyleCnt="5">
        <dgm:presLayoutVars>
          <dgm:bulletEnabled val="1"/>
        </dgm:presLayoutVars>
      </dgm:prSet>
      <dgm:spPr/>
      <dgm:t>
        <a:bodyPr/>
        <a:lstStyle/>
        <a:p>
          <a:endParaRPr lang="en-IN"/>
        </a:p>
      </dgm:t>
    </dgm:pt>
  </dgm:ptLst>
  <dgm:cxnLst>
    <dgm:cxn modelId="{15B5D85B-EC36-45DA-9FD5-65DD7D819164}" srcId="{7C8007D0-08CC-4DA4-BBFD-03E7E92915B8}" destId="{3A544638-825B-4B7C-BFE2-3E80A4A05192}" srcOrd="2" destOrd="0" parTransId="{2B4DC62A-5867-40E0-8079-7EAA24F619D6}" sibTransId="{BFC0053F-5ADA-4643-A104-8BF0934BCD8B}"/>
    <dgm:cxn modelId="{B3FEB35B-5D3E-4471-99C8-E1B981DEED0A}" srcId="{7C8007D0-08CC-4DA4-BBFD-03E7E92915B8}" destId="{E806B4D8-8A80-438E-9EBA-CAABF42B115A}" srcOrd="3" destOrd="0" parTransId="{6EA0A351-B9E6-426D-A003-63C5E06BF687}" sibTransId="{1E31761E-672D-4BA9-A981-1EBC04BD0A3E}"/>
    <dgm:cxn modelId="{FC3134FD-2219-443E-9EBA-EF82D551ABE8}" type="presOf" srcId="{3A544638-825B-4B7C-BFE2-3E80A4A05192}" destId="{4FA6FC65-F476-42F4-80BB-821B6023A553}" srcOrd="0" destOrd="0" presId="urn:microsoft.com/office/officeart/2005/8/layout/vProcess5"/>
    <dgm:cxn modelId="{0058562C-39A6-4E28-98EC-B9338C941067}" srcId="{7C8007D0-08CC-4DA4-BBFD-03E7E92915B8}" destId="{58909930-4BF2-4778-8459-BF42D2AC8AF6}" srcOrd="5" destOrd="0" parTransId="{B0013B92-9BE2-4A5E-9D1E-8FF0EC559AD9}" sibTransId="{CF487BF7-9001-4E46-87A2-05EE838F5FB9}"/>
    <dgm:cxn modelId="{7F447DE6-87B5-49A8-8CED-A99D53C92FFB}" srcId="{7C8007D0-08CC-4DA4-BBFD-03E7E92915B8}" destId="{1040DE2F-D3A4-4056-8B52-2C559606CCEF}" srcOrd="1" destOrd="0" parTransId="{5A6E553A-07CB-443D-AB04-852E3E7A9948}" sibTransId="{445EE9AD-34E5-4E29-A6B0-00F1C01233E1}"/>
    <dgm:cxn modelId="{E7642CAD-77C3-424B-AE61-318F77BE0231}" type="presOf" srcId="{3A544638-825B-4B7C-BFE2-3E80A4A05192}" destId="{68CE21DD-872F-4082-8357-1A56770E1F5C}" srcOrd="1" destOrd="0" presId="urn:microsoft.com/office/officeart/2005/8/layout/vProcess5"/>
    <dgm:cxn modelId="{376AF531-1C21-46C4-9493-BFD104E66C5A}" type="presOf" srcId="{445EE9AD-34E5-4E29-A6B0-00F1C01233E1}" destId="{C37B0385-2FF9-46A4-8B25-F7280BEF659C}" srcOrd="0" destOrd="0" presId="urn:microsoft.com/office/officeart/2005/8/layout/vProcess5"/>
    <dgm:cxn modelId="{67FDB797-C72D-43FE-9FA9-AA47363D5BA7}" type="presOf" srcId="{6395B747-53DA-44CE-90DE-E8B65885F2FC}" destId="{09F6A012-059F-44F8-AD9A-0B54BC277B1F}" srcOrd="1" destOrd="0" presId="urn:microsoft.com/office/officeart/2005/8/layout/vProcess5"/>
    <dgm:cxn modelId="{4F154565-96C3-4FB4-80F7-571013062586}" type="presOf" srcId="{019F6B8F-516C-4E9E-BB41-A7371E209557}" destId="{5D0443E4-E239-4FD9-A35A-68721DA39919}" srcOrd="1" destOrd="0" presId="urn:microsoft.com/office/officeart/2005/8/layout/vProcess5"/>
    <dgm:cxn modelId="{A26D1567-5F74-4B18-A54F-D82E25478308}" type="presOf" srcId="{E806B4D8-8A80-438E-9EBA-CAABF42B115A}" destId="{B00699D2-7738-421F-B4AA-6D96A0DEEDA1}" srcOrd="1" destOrd="0" presId="urn:microsoft.com/office/officeart/2005/8/layout/vProcess5"/>
    <dgm:cxn modelId="{A9FB24E7-5DDC-4C08-BF64-C0137DA589F1}" type="presOf" srcId="{019F6B8F-516C-4E9E-BB41-A7371E209557}" destId="{33E85345-794C-428C-9BF4-A3A613B81CA4}" srcOrd="0" destOrd="0" presId="urn:microsoft.com/office/officeart/2005/8/layout/vProcess5"/>
    <dgm:cxn modelId="{12BD6962-C901-4813-B988-D9ADBD548716}" type="presOf" srcId="{E806B4D8-8A80-438E-9EBA-CAABF42B115A}" destId="{565A6FA4-4227-45FA-B9F3-6780E42059D4}" srcOrd="0" destOrd="0" presId="urn:microsoft.com/office/officeart/2005/8/layout/vProcess5"/>
    <dgm:cxn modelId="{293B4D90-8E30-455A-B454-5CCE6E4980A6}" type="presOf" srcId="{1040DE2F-D3A4-4056-8B52-2C559606CCEF}" destId="{0E69BCE3-87C2-42A2-97CD-8E6FDDD36F71}" srcOrd="1" destOrd="0" presId="urn:microsoft.com/office/officeart/2005/8/layout/vProcess5"/>
    <dgm:cxn modelId="{01B86491-003E-4B85-93EF-7704CC2D3E4A}" srcId="{7C8007D0-08CC-4DA4-BBFD-03E7E92915B8}" destId="{019F6B8F-516C-4E9E-BB41-A7371E209557}" srcOrd="0" destOrd="0" parTransId="{03AF91A8-6714-4344-A7EE-2586476B7C92}" sibTransId="{A51FD509-9F02-40F5-86B0-5CA964FB06E4}"/>
    <dgm:cxn modelId="{B5F5EE46-8B12-432E-8738-2BB461FD3122}" srcId="{7C8007D0-08CC-4DA4-BBFD-03E7E92915B8}" destId="{6395B747-53DA-44CE-90DE-E8B65885F2FC}" srcOrd="4" destOrd="0" parTransId="{3698B9F8-95BC-4846-99D6-DA4ABE7D17D8}" sibTransId="{44298A1C-F774-4EB9-842C-4BF766146994}"/>
    <dgm:cxn modelId="{F09EC3F8-31DD-4941-94DE-FC57DCFEDC1A}" type="presOf" srcId="{BFC0053F-5ADA-4643-A104-8BF0934BCD8B}" destId="{BF5BF16F-AD9B-4EF8-AD26-1FF16B730BFE}" srcOrd="0" destOrd="0" presId="urn:microsoft.com/office/officeart/2005/8/layout/vProcess5"/>
    <dgm:cxn modelId="{1F474026-40D3-48F2-A63E-1BB8D547E1FE}" type="presOf" srcId="{6395B747-53DA-44CE-90DE-E8B65885F2FC}" destId="{9C063F5F-2821-4971-8BBB-30874E688101}" srcOrd="0" destOrd="0" presId="urn:microsoft.com/office/officeart/2005/8/layout/vProcess5"/>
    <dgm:cxn modelId="{1301593A-2095-41E6-BDDE-E7BB4FC069DA}" type="presOf" srcId="{1E31761E-672D-4BA9-A981-1EBC04BD0A3E}" destId="{5E17335C-EA9E-43C9-ABB9-2824D8963AE2}" srcOrd="0" destOrd="0" presId="urn:microsoft.com/office/officeart/2005/8/layout/vProcess5"/>
    <dgm:cxn modelId="{28FAB8C6-B3AF-4F86-9EC3-9B52C1AC6C6A}" type="presOf" srcId="{1040DE2F-D3A4-4056-8B52-2C559606CCEF}" destId="{19F78786-C4EA-42D6-8205-7A19BE17D8DB}" srcOrd="0" destOrd="0" presId="urn:microsoft.com/office/officeart/2005/8/layout/vProcess5"/>
    <dgm:cxn modelId="{CD9335F9-1AB6-48CA-9E70-7BC9F5E5F678}" type="presOf" srcId="{A51FD509-9F02-40F5-86B0-5CA964FB06E4}" destId="{A3D1854A-794E-4471-AD79-4B9F591C5ED1}" srcOrd="0" destOrd="0" presId="urn:microsoft.com/office/officeart/2005/8/layout/vProcess5"/>
    <dgm:cxn modelId="{BF90AE5F-53C2-4F8A-AFFB-172A90B3F536}" type="presOf" srcId="{7C8007D0-08CC-4DA4-BBFD-03E7E92915B8}" destId="{B224F14E-948F-49D7-BC96-CFD6EE9A1509}" srcOrd="0" destOrd="0" presId="urn:microsoft.com/office/officeart/2005/8/layout/vProcess5"/>
    <dgm:cxn modelId="{0FE56317-5145-4839-A5FA-12DACED00CEF}" type="presParOf" srcId="{B224F14E-948F-49D7-BC96-CFD6EE9A1509}" destId="{6ADCCC86-8A8F-4D8C-9036-EE5D6D85E57B}" srcOrd="0" destOrd="0" presId="urn:microsoft.com/office/officeart/2005/8/layout/vProcess5"/>
    <dgm:cxn modelId="{F550B29F-0D89-4D62-A45A-187140DC9DF7}" type="presParOf" srcId="{B224F14E-948F-49D7-BC96-CFD6EE9A1509}" destId="{33E85345-794C-428C-9BF4-A3A613B81CA4}" srcOrd="1" destOrd="0" presId="urn:microsoft.com/office/officeart/2005/8/layout/vProcess5"/>
    <dgm:cxn modelId="{15C85A2F-534C-4A08-8770-D4E1461576E7}" type="presParOf" srcId="{B224F14E-948F-49D7-BC96-CFD6EE9A1509}" destId="{19F78786-C4EA-42D6-8205-7A19BE17D8DB}" srcOrd="2" destOrd="0" presId="urn:microsoft.com/office/officeart/2005/8/layout/vProcess5"/>
    <dgm:cxn modelId="{D842903A-2E0B-4AAB-95E2-1EFA9D3FF139}" type="presParOf" srcId="{B224F14E-948F-49D7-BC96-CFD6EE9A1509}" destId="{4FA6FC65-F476-42F4-80BB-821B6023A553}" srcOrd="3" destOrd="0" presId="urn:microsoft.com/office/officeart/2005/8/layout/vProcess5"/>
    <dgm:cxn modelId="{BACC0B5A-D7CA-4EA6-BAE5-EDD4CFDF2C76}" type="presParOf" srcId="{B224F14E-948F-49D7-BC96-CFD6EE9A1509}" destId="{565A6FA4-4227-45FA-B9F3-6780E42059D4}" srcOrd="4" destOrd="0" presId="urn:microsoft.com/office/officeart/2005/8/layout/vProcess5"/>
    <dgm:cxn modelId="{B0967AF2-C3DD-4290-B174-EAB36A9654F1}" type="presParOf" srcId="{B224F14E-948F-49D7-BC96-CFD6EE9A1509}" destId="{9C063F5F-2821-4971-8BBB-30874E688101}" srcOrd="5" destOrd="0" presId="urn:microsoft.com/office/officeart/2005/8/layout/vProcess5"/>
    <dgm:cxn modelId="{5EDB94CE-D85B-4900-879D-364FB5C192F7}" type="presParOf" srcId="{B224F14E-948F-49D7-BC96-CFD6EE9A1509}" destId="{A3D1854A-794E-4471-AD79-4B9F591C5ED1}" srcOrd="6" destOrd="0" presId="urn:microsoft.com/office/officeart/2005/8/layout/vProcess5"/>
    <dgm:cxn modelId="{F41BF58A-067F-42C4-9469-5FE573A094EE}" type="presParOf" srcId="{B224F14E-948F-49D7-BC96-CFD6EE9A1509}" destId="{C37B0385-2FF9-46A4-8B25-F7280BEF659C}" srcOrd="7" destOrd="0" presId="urn:microsoft.com/office/officeart/2005/8/layout/vProcess5"/>
    <dgm:cxn modelId="{61BD7B47-C057-4C51-B427-1E7BF4A0C99F}" type="presParOf" srcId="{B224F14E-948F-49D7-BC96-CFD6EE9A1509}" destId="{BF5BF16F-AD9B-4EF8-AD26-1FF16B730BFE}" srcOrd="8" destOrd="0" presId="urn:microsoft.com/office/officeart/2005/8/layout/vProcess5"/>
    <dgm:cxn modelId="{FFF2EA1C-575B-4744-8B6F-900D6694F667}" type="presParOf" srcId="{B224F14E-948F-49D7-BC96-CFD6EE9A1509}" destId="{5E17335C-EA9E-43C9-ABB9-2824D8963AE2}" srcOrd="9" destOrd="0" presId="urn:microsoft.com/office/officeart/2005/8/layout/vProcess5"/>
    <dgm:cxn modelId="{A8C2AED1-F0C0-4A88-B226-6290A9862DDF}" type="presParOf" srcId="{B224F14E-948F-49D7-BC96-CFD6EE9A1509}" destId="{5D0443E4-E239-4FD9-A35A-68721DA39919}" srcOrd="10" destOrd="0" presId="urn:microsoft.com/office/officeart/2005/8/layout/vProcess5"/>
    <dgm:cxn modelId="{7A3AC4F2-856F-4A8B-B990-A2A472596AA4}" type="presParOf" srcId="{B224F14E-948F-49D7-BC96-CFD6EE9A1509}" destId="{0E69BCE3-87C2-42A2-97CD-8E6FDDD36F71}" srcOrd="11" destOrd="0" presId="urn:microsoft.com/office/officeart/2005/8/layout/vProcess5"/>
    <dgm:cxn modelId="{23A5D285-054B-479B-B54E-0206D0910A28}" type="presParOf" srcId="{B224F14E-948F-49D7-BC96-CFD6EE9A1509}" destId="{68CE21DD-872F-4082-8357-1A56770E1F5C}" srcOrd="12" destOrd="0" presId="urn:microsoft.com/office/officeart/2005/8/layout/vProcess5"/>
    <dgm:cxn modelId="{3FDD00D2-D8B9-4F60-BAE1-F86F47696868}" type="presParOf" srcId="{B224F14E-948F-49D7-BC96-CFD6EE9A1509}" destId="{B00699D2-7738-421F-B4AA-6D96A0DEEDA1}" srcOrd="13" destOrd="0" presId="urn:microsoft.com/office/officeart/2005/8/layout/vProcess5"/>
    <dgm:cxn modelId="{774C5B20-0550-452F-9CC2-494864B31975}" type="presParOf" srcId="{B224F14E-948F-49D7-BC96-CFD6EE9A1509}" destId="{09F6A012-059F-44F8-AD9A-0B54BC277B1F}"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BF8A8448-1DF1-4FF8-981E-D9A9728CAAA1}"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IN"/>
        </a:p>
      </dgm:t>
    </dgm:pt>
    <dgm:pt modelId="{0349604A-53C6-49EC-B5B3-A6B2267A6DEB}">
      <dgm:prSet/>
      <dgm:spPr>
        <a:solidFill>
          <a:srgbClr val="36E6DD"/>
        </a:solidFill>
        <a:effectLst>
          <a:glow rad="139700">
            <a:schemeClr val="accent1">
              <a:satMod val="175000"/>
              <a:alpha val="40000"/>
            </a:schemeClr>
          </a:glow>
        </a:effectLst>
      </dgm:spPr>
      <dgm:t>
        <a:bodyPr/>
        <a:lstStyle/>
        <a:p>
          <a:pPr rtl="0"/>
          <a:r>
            <a:rPr lang="en-GB"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endParaRPr lang="en-IN"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dgm:t>
    </dgm:pt>
    <dgm:pt modelId="{AB6C90E9-35B2-41FD-BCE2-BB510C13C86B}" type="parTrans" cxnId="{E8A2F022-699A-4A27-8B00-371CFEA80AF1}">
      <dgm:prSet/>
      <dgm:spPr/>
      <dgm:t>
        <a:bodyPr/>
        <a:lstStyle/>
        <a:p>
          <a:endParaRPr lang="en-IN"/>
        </a:p>
      </dgm:t>
    </dgm:pt>
    <dgm:pt modelId="{4A87D05E-B4C2-42BF-BD37-0B769D16F486}" type="sibTrans" cxnId="{E8A2F022-699A-4A27-8B00-371CFEA80AF1}">
      <dgm:prSet/>
      <dgm:spPr/>
      <dgm:t>
        <a:bodyPr/>
        <a:lstStyle/>
        <a:p>
          <a:endParaRPr lang="en-IN"/>
        </a:p>
      </dgm:t>
    </dgm:pt>
    <dgm:pt modelId="{0783B038-E586-4C35-8CFB-5EB82540C674}" type="pres">
      <dgm:prSet presAssocID="{BF8A8448-1DF1-4FF8-981E-D9A9728CAAA1}" presName="Name0" presStyleCnt="0">
        <dgm:presLayoutVars>
          <dgm:dir/>
          <dgm:resizeHandles val="exact"/>
        </dgm:presLayoutVars>
      </dgm:prSet>
      <dgm:spPr/>
      <dgm:t>
        <a:bodyPr/>
        <a:lstStyle/>
        <a:p>
          <a:endParaRPr lang="en-IN"/>
        </a:p>
      </dgm:t>
    </dgm:pt>
    <dgm:pt modelId="{B229E3C0-2556-47F5-ACF1-09C9FA932FA3}" type="pres">
      <dgm:prSet presAssocID="{0349604A-53C6-49EC-B5B3-A6B2267A6DEB}" presName="node" presStyleLbl="node1" presStyleIdx="0" presStyleCnt="1" custLinFactNeighborX="-11396" custLinFactNeighborY="19601">
        <dgm:presLayoutVars>
          <dgm:bulletEnabled val="1"/>
        </dgm:presLayoutVars>
      </dgm:prSet>
      <dgm:spPr/>
      <dgm:t>
        <a:bodyPr/>
        <a:lstStyle/>
        <a:p>
          <a:endParaRPr lang="en-IN"/>
        </a:p>
      </dgm:t>
    </dgm:pt>
  </dgm:ptLst>
  <dgm:cxnLst>
    <dgm:cxn modelId="{47DC1944-FFCF-431E-B556-32C35FF5BBC9}" type="presOf" srcId="{0349604A-53C6-49EC-B5B3-A6B2267A6DEB}" destId="{B229E3C0-2556-47F5-ACF1-09C9FA932FA3}" srcOrd="0" destOrd="0" presId="urn:microsoft.com/office/officeart/2005/8/layout/hList6"/>
    <dgm:cxn modelId="{E8A2F022-699A-4A27-8B00-371CFEA80AF1}" srcId="{BF8A8448-1DF1-4FF8-981E-D9A9728CAAA1}" destId="{0349604A-53C6-49EC-B5B3-A6B2267A6DEB}" srcOrd="0" destOrd="0" parTransId="{AB6C90E9-35B2-41FD-BCE2-BB510C13C86B}" sibTransId="{4A87D05E-B4C2-42BF-BD37-0B769D16F486}"/>
    <dgm:cxn modelId="{6A4218F6-216A-4214-A6DA-4E9FFD717EED}" type="presOf" srcId="{BF8A8448-1DF1-4FF8-981E-D9A9728CAAA1}" destId="{0783B038-E586-4C35-8CFB-5EB82540C674}" srcOrd="0" destOrd="0" presId="urn:microsoft.com/office/officeart/2005/8/layout/hList6"/>
    <dgm:cxn modelId="{D527955B-508D-4057-92EB-FB8F3885BAA5}" type="presParOf" srcId="{0783B038-E586-4C35-8CFB-5EB82540C674}" destId="{B229E3C0-2556-47F5-ACF1-09C9FA932FA3}" srcOrd="0"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C08628C-51B9-4B97-A37D-34B380C4122D}"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31714B9C-2376-427C-8DD0-E92DC6BE0798}">
      <dgm:prSet/>
      <dgm:spPr>
        <a:solidFill>
          <a:srgbClr val="36E6DD"/>
        </a:solidFill>
        <a:ln w="76200">
          <a:solidFill>
            <a:srgbClr val="002060"/>
          </a:solidFill>
        </a:ln>
      </dgm:spPr>
      <dgm:t>
        <a:bodyPr/>
        <a:lstStyle/>
        <a:p>
          <a:pPr rtl="0"/>
          <a:r>
            <a:rPr lang="en-GB" b="1" u="sng" dirty="0" smtClean="0">
              <a:solidFill>
                <a:schemeClr val="tx1"/>
              </a:solidFill>
              <a:effectLst>
                <a:glow rad="63500">
                  <a:schemeClr val="accent4">
                    <a:satMod val="175000"/>
                    <a:alpha val="40000"/>
                  </a:schemeClr>
                </a:glow>
              </a:effectLst>
            </a:rPr>
            <a:t>Revenue After Promotion:- </a:t>
          </a:r>
          <a:r>
            <a:rPr lang="en-GB" b="1" dirty="0" smtClean="0">
              <a:solidFill>
                <a:schemeClr val="tx1"/>
              </a:solidFill>
              <a:effectLst>
                <a:glow rad="63500">
                  <a:schemeClr val="accent4">
                    <a:satMod val="175000"/>
                    <a:alpha val="40000"/>
                  </a:schemeClr>
                </a:glow>
              </a:effectLst>
            </a:rPr>
            <a:t> It can be defined as the revenue generated by Atliq sales after the application of promotion campaigns which are Diwali 2023 &amp; Sankranti 2024.</a:t>
          </a:r>
          <a:endParaRPr lang="en-IN" b="1" dirty="0">
            <a:solidFill>
              <a:schemeClr val="tx1"/>
            </a:solidFill>
            <a:effectLst>
              <a:glow rad="63500">
                <a:schemeClr val="accent4">
                  <a:satMod val="175000"/>
                  <a:alpha val="40000"/>
                </a:schemeClr>
              </a:glow>
            </a:effectLst>
          </a:endParaRPr>
        </a:p>
      </dgm:t>
    </dgm:pt>
    <dgm:pt modelId="{39A27A1B-2792-4458-AE79-4EAEE995B304}" type="parTrans" cxnId="{76A11AB7-C384-4058-8A54-F505631F199A}">
      <dgm:prSet/>
      <dgm:spPr/>
      <dgm:t>
        <a:bodyPr/>
        <a:lstStyle/>
        <a:p>
          <a:endParaRPr lang="en-IN"/>
        </a:p>
      </dgm:t>
    </dgm:pt>
    <dgm:pt modelId="{C062A57A-F8B6-4669-A799-FCF189BBDED1}" type="sibTrans" cxnId="{76A11AB7-C384-4058-8A54-F505631F199A}">
      <dgm:prSet/>
      <dgm:spPr/>
      <dgm:t>
        <a:bodyPr/>
        <a:lstStyle/>
        <a:p>
          <a:endParaRPr lang="en-IN"/>
        </a:p>
      </dgm:t>
    </dgm:pt>
    <dgm:pt modelId="{44AC84C4-6124-436E-8DC8-6ACF1C7962D5}">
      <dgm:prSet/>
      <dgm:spPr>
        <a:solidFill>
          <a:schemeClr val="bg1">
            <a:lumMod val="75000"/>
            <a:alpha val="90000"/>
          </a:schemeClr>
        </a:solidFill>
        <a:ln w="76200">
          <a:solidFill>
            <a:srgbClr val="002060">
              <a:alpha val="90000"/>
            </a:srgbClr>
          </a:solidFill>
        </a:ln>
      </dgm:spPr>
      <dgm:t>
        <a:bodyPr/>
        <a:lstStyle/>
        <a:p>
          <a:pPr rtl="0"/>
          <a:r>
            <a:rPr lang="en-GB" b="1" u="sng" dirty="0" smtClean="0">
              <a:effectLst>
                <a:glow rad="63500">
                  <a:schemeClr val="accent4">
                    <a:satMod val="175000"/>
                    <a:alpha val="40000"/>
                  </a:schemeClr>
                </a:glow>
              </a:effectLst>
            </a:rPr>
            <a:t>Formula: </a:t>
          </a:r>
          <a:r>
            <a:rPr lang="en-GB" b="1" dirty="0" smtClean="0">
              <a:effectLst>
                <a:glow rad="63500">
                  <a:schemeClr val="accent4">
                    <a:satMod val="175000"/>
                    <a:alpha val="40000"/>
                  </a:schemeClr>
                </a:glow>
              </a:effectLst>
            </a:rPr>
            <a:t>Quantity sold after promotions * base price per unit</a:t>
          </a:r>
          <a:endParaRPr lang="en-IN" b="1" dirty="0">
            <a:effectLst>
              <a:glow rad="63500">
                <a:schemeClr val="accent4">
                  <a:satMod val="175000"/>
                  <a:alpha val="40000"/>
                </a:schemeClr>
              </a:glow>
            </a:effectLst>
          </a:endParaRPr>
        </a:p>
      </dgm:t>
    </dgm:pt>
    <dgm:pt modelId="{293A5464-A08E-431B-A87F-18FB5CD4C486}" type="parTrans" cxnId="{3E56ACC6-B590-4186-BE2F-E402A6A90D57}">
      <dgm:prSet/>
      <dgm:spPr/>
      <dgm:t>
        <a:bodyPr/>
        <a:lstStyle/>
        <a:p>
          <a:endParaRPr lang="en-IN"/>
        </a:p>
      </dgm:t>
    </dgm:pt>
    <dgm:pt modelId="{E0724DF6-890C-412E-82B1-846C1C3ECE46}" type="sibTrans" cxnId="{3E56ACC6-B590-4186-BE2F-E402A6A90D57}">
      <dgm:prSet/>
      <dgm:spPr/>
      <dgm:t>
        <a:bodyPr/>
        <a:lstStyle/>
        <a:p>
          <a:endParaRPr lang="en-IN"/>
        </a:p>
      </dgm:t>
    </dgm:pt>
    <dgm:pt modelId="{A0F31B95-2B28-449C-9EAD-8FBAE8E7489D}" type="pres">
      <dgm:prSet presAssocID="{EC08628C-51B9-4B97-A37D-34B380C4122D}" presName="Name0" presStyleCnt="0">
        <dgm:presLayoutVars>
          <dgm:chPref val="3"/>
          <dgm:dir/>
          <dgm:animLvl val="lvl"/>
          <dgm:resizeHandles/>
        </dgm:presLayoutVars>
      </dgm:prSet>
      <dgm:spPr/>
      <dgm:t>
        <a:bodyPr/>
        <a:lstStyle/>
        <a:p>
          <a:endParaRPr lang="en-IN"/>
        </a:p>
      </dgm:t>
    </dgm:pt>
    <dgm:pt modelId="{079D9554-6B2B-4978-9B75-1E6B2765FF51}" type="pres">
      <dgm:prSet presAssocID="{31714B9C-2376-427C-8DD0-E92DC6BE0798}" presName="horFlow" presStyleCnt="0"/>
      <dgm:spPr/>
    </dgm:pt>
    <dgm:pt modelId="{FA86F686-C6D3-4A67-8703-FDB7DF5A9AC5}" type="pres">
      <dgm:prSet presAssocID="{31714B9C-2376-427C-8DD0-E92DC6BE0798}" presName="bigChev" presStyleLbl="node1" presStyleIdx="0" presStyleCnt="1"/>
      <dgm:spPr/>
      <dgm:t>
        <a:bodyPr/>
        <a:lstStyle/>
        <a:p>
          <a:endParaRPr lang="en-IN"/>
        </a:p>
      </dgm:t>
    </dgm:pt>
    <dgm:pt modelId="{EE6EBD94-87EC-444E-BB43-B64D0EEE048C}" type="pres">
      <dgm:prSet presAssocID="{293A5464-A08E-431B-A87F-18FB5CD4C486}" presName="parTrans" presStyleCnt="0"/>
      <dgm:spPr/>
    </dgm:pt>
    <dgm:pt modelId="{DA319491-AB35-47BF-91E8-AB3A285BB97A}" type="pres">
      <dgm:prSet presAssocID="{44AC84C4-6124-436E-8DC8-6ACF1C7962D5}" presName="node" presStyleLbl="alignAccFollowNode1" presStyleIdx="0" presStyleCnt="1">
        <dgm:presLayoutVars>
          <dgm:bulletEnabled val="1"/>
        </dgm:presLayoutVars>
      </dgm:prSet>
      <dgm:spPr/>
      <dgm:t>
        <a:bodyPr/>
        <a:lstStyle/>
        <a:p>
          <a:endParaRPr lang="en-IN"/>
        </a:p>
      </dgm:t>
    </dgm:pt>
  </dgm:ptLst>
  <dgm:cxnLst>
    <dgm:cxn modelId="{3E56ACC6-B590-4186-BE2F-E402A6A90D57}" srcId="{31714B9C-2376-427C-8DD0-E92DC6BE0798}" destId="{44AC84C4-6124-436E-8DC8-6ACF1C7962D5}" srcOrd="0" destOrd="0" parTransId="{293A5464-A08E-431B-A87F-18FB5CD4C486}" sibTransId="{E0724DF6-890C-412E-82B1-846C1C3ECE46}"/>
    <dgm:cxn modelId="{CF8DA7C3-3F8E-41B4-9130-AE73589E7E4E}" type="presOf" srcId="{44AC84C4-6124-436E-8DC8-6ACF1C7962D5}" destId="{DA319491-AB35-47BF-91E8-AB3A285BB97A}" srcOrd="0" destOrd="0" presId="urn:microsoft.com/office/officeart/2005/8/layout/lProcess3"/>
    <dgm:cxn modelId="{CE1D6D27-900D-4993-B07C-089FF4CA0629}" type="presOf" srcId="{31714B9C-2376-427C-8DD0-E92DC6BE0798}" destId="{FA86F686-C6D3-4A67-8703-FDB7DF5A9AC5}" srcOrd="0" destOrd="0" presId="urn:microsoft.com/office/officeart/2005/8/layout/lProcess3"/>
    <dgm:cxn modelId="{76A11AB7-C384-4058-8A54-F505631F199A}" srcId="{EC08628C-51B9-4B97-A37D-34B380C4122D}" destId="{31714B9C-2376-427C-8DD0-E92DC6BE0798}" srcOrd="0" destOrd="0" parTransId="{39A27A1B-2792-4458-AE79-4EAEE995B304}" sibTransId="{C062A57A-F8B6-4669-A799-FCF189BBDED1}"/>
    <dgm:cxn modelId="{585504D7-C848-4979-93FA-B7C2C3303D62}" type="presOf" srcId="{EC08628C-51B9-4B97-A37D-34B380C4122D}" destId="{A0F31B95-2B28-449C-9EAD-8FBAE8E7489D}" srcOrd="0" destOrd="0" presId="urn:microsoft.com/office/officeart/2005/8/layout/lProcess3"/>
    <dgm:cxn modelId="{7327E965-C5DA-461F-BA37-F367641C5FE8}" type="presParOf" srcId="{A0F31B95-2B28-449C-9EAD-8FBAE8E7489D}" destId="{079D9554-6B2B-4978-9B75-1E6B2765FF51}" srcOrd="0" destOrd="0" presId="urn:microsoft.com/office/officeart/2005/8/layout/lProcess3"/>
    <dgm:cxn modelId="{B4E44ACB-D4B1-47E1-AD74-05B6DB8A261D}" type="presParOf" srcId="{079D9554-6B2B-4978-9B75-1E6B2765FF51}" destId="{FA86F686-C6D3-4A67-8703-FDB7DF5A9AC5}" srcOrd="0" destOrd="0" presId="urn:microsoft.com/office/officeart/2005/8/layout/lProcess3"/>
    <dgm:cxn modelId="{DC572B77-86D0-4FE8-9965-C8D4A47F0E7D}" type="presParOf" srcId="{079D9554-6B2B-4978-9B75-1E6B2765FF51}" destId="{EE6EBD94-87EC-444E-BB43-B64D0EEE048C}" srcOrd="1" destOrd="0" presId="urn:microsoft.com/office/officeart/2005/8/layout/lProcess3"/>
    <dgm:cxn modelId="{F4AFDB7D-8840-4D75-8B41-93BB359B2C5D}" type="presParOf" srcId="{079D9554-6B2B-4978-9B75-1E6B2765FF51}" destId="{DA319491-AB35-47BF-91E8-AB3A285BB97A}" srcOrd="2" destOrd="0" presId="urn:microsoft.com/office/officeart/2005/8/layout/l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313581D-68D3-4526-B68C-592C023BD22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D4C7DC4F-24D9-42F9-9055-0C878727CB0D}">
      <dgm:prSet/>
      <dgm:spPr>
        <a:solidFill>
          <a:srgbClr val="36E6DD"/>
        </a:solidFill>
        <a:ln w="76200">
          <a:solidFill>
            <a:srgbClr val="002060"/>
          </a:solidFill>
        </a:ln>
      </dgm:spPr>
      <dgm:t>
        <a:bodyPr/>
        <a:lstStyle/>
        <a:p>
          <a:pPr rtl="0"/>
          <a:r>
            <a:rPr lang="en-GB" b="1" u="sng" dirty="0" smtClean="0">
              <a:solidFill>
                <a:schemeClr val="tx1"/>
              </a:solidFill>
            </a:rPr>
            <a:t>Total Revenue After Promotion:- </a:t>
          </a:r>
          <a:r>
            <a:rPr lang="en-GB" b="1" dirty="0" smtClean="0">
              <a:solidFill>
                <a:schemeClr val="tx1"/>
              </a:solidFill>
            </a:rPr>
            <a:t>348M</a:t>
          </a:r>
          <a:endParaRPr lang="en-IN" b="1" dirty="0">
            <a:solidFill>
              <a:schemeClr val="tx1"/>
            </a:solidFill>
          </a:endParaRPr>
        </a:p>
      </dgm:t>
    </dgm:pt>
    <dgm:pt modelId="{CCC3A94F-26A8-4D95-BD54-418DC50EFA33}" type="parTrans" cxnId="{917E04F5-E609-4139-A1DC-1E5AEB2A1A27}">
      <dgm:prSet/>
      <dgm:spPr/>
      <dgm:t>
        <a:bodyPr/>
        <a:lstStyle/>
        <a:p>
          <a:endParaRPr lang="en-IN"/>
        </a:p>
      </dgm:t>
    </dgm:pt>
    <dgm:pt modelId="{0189284F-E90E-4A3C-97CB-B25E9652450C}" type="sibTrans" cxnId="{917E04F5-E609-4139-A1DC-1E5AEB2A1A27}">
      <dgm:prSet/>
      <dgm:spPr/>
      <dgm:t>
        <a:bodyPr/>
        <a:lstStyle/>
        <a:p>
          <a:endParaRPr lang="en-IN"/>
        </a:p>
      </dgm:t>
    </dgm:pt>
    <dgm:pt modelId="{0878466B-1F6D-4D3C-AD47-4EDEC7656E1D}" type="pres">
      <dgm:prSet presAssocID="{9313581D-68D3-4526-B68C-592C023BD221}" presName="Name0" presStyleCnt="0">
        <dgm:presLayoutVars>
          <dgm:chPref val="3"/>
          <dgm:dir/>
          <dgm:animLvl val="lvl"/>
          <dgm:resizeHandles/>
        </dgm:presLayoutVars>
      </dgm:prSet>
      <dgm:spPr/>
      <dgm:t>
        <a:bodyPr/>
        <a:lstStyle/>
        <a:p>
          <a:endParaRPr lang="en-IN"/>
        </a:p>
      </dgm:t>
    </dgm:pt>
    <dgm:pt modelId="{99F35D30-E2E3-4038-A56C-63C926C759E8}" type="pres">
      <dgm:prSet presAssocID="{D4C7DC4F-24D9-42F9-9055-0C878727CB0D}" presName="horFlow" presStyleCnt="0"/>
      <dgm:spPr/>
    </dgm:pt>
    <dgm:pt modelId="{C62C2EC2-97C7-4C05-808C-15AEA1938242}" type="pres">
      <dgm:prSet presAssocID="{D4C7DC4F-24D9-42F9-9055-0C878727CB0D}" presName="bigChev" presStyleLbl="node1" presStyleIdx="0" presStyleCnt="1" custLinFactNeighborX="-3114" custLinFactNeighborY="865"/>
      <dgm:spPr/>
      <dgm:t>
        <a:bodyPr/>
        <a:lstStyle/>
        <a:p>
          <a:endParaRPr lang="en-IN"/>
        </a:p>
      </dgm:t>
    </dgm:pt>
  </dgm:ptLst>
  <dgm:cxnLst>
    <dgm:cxn modelId="{917E04F5-E609-4139-A1DC-1E5AEB2A1A27}" srcId="{9313581D-68D3-4526-B68C-592C023BD221}" destId="{D4C7DC4F-24D9-42F9-9055-0C878727CB0D}" srcOrd="0" destOrd="0" parTransId="{CCC3A94F-26A8-4D95-BD54-418DC50EFA33}" sibTransId="{0189284F-E90E-4A3C-97CB-B25E9652450C}"/>
    <dgm:cxn modelId="{0C9CA40A-A6C6-442E-BDF5-C7AC85A568A2}" type="presOf" srcId="{D4C7DC4F-24D9-42F9-9055-0C878727CB0D}" destId="{C62C2EC2-97C7-4C05-808C-15AEA1938242}" srcOrd="0" destOrd="0" presId="urn:microsoft.com/office/officeart/2005/8/layout/lProcess3"/>
    <dgm:cxn modelId="{E212F3AB-AC67-43C8-9606-1E6F42751C8A}" type="presOf" srcId="{9313581D-68D3-4526-B68C-592C023BD221}" destId="{0878466B-1F6D-4D3C-AD47-4EDEC7656E1D}" srcOrd="0" destOrd="0" presId="urn:microsoft.com/office/officeart/2005/8/layout/lProcess3"/>
    <dgm:cxn modelId="{AE782641-7B2C-4673-B49F-4362F3678911}" type="presParOf" srcId="{0878466B-1F6D-4D3C-AD47-4EDEC7656E1D}" destId="{99F35D30-E2E3-4038-A56C-63C926C759E8}" srcOrd="0" destOrd="0" presId="urn:microsoft.com/office/officeart/2005/8/layout/lProcess3"/>
    <dgm:cxn modelId="{C7F1ADAD-8AC6-4A39-A34C-5966C2F11F2F}" type="presParOf" srcId="{99F35D30-E2E3-4038-A56C-63C926C759E8}" destId="{C62C2EC2-97C7-4C05-808C-15AEA1938242}" srcOrd="0" destOrd="0" presId="urn:microsoft.com/office/officeart/2005/8/layout/lProcess3"/>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313581D-68D3-4526-B68C-592C023BD22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0878466B-1F6D-4D3C-AD47-4EDEC7656E1D}" type="pres">
      <dgm:prSet presAssocID="{9313581D-68D3-4526-B68C-592C023BD221}" presName="Name0" presStyleCnt="0">
        <dgm:presLayoutVars>
          <dgm:chPref val="3"/>
          <dgm:dir/>
          <dgm:animLvl val="lvl"/>
          <dgm:resizeHandles/>
        </dgm:presLayoutVars>
      </dgm:prSet>
      <dgm:spPr/>
      <dgm:t>
        <a:bodyPr/>
        <a:lstStyle/>
        <a:p>
          <a:endParaRPr lang="en-IN"/>
        </a:p>
      </dgm:t>
    </dgm:pt>
  </dgm:ptLst>
  <dgm:cxnLst>
    <dgm:cxn modelId="{DD68628F-AF6E-4C26-89F1-F0DCCC5E1F1D}" type="presOf" srcId="{9313581D-68D3-4526-B68C-592C023BD221}" destId="{0878466B-1F6D-4D3C-AD47-4EDEC7656E1D}"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C08628C-51B9-4B97-A37D-34B380C4122D}"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31714B9C-2376-427C-8DD0-E92DC6BE0798}">
      <dgm:prSet custT="1"/>
      <dgm:spPr>
        <a:solidFill>
          <a:srgbClr val="36E6DD"/>
        </a:solidFill>
        <a:ln w="76200">
          <a:solidFill>
            <a:srgbClr val="002060"/>
          </a:solidFill>
        </a:ln>
      </dgm:spPr>
      <dgm:t>
        <a:bodyPr/>
        <a:lstStyle/>
        <a:p>
          <a:pPr rtl="0"/>
          <a:r>
            <a:rPr lang="en-GB" sz="2000" b="1" u="sng" dirty="0" smtClean="0">
              <a:solidFill>
                <a:schemeClr val="tx1"/>
              </a:solidFill>
              <a:effectLst>
                <a:glow rad="63500">
                  <a:schemeClr val="accent4">
                    <a:satMod val="175000"/>
                    <a:alpha val="40000"/>
                  </a:schemeClr>
                </a:glow>
              </a:effectLst>
            </a:rPr>
            <a:t>Incremental Revenue%:-</a:t>
          </a:r>
          <a:r>
            <a:rPr lang="en-GB" sz="1500" b="1" dirty="0" smtClean="0">
              <a:solidFill>
                <a:schemeClr val="tx1"/>
              </a:solidFill>
              <a:effectLst>
                <a:glow rad="63500">
                  <a:schemeClr val="accent4">
                    <a:satMod val="175000"/>
                    <a:alpha val="40000"/>
                  </a:schemeClr>
                </a:glow>
              </a:effectLst>
            </a:rPr>
            <a:t>It is an important metric which indicates the impact of promotional campaigns in various cities with different categories of products . Incremental Revenue(IR)=Revenue After Promotion-Revenue Before Promotion.</a:t>
          </a:r>
          <a:endParaRPr lang="en-IN" sz="1500" b="1" dirty="0">
            <a:solidFill>
              <a:schemeClr val="tx1"/>
            </a:solidFill>
            <a:effectLst>
              <a:glow rad="63500">
                <a:schemeClr val="accent4">
                  <a:satMod val="175000"/>
                  <a:alpha val="40000"/>
                </a:schemeClr>
              </a:glow>
            </a:effectLst>
          </a:endParaRPr>
        </a:p>
      </dgm:t>
    </dgm:pt>
    <dgm:pt modelId="{39A27A1B-2792-4458-AE79-4EAEE995B304}" type="parTrans" cxnId="{76A11AB7-C384-4058-8A54-F505631F199A}">
      <dgm:prSet/>
      <dgm:spPr/>
      <dgm:t>
        <a:bodyPr/>
        <a:lstStyle/>
        <a:p>
          <a:endParaRPr lang="en-IN"/>
        </a:p>
      </dgm:t>
    </dgm:pt>
    <dgm:pt modelId="{C062A57A-F8B6-4669-A799-FCF189BBDED1}" type="sibTrans" cxnId="{76A11AB7-C384-4058-8A54-F505631F199A}">
      <dgm:prSet/>
      <dgm:spPr/>
      <dgm:t>
        <a:bodyPr/>
        <a:lstStyle/>
        <a:p>
          <a:endParaRPr lang="en-IN"/>
        </a:p>
      </dgm:t>
    </dgm:pt>
    <dgm:pt modelId="{44AC84C4-6124-436E-8DC8-6ACF1C7962D5}">
      <dgm:prSet/>
      <dgm:spPr>
        <a:solidFill>
          <a:schemeClr val="bg1">
            <a:lumMod val="75000"/>
            <a:alpha val="90000"/>
          </a:schemeClr>
        </a:solidFill>
        <a:ln w="76200">
          <a:solidFill>
            <a:srgbClr val="002060">
              <a:alpha val="90000"/>
            </a:srgbClr>
          </a:solidFill>
        </a:ln>
      </dgm:spPr>
      <dgm:t>
        <a:bodyPr/>
        <a:lstStyle/>
        <a:p>
          <a:pPr rtl="0"/>
          <a:r>
            <a:rPr lang="en-GB" b="1" u="sng" dirty="0" smtClean="0">
              <a:effectLst>
                <a:glow rad="63500">
                  <a:schemeClr val="accent4">
                    <a:satMod val="175000"/>
                    <a:alpha val="40000"/>
                  </a:schemeClr>
                </a:glow>
              </a:effectLst>
            </a:rPr>
            <a:t>Formula: (IR/Revenue Before Promotion)*100</a:t>
          </a:r>
          <a:endParaRPr lang="en-IN" b="1" dirty="0">
            <a:effectLst>
              <a:glow rad="63500">
                <a:schemeClr val="accent4">
                  <a:satMod val="175000"/>
                  <a:alpha val="40000"/>
                </a:schemeClr>
              </a:glow>
            </a:effectLst>
          </a:endParaRPr>
        </a:p>
      </dgm:t>
    </dgm:pt>
    <dgm:pt modelId="{293A5464-A08E-431B-A87F-18FB5CD4C486}" type="parTrans" cxnId="{3E56ACC6-B590-4186-BE2F-E402A6A90D57}">
      <dgm:prSet/>
      <dgm:spPr/>
      <dgm:t>
        <a:bodyPr/>
        <a:lstStyle/>
        <a:p>
          <a:endParaRPr lang="en-IN"/>
        </a:p>
      </dgm:t>
    </dgm:pt>
    <dgm:pt modelId="{E0724DF6-890C-412E-82B1-846C1C3ECE46}" type="sibTrans" cxnId="{3E56ACC6-B590-4186-BE2F-E402A6A90D57}">
      <dgm:prSet/>
      <dgm:spPr/>
      <dgm:t>
        <a:bodyPr/>
        <a:lstStyle/>
        <a:p>
          <a:endParaRPr lang="en-IN"/>
        </a:p>
      </dgm:t>
    </dgm:pt>
    <dgm:pt modelId="{A0F31B95-2B28-449C-9EAD-8FBAE8E7489D}" type="pres">
      <dgm:prSet presAssocID="{EC08628C-51B9-4B97-A37D-34B380C4122D}" presName="Name0" presStyleCnt="0">
        <dgm:presLayoutVars>
          <dgm:chPref val="3"/>
          <dgm:dir/>
          <dgm:animLvl val="lvl"/>
          <dgm:resizeHandles/>
        </dgm:presLayoutVars>
      </dgm:prSet>
      <dgm:spPr/>
      <dgm:t>
        <a:bodyPr/>
        <a:lstStyle/>
        <a:p>
          <a:endParaRPr lang="en-IN"/>
        </a:p>
      </dgm:t>
    </dgm:pt>
    <dgm:pt modelId="{079D9554-6B2B-4978-9B75-1E6B2765FF51}" type="pres">
      <dgm:prSet presAssocID="{31714B9C-2376-427C-8DD0-E92DC6BE0798}" presName="horFlow" presStyleCnt="0"/>
      <dgm:spPr/>
    </dgm:pt>
    <dgm:pt modelId="{FA86F686-C6D3-4A67-8703-FDB7DF5A9AC5}" type="pres">
      <dgm:prSet presAssocID="{31714B9C-2376-427C-8DD0-E92DC6BE0798}" presName="bigChev" presStyleLbl="node1" presStyleIdx="0" presStyleCnt="1"/>
      <dgm:spPr/>
      <dgm:t>
        <a:bodyPr/>
        <a:lstStyle/>
        <a:p>
          <a:endParaRPr lang="en-IN"/>
        </a:p>
      </dgm:t>
    </dgm:pt>
    <dgm:pt modelId="{EE6EBD94-87EC-444E-BB43-B64D0EEE048C}" type="pres">
      <dgm:prSet presAssocID="{293A5464-A08E-431B-A87F-18FB5CD4C486}" presName="parTrans" presStyleCnt="0"/>
      <dgm:spPr/>
    </dgm:pt>
    <dgm:pt modelId="{DA319491-AB35-47BF-91E8-AB3A285BB97A}" type="pres">
      <dgm:prSet presAssocID="{44AC84C4-6124-436E-8DC8-6ACF1C7962D5}" presName="node" presStyleLbl="alignAccFollowNode1" presStyleIdx="0" presStyleCnt="1">
        <dgm:presLayoutVars>
          <dgm:bulletEnabled val="1"/>
        </dgm:presLayoutVars>
      </dgm:prSet>
      <dgm:spPr/>
      <dgm:t>
        <a:bodyPr/>
        <a:lstStyle/>
        <a:p>
          <a:endParaRPr lang="en-IN"/>
        </a:p>
      </dgm:t>
    </dgm:pt>
  </dgm:ptLst>
  <dgm:cxnLst>
    <dgm:cxn modelId="{3E56ACC6-B590-4186-BE2F-E402A6A90D57}" srcId="{31714B9C-2376-427C-8DD0-E92DC6BE0798}" destId="{44AC84C4-6124-436E-8DC8-6ACF1C7962D5}" srcOrd="0" destOrd="0" parTransId="{293A5464-A08E-431B-A87F-18FB5CD4C486}" sibTransId="{E0724DF6-890C-412E-82B1-846C1C3ECE46}"/>
    <dgm:cxn modelId="{C73B0E3D-A878-4102-A775-AD4F17F3FB1C}" type="presOf" srcId="{EC08628C-51B9-4B97-A37D-34B380C4122D}" destId="{A0F31B95-2B28-449C-9EAD-8FBAE8E7489D}" srcOrd="0" destOrd="0" presId="urn:microsoft.com/office/officeart/2005/8/layout/lProcess3"/>
    <dgm:cxn modelId="{EC0FD50E-9D3B-4466-AAFA-07943ED04C04}" type="presOf" srcId="{44AC84C4-6124-436E-8DC8-6ACF1C7962D5}" destId="{DA319491-AB35-47BF-91E8-AB3A285BB97A}" srcOrd="0" destOrd="0" presId="urn:microsoft.com/office/officeart/2005/8/layout/lProcess3"/>
    <dgm:cxn modelId="{DADF0A5C-5EC8-4E35-8495-4DE0C06C5DF2}" type="presOf" srcId="{31714B9C-2376-427C-8DD0-E92DC6BE0798}" destId="{FA86F686-C6D3-4A67-8703-FDB7DF5A9AC5}" srcOrd="0" destOrd="0" presId="urn:microsoft.com/office/officeart/2005/8/layout/lProcess3"/>
    <dgm:cxn modelId="{76A11AB7-C384-4058-8A54-F505631F199A}" srcId="{EC08628C-51B9-4B97-A37D-34B380C4122D}" destId="{31714B9C-2376-427C-8DD0-E92DC6BE0798}" srcOrd="0" destOrd="0" parTransId="{39A27A1B-2792-4458-AE79-4EAEE995B304}" sibTransId="{C062A57A-F8B6-4669-A799-FCF189BBDED1}"/>
    <dgm:cxn modelId="{EF518114-53C3-4EA2-8593-EF6B3F7E89FA}" type="presParOf" srcId="{A0F31B95-2B28-449C-9EAD-8FBAE8E7489D}" destId="{079D9554-6B2B-4978-9B75-1E6B2765FF51}" srcOrd="0" destOrd="0" presId="urn:microsoft.com/office/officeart/2005/8/layout/lProcess3"/>
    <dgm:cxn modelId="{E68B4DB0-B214-4E67-99F0-A22F5CB8C7B6}" type="presParOf" srcId="{079D9554-6B2B-4978-9B75-1E6B2765FF51}" destId="{FA86F686-C6D3-4A67-8703-FDB7DF5A9AC5}" srcOrd="0" destOrd="0" presId="urn:microsoft.com/office/officeart/2005/8/layout/lProcess3"/>
    <dgm:cxn modelId="{98F2639F-AB25-4853-ADD6-E04B3CBB2E76}" type="presParOf" srcId="{079D9554-6B2B-4978-9B75-1E6B2765FF51}" destId="{EE6EBD94-87EC-444E-BB43-B64D0EEE048C}" srcOrd="1" destOrd="0" presId="urn:microsoft.com/office/officeart/2005/8/layout/lProcess3"/>
    <dgm:cxn modelId="{175476B2-C9A4-4CED-9A4B-4A30E9398231}" type="presParOf" srcId="{079D9554-6B2B-4978-9B75-1E6B2765FF51}" destId="{DA319491-AB35-47BF-91E8-AB3A285BB97A}" srcOrd="2" destOrd="0" presId="urn:microsoft.com/office/officeart/2005/8/layout/l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313581D-68D3-4526-B68C-592C023BD22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D4C7DC4F-24D9-42F9-9055-0C878727CB0D}">
      <dgm:prSet custT="1"/>
      <dgm:spPr>
        <a:solidFill>
          <a:srgbClr val="36E6DD"/>
        </a:solidFill>
        <a:ln w="76200">
          <a:solidFill>
            <a:srgbClr val="002060"/>
          </a:solidFill>
        </a:ln>
      </dgm:spPr>
      <dgm:t>
        <a:bodyPr/>
        <a:lstStyle/>
        <a:p>
          <a:pPr rtl="0"/>
          <a:r>
            <a:rPr lang="en-GB" sz="1200" b="1" u="sng" dirty="0" smtClean="0">
              <a:solidFill>
                <a:schemeClr val="tx1"/>
              </a:solidFill>
              <a:effectLst>
                <a:glow rad="63500">
                  <a:schemeClr val="accent4">
                    <a:satMod val="175000"/>
                    <a:alpha val="40000"/>
                  </a:schemeClr>
                </a:glow>
              </a:effectLst>
            </a:rPr>
            <a:t>Incremental Revenue (IR%):- </a:t>
          </a:r>
          <a:r>
            <a:rPr lang="en-GB" sz="1200" b="1" u="none" dirty="0" smtClean="0">
              <a:solidFill>
                <a:schemeClr val="tx1"/>
              </a:solidFill>
              <a:effectLst>
                <a:glow rad="63500">
                  <a:schemeClr val="accent4">
                    <a:satMod val="175000"/>
                    <a:alpha val="40000"/>
                  </a:schemeClr>
                </a:glow>
              </a:effectLst>
            </a:rPr>
            <a:t>147.23%</a:t>
          </a:r>
        </a:p>
        <a:p>
          <a:pPr rtl="0"/>
          <a:r>
            <a:rPr lang="en-GB" sz="1050" b="1" dirty="0" smtClean="0">
              <a:solidFill>
                <a:schemeClr val="tx1"/>
              </a:solidFill>
              <a:effectLst>
                <a:glow rad="63500">
                  <a:schemeClr val="accent4">
                    <a:satMod val="175000"/>
                    <a:alpha val="40000"/>
                  </a:schemeClr>
                </a:glow>
              </a:effectLst>
              <a:latin typeface="Calibri" panose="020F0502020204030204" pitchFamily="34" charset="0"/>
              <a:ea typeface="Calibri" panose="020F0502020204030204" pitchFamily="34" charset="0"/>
              <a:cs typeface="Calibri" panose="020F0502020204030204" pitchFamily="34" charset="0"/>
            </a:rPr>
            <a:t>IR% of 147.23 means the revenue has increased 147.23% more compared to revenue before promotions</a:t>
          </a:r>
          <a:r>
            <a:rPr lang="en-GB" sz="1000" b="1" dirty="0" smtClean="0">
              <a:solidFill>
                <a:schemeClr val="tx1"/>
              </a:solidFill>
              <a:effectLst>
                <a:glow rad="63500">
                  <a:schemeClr val="accent4">
                    <a:satMod val="175000"/>
                    <a:alpha val="40000"/>
                  </a:schemeClr>
                </a:glow>
              </a:effectLst>
              <a:latin typeface="Calibri" panose="020F0502020204030204" pitchFamily="34" charset="0"/>
              <a:ea typeface="Calibri" panose="020F0502020204030204" pitchFamily="34" charset="0"/>
              <a:cs typeface="Calibri" panose="020F0502020204030204" pitchFamily="34" charset="0"/>
            </a:rPr>
            <a:t>.</a:t>
          </a:r>
          <a:endParaRPr lang="en-IN" sz="1000" b="1" u="none" dirty="0">
            <a:solidFill>
              <a:schemeClr val="tx1"/>
            </a:solidFill>
            <a:effectLst>
              <a:glow rad="63500">
                <a:schemeClr val="accent4">
                  <a:satMod val="175000"/>
                  <a:alpha val="40000"/>
                </a:schemeClr>
              </a:glow>
            </a:effectLst>
          </a:endParaRPr>
        </a:p>
      </dgm:t>
    </dgm:pt>
    <dgm:pt modelId="{CCC3A94F-26A8-4D95-BD54-418DC50EFA33}" type="parTrans" cxnId="{917E04F5-E609-4139-A1DC-1E5AEB2A1A27}">
      <dgm:prSet/>
      <dgm:spPr/>
      <dgm:t>
        <a:bodyPr/>
        <a:lstStyle/>
        <a:p>
          <a:endParaRPr lang="en-IN"/>
        </a:p>
      </dgm:t>
    </dgm:pt>
    <dgm:pt modelId="{0189284F-E90E-4A3C-97CB-B25E9652450C}" type="sibTrans" cxnId="{917E04F5-E609-4139-A1DC-1E5AEB2A1A27}">
      <dgm:prSet/>
      <dgm:spPr/>
      <dgm:t>
        <a:bodyPr/>
        <a:lstStyle/>
        <a:p>
          <a:endParaRPr lang="en-IN"/>
        </a:p>
      </dgm:t>
    </dgm:pt>
    <dgm:pt modelId="{0878466B-1F6D-4D3C-AD47-4EDEC7656E1D}" type="pres">
      <dgm:prSet presAssocID="{9313581D-68D3-4526-B68C-592C023BD221}" presName="Name0" presStyleCnt="0">
        <dgm:presLayoutVars>
          <dgm:chPref val="3"/>
          <dgm:dir/>
          <dgm:animLvl val="lvl"/>
          <dgm:resizeHandles/>
        </dgm:presLayoutVars>
      </dgm:prSet>
      <dgm:spPr/>
      <dgm:t>
        <a:bodyPr/>
        <a:lstStyle/>
        <a:p>
          <a:endParaRPr lang="en-IN"/>
        </a:p>
      </dgm:t>
    </dgm:pt>
    <dgm:pt modelId="{99F35D30-E2E3-4038-A56C-63C926C759E8}" type="pres">
      <dgm:prSet presAssocID="{D4C7DC4F-24D9-42F9-9055-0C878727CB0D}" presName="horFlow" presStyleCnt="0"/>
      <dgm:spPr/>
    </dgm:pt>
    <dgm:pt modelId="{C62C2EC2-97C7-4C05-808C-15AEA1938242}" type="pres">
      <dgm:prSet presAssocID="{D4C7DC4F-24D9-42F9-9055-0C878727CB0D}" presName="bigChev" presStyleLbl="node1" presStyleIdx="0" presStyleCnt="1" custLinFactNeighborX="3680" custLinFactNeighborY="5735"/>
      <dgm:spPr/>
      <dgm:t>
        <a:bodyPr/>
        <a:lstStyle/>
        <a:p>
          <a:endParaRPr lang="en-IN"/>
        </a:p>
      </dgm:t>
    </dgm:pt>
  </dgm:ptLst>
  <dgm:cxnLst>
    <dgm:cxn modelId="{917E04F5-E609-4139-A1DC-1E5AEB2A1A27}" srcId="{9313581D-68D3-4526-B68C-592C023BD221}" destId="{D4C7DC4F-24D9-42F9-9055-0C878727CB0D}" srcOrd="0" destOrd="0" parTransId="{CCC3A94F-26A8-4D95-BD54-418DC50EFA33}" sibTransId="{0189284F-E90E-4A3C-97CB-B25E9652450C}"/>
    <dgm:cxn modelId="{41DF08BB-EA57-4FDE-9D81-006720465471}" type="presOf" srcId="{9313581D-68D3-4526-B68C-592C023BD221}" destId="{0878466B-1F6D-4D3C-AD47-4EDEC7656E1D}" srcOrd="0" destOrd="0" presId="urn:microsoft.com/office/officeart/2005/8/layout/lProcess3"/>
    <dgm:cxn modelId="{69A3DFD1-7128-4182-BC8F-CF2FEBDBB1AF}" type="presOf" srcId="{D4C7DC4F-24D9-42F9-9055-0C878727CB0D}" destId="{C62C2EC2-97C7-4C05-808C-15AEA1938242}" srcOrd="0" destOrd="0" presId="urn:microsoft.com/office/officeart/2005/8/layout/lProcess3"/>
    <dgm:cxn modelId="{01E9DFB9-25CA-4160-8548-0B285486F382}" type="presParOf" srcId="{0878466B-1F6D-4D3C-AD47-4EDEC7656E1D}" destId="{99F35D30-E2E3-4038-A56C-63C926C759E8}" srcOrd="0" destOrd="0" presId="urn:microsoft.com/office/officeart/2005/8/layout/lProcess3"/>
    <dgm:cxn modelId="{A78EC77E-6915-4B4D-B7BC-6E15ADD0A6D0}" type="presParOf" srcId="{99F35D30-E2E3-4038-A56C-63C926C759E8}" destId="{C62C2EC2-97C7-4C05-808C-15AEA1938242}" srcOrd="0" destOrd="0" presId="urn:microsoft.com/office/officeart/2005/8/layout/lProcess3"/>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C08628C-51B9-4B97-A37D-34B380C4122D}"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31714B9C-2376-427C-8DD0-E92DC6BE0798}">
      <dgm:prSet custT="1"/>
      <dgm:spPr>
        <a:solidFill>
          <a:srgbClr val="36E6DD"/>
        </a:solidFill>
        <a:ln w="76200">
          <a:solidFill>
            <a:srgbClr val="002060"/>
          </a:solidFill>
        </a:ln>
      </dgm:spPr>
      <dgm:t>
        <a:bodyPr/>
        <a:lstStyle/>
        <a:p>
          <a:pPr rtl="0"/>
          <a:r>
            <a:rPr lang="en-GB" sz="1800" b="1" u="sng" dirty="0" smtClean="0">
              <a:solidFill>
                <a:schemeClr val="tx1"/>
              </a:solidFill>
              <a:effectLst>
                <a:glow rad="63500">
                  <a:schemeClr val="accent4">
                    <a:satMod val="175000"/>
                    <a:alpha val="40000"/>
                  </a:schemeClr>
                </a:glow>
              </a:effectLst>
            </a:rPr>
            <a:t>Incremental Sold Unit%:-</a:t>
          </a:r>
          <a:r>
            <a:rPr lang="en-GB" sz="1600" b="1" u="none" dirty="0" smtClean="0">
              <a:solidFill>
                <a:schemeClr val="tx1"/>
              </a:solidFill>
              <a:effectLst>
                <a:glow rad="63500">
                  <a:schemeClr val="accent4">
                    <a:satMod val="175000"/>
                    <a:alpha val="40000"/>
                  </a:schemeClr>
                </a:glow>
              </a:effectLst>
            </a:rPr>
            <a:t>It can be defined as percentage of increase in sales of units of products due to promotions at AtliQ stores . Incremental Sold Unit(ISU)=Quantity Sold After Promotion-Quantity Sold Before Promotion</a:t>
          </a:r>
          <a:endParaRPr lang="en-IN" sz="1600" b="1" u="none" dirty="0">
            <a:solidFill>
              <a:schemeClr val="tx1"/>
            </a:solidFill>
            <a:effectLst>
              <a:glow rad="63500">
                <a:schemeClr val="accent4">
                  <a:satMod val="175000"/>
                  <a:alpha val="40000"/>
                </a:schemeClr>
              </a:glow>
            </a:effectLst>
          </a:endParaRPr>
        </a:p>
      </dgm:t>
    </dgm:pt>
    <dgm:pt modelId="{39A27A1B-2792-4458-AE79-4EAEE995B304}" type="parTrans" cxnId="{76A11AB7-C384-4058-8A54-F505631F199A}">
      <dgm:prSet/>
      <dgm:spPr/>
      <dgm:t>
        <a:bodyPr/>
        <a:lstStyle/>
        <a:p>
          <a:endParaRPr lang="en-IN"/>
        </a:p>
      </dgm:t>
    </dgm:pt>
    <dgm:pt modelId="{C062A57A-F8B6-4669-A799-FCF189BBDED1}" type="sibTrans" cxnId="{76A11AB7-C384-4058-8A54-F505631F199A}">
      <dgm:prSet/>
      <dgm:spPr/>
      <dgm:t>
        <a:bodyPr/>
        <a:lstStyle/>
        <a:p>
          <a:endParaRPr lang="en-IN"/>
        </a:p>
      </dgm:t>
    </dgm:pt>
    <dgm:pt modelId="{44AC84C4-6124-436E-8DC8-6ACF1C7962D5}">
      <dgm:prSet/>
      <dgm:spPr>
        <a:solidFill>
          <a:schemeClr val="bg1">
            <a:lumMod val="75000"/>
            <a:alpha val="90000"/>
          </a:schemeClr>
        </a:solidFill>
        <a:ln w="76200">
          <a:solidFill>
            <a:srgbClr val="002060">
              <a:alpha val="90000"/>
            </a:srgbClr>
          </a:solidFill>
        </a:ln>
      </dgm:spPr>
      <dgm:t>
        <a:bodyPr/>
        <a:lstStyle/>
        <a:p>
          <a:pPr rtl="0"/>
          <a:r>
            <a:rPr lang="en-GB" b="1" u="sng" dirty="0" smtClean="0">
              <a:effectLst>
                <a:glow rad="63500">
                  <a:schemeClr val="accent4">
                    <a:satMod val="175000"/>
                    <a:alpha val="40000"/>
                  </a:schemeClr>
                </a:glow>
              </a:effectLst>
            </a:rPr>
            <a:t>Formula: (ISU/Quantity Sold Before Promotion)*100</a:t>
          </a:r>
          <a:endParaRPr lang="en-IN" b="1" dirty="0">
            <a:effectLst>
              <a:glow rad="63500">
                <a:schemeClr val="accent4">
                  <a:satMod val="175000"/>
                  <a:alpha val="40000"/>
                </a:schemeClr>
              </a:glow>
            </a:effectLst>
          </a:endParaRPr>
        </a:p>
      </dgm:t>
    </dgm:pt>
    <dgm:pt modelId="{293A5464-A08E-431B-A87F-18FB5CD4C486}" type="parTrans" cxnId="{3E56ACC6-B590-4186-BE2F-E402A6A90D57}">
      <dgm:prSet/>
      <dgm:spPr/>
      <dgm:t>
        <a:bodyPr/>
        <a:lstStyle/>
        <a:p>
          <a:endParaRPr lang="en-IN"/>
        </a:p>
      </dgm:t>
    </dgm:pt>
    <dgm:pt modelId="{E0724DF6-890C-412E-82B1-846C1C3ECE46}" type="sibTrans" cxnId="{3E56ACC6-B590-4186-BE2F-E402A6A90D57}">
      <dgm:prSet/>
      <dgm:spPr/>
      <dgm:t>
        <a:bodyPr/>
        <a:lstStyle/>
        <a:p>
          <a:endParaRPr lang="en-IN"/>
        </a:p>
      </dgm:t>
    </dgm:pt>
    <dgm:pt modelId="{A0F31B95-2B28-449C-9EAD-8FBAE8E7489D}" type="pres">
      <dgm:prSet presAssocID="{EC08628C-51B9-4B97-A37D-34B380C4122D}" presName="Name0" presStyleCnt="0">
        <dgm:presLayoutVars>
          <dgm:chPref val="3"/>
          <dgm:dir/>
          <dgm:animLvl val="lvl"/>
          <dgm:resizeHandles/>
        </dgm:presLayoutVars>
      </dgm:prSet>
      <dgm:spPr/>
      <dgm:t>
        <a:bodyPr/>
        <a:lstStyle/>
        <a:p>
          <a:endParaRPr lang="en-IN"/>
        </a:p>
      </dgm:t>
    </dgm:pt>
    <dgm:pt modelId="{079D9554-6B2B-4978-9B75-1E6B2765FF51}" type="pres">
      <dgm:prSet presAssocID="{31714B9C-2376-427C-8DD0-E92DC6BE0798}" presName="horFlow" presStyleCnt="0"/>
      <dgm:spPr/>
    </dgm:pt>
    <dgm:pt modelId="{FA86F686-C6D3-4A67-8703-FDB7DF5A9AC5}" type="pres">
      <dgm:prSet presAssocID="{31714B9C-2376-427C-8DD0-E92DC6BE0798}" presName="bigChev" presStyleLbl="node1" presStyleIdx="0" presStyleCnt="1"/>
      <dgm:spPr/>
      <dgm:t>
        <a:bodyPr/>
        <a:lstStyle/>
        <a:p>
          <a:endParaRPr lang="en-IN"/>
        </a:p>
      </dgm:t>
    </dgm:pt>
    <dgm:pt modelId="{EE6EBD94-87EC-444E-BB43-B64D0EEE048C}" type="pres">
      <dgm:prSet presAssocID="{293A5464-A08E-431B-A87F-18FB5CD4C486}" presName="parTrans" presStyleCnt="0"/>
      <dgm:spPr/>
    </dgm:pt>
    <dgm:pt modelId="{DA319491-AB35-47BF-91E8-AB3A285BB97A}" type="pres">
      <dgm:prSet presAssocID="{44AC84C4-6124-436E-8DC8-6ACF1C7962D5}" presName="node" presStyleLbl="alignAccFollowNode1" presStyleIdx="0" presStyleCnt="1" custLinFactNeighborY="178">
        <dgm:presLayoutVars>
          <dgm:bulletEnabled val="1"/>
        </dgm:presLayoutVars>
      </dgm:prSet>
      <dgm:spPr/>
      <dgm:t>
        <a:bodyPr/>
        <a:lstStyle/>
        <a:p>
          <a:endParaRPr lang="en-IN"/>
        </a:p>
      </dgm:t>
    </dgm:pt>
  </dgm:ptLst>
  <dgm:cxnLst>
    <dgm:cxn modelId="{3E56ACC6-B590-4186-BE2F-E402A6A90D57}" srcId="{31714B9C-2376-427C-8DD0-E92DC6BE0798}" destId="{44AC84C4-6124-436E-8DC8-6ACF1C7962D5}" srcOrd="0" destOrd="0" parTransId="{293A5464-A08E-431B-A87F-18FB5CD4C486}" sibTransId="{E0724DF6-890C-412E-82B1-846C1C3ECE46}"/>
    <dgm:cxn modelId="{3B2CE914-1837-4466-A122-9FA0E4ADC864}" type="presOf" srcId="{31714B9C-2376-427C-8DD0-E92DC6BE0798}" destId="{FA86F686-C6D3-4A67-8703-FDB7DF5A9AC5}" srcOrd="0" destOrd="0" presId="urn:microsoft.com/office/officeart/2005/8/layout/lProcess3"/>
    <dgm:cxn modelId="{B5140F2A-1E5A-4A00-9D7C-1D7790198EBA}" type="presOf" srcId="{EC08628C-51B9-4B97-A37D-34B380C4122D}" destId="{A0F31B95-2B28-449C-9EAD-8FBAE8E7489D}" srcOrd="0" destOrd="0" presId="urn:microsoft.com/office/officeart/2005/8/layout/lProcess3"/>
    <dgm:cxn modelId="{8493AC56-8969-4820-9551-5CB21C351BA4}" type="presOf" srcId="{44AC84C4-6124-436E-8DC8-6ACF1C7962D5}" destId="{DA319491-AB35-47BF-91E8-AB3A285BB97A}" srcOrd="0" destOrd="0" presId="urn:microsoft.com/office/officeart/2005/8/layout/lProcess3"/>
    <dgm:cxn modelId="{76A11AB7-C384-4058-8A54-F505631F199A}" srcId="{EC08628C-51B9-4B97-A37D-34B380C4122D}" destId="{31714B9C-2376-427C-8DD0-E92DC6BE0798}" srcOrd="0" destOrd="0" parTransId="{39A27A1B-2792-4458-AE79-4EAEE995B304}" sibTransId="{C062A57A-F8B6-4669-A799-FCF189BBDED1}"/>
    <dgm:cxn modelId="{89DB862D-F225-48D7-89B8-4D93D8B06AA7}" type="presParOf" srcId="{A0F31B95-2B28-449C-9EAD-8FBAE8E7489D}" destId="{079D9554-6B2B-4978-9B75-1E6B2765FF51}" srcOrd="0" destOrd="0" presId="urn:microsoft.com/office/officeart/2005/8/layout/lProcess3"/>
    <dgm:cxn modelId="{19262B76-B9E1-4526-8FB0-EF52B576847F}" type="presParOf" srcId="{079D9554-6B2B-4978-9B75-1E6B2765FF51}" destId="{FA86F686-C6D3-4A67-8703-FDB7DF5A9AC5}" srcOrd="0" destOrd="0" presId="urn:microsoft.com/office/officeart/2005/8/layout/lProcess3"/>
    <dgm:cxn modelId="{CBA75597-A294-4E5B-9D82-CE62553B7189}" type="presParOf" srcId="{079D9554-6B2B-4978-9B75-1E6B2765FF51}" destId="{EE6EBD94-87EC-444E-BB43-B64D0EEE048C}" srcOrd="1" destOrd="0" presId="urn:microsoft.com/office/officeart/2005/8/layout/lProcess3"/>
    <dgm:cxn modelId="{8109C99D-E390-4EA4-86B3-70FBC7CB1E63}" type="presParOf" srcId="{079D9554-6B2B-4978-9B75-1E6B2765FF51}" destId="{DA319491-AB35-47BF-91E8-AB3A285BB97A}" srcOrd="2" destOrd="0" presId="urn:microsoft.com/office/officeart/2005/8/layout/lProcess3"/>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C1EE73-2934-4862-8BFF-B7E90621E5C1}">
      <dsp:nvSpPr>
        <dsp:cNvPr id="0" name=""/>
        <dsp:cNvSpPr/>
      </dsp:nvSpPr>
      <dsp:spPr>
        <a:xfrm>
          <a:off x="1951583" y="0"/>
          <a:ext cx="5426015" cy="5426015"/>
        </a:xfrm>
        <a:prstGeom prst="triangle">
          <a:avLst/>
        </a:prstGeom>
        <a:solidFill>
          <a:schemeClr val="bg1">
            <a:lumMod val="75000"/>
          </a:schemeClr>
        </a:solidFill>
        <a:ln w="762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E93093-795B-4672-85D8-4E50C1D2F469}">
      <dsp:nvSpPr>
        <dsp:cNvPr id="0" name=""/>
        <dsp:cNvSpPr/>
      </dsp:nvSpPr>
      <dsp:spPr>
        <a:xfrm>
          <a:off x="4529122" y="543046"/>
          <a:ext cx="3797846" cy="1314483"/>
        </a:xfrm>
        <a:prstGeom prst="roundRect">
          <a:avLst/>
        </a:prstGeom>
        <a:solidFill>
          <a:srgbClr val="36E6DD">
            <a:alpha val="90000"/>
          </a:srgbClr>
        </a:solidFill>
        <a:ln w="76200" cap="flat" cmpd="sng" algn="ctr">
          <a:solidFill>
            <a:srgbClr val="002060"/>
          </a:solidFill>
          <a:prstDash val="solid"/>
          <a:miter lim="800000"/>
        </a:ln>
        <a:effectLst>
          <a:outerShdw blurRad="149987" dist="250190" dir="8460000" algn="ctr" rotWithShape="0">
            <a:srgbClr val="000000">
              <a:alpha val="28000"/>
            </a:srgbClr>
          </a:outerShdw>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GB" sz="1400" b="1" kern="1200" dirty="0" smtClean="0">
              <a:solidFill>
                <a:schemeClr val="tx1"/>
              </a:solidFill>
              <a:effectLst>
                <a:glow rad="63500">
                  <a:schemeClr val="accent4">
                    <a:satMod val="175000"/>
                    <a:alpha val="40000"/>
                  </a:schemeClr>
                </a:glow>
              </a:effectLst>
            </a:rPr>
            <a:t>AtliQ </a:t>
          </a:r>
          <a:r>
            <a:rPr lang="en-GB" sz="1400" b="1" kern="1200" dirty="0" smtClean="0">
              <a:solidFill>
                <a:schemeClr val="tx1"/>
              </a:solidFill>
              <a:effectLst>
                <a:glow rad="63500">
                  <a:schemeClr val="accent4">
                    <a:satMod val="175000"/>
                    <a:alpha val="40000"/>
                  </a:schemeClr>
                </a:glow>
              </a:effectLst>
            </a:rPr>
            <a:t>Mart, a retail giant with over 50 supermarkets in the southern region of India  is looking to analyse the effectiveness of their promotions during specific festive seasons in India.</a:t>
          </a:r>
          <a:endParaRPr lang="en-IN" sz="1400" b="1" kern="1200" dirty="0">
            <a:solidFill>
              <a:schemeClr val="tx1"/>
            </a:solidFill>
            <a:effectLst>
              <a:glow rad="63500">
                <a:schemeClr val="accent4">
                  <a:satMod val="175000"/>
                  <a:alpha val="40000"/>
                </a:schemeClr>
              </a:glow>
            </a:effectLst>
          </a:endParaRPr>
        </a:p>
      </dsp:txBody>
      <dsp:txXfrm>
        <a:off x="4593290" y="607214"/>
        <a:ext cx="3669510" cy="1186147"/>
      </dsp:txXfrm>
    </dsp:sp>
    <dsp:sp modelId="{30CE9274-1787-44D8-8BB7-D51EBCA5E32D}">
      <dsp:nvSpPr>
        <dsp:cNvPr id="0" name=""/>
        <dsp:cNvSpPr/>
      </dsp:nvSpPr>
      <dsp:spPr>
        <a:xfrm>
          <a:off x="4614173" y="2211387"/>
          <a:ext cx="3667880" cy="1392832"/>
        </a:xfrm>
        <a:prstGeom prst="roundRect">
          <a:avLst/>
        </a:prstGeom>
        <a:solidFill>
          <a:srgbClr val="36E6DD">
            <a:alpha val="90000"/>
          </a:srgbClr>
        </a:solidFill>
        <a:ln w="76200" cap="flat" cmpd="sng" algn="ctr">
          <a:solidFill>
            <a:srgbClr val="002060"/>
          </a:solidFill>
          <a:prstDash val="solid"/>
          <a:miter lim="800000"/>
        </a:ln>
        <a:effectLst/>
        <a:scene3d>
          <a:camera prst="perspectiveRigh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GB" sz="1400" b="1" kern="1200" dirty="0" smtClean="0">
              <a:solidFill>
                <a:schemeClr val="tx1"/>
              </a:solidFill>
              <a:effectLst>
                <a:glow rad="63500">
                  <a:schemeClr val="accent4">
                    <a:satMod val="175000"/>
                    <a:alpha val="40000"/>
                  </a:schemeClr>
                </a:glow>
              </a:effectLst>
              <a:latin typeface="+mn-lt"/>
              <a:cs typeface="Arial" panose="020B0604020202020204" pitchFamily="34" charset="0"/>
            </a:rPr>
            <a:t>The sales director Bruce Haryali aim to understand which promotions were successful and which were not to make informed decisions for future promotional periods.</a:t>
          </a:r>
          <a:endParaRPr lang="en-IN" sz="1400" b="1" kern="1200" dirty="0">
            <a:solidFill>
              <a:schemeClr val="tx1"/>
            </a:solidFill>
            <a:effectLst>
              <a:glow rad="63500">
                <a:schemeClr val="accent4">
                  <a:satMod val="175000"/>
                  <a:alpha val="40000"/>
                </a:schemeClr>
              </a:glow>
            </a:effectLst>
            <a:latin typeface="+mn-lt"/>
          </a:endParaRPr>
        </a:p>
      </dsp:txBody>
      <dsp:txXfrm>
        <a:off x="4682165" y="2279379"/>
        <a:ext cx="3531896" cy="1256848"/>
      </dsp:txXfrm>
    </dsp:sp>
    <dsp:sp modelId="{69708724-5406-476A-83BA-FE1946B6BAD6}">
      <dsp:nvSpPr>
        <dsp:cNvPr id="0" name=""/>
        <dsp:cNvSpPr/>
      </dsp:nvSpPr>
      <dsp:spPr>
        <a:xfrm>
          <a:off x="4543953" y="3869713"/>
          <a:ext cx="3768185" cy="1235192"/>
        </a:xfrm>
        <a:prstGeom prst="roundRect">
          <a:avLst/>
        </a:prstGeom>
        <a:solidFill>
          <a:srgbClr val="36E6DD">
            <a:alpha val="90000"/>
          </a:srgbClr>
        </a:solidFill>
        <a:ln w="76200" cap="flat" cmpd="sng" algn="ctr">
          <a:solidFill>
            <a:srgbClr val="002060"/>
          </a:solidFill>
          <a:prstDash val="solid"/>
          <a:miter lim="800000"/>
        </a:ln>
        <a:effectLst/>
        <a:scene3d>
          <a:camera prst="perspectiveRigh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GB" sz="1400" b="1" kern="1200" dirty="0" smtClean="0">
              <a:solidFill>
                <a:schemeClr val="tx1"/>
              </a:solidFill>
              <a:effectLst>
                <a:glow rad="63500">
                  <a:schemeClr val="accent4">
                    <a:satMod val="175000"/>
                    <a:alpha val="40000"/>
                  </a:schemeClr>
                </a:glow>
              </a:effectLst>
              <a:latin typeface="+mn-lt"/>
              <a:cs typeface="Arial" panose="020B0604020202020204" pitchFamily="34" charset="0"/>
            </a:rPr>
            <a:t>The analytics manager Tony delegates this analysis task to Peter Pandey, a curious data analyst at </a:t>
          </a:r>
          <a:r>
            <a:rPr lang="en-GB" sz="1400" b="1" kern="1200" dirty="0" smtClean="0">
              <a:solidFill>
                <a:schemeClr val="tx1"/>
              </a:solidFill>
              <a:effectLst>
                <a:glow rad="63500">
                  <a:schemeClr val="accent4">
                    <a:satMod val="175000"/>
                    <a:alpha val="40000"/>
                  </a:schemeClr>
                </a:glow>
              </a:effectLst>
              <a:latin typeface="+mn-lt"/>
              <a:cs typeface="Arial" panose="020B0604020202020204" pitchFamily="34" charset="0"/>
            </a:rPr>
            <a:t>AtliQ </a:t>
          </a:r>
          <a:r>
            <a:rPr lang="en-GB" sz="1400" b="1" kern="1200" dirty="0" smtClean="0">
              <a:solidFill>
                <a:schemeClr val="tx1"/>
              </a:solidFill>
              <a:effectLst>
                <a:glow rad="63500">
                  <a:schemeClr val="accent4">
                    <a:satMod val="175000"/>
                    <a:alpha val="40000"/>
                  </a:schemeClr>
                </a:glow>
              </a:effectLst>
              <a:latin typeface="+mn-lt"/>
              <a:cs typeface="Arial" panose="020B0604020202020204" pitchFamily="34" charset="0"/>
            </a:rPr>
            <a:t>Mart.</a:t>
          </a:r>
        </a:p>
      </dsp:txBody>
      <dsp:txXfrm>
        <a:off x="4604250" y="3930010"/>
        <a:ext cx="3647591" cy="111459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2B3530-E6B7-42EA-8F12-0A0D576C6F1C}">
      <dsp:nvSpPr>
        <dsp:cNvPr id="0" name=""/>
        <dsp:cNvSpPr/>
      </dsp:nvSpPr>
      <dsp:spPr>
        <a:xfrm>
          <a:off x="-5841199" y="-894162"/>
          <a:ext cx="6955547" cy="6955547"/>
        </a:xfrm>
        <a:prstGeom prst="blockArc">
          <a:avLst>
            <a:gd name="adj1" fmla="val 18900000"/>
            <a:gd name="adj2" fmla="val 2700000"/>
            <a:gd name="adj3" fmla="val 311"/>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A965AE9-98BC-4879-B639-D009C727550A}">
      <dsp:nvSpPr>
        <dsp:cNvPr id="0" name=""/>
        <dsp:cNvSpPr/>
      </dsp:nvSpPr>
      <dsp:spPr>
        <a:xfrm>
          <a:off x="717210" y="516722"/>
          <a:ext cx="9036968" cy="1033444"/>
        </a:xfrm>
        <a:prstGeom prst="rect">
          <a:avLst/>
        </a:prstGeom>
        <a:solidFill>
          <a:srgbClr val="36E6DD"/>
        </a:solidFill>
        <a:ln w="762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0297" tIns="40640" rIns="40640" bIns="40640" numCol="1" spcCol="1270" anchor="ctr" anchorCtr="0">
          <a:noAutofit/>
        </a:bodyPr>
        <a:lstStyle/>
        <a:p>
          <a:pPr lvl="0" algn="l" defTabSz="711200" rtl="0">
            <a:lnSpc>
              <a:spcPct val="90000"/>
            </a:lnSpc>
            <a:spcBef>
              <a:spcPct val="0"/>
            </a:spcBef>
            <a:spcAft>
              <a:spcPct val="35000"/>
            </a:spcAft>
          </a:pPr>
          <a:r>
            <a:rPr lang="en-GB" sz="1600" b="1" kern="1200" dirty="0" smtClean="0">
              <a:solidFill>
                <a:schemeClr val="tx1"/>
              </a:solidFill>
              <a:effectLst>
                <a:glow rad="63500">
                  <a:schemeClr val="accent4">
                    <a:satMod val="175000"/>
                    <a:alpha val="40000"/>
                  </a:schemeClr>
                </a:glow>
              </a:effectLst>
            </a:rPr>
            <a:t>Ad-hoc requests refer to requests that are made on an impromptu or irregular basis, often for specific, immediate needs. In various contexts such as business, technology, or academia, ad-hoc requests typically involve asking for information, data, analysis, or action outside of regular processes or scheduled activities.</a:t>
          </a:r>
          <a:endParaRPr lang="en-IN" sz="1600" b="1" kern="1200" dirty="0">
            <a:solidFill>
              <a:schemeClr val="tx1"/>
            </a:solidFill>
            <a:effectLst>
              <a:glow rad="63500">
                <a:schemeClr val="accent4">
                  <a:satMod val="175000"/>
                  <a:alpha val="40000"/>
                </a:schemeClr>
              </a:glow>
            </a:effectLst>
          </a:endParaRPr>
        </a:p>
      </dsp:txBody>
      <dsp:txXfrm>
        <a:off x="717210" y="516722"/>
        <a:ext cx="9036968" cy="1033444"/>
      </dsp:txXfrm>
    </dsp:sp>
    <dsp:sp modelId="{AE4B94A3-C1EB-4BF2-ADB9-E844A943CCC7}">
      <dsp:nvSpPr>
        <dsp:cNvPr id="0" name=""/>
        <dsp:cNvSpPr/>
      </dsp:nvSpPr>
      <dsp:spPr>
        <a:xfrm>
          <a:off x="71307" y="387541"/>
          <a:ext cx="1291805" cy="1291805"/>
        </a:xfrm>
        <a:prstGeom prst="ellipse">
          <a:avLst/>
        </a:prstGeom>
        <a:solidFill>
          <a:schemeClr val="bg1">
            <a:lumMod val="75000"/>
          </a:schemeClr>
        </a:solidFill>
        <a:ln w="762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dsp:style>
    </dsp:sp>
    <dsp:sp modelId="{4D73B5EF-1E70-44AE-8ED0-E8E412CCC9D5}">
      <dsp:nvSpPr>
        <dsp:cNvPr id="0" name=""/>
        <dsp:cNvSpPr/>
      </dsp:nvSpPr>
      <dsp:spPr>
        <a:xfrm>
          <a:off x="1092867" y="2066889"/>
          <a:ext cx="8661311" cy="1033444"/>
        </a:xfrm>
        <a:prstGeom prst="rect">
          <a:avLst/>
        </a:prstGeom>
        <a:solidFill>
          <a:srgbClr val="36E6DD"/>
        </a:solidFill>
        <a:ln w="762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0297" tIns="40640" rIns="40640" bIns="40640" numCol="1" spcCol="1270" anchor="ctr" anchorCtr="0">
          <a:noAutofit/>
        </a:bodyPr>
        <a:lstStyle/>
        <a:p>
          <a:pPr lvl="0" algn="l" defTabSz="711200" rtl="0">
            <a:lnSpc>
              <a:spcPct val="90000"/>
            </a:lnSpc>
            <a:spcBef>
              <a:spcPct val="0"/>
            </a:spcBef>
            <a:spcAft>
              <a:spcPct val="35000"/>
            </a:spcAft>
          </a:pPr>
          <a:r>
            <a:rPr lang="en-GB" sz="1600" b="1" kern="1200" dirty="0" smtClean="0">
              <a:solidFill>
                <a:schemeClr val="tx1"/>
              </a:solidFill>
              <a:effectLst>
                <a:glow rad="63500">
                  <a:schemeClr val="accent4">
                    <a:satMod val="175000"/>
                    <a:alpha val="40000"/>
                  </a:schemeClr>
                </a:glow>
              </a:effectLst>
            </a:rPr>
            <a:t>For example, in a business setting, an ad-hoc request might involve asking a team member to quickly compile data or create a report for a meeting that was not originally planned. In a technological context, it could involve modifying or customizing software to address a specific, unforeseen issue.</a:t>
          </a:r>
          <a:endParaRPr lang="en-IN" sz="1600" b="1" kern="1200" dirty="0">
            <a:solidFill>
              <a:schemeClr val="tx1"/>
            </a:solidFill>
            <a:effectLst>
              <a:glow rad="63500">
                <a:schemeClr val="accent4">
                  <a:satMod val="175000"/>
                  <a:alpha val="40000"/>
                </a:schemeClr>
              </a:glow>
            </a:effectLst>
          </a:endParaRPr>
        </a:p>
      </dsp:txBody>
      <dsp:txXfrm>
        <a:off x="1092867" y="2066889"/>
        <a:ext cx="8661311" cy="1033444"/>
      </dsp:txXfrm>
    </dsp:sp>
    <dsp:sp modelId="{8E467F1B-A14B-4A46-9502-7454D39E1818}">
      <dsp:nvSpPr>
        <dsp:cNvPr id="0" name=""/>
        <dsp:cNvSpPr/>
      </dsp:nvSpPr>
      <dsp:spPr>
        <a:xfrm>
          <a:off x="446964" y="1937708"/>
          <a:ext cx="1291805" cy="1291805"/>
        </a:xfrm>
        <a:prstGeom prst="ellipse">
          <a:avLst/>
        </a:prstGeom>
        <a:solidFill>
          <a:schemeClr val="bg1">
            <a:lumMod val="75000"/>
          </a:schemeClr>
        </a:solidFill>
        <a:ln w="762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dsp:style>
    </dsp:sp>
    <dsp:sp modelId="{4AAC5949-E650-4BE0-910F-D35BB4624F49}">
      <dsp:nvSpPr>
        <dsp:cNvPr id="0" name=""/>
        <dsp:cNvSpPr/>
      </dsp:nvSpPr>
      <dsp:spPr>
        <a:xfrm>
          <a:off x="717210" y="3617056"/>
          <a:ext cx="9036968" cy="1033444"/>
        </a:xfrm>
        <a:prstGeom prst="rect">
          <a:avLst/>
        </a:prstGeom>
        <a:solidFill>
          <a:srgbClr val="36E6DD"/>
        </a:solidFill>
        <a:ln w="762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0297" tIns="40640" rIns="40640" bIns="40640" numCol="1" spcCol="1270" anchor="ctr" anchorCtr="0">
          <a:noAutofit/>
        </a:bodyPr>
        <a:lstStyle/>
        <a:p>
          <a:pPr lvl="0" algn="l" defTabSz="711200" rtl="0">
            <a:lnSpc>
              <a:spcPct val="90000"/>
            </a:lnSpc>
            <a:spcBef>
              <a:spcPct val="0"/>
            </a:spcBef>
            <a:spcAft>
              <a:spcPct val="35000"/>
            </a:spcAft>
          </a:pPr>
          <a:r>
            <a:rPr lang="en-GB" sz="1600" b="1" kern="1200" dirty="0" smtClean="0">
              <a:solidFill>
                <a:schemeClr val="tx1"/>
              </a:solidFill>
              <a:effectLst>
                <a:glow rad="63500">
                  <a:schemeClr val="accent4">
                    <a:satMod val="175000"/>
                    <a:alpha val="40000"/>
                  </a:schemeClr>
                </a:glow>
              </a:effectLst>
            </a:rPr>
            <a:t>Ad-hoc requests can arise due to changing circumstances, new requirements, or unexpected events, and they often require prompt attention and action to address the immediate need. These requests may not follow the usual channels of communication or formal procedures, but they are nonetheless important for addressing emergent issues or opportunities.</a:t>
          </a:r>
          <a:endParaRPr lang="en-IN" sz="1600" b="1" kern="1200" dirty="0">
            <a:solidFill>
              <a:schemeClr val="tx1"/>
            </a:solidFill>
            <a:effectLst>
              <a:glow rad="63500">
                <a:schemeClr val="accent4">
                  <a:satMod val="175000"/>
                  <a:alpha val="40000"/>
                </a:schemeClr>
              </a:glow>
            </a:effectLst>
          </a:endParaRPr>
        </a:p>
      </dsp:txBody>
      <dsp:txXfrm>
        <a:off x="717210" y="3617056"/>
        <a:ext cx="9036968" cy="1033444"/>
      </dsp:txXfrm>
    </dsp:sp>
    <dsp:sp modelId="{52C0AC4F-C496-4424-AA5A-53DF76A18471}">
      <dsp:nvSpPr>
        <dsp:cNvPr id="0" name=""/>
        <dsp:cNvSpPr/>
      </dsp:nvSpPr>
      <dsp:spPr>
        <a:xfrm>
          <a:off x="71307" y="3487875"/>
          <a:ext cx="1291805" cy="1291805"/>
        </a:xfrm>
        <a:prstGeom prst="ellipse">
          <a:avLst/>
        </a:prstGeom>
        <a:solidFill>
          <a:schemeClr val="bg1">
            <a:lumMod val="75000"/>
          </a:schemeClr>
        </a:solidFill>
        <a:ln w="762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470B45-C0C5-4AE3-8FBD-A5F8D3F13444}">
      <dsp:nvSpPr>
        <dsp:cNvPr id="0" name=""/>
        <dsp:cNvSpPr/>
      </dsp:nvSpPr>
      <dsp:spPr>
        <a:xfrm>
          <a:off x="2285161" y="-54201"/>
          <a:ext cx="2907774" cy="2907774"/>
        </a:xfrm>
        <a:prstGeom prst="upArrow">
          <a:avLst>
            <a:gd name="adj1" fmla="val 50000"/>
            <a:gd name="adj2" fmla="val 35000"/>
          </a:avLst>
        </a:prstGeom>
        <a:solidFill>
          <a:srgbClr val="36E6DD"/>
        </a:solidFill>
        <a:ln w="762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GB" sz="1600" b="1" kern="1200" dirty="0" smtClean="0">
              <a:solidFill>
                <a:schemeClr val="tx1"/>
              </a:solidFill>
              <a:effectLst>
                <a:glow rad="63500">
                  <a:schemeClr val="accent4">
                    <a:satMod val="175000"/>
                    <a:alpha val="40000"/>
                  </a:schemeClr>
                </a:glow>
              </a:effectLst>
            </a:rPr>
            <a:t>BUSINESS REQUEST 1 </a:t>
          </a:r>
          <a:endParaRPr lang="en-IN" sz="1600" kern="1200" dirty="0">
            <a:solidFill>
              <a:schemeClr val="tx1"/>
            </a:solidFill>
            <a:effectLst>
              <a:glow rad="63500">
                <a:schemeClr val="accent4">
                  <a:satMod val="175000"/>
                  <a:alpha val="40000"/>
                </a:schemeClr>
              </a:glow>
            </a:effectLst>
          </a:endParaRPr>
        </a:p>
      </dsp:txBody>
      <dsp:txXfrm>
        <a:off x="3012105" y="454659"/>
        <a:ext cx="1453887" cy="2398914"/>
      </dsp:txXfrm>
    </dsp:sp>
    <dsp:sp modelId="{30ACEBA5-6039-4F7B-9A57-B525868F1A95}">
      <dsp:nvSpPr>
        <dsp:cNvPr id="0" name=""/>
        <dsp:cNvSpPr/>
      </dsp:nvSpPr>
      <dsp:spPr>
        <a:xfrm rot="7200000">
          <a:off x="3673991" y="2719364"/>
          <a:ext cx="3477058" cy="3118587"/>
        </a:xfrm>
        <a:prstGeom prst="upArrow">
          <a:avLst>
            <a:gd name="adj1" fmla="val 50000"/>
            <a:gd name="adj2" fmla="val 35000"/>
          </a:avLst>
        </a:prstGeom>
        <a:solidFill>
          <a:srgbClr val="36E6DD"/>
        </a:solidFill>
        <a:ln w="762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GB" sz="1600" b="1" u="sng" kern="1200" dirty="0" smtClean="0">
              <a:solidFill>
                <a:schemeClr val="tx1"/>
              </a:solidFill>
              <a:effectLst>
                <a:glow rad="63500">
                  <a:schemeClr val="accent4">
                    <a:satMod val="175000"/>
                    <a:alpha val="40000"/>
                  </a:schemeClr>
                </a:glow>
              </a:effectLst>
            </a:rPr>
            <a:t>QUESTION</a:t>
          </a:r>
        </a:p>
        <a:p>
          <a:pPr lvl="0" algn="ctr" defTabSz="711200" rtl="0">
            <a:lnSpc>
              <a:spcPct val="90000"/>
            </a:lnSpc>
            <a:spcBef>
              <a:spcPct val="0"/>
            </a:spcBef>
            <a:spcAft>
              <a:spcPct val="35000"/>
            </a:spcAft>
          </a:pPr>
          <a:r>
            <a:rPr lang="en-GB" sz="1600" b="1" kern="1200" dirty="0" smtClean="0">
              <a:solidFill>
                <a:schemeClr val="tx1"/>
              </a:solidFill>
              <a:effectLst>
                <a:glow rad="63500">
                  <a:schemeClr val="accent4">
                    <a:satMod val="175000"/>
                    <a:alpha val="40000"/>
                  </a:schemeClr>
                </a:glow>
              </a:effectLst>
            </a:rPr>
            <a:t>Provide a list of products with a base price greater than 500 and that are featured in promo type of ‘BOGOF’ (buy one get one free).</a:t>
          </a:r>
          <a:endParaRPr lang="en-IN" sz="1600" b="1" kern="1200" dirty="0">
            <a:solidFill>
              <a:schemeClr val="tx1"/>
            </a:solidFill>
            <a:effectLst>
              <a:glow rad="63500">
                <a:schemeClr val="accent4">
                  <a:satMod val="175000"/>
                  <a:alpha val="40000"/>
                </a:schemeClr>
              </a:glow>
            </a:effectLst>
          </a:endParaRPr>
        </a:p>
      </dsp:txBody>
      <dsp:txXfrm rot="-5400000">
        <a:off x="3889785" y="3272955"/>
        <a:ext cx="2572834" cy="1738529"/>
      </dsp:txXfrm>
    </dsp:sp>
    <dsp:sp modelId="{0E0FCBE0-138C-4172-89D8-85A46CB25931}">
      <dsp:nvSpPr>
        <dsp:cNvPr id="0" name=""/>
        <dsp:cNvSpPr/>
      </dsp:nvSpPr>
      <dsp:spPr>
        <a:xfrm rot="14400000">
          <a:off x="146892" y="2645768"/>
          <a:ext cx="3802845" cy="3265779"/>
        </a:xfrm>
        <a:prstGeom prst="upArrow">
          <a:avLst>
            <a:gd name="adj1" fmla="val 50000"/>
            <a:gd name="adj2" fmla="val 35000"/>
          </a:avLst>
        </a:prstGeom>
        <a:solidFill>
          <a:srgbClr val="36E6DD"/>
        </a:solidFill>
        <a:ln w="762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GB" sz="1400" b="1" u="sng" kern="1200" dirty="0" smtClean="0">
              <a:solidFill>
                <a:schemeClr val="tx1"/>
              </a:solidFill>
              <a:effectLst>
                <a:glow rad="63500">
                  <a:schemeClr val="accent4">
                    <a:satMod val="175000"/>
                    <a:alpha val="40000"/>
                  </a:schemeClr>
                </a:glow>
              </a:effectLst>
            </a:rPr>
            <a:t>RESULT</a:t>
          </a:r>
        </a:p>
        <a:p>
          <a:pPr lvl="0" algn="ctr" defTabSz="622300" rtl="0">
            <a:lnSpc>
              <a:spcPct val="90000"/>
            </a:lnSpc>
            <a:spcBef>
              <a:spcPct val="0"/>
            </a:spcBef>
            <a:spcAft>
              <a:spcPct val="35000"/>
            </a:spcAft>
          </a:pPr>
          <a:r>
            <a:rPr lang="en-GB" sz="1400" b="1" kern="1200" dirty="0" smtClean="0">
              <a:solidFill>
                <a:schemeClr val="tx1"/>
              </a:solidFill>
              <a:effectLst>
                <a:glow rad="63500">
                  <a:schemeClr val="accent4">
                    <a:satMod val="175000"/>
                    <a:alpha val="40000"/>
                  </a:schemeClr>
                </a:glow>
              </a:effectLst>
            </a:rPr>
            <a:t>Within AtliQ Mart, the Double Bed sheet Set and the Waterproof Immersion Rod are highlighted as high-value products. They are currently being offered at substantial discounts through 'BOGOF' (Buy One Get One Free) promotions.</a:t>
          </a:r>
          <a:endParaRPr lang="en-IN" sz="1400" kern="1200" dirty="0">
            <a:solidFill>
              <a:schemeClr val="tx1"/>
            </a:solidFill>
            <a:effectLst>
              <a:glow rad="63500">
                <a:schemeClr val="accent4">
                  <a:satMod val="175000"/>
                  <a:alpha val="40000"/>
                </a:schemeClr>
              </a:glow>
            </a:effectLst>
          </a:endParaRPr>
        </a:p>
      </dsp:txBody>
      <dsp:txXfrm rot="5400000">
        <a:off x="948653" y="3185068"/>
        <a:ext cx="2694268" cy="190142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6B3C67-4FD9-4609-A257-B8414DCF212D}">
      <dsp:nvSpPr>
        <dsp:cNvPr id="0" name=""/>
        <dsp:cNvSpPr/>
      </dsp:nvSpPr>
      <dsp:spPr>
        <a:xfrm>
          <a:off x="227998" y="284076"/>
          <a:ext cx="4064245" cy="1851825"/>
        </a:xfrm>
        <a:prstGeom prst="rect">
          <a:avLst/>
        </a:prstGeom>
        <a:solidFill>
          <a:schemeClr val="bg1">
            <a:lumMod val="75000"/>
          </a:schemeClr>
        </a:solidFill>
        <a:ln w="57150">
          <a:solidFill>
            <a:srgbClr val="002060"/>
          </a:solid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800100" rtl="0">
            <a:lnSpc>
              <a:spcPct val="90000"/>
            </a:lnSpc>
            <a:spcBef>
              <a:spcPct val="0"/>
            </a:spcBef>
            <a:spcAft>
              <a:spcPct val="35000"/>
            </a:spcAft>
          </a:pPr>
          <a:r>
            <a:rPr lang="en-IN" sz="1800" b="1" u="sng" kern="1200" dirty="0" smtClean="0">
              <a:solidFill>
                <a:schemeClr val="tx1"/>
              </a:solidFill>
              <a:effectLst>
                <a:glow rad="63500">
                  <a:schemeClr val="accent4">
                    <a:satMod val="175000"/>
                    <a:alpha val="40000"/>
                  </a:schemeClr>
                </a:glow>
              </a:effectLst>
            </a:rPr>
            <a:t>SQL QUERY</a:t>
          </a:r>
        </a:p>
        <a:p>
          <a:pPr lvl="0" algn="l" defTabSz="800100" rtl="0">
            <a:lnSpc>
              <a:spcPct val="90000"/>
            </a:lnSpc>
            <a:spcBef>
              <a:spcPct val="0"/>
            </a:spcBef>
            <a:spcAft>
              <a:spcPct val="35000"/>
            </a:spcAft>
          </a:pPr>
          <a:r>
            <a:rPr lang="en-IN" sz="1600" b="1" kern="1200" dirty="0" smtClean="0">
              <a:solidFill>
                <a:schemeClr val="tx1"/>
              </a:solidFill>
              <a:effectLst>
                <a:glow rad="63500">
                  <a:schemeClr val="accent4">
                    <a:satMod val="175000"/>
                    <a:alpha val="40000"/>
                  </a:schemeClr>
                </a:glow>
              </a:effectLst>
            </a:rPr>
            <a:t>Select distinct(p.product_code),p.product_name from dim_products p inner join fact_events f on p.product_code=f.product_code where f.base_price&gt;500 and f.promo_type="BOGOF";</a:t>
          </a:r>
          <a:endParaRPr lang="en-IN" sz="1600" b="1" kern="1200" dirty="0">
            <a:solidFill>
              <a:schemeClr val="tx1"/>
            </a:solidFill>
            <a:effectLst>
              <a:glow rad="63500">
                <a:schemeClr val="accent4">
                  <a:satMod val="175000"/>
                  <a:alpha val="40000"/>
                </a:schemeClr>
              </a:glow>
            </a:effectLst>
          </a:endParaRPr>
        </a:p>
      </dsp:txBody>
      <dsp:txXfrm>
        <a:off x="227998" y="284076"/>
        <a:ext cx="4064245" cy="1851825"/>
      </dsp:txXfrm>
    </dsp:sp>
    <dsp:sp modelId="{35DC90F2-061B-4BBC-8481-E58F841AA5C0}">
      <dsp:nvSpPr>
        <dsp:cNvPr id="0" name=""/>
        <dsp:cNvSpPr/>
      </dsp:nvSpPr>
      <dsp:spPr>
        <a:xfrm>
          <a:off x="227998" y="2135898"/>
          <a:ext cx="541899" cy="90316"/>
        </a:xfrm>
        <a:prstGeom prst="parallelogram">
          <a:avLst>
            <a:gd name="adj" fmla="val 140840"/>
          </a:avLst>
        </a:prstGeom>
        <a:solidFill>
          <a:srgbClr val="36E6DD"/>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ABE7DF-07CF-41CD-9804-3C84178E1899}">
      <dsp:nvSpPr>
        <dsp:cNvPr id="0" name=""/>
        <dsp:cNvSpPr/>
      </dsp:nvSpPr>
      <dsp:spPr>
        <a:xfrm>
          <a:off x="801508" y="2135898"/>
          <a:ext cx="541899" cy="90316"/>
        </a:xfrm>
        <a:prstGeom prst="parallelogram">
          <a:avLst>
            <a:gd name="adj" fmla="val 140840"/>
          </a:avLst>
        </a:prstGeom>
        <a:solidFill>
          <a:srgbClr val="36E6DD"/>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86D47F-870B-471B-A558-43668E2CAAFA}">
      <dsp:nvSpPr>
        <dsp:cNvPr id="0" name=""/>
        <dsp:cNvSpPr/>
      </dsp:nvSpPr>
      <dsp:spPr>
        <a:xfrm>
          <a:off x="1375019" y="2135898"/>
          <a:ext cx="541899" cy="90316"/>
        </a:xfrm>
        <a:prstGeom prst="parallelogram">
          <a:avLst>
            <a:gd name="adj" fmla="val 140840"/>
          </a:avLst>
        </a:prstGeom>
        <a:solidFill>
          <a:srgbClr val="36E6DD"/>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F5F7E0-02E0-4978-84BE-41FFF97CADDA}">
      <dsp:nvSpPr>
        <dsp:cNvPr id="0" name=""/>
        <dsp:cNvSpPr/>
      </dsp:nvSpPr>
      <dsp:spPr>
        <a:xfrm>
          <a:off x="1948529" y="2135898"/>
          <a:ext cx="541899" cy="90316"/>
        </a:xfrm>
        <a:prstGeom prst="parallelogram">
          <a:avLst>
            <a:gd name="adj" fmla="val 140840"/>
          </a:avLst>
        </a:prstGeom>
        <a:solidFill>
          <a:srgbClr val="36E6DD"/>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FA65FE-1AE6-4034-8CD2-479B776AA2B6}">
      <dsp:nvSpPr>
        <dsp:cNvPr id="0" name=""/>
        <dsp:cNvSpPr/>
      </dsp:nvSpPr>
      <dsp:spPr>
        <a:xfrm>
          <a:off x="2522039" y="2135898"/>
          <a:ext cx="541899" cy="90316"/>
        </a:xfrm>
        <a:prstGeom prst="parallelogram">
          <a:avLst>
            <a:gd name="adj" fmla="val 140840"/>
          </a:avLst>
        </a:prstGeom>
        <a:solidFill>
          <a:srgbClr val="36E6DD"/>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C27EFE-0C34-4118-A2D4-09DDF58A1272}">
      <dsp:nvSpPr>
        <dsp:cNvPr id="0" name=""/>
        <dsp:cNvSpPr/>
      </dsp:nvSpPr>
      <dsp:spPr>
        <a:xfrm>
          <a:off x="3095549" y="2135898"/>
          <a:ext cx="541899" cy="90316"/>
        </a:xfrm>
        <a:prstGeom prst="parallelogram">
          <a:avLst>
            <a:gd name="adj" fmla="val 140840"/>
          </a:avLst>
        </a:prstGeom>
        <a:solidFill>
          <a:srgbClr val="36E6DD"/>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B7F3E3-1A92-439E-8DED-C44CAA53175A}">
      <dsp:nvSpPr>
        <dsp:cNvPr id="0" name=""/>
        <dsp:cNvSpPr/>
      </dsp:nvSpPr>
      <dsp:spPr>
        <a:xfrm>
          <a:off x="3666225" y="2135898"/>
          <a:ext cx="541899" cy="90316"/>
        </a:xfrm>
        <a:prstGeom prst="parallelogram">
          <a:avLst>
            <a:gd name="adj" fmla="val 140840"/>
          </a:avLst>
        </a:prstGeom>
        <a:solidFill>
          <a:srgbClr val="36E6DD"/>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6B3C67-4FD9-4609-A257-B8414DCF212D}">
      <dsp:nvSpPr>
        <dsp:cNvPr id="0" name=""/>
        <dsp:cNvSpPr/>
      </dsp:nvSpPr>
      <dsp:spPr>
        <a:xfrm>
          <a:off x="227998" y="284072"/>
          <a:ext cx="4064245" cy="1851825"/>
        </a:xfrm>
        <a:prstGeom prst="rect">
          <a:avLst/>
        </a:prstGeom>
        <a:solidFill>
          <a:schemeClr val="bg1">
            <a:lumMod val="75000"/>
          </a:schemeClr>
        </a:solidFill>
        <a:ln w="57150">
          <a:solidFill>
            <a:srgbClr val="002060"/>
          </a:solid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800100" rtl="0">
            <a:lnSpc>
              <a:spcPct val="90000"/>
            </a:lnSpc>
            <a:spcBef>
              <a:spcPct val="0"/>
            </a:spcBef>
            <a:spcAft>
              <a:spcPct val="35000"/>
            </a:spcAft>
          </a:pPr>
          <a:r>
            <a:rPr lang="en-IN" sz="1800" b="1" u="sng" kern="1200" dirty="0" smtClean="0">
              <a:solidFill>
                <a:schemeClr val="tx1"/>
              </a:solidFill>
              <a:effectLst>
                <a:glow rad="63500">
                  <a:schemeClr val="accent4">
                    <a:satMod val="175000"/>
                    <a:alpha val="40000"/>
                  </a:schemeClr>
                </a:glow>
              </a:effectLst>
            </a:rPr>
            <a:t>SQL QUERY</a:t>
          </a:r>
        </a:p>
        <a:p>
          <a:pPr lvl="0" algn="l" defTabSz="800100" rtl="0">
            <a:lnSpc>
              <a:spcPct val="90000"/>
            </a:lnSpc>
            <a:spcBef>
              <a:spcPct val="0"/>
            </a:spcBef>
            <a:spcAft>
              <a:spcPct val="35000"/>
            </a:spcAft>
          </a:pPr>
          <a:r>
            <a:rPr lang="en-GB" sz="1800" b="1" u="none" kern="1200" dirty="0" smtClean="0">
              <a:solidFill>
                <a:schemeClr val="tx1"/>
              </a:solidFill>
              <a:effectLst>
                <a:glow rad="63500">
                  <a:schemeClr val="accent4">
                    <a:satMod val="175000"/>
                    <a:alpha val="40000"/>
                  </a:schemeClr>
                </a:glow>
              </a:effectLst>
            </a:rPr>
            <a:t>Select city,count(store_id) as cnt
from dim_stores
group by city order by cnt desc</a:t>
          </a:r>
          <a:r>
            <a:rPr lang="en-IN" sz="1600" b="1" u="none" kern="1200" dirty="0" smtClean="0">
              <a:solidFill>
                <a:schemeClr val="tx1"/>
              </a:solidFill>
              <a:effectLst>
                <a:glow rad="63500">
                  <a:schemeClr val="accent4">
                    <a:satMod val="175000"/>
                    <a:alpha val="40000"/>
                  </a:schemeClr>
                </a:glow>
              </a:effectLst>
            </a:rPr>
            <a:t>;</a:t>
          </a:r>
          <a:endParaRPr lang="en-IN" sz="1600" b="1" u="none" kern="1200" dirty="0">
            <a:solidFill>
              <a:schemeClr val="tx1"/>
            </a:solidFill>
            <a:effectLst>
              <a:glow rad="63500">
                <a:schemeClr val="accent4">
                  <a:satMod val="175000"/>
                  <a:alpha val="40000"/>
                </a:schemeClr>
              </a:glow>
            </a:effectLst>
          </a:endParaRPr>
        </a:p>
      </dsp:txBody>
      <dsp:txXfrm>
        <a:off x="227998" y="284072"/>
        <a:ext cx="4064245" cy="1851825"/>
      </dsp:txXfrm>
    </dsp:sp>
    <dsp:sp modelId="{35DC90F2-061B-4BBC-8481-E58F841AA5C0}">
      <dsp:nvSpPr>
        <dsp:cNvPr id="0" name=""/>
        <dsp:cNvSpPr/>
      </dsp:nvSpPr>
      <dsp:spPr>
        <a:xfrm>
          <a:off x="227998" y="2135898"/>
          <a:ext cx="541899" cy="90316"/>
        </a:xfrm>
        <a:prstGeom prst="parallelogram">
          <a:avLst>
            <a:gd name="adj" fmla="val 140840"/>
          </a:avLst>
        </a:prstGeom>
        <a:solidFill>
          <a:srgbClr val="36E6DD"/>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ABE7DF-07CF-41CD-9804-3C84178E1899}">
      <dsp:nvSpPr>
        <dsp:cNvPr id="0" name=""/>
        <dsp:cNvSpPr/>
      </dsp:nvSpPr>
      <dsp:spPr>
        <a:xfrm>
          <a:off x="801508" y="2135898"/>
          <a:ext cx="541899" cy="90316"/>
        </a:xfrm>
        <a:prstGeom prst="parallelogram">
          <a:avLst>
            <a:gd name="adj" fmla="val 140840"/>
          </a:avLst>
        </a:prstGeom>
        <a:solidFill>
          <a:srgbClr val="36E6DD"/>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86D47F-870B-471B-A558-43668E2CAAFA}">
      <dsp:nvSpPr>
        <dsp:cNvPr id="0" name=""/>
        <dsp:cNvSpPr/>
      </dsp:nvSpPr>
      <dsp:spPr>
        <a:xfrm>
          <a:off x="1375019" y="2135898"/>
          <a:ext cx="541899" cy="90316"/>
        </a:xfrm>
        <a:prstGeom prst="parallelogram">
          <a:avLst>
            <a:gd name="adj" fmla="val 140840"/>
          </a:avLst>
        </a:prstGeom>
        <a:solidFill>
          <a:srgbClr val="36E6DD"/>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F5F7E0-02E0-4978-84BE-41FFF97CADDA}">
      <dsp:nvSpPr>
        <dsp:cNvPr id="0" name=""/>
        <dsp:cNvSpPr/>
      </dsp:nvSpPr>
      <dsp:spPr>
        <a:xfrm>
          <a:off x="1948529" y="2135898"/>
          <a:ext cx="541899" cy="90316"/>
        </a:xfrm>
        <a:prstGeom prst="parallelogram">
          <a:avLst>
            <a:gd name="adj" fmla="val 140840"/>
          </a:avLst>
        </a:prstGeom>
        <a:solidFill>
          <a:srgbClr val="36E6DD"/>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FA65FE-1AE6-4034-8CD2-479B776AA2B6}">
      <dsp:nvSpPr>
        <dsp:cNvPr id="0" name=""/>
        <dsp:cNvSpPr/>
      </dsp:nvSpPr>
      <dsp:spPr>
        <a:xfrm>
          <a:off x="2522039" y="2135898"/>
          <a:ext cx="541899" cy="90316"/>
        </a:xfrm>
        <a:prstGeom prst="parallelogram">
          <a:avLst>
            <a:gd name="adj" fmla="val 140840"/>
          </a:avLst>
        </a:prstGeom>
        <a:solidFill>
          <a:srgbClr val="36E6DD"/>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C27EFE-0C34-4118-A2D4-09DDF58A1272}">
      <dsp:nvSpPr>
        <dsp:cNvPr id="0" name=""/>
        <dsp:cNvSpPr/>
      </dsp:nvSpPr>
      <dsp:spPr>
        <a:xfrm>
          <a:off x="3095549" y="2135898"/>
          <a:ext cx="541899" cy="90316"/>
        </a:xfrm>
        <a:prstGeom prst="parallelogram">
          <a:avLst>
            <a:gd name="adj" fmla="val 140840"/>
          </a:avLst>
        </a:prstGeom>
        <a:solidFill>
          <a:srgbClr val="36E6DD"/>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B7F3E3-1A92-439E-8DED-C44CAA53175A}">
      <dsp:nvSpPr>
        <dsp:cNvPr id="0" name=""/>
        <dsp:cNvSpPr/>
      </dsp:nvSpPr>
      <dsp:spPr>
        <a:xfrm>
          <a:off x="3666225" y="2135898"/>
          <a:ext cx="541899" cy="90316"/>
        </a:xfrm>
        <a:prstGeom prst="parallelogram">
          <a:avLst>
            <a:gd name="adj" fmla="val 140840"/>
          </a:avLst>
        </a:prstGeom>
        <a:solidFill>
          <a:srgbClr val="36E6DD"/>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470B45-C0C5-4AE3-8FBD-A5F8D3F13444}">
      <dsp:nvSpPr>
        <dsp:cNvPr id="0" name=""/>
        <dsp:cNvSpPr/>
      </dsp:nvSpPr>
      <dsp:spPr>
        <a:xfrm>
          <a:off x="2150326" y="-88716"/>
          <a:ext cx="2907774" cy="2907774"/>
        </a:xfrm>
        <a:prstGeom prst="upArrow">
          <a:avLst>
            <a:gd name="adj1" fmla="val 50000"/>
            <a:gd name="adj2" fmla="val 35000"/>
          </a:avLst>
        </a:prstGeom>
        <a:solidFill>
          <a:srgbClr val="36E6DD"/>
        </a:solidFill>
        <a:ln w="762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GB" sz="1600" b="1" kern="1200" dirty="0" smtClean="0">
              <a:solidFill>
                <a:schemeClr val="tx1"/>
              </a:solidFill>
              <a:effectLst>
                <a:glow rad="63500">
                  <a:schemeClr val="accent4">
                    <a:satMod val="175000"/>
                    <a:alpha val="40000"/>
                  </a:schemeClr>
                </a:glow>
              </a:effectLst>
            </a:rPr>
            <a:t>BUSINESS REQUEST 2 </a:t>
          </a:r>
          <a:endParaRPr lang="en-IN" sz="1600" kern="1200" dirty="0">
            <a:solidFill>
              <a:schemeClr val="tx1"/>
            </a:solidFill>
            <a:effectLst>
              <a:glow rad="63500">
                <a:schemeClr val="accent4">
                  <a:satMod val="175000"/>
                  <a:alpha val="40000"/>
                </a:schemeClr>
              </a:glow>
            </a:effectLst>
          </a:endParaRPr>
        </a:p>
      </dsp:txBody>
      <dsp:txXfrm>
        <a:off x="2877270" y="420144"/>
        <a:ext cx="1453887" cy="2398914"/>
      </dsp:txXfrm>
    </dsp:sp>
    <dsp:sp modelId="{30ACEBA5-6039-4F7B-9A57-B525868F1A95}">
      <dsp:nvSpPr>
        <dsp:cNvPr id="0" name=""/>
        <dsp:cNvSpPr/>
      </dsp:nvSpPr>
      <dsp:spPr>
        <a:xfrm rot="7200000">
          <a:off x="3295377" y="2719364"/>
          <a:ext cx="3981876" cy="3118587"/>
        </a:xfrm>
        <a:prstGeom prst="upArrow">
          <a:avLst>
            <a:gd name="adj1" fmla="val 50000"/>
            <a:gd name="adj2" fmla="val 35000"/>
          </a:avLst>
        </a:prstGeom>
        <a:solidFill>
          <a:srgbClr val="36E6DD"/>
        </a:solidFill>
        <a:ln w="762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GB" sz="1600" b="1" u="sng" kern="1200" dirty="0" smtClean="0">
              <a:solidFill>
                <a:schemeClr val="tx1"/>
              </a:solidFill>
              <a:effectLst>
                <a:glow rad="63500">
                  <a:schemeClr val="accent4">
                    <a:satMod val="175000"/>
                    <a:alpha val="40000"/>
                  </a:schemeClr>
                </a:glow>
              </a:effectLst>
            </a:rPr>
            <a:t>QUESTION</a:t>
          </a:r>
        </a:p>
        <a:p>
          <a:pPr lvl="0" algn="ctr" defTabSz="711200" rtl="0">
            <a:lnSpc>
              <a:spcPct val="90000"/>
            </a:lnSpc>
            <a:spcBef>
              <a:spcPct val="0"/>
            </a:spcBef>
            <a:spcAft>
              <a:spcPct val="35000"/>
            </a:spcAft>
          </a:pPr>
          <a:r>
            <a:rPr lang="en-GB" sz="1400" b="1" u="none" kern="1200" dirty="0" smtClean="0">
              <a:solidFill>
                <a:schemeClr val="tx1"/>
              </a:solidFill>
              <a:effectLst>
                <a:glow rad="63500">
                  <a:schemeClr val="accent4">
                    <a:satMod val="175000"/>
                    <a:alpha val="40000"/>
                  </a:schemeClr>
                </a:glow>
              </a:effectLst>
            </a:rPr>
            <a:t>Generate a report that provides an overview of the number of stores in each city. The results will be sorted in descending order of store counts, allowing us to identify the cities with the highest store presence.</a:t>
          </a:r>
          <a:endParaRPr lang="en-IN" sz="1400" b="1" u="none" kern="1200" dirty="0" smtClean="0">
            <a:solidFill>
              <a:schemeClr val="tx1"/>
            </a:solidFill>
            <a:effectLst>
              <a:glow rad="63500">
                <a:schemeClr val="accent4">
                  <a:satMod val="175000"/>
                  <a:alpha val="40000"/>
                </a:schemeClr>
              </a:glow>
            </a:effectLst>
          </a:endParaRPr>
        </a:p>
        <a:p>
          <a:pPr lvl="0" algn="ctr" defTabSz="711200" rtl="0">
            <a:lnSpc>
              <a:spcPct val="90000"/>
            </a:lnSpc>
            <a:spcBef>
              <a:spcPct val="0"/>
            </a:spcBef>
            <a:spcAft>
              <a:spcPct val="35000"/>
            </a:spcAft>
          </a:pPr>
          <a:endParaRPr lang="en-IN" sz="1600" b="1" kern="1200" dirty="0">
            <a:solidFill>
              <a:schemeClr val="tx1"/>
            </a:solidFill>
            <a:effectLst>
              <a:glow rad="63500">
                <a:schemeClr val="accent4">
                  <a:satMod val="175000"/>
                  <a:alpha val="40000"/>
                </a:schemeClr>
              </a:glow>
            </a:effectLst>
          </a:endParaRPr>
        </a:p>
      </dsp:txBody>
      <dsp:txXfrm rot="-5400000">
        <a:off x="3763580" y="3146750"/>
        <a:ext cx="2572834" cy="1990938"/>
      </dsp:txXfrm>
    </dsp:sp>
    <dsp:sp modelId="{0E0FCBE0-138C-4172-89D8-85A46CB25931}">
      <dsp:nvSpPr>
        <dsp:cNvPr id="0" name=""/>
        <dsp:cNvSpPr/>
      </dsp:nvSpPr>
      <dsp:spPr>
        <a:xfrm rot="14400000">
          <a:off x="20688" y="2645768"/>
          <a:ext cx="3802845" cy="3265779"/>
        </a:xfrm>
        <a:prstGeom prst="upArrow">
          <a:avLst>
            <a:gd name="adj1" fmla="val 50000"/>
            <a:gd name="adj2" fmla="val 35000"/>
          </a:avLst>
        </a:prstGeom>
        <a:solidFill>
          <a:srgbClr val="36E6DD"/>
        </a:solidFill>
        <a:ln w="762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GB" sz="1800" b="1" u="sng" kern="1200" dirty="0" smtClean="0">
              <a:solidFill>
                <a:schemeClr val="tx1"/>
              </a:solidFill>
              <a:effectLst>
                <a:glow rad="63500">
                  <a:schemeClr val="accent4">
                    <a:satMod val="175000"/>
                    <a:alpha val="40000"/>
                  </a:schemeClr>
                </a:glow>
              </a:effectLst>
            </a:rPr>
            <a:t>RESULT</a:t>
          </a:r>
        </a:p>
        <a:p>
          <a:pPr lvl="0" algn="ctr" defTabSz="800100" rtl="0">
            <a:lnSpc>
              <a:spcPct val="90000"/>
            </a:lnSpc>
            <a:spcBef>
              <a:spcPct val="0"/>
            </a:spcBef>
            <a:spcAft>
              <a:spcPct val="35000"/>
            </a:spcAft>
          </a:pPr>
          <a:r>
            <a:rPr lang="en-GB" sz="1600" b="1" u="none" kern="1200" dirty="0" smtClean="0">
              <a:solidFill>
                <a:schemeClr val="tx1"/>
              </a:solidFill>
              <a:effectLst>
                <a:glow rad="63500">
                  <a:schemeClr val="accent4">
                    <a:satMod val="175000"/>
                    <a:alpha val="40000"/>
                  </a:schemeClr>
                </a:glow>
              </a:effectLst>
            </a:rPr>
            <a:t>Bengaluru has the highest stores of Atliq which is 10 stores  followed by Chennai &amp; Hyderabad.</a:t>
          </a:r>
          <a:endParaRPr lang="en-IN" sz="1600" b="1" u="none" kern="1200" dirty="0" smtClean="0">
            <a:solidFill>
              <a:schemeClr val="tx1"/>
            </a:solidFill>
            <a:effectLst>
              <a:glow rad="63500">
                <a:schemeClr val="accent4">
                  <a:satMod val="175000"/>
                  <a:alpha val="40000"/>
                </a:schemeClr>
              </a:glow>
            </a:effectLst>
          </a:endParaRPr>
        </a:p>
        <a:p>
          <a:pPr lvl="0" algn="ctr" defTabSz="800100" rtl="0">
            <a:lnSpc>
              <a:spcPct val="90000"/>
            </a:lnSpc>
            <a:spcBef>
              <a:spcPct val="0"/>
            </a:spcBef>
            <a:spcAft>
              <a:spcPct val="35000"/>
            </a:spcAft>
          </a:pPr>
          <a:endParaRPr lang="en-IN" sz="1400" kern="1200" dirty="0">
            <a:solidFill>
              <a:schemeClr val="tx1"/>
            </a:solidFill>
            <a:effectLst>
              <a:glow rad="63500">
                <a:schemeClr val="accent4">
                  <a:satMod val="175000"/>
                  <a:alpha val="40000"/>
                </a:schemeClr>
              </a:glow>
            </a:effectLst>
          </a:endParaRPr>
        </a:p>
      </dsp:txBody>
      <dsp:txXfrm rot="5400000">
        <a:off x="822449" y="3185068"/>
        <a:ext cx="2694268" cy="190142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E1C6CD-33AF-4A04-BD82-0E1C0334DBD0}">
      <dsp:nvSpPr>
        <dsp:cNvPr id="0" name=""/>
        <dsp:cNvSpPr/>
      </dsp:nvSpPr>
      <dsp:spPr>
        <a:xfrm rot="16200000">
          <a:off x="-1485577" y="1485577"/>
          <a:ext cx="5236832" cy="2265676"/>
        </a:xfrm>
        <a:prstGeom prst="flowChartManualOperation">
          <a:avLst/>
        </a:prstGeom>
        <a:solidFill>
          <a:srgbClr val="36E6DD"/>
        </a:solidFill>
        <a:ln w="762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t" anchorCtr="0">
          <a:noAutofit/>
        </a:bodyPr>
        <a:lstStyle/>
        <a:p>
          <a:pPr lvl="0" algn="l" defTabSz="889000" rtl="0">
            <a:lnSpc>
              <a:spcPct val="90000"/>
            </a:lnSpc>
            <a:spcBef>
              <a:spcPct val="0"/>
            </a:spcBef>
            <a:spcAft>
              <a:spcPct val="35000"/>
            </a:spcAft>
          </a:pPr>
          <a:r>
            <a:rPr lang="en-GB" sz="2000" b="1" kern="1200" dirty="0" smtClean="0">
              <a:solidFill>
                <a:schemeClr val="tx1"/>
              </a:solidFill>
              <a:effectLst>
                <a:glow rad="63500">
                  <a:schemeClr val="accent4">
                    <a:satMod val="175000"/>
                    <a:alpha val="40000"/>
                  </a:schemeClr>
                </a:glow>
              </a:effectLst>
            </a:rPr>
            <a:t>The data model consists of 4 main tables:</a:t>
          </a:r>
          <a:endParaRPr lang="en-IN" sz="2000" b="1" kern="1200" dirty="0">
            <a:solidFill>
              <a:schemeClr val="tx1"/>
            </a:solidFill>
            <a:effectLst>
              <a:glow rad="63500">
                <a:schemeClr val="accent4">
                  <a:satMod val="175000"/>
                  <a:alpha val="40000"/>
                </a:schemeClr>
              </a:glow>
            </a:effectLst>
          </a:endParaRPr>
        </a:p>
        <a:p>
          <a:pPr marL="228600" lvl="1" indent="-228600" algn="l" defTabSz="889000" rtl="0">
            <a:lnSpc>
              <a:spcPct val="90000"/>
            </a:lnSpc>
            <a:spcBef>
              <a:spcPct val="0"/>
            </a:spcBef>
            <a:spcAft>
              <a:spcPct val="15000"/>
            </a:spcAft>
            <a:buChar char="••"/>
          </a:pPr>
          <a:r>
            <a:rPr lang="en-GB" sz="2000" b="1" kern="1200" dirty="0" smtClean="0">
              <a:solidFill>
                <a:schemeClr val="tx1"/>
              </a:solidFill>
              <a:effectLst>
                <a:glow rad="63500">
                  <a:schemeClr val="accent4">
                    <a:satMod val="175000"/>
                    <a:alpha val="40000"/>
                  </a:schemeClr>
                </a:glow>
              </a:effectLst>
            </a:rPr>
            <a:t>dim_products</a:t>
          </a:r>
          <a:endParaRPr lang="en-IN" sz="2000" b="1" kern="1200" dirty="0">
            <a:solidFill>
              <a:schemeClr val="tx1"/>
            </a:solidFill>
            <a:effectLst>
              <a:glow rad="63500">
                <a:schemeClr val="accent4">
                  <a:satMod val="175000"/>
                  <a:alpha val="40000"/>
                </a:schemeClr>
              </a:glow>
            </a:effectLst>
          </a:endParaRPr>
        </a:p>
        <a:p>
          <a:pPr marL="228600" lvl="1" indent="-228600" algn="l" defTabSz="889000" rtl="0">
            <a:lnSpc>
              <a:spcPct val="90000"/>
            </a:lnSpc>
            <a:spcBef>
              <a:spcPct val="0"/>
            </a:spcBef>
            <a:spcAft>
              <a:spcPct val="15000"/>
            </a:spcAft>
            <a:buChar char="••"/>
          </a:pPr>
          <a:r>
            <a:rPr lang="en-GB" sz="2000" b="1" kern="1200" dirty="0" smtClean="0">
              <a:solidFill>
                <a:schemeClr val="tx1"/>
              </a:solidFill>
              <a:effectLst>
                <a:glow rad="63500">
                  <a:schemeClr val="accent4">
                    <a:satMod val="175000"/>
                    <a:alpha val="40000"/>
                  </a:schemeClr>
                </a:glow>
              </a:effectLst>
            </a:rPr>
            <a:t>dim_stores</a:t>
          </a:r>
          <a:endParaRPr lang="en-IN" sz="2000" b="1" kern="1200" dirty="0">
            <a:solidFill>
              <a:schemeClr val="tx1"/>
            </a:solidFill>
            <a:effectLst>
              <a:glow rad="63500">
                <a:schemeClr val="accent4">
                  <a:satMod val="175000"/>
                  <a:alpha val="40000"/>
                </a:schemeClr>
              </a:glow>
            </a:effectLst>
          </a:endParaRPr>
        </a:p>
        <a:p>
          <a:pPr marL="228600" lvl="1" indent="-228600" algn="l" defTabSz="889000" rtl="0">
            <a:lnSpc>
              <a:spcPct val="90000"/>
            </a:lnSpc>
            <a:spcBef>
              <a:spcPct val="0"/>
            </a:spcBef>
            <a:spcAft>
              <a:spcPct val="15000"/>
            </a:spcAft>
            <a:buChar char="••"/>
          </a:pPr>
          <a:r>
            <a:rPr lang="en-GB" sz="2000" b="1" kern="1200" dirty="0" smtClean="0">
              <a:solidFill>
                <a:schemeClr val="tx1"/>
              </a:solidFill>
              <a:effectLst>
                <a:glow rad="63500">
                  <a:schemeClr val="accent4">
                    <a:satMod val="175000"/>
                    <a:alpha val="40000"/>
                  </a:schemeClr>
                </a:glow>
              </a:effectLst>
            </a:rPr>
            <a:t>dim_campaigns</a:t>
          </a:r>
          <a:endParaRPr lang="en-IN" sz="2000" b="1" kern="1200" dirty="0">
            <a:solidFill>
              <a:schemeClr val="tx1"/>
            </a:solidFill>
            <a:effectLst>
              <a:glow rad="63500">
                <a:schemeClr val="accent4">
                  <a:satMod val="175000"/>
                  <a:alpha val="40000"/>
                </a:schemeClr>
              </a:glow>
            </a:effectLst>
          </a:endParaRPr>
        </a:p>
        <a:p>
          <a:pPr marL="228600" lvl="1" indent="-228600" algn="l" defTabSz="889000" rtl="0">
            <a:lnSpc>
              <a:spcPct val="90000"/>
            </a:lnSpc>
            <a:spcBef>
              <a:spcPct val="0"/>
            </a:spcBef>
            <a:spcAft>
              <a:spcPct val="15000"/>
            </a:spcAft>
            <a:buChar char="••"/>
          </a:pPr>
          <a:r>
            <a:rPr lang="en-GB" sz="2000" b="1" kern="1200" dirty="0" smtClean="0">
              <a:solidFill>
                <a:schemeClr val="tx1"/>
              </a:solidFill>
              <a:effectLst>
                <a:glow rad="63500">
                  <a:schemeClr val="accent4">
                    <a:satMod val="175000"/>
                    <a:alpha val="40000"/>
                  </a:schemeClr>
                </a:glow>
              </a:effectLst>
            </a:rPr>
            <a:t>fact_events</a:t>
          </a:r>
          <a:endParaRPr lang="en-IN" sz="2000" b="1" kern="1200" dirty="0">
            <a:solidFill>
              <a:schemeClr val="tx1"/>
            </a:solidFill>
            <a:effectLst>
              <a:glow rad="63500">
                <a:schemeClr val="accent4">
                  <a:satMod val="175000"/>
                  <a:alpha val="40000"/>
                </a:schemeClr>
              </a:glow>
            </a:effectLst>
          </a:endParaRPr>
        </a:p>
      </dsp:txBody>
      <dsp:txXfrm rot="5400000">
        <a:off x="1" y="1047365"/>
        <a:ext cx="2265676" cy="3142100"/>
      </dsp:txXfrm>
    </dsp:sp>
    <dsp:sp modelId="{740EC610-3F0E-4CED-AC7B-97C15DC8811F}">
      <dsp:nvSpPr>
        <dsp:cNvPr id="0" name=""/>
        <dsp:cNvSpPr/>
      </dsp:nvSpPr>
      <dsp:spPr>
        <a:xfrm rot="16200000">
          <a:off x="956481" y="1485577"/>
          <a:ext cx="5236832" cy="2265676"/>
        </a:xfrm>
        <a:prstGeom prst="flowChartManualOperation">
          <a:avLst/>
        </a:prstGeom>
        <a:solidFill>
          <a:srgbClr val="36E6DD"/>
        </a:solidFill>
        <a:ln w="762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ctr" anchorCtr="0">
          <a:noAutofit/>
        </a:bodyPr>
        <a:lstStyle/>
        <a:p>
          <a:pPr lvl="0" algn="ctr" defTabSz="889000" rtl="0">
            <a:lnSpc>
              <a:spcPct val="90000"/>
            </a:lnSpc>
            <a:spcBef>
              <a:spcPct val="0"/>
            </a:spcBef>
            <a:spcAft>
              <a:spcPct val="35000"/>
            </a:spcAft>
          </a:pPr>
          <a:r>
            <a:rPr lang="en-GB" sz="2000" b="1" kern="1200" dirty="0" smtClean="0">
              <a:solidFill>
                <a:schemeClr val="tx1"/>
              </a:solidFill>
              <a:effectLst>
                <a:glow rad="63500">
                  <a:schemeClr val="accent4">
                    <a:satMod val="175000"/>
                    <a:alpha val="40000"/>
                  </a:schemeClr>
                </a:glow>
              </a:effectLst>
            </a:rPr>
            <a:t>dim_products:- This table consists of all the necessary information about the products . It includes product id, product name (specific description), category of product.</a:t>
          </a:r>
          <a:endParaRPr lang="en-IN" sz="2000" b="1" kern="1200" dirty="0">
            <a:solidFill>
              <a:schemeClr val="tx1"/>
            </a:solidFill>
            <a:effectLst>
              <a:glow rad="63500">
                <a:schemeClr val="accent4">
                  <a:satMod val="175000"/>
                  <a:alpha val="40000"/>
                </a:schemeClr>
              </a:glow>
            </a:effectLst>
          </a:endParaRPr>
        </a:p>
      </dsp:txBody>
      <dsp:txXfrm rot="5400000">
        <a:off x="2442059" y="1047365"/>
        <a:ext cx="2265676" cy="3142100"/>
      </dsp:txXfrm>
    </dsp:sp>
    <dsp:sp modelId="{60795323-71AC-4418-9ACC-B8A519F0571E}">
      <dsp:nvSpPr>
        <dsp:cNvPr id="0" name=""/>
        <dsp:cNvSpPr/>
      </dsp:nvSpPr>
      <dsp:spPr>
        <a:xfrm rot="16200000">
          <a:off x="3392083" y="1485577"/>
          <a:ext cx="5236832" cy="2265676"/>
        </a:xfrm>
        <a:prstGeom prst="flowChartManualOperation">
          <a:avLst/>
        </a:prstGeom>
        <a:solidFill>
          <a:srgbClr val="36E6DD"/>
        </a:solidFill>
        <a:ln w="762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ctr" anchorCtr="0">
          <a:noAutofit/>
        </a:bodyPr>
        <a:lstStyle/>
        <a:p>
          <a:pPr lvl="0" algn="ctr" defTabSz="889000" rtl="0">
            <a:lnSpc>
              <a:spcPct val="90000"/>
            </a:lnSpc>
            <a:spcBef>
              <a:spcPct val="0"/>
            </a:spcBef>
            <a:spcAft>
              <a:spcPct val="35000"/>
            </a:spcAft>
          </a:pPr>
          <a:r>
            <a:rPr lang="en-GB" sz="2000" b="1" kern="1200" dirty="0" smtClean="0">
              <a:solidFill>
                <a:schemeClr val="tx1"/>
              </a:solidFill>
              <a:effectLst>
                <a:glow rad="63500">
                  <a:schemeClr val="accent4">
                    <a:satMod val="175000"/>
                    <a:alpha val="40000"/>
                  </a:schemeClr>
                </a:glow>
              </a:effectLst>
            </a:rPr>
            <a:t>dim_stores:- This table consists of the information of stores of Atliq located in different cities where Atliq has its supermarket.</a:t>
          </a:r>
          <a:endParaRPr lang="en-IN" sz="2000" b="1" kern="1200" dirty="0">
            <a:solidFill>
              <a:schemeClr val="tx1"/>
            </a:solidFill>
            <a:effectLst>
              <a:glow rad="63500">
                <a:schemeClr val="accent4">
                  <a:satMod val="175000"/>
                  <a:alpha val="40000"/>
                </a:schemeClr>
              </a:glow>
            </a:effectLst>
          </a:endParaRPr>
        </a:p>
      </dsp:txBody>
      <dsp:txXfrm rot="5400000">
        <a:off x="4877661" y="1047365"/>
        <a:ext cx="2265676" cy="3142100"/>
      </dsp:txXfrm>
    </dsp:sp>
    <dsp:sp modelId="{B7F29418-8AA1-4F23-8447-225F45E78F53}">
      <dsp:nvSpPr>
        <dsp:cNvPr id="0" name=""/>
        <dsp:cNvSpPr/>
      </dsp:nvSpPr>
      <dsp:spPr>
        <a:xfrm rot="16200000">
          <a:off x="5827685" y="1485577"/>
          <a:ext cx="5236832" cy="2265676"/>
        </a:xfrm>
        <a:prstGeom prst="flowChartManualOperation">
          <a:avLst/>
        </a:prstGeom>
        <a:solidFill>
          <a:srgbClr val="36E6DD"/>
        </a:solidFill>
        <a:ln w="762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ctr" anchorCtr="0">
          <a:noAutofit/>
        </a:bodyPr>
        <a:lstStyle/>
        <a:p>
          <a:pPr lvl="0" algn="ctr" defTabSz="889000" rtl="0">
            <a:lnSpc>
              <a:spcPct val="90000"/>
            </a:lnSpc>
            <a:spcBef>
              <a:spcPct val="0"/>
            </a:spcBef>
            <a:spcAft>
              <a:spcPct val="35000"/>
            </a:spcAft>
          </a:pPr>
          <a:r>
            <a:rPr lang="en-GB" sz="2000" b="1" kern="1200" dirty="0" smtClean="0">
              <a:solidFill>
                <a:schemeClr val="tx1"/>
              </a:solidFill>
              <a:effectLst>
                <a:glow rad="63500">
                  <a:schemeClr val="accent4">
                    <a:satMod val="175000"/>
                    <a:alpha val="40000"/>
                  </a:schemeClr>
                </a:glow>
              </a:effectLst>
            </a:rPr>
            <a:t>dim_campaigns:- This table gives us the idea about the promotion campaigns being run by Atliq in their supermarkets.</a:t>
          </a:r>
          <a:endParaRPr lang="en-IN" sz="2000" b="1" kern="1200" dirty="0">
            <a:solidFill>
              <a:schemeClr val="tx1"/>
            </a:solidFill>
            <a:effectLst>
              <a:glow rad="63500">
                <a:schemeClr val="accent4">
                  <a:satMod val="175000"/>
                  <a:alpha val="40000"/>
                </a:schemeClr>
              </a:glow>
            </a:effectLst>
          </a:endParaRPr>
        </a:p>
      </dsp:txBody>
      <dsp:txXfrm rot="5400000">
        <a:off x="7313263" y="1047365"/>
        <a:ext cx="2265676" cy="3142100"/>
      </dsp:txXfrm>
    </dsp:sp>
    <dsp:sp modelId="{D65F0243-A59B-4518-843D-6AAE3D76FA6B}">
      <dsp:nvSpPr>
        <dsp:cNvPr id="0" name=""/>
        <dsp:cNvSpPr/>
      </dsp:nvSpPr>
      <dsp:spPr>
        <a:xfrm rot="16200000">
          <a:off x="8263288" y="1485577"/>
          <a:ext cx="5236832" cy="2265676"/>
        </a:xfrm>
        <a:prstGeom prst="flowChartManualOperation">
          <a:avLst/>
        </a:prstGeom>
        <a:solidFill>
          <a:srgbClr val="36E6DD"/>
        </a:solidFill>
        <a:ln w="762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lvl="0" algn="ctr" defTabSz="800100" rtl="0">
            <a:lnSpc>
              <a:spcPct val="90000"/>
            </a:lnSpc>
            <a:spcBef>
              <a:spcPct val="0"/>
            </a:spcBef>
            <a:spcAft>
              <a:spcPct val="35000"/>
            </a:spcAft>
          </a:pPr>
          <a:r>
            <a:rPr lang="en-GB" sz="1800" b="1" kern="1200" dirty="0" smtClean="0">
              <a:solidFill>
                <a:schemeClr val="tx1"/>
              </a:solidFill>
              <a:effectLst>
                <a:glow rad="63500">
                  <a:schemeClr val="accent4">
                    <a:satMod val="175000"/>
                    <a:alpha val="40000"/>
                  </a:schemeClr>
                </a:glow>
              </a:effectLst>
            </a:rPr>
            <a:t>fact_events:- It gives information about unique sales event of Atliq supermarket . Each record gives the info about product id , store id, base price, promo offer applied on it , as well as quantity sold before &amp; after promotion.</a:t>
          </a:r>
          <a:endParaRPr lang="en-IN" sz="1800" b="1" kern="1200" dirty="0">
            <a:solidFill>
              <a:schemeClr val="tx1"/>
            </a:solidFill>
            <a:effectLst>
              <a:glow rad="63500">
                <a:schemeClr val="accent4">
                  <a:satMod val="175000"/>
                  <a:alpha val="40000"/>
                </a:schemeClr>
              </a:glow>
            </a:effectLst>
          </a:endParaRPr>
        </a:p>
      </dsp:txBody>
      <dsp:txXfrm rot="5400000">
        <a:off x="9748866" y="1047365"/>
        <a:ext cx="2265676" cy="314210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470B45-C0C5-4AE3-8FBD-A5F8D3F13444}">
      <dsp:nvSpPr>
        <dsp:cNvPr id="0" name=""/>
        <dsp:cNvSpPr/>
      </dsp:nvSpPr>
      <dsp:spPr>
        <a:xfrm>
          <a:off x="2297958" y="-89415"/>
          <a:ext cx="2914901" cy="2914901"/>
        </a:xfrm>
        <a:prstGeom prst="upArrow">
          <a:avLst>
            <a:gd name="adj1" fmla="val 50000"/>
            <a:gd name="adj2" fmla="val 35000"/>
          </a:avLst>
        </a:prstGeom>
        <a:solidFill>
          <a:srgbClr val="36E6DD"/>
        </a:solidFill>
        <a:ln w="762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GB" sz="1600" b="1" kern="1200" dirty="0" smtClean="0">
              <a:solidFill>
                <a:schemeClr val="tx1"/>
              </a:solidFill>
              <a:effectLst>
                <a:glow rad="63500">
                  <a:schemeClr val="accent4">
                    <a:satMod val="175000"/>
                    <a:alpha val="40000"/>
                  </a:schemeClr>
                </a:glow>
              </a:effectLst>
            </a:rPr>
            <a:t>BUSINESS REQUEST 4 </a:t>
          </a:r>
          <a:endParaRPr lang="en-IN" sz="1600" kern="1200" dirty="0">
            <a:solidFill>
              <a:schemeClr val="tx1"/>
            </a:solidFill>
            <a:effectLst>
              <a:glow rad="63500">
                <a:schemeClr val="accent4">
                  <a:satMod val="175000"/>
                  <a:alpha val="40000"/>
                </a:schemeClr>
              </a:glow>
            </a:effectLst>
          </a:endParaRPr>
        </a:p>
      </dsp:txBody>
      <dsp:txXfrm>
        <a:off x="3026683" y="420693"/>
        <a:ext cx="1457451" cy="2404793"/>
      </dsp:txXfrm>
    </dsp:sp>
    <dsp:sp modelId="{30ACEBA5-6039-4F7B-9A57-B525868F1A95}">
      <dsp:nvSpPr>
        <dsp:cNvPr id="0" name=""/>
        <dsp:cNvSpPr/>
      </dsp:nvSpPr>
      <dsp:spPr>
        <a:xfrm rot="7200000">
          <a:off x="3449452" y="2720863"/>
          <a:ext cx="3978956" cy="3126231"/>
        </a:xfrm>
        <a:prstGeom prst="upArrow">
          <a:avLst>
            <a:gd name="adj1" fmla="val 50000"/>
            <a:gd name="adj2" fmla="val 35000"/>
          </a:avLst>
        </a:prstGeom>
        <a:solidFill>
          <a:srgbClr val="36E6DD"/>
        </a:solidFill>
        <a:ln w="762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GB" sz="1600" b="1" u="sng" kern="1200" dirty="0" smtClean="0">
              <a:solidFill>
                <a:schemeClr val="tx1"/>
              </a:solidFill>
              <a:effectLst>
                <a:glow rad="63500">
                  <a:schemeClr val="accent4">
                    <a:satMod val="175000"/>
                    <a:alpha val="40000"/>
                  </a:schemeClr>
                </a:glow>
              </a:effectLst>
            </a:rPr>
            <a:t>QUESTION</a:t>
          </a:r>
        </a:p>
        <a:p>
          <a:pPr lvl="0" algn="ctr" defTabSz="711200" rtl="0">
            <a:lnSpc>
              <a:spcPct val="90000"/>
            </a:lnSpc>
            <a:spcBef>
              <a:spcPct val="0"/>
            </a:spcBef>
            <a:spcAft>
              <a:spcPct val="35000"/>
            </a:spcAft>
          </a:pPr>
          <a:r>
            <a:rPr lang="en-GB" sz="1200" b="1" u="none" kern="1200" dirty="0" smtClean="0">
              <a:solidFill>
                <a:schemeClr val="tx1"/>
              </a:solidFill>
              <a:effectLst>
                <a:glow rad="63500">
                  <a:schemeClr val="accent4">
                    <a:satMod val="175000"/>
                    <a:alpha val="40000"/>
                  </a:schemeClr>
                </a:glow>
              </a:effectLst>
            </a:rPr>
            <a:t>Produce a report that calculates the Incremental Sold Quantity (ISU%) for each category during the Diwali campaign. Additionally, provide rankings for the categories based on their ISU%. The report will include three key fields: category, ISU%, and rank order. </a:t>
          </a:r>
          <a:endParaRPr lang="en-IN" sz="1200" b="1" u="none" kern="1200" dirty="0" smtClean="0">
            <a:solidFill>
              <a:schemeClr val="tx1"/>
            </a:solidFill>
            <a:effectLst>
              <a:glow rad="63500">
                <a:schemeClr val="accent4">
                  <a:satMod val="175000"/>
                  <a:alpha val="40000"/>
                </a:schemeClr>
              </a:glow>
            </a:effectLst>
          </a:endParaRPr>
        </a:p>
        <a:p>
          <a:pPr lvl="0" algn="ctr" defTabSz="711200" rtl="0">
            <a:lnSpc>
              <a:spcPct val="90000"/>
            </a:lnSpc>
            <a:spcBef>
              <a:spcPct val="0"/>
            </a:spcBef>
            <a:spcAft>
              <a:spcPct val="35000"/>
            </a:spcAft>
          </a:pPr>
          <a:endParaRPr lang="en-GB" sz="1600" b="1" u="sng" kern="1200" dirty="0" smtClean="0">
            <a:solidFill>
              <a:schemeClr val="tx1"/>
            </a:solidFill>
            <a:effectLst>
              <a:glow rad="63500">
                <a:schemeClr val="accent4">
                  <a:satMod val="175000"/>
                  <a:alpha val="40000"/>
                </a:schemeClr>
              </a:glow>
            </a:effectLst>
          </a:endParaRPr>
        </a:p>
      </dsp:txBody>
      <dsp:txXfrm rot="-5400000">
        <a:off x="3912463" y="3152467"/>
        <a:ext cx="2579141" cy="1989478"/>
      </dsp:txXfrm>
    </dsp:sp>
    <dsp:sp modelId="{0E0FCBE0-138C-4172-89D8-85A46CB25931}">
      <dsp:nvSpPr>
        <dsp:cNvPr id="0" name=""/>
        <dsp:cNvSpPr/>
      </dsp:nvSpPr>
      <dsp:spPr>
        <a:xfrm rot="14400000">
          <a:off x="-130465" y="2647087"/>
          <a:ext cx="4404706" cy="3273783"/>
        </a:xfrm>
        <a:prstGeom prst="upArrow">
          <a:avLst>
            <a:gd name="adj1" fmla="val 50000"/>
            <a:gd name="adj2" fmla="val 35000"/>
          </a:avLst>
        </a:prstGeom>
        <a:solidFill>
          <a:srgbClr val="36E6DD"/>
        </a:solidFill>
        <a:ln w="762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GB" sz="1600" b="1" u="sng" kern="1200" dirty="0" smtClean="0">
              <a:solidFill>
                <a:schemeClr val="tx1"/>
              </a:solidFill>
              <a:effectLst>
                <a:glow rad="63500">
                  <a:schemeClr val="accent4">
                    <a:satMod val="175000"/>
                    <a:alpha val="40000"/>
                  </a:schemeClr>
                </a:glow>
              </a:effectLst>
            </a:rPr>
            <a:t>RESULT</a:t>
          </a:r>
        </a:p>
        <a:p>
          <a:pPr lvl="0" algn="ctr" defTabSz="711200" rtl="0">
            <a:lnSpc>
              <a:spcPct val="90000"/>
            </a:lnSpc>
            <a:spcBef>
              <a:spcPct val="0"/>
            </a:spcBef>
            <a:spcAft>
              <a:spcPct val="35000"/>
            </a:spcAft>
          </a:pPr>
          <a:r>
            <a:rPr lang="en-GB" sz="1400" b="1" u="none" kern="1200" dirty="0" smtClean="0">
              <a:solidFill>
                <a:schemeClr val="tx1"/>
              </a:solidFill>
              <a:effectLst>
                <a:glow rad="63500">
                  <a:schemeClr val="accent4">
                    <a:satMod val="175000"/>
                    <a:alpha val="40000"/>
                  </a:schemeClr>
                </a:glow>
              </a:effectLst>
            </a:rPr>
            <a:t>During the Diwali campaign, the home appliances and home care categories exhibited the highest increase in ISU% (Item Sold Units percentage). This indicates a surge in the quantity of products sold within these two categories following the application of promotions.</a:t>
          </a:r>
          <a:endParaRPr lang="en-IN" sz="1400" u="none" kern="1200" dirty="0">
            <a:solidFill>
              <a:schemeClr val="tx1"/>
            </a:solidFill>
            <a:effectLst>
              <a:glow rad="63500">
                <a:schemeClr val="accent4">
                  <a:satMod val="175000"/>
                  <a:alpha val="40000"/>
                </a:schemeClr>
              </a:glow>
            </a:effectLst>
          </a:endParaRPr>
        </a:p>
      </dsp:txBody>
      <dsp:txXfrm rot="5400000">
        <a:off x="969530" y="3039574"/>
        <a:ext cx="2700871" cy="2202353"/>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6B3C67-4FD9-4609-A257-B8414DCF212D}">
      <dsp:nvSpPr>
        <dsp:cNvPr id="0" name=""/>
        <dsp:cNvSpPr/>
      </dsp:nvSpPr>
      <dsp:spPr>
        <a:xfrm>
          <a:off x="227998" y="25880"/>
          <a:ext cx="4064245" cy="2368217"/>
        </a:xfrm>
        <a:prstGeom prst="rect">
          <a:avLst/>
        </a:prstGeom>
        <a:solidFill>
          <a:schemeClr val="bg1">
            <a:lumMod val="75000"/>
          </a:schemeClr>
        </a:solidFill>
        <a:ln w="57150">
          <a:solidFill>
            <a:srgbClr val="002060"/>
          </a:solid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800100" rtl="0">
            <a:lnSpc>
              <a:spcPct val="90000"/>
            </a:lnSpc>
            <a:spcBef>
              <a:spcPct val="0"/>
            </a:spcBef>
            <a:spcAft>
              <a:spcPct val="35000"/>
            </a:spcAft>
          </a:pPr>
          <a:r>
            <a:rPr lang="en-IN" sz="1800" b="1" u="sng" kern="1200" dirty="0" smtClean="0">
              <a:solidFill>
                <a:schemeClr val="tx1"/>
              </a:solidFill>
              <a:effectLst>
                <a:glow rad="63500">
                  <a:schemeClr val="accent4">
                    <a:satMod val="175000"/>
                    <a:alpha val="40000"/>
                  </a:schemeClr>
                </a:glow>
              </a:effectLst>
            </a:rPr>
            <a:t>SQL QUERY</a:t>
          </a:r>
        </a:p>
        <a:p>
          <a:pPr lvl="0" algn="l" defTabSz="800100" rtl="0">
            <a:lnSpc>
              <a:spcPct val="90000"/>
            </a:lnSpc>
            <a:spcBef>
              <a:spcPct val="0"/>
            </a:spcBef>
            <a:spcAft>
              <a:spcPct val="35000"/>
            </a:spcAft>
          </a:pPr>
          <a:r>
            <a:rPr lang="en-IN" sz="1400" b="1" kern="1200" dirty="0" smtClean="0">
              <a:solidFill>
                <a:schemeClr val="tx1"/>
              </a:solidFill>
              <a:effectLst>
                <a:glow rad="63500">
                  <a:schemeClr val="accent4">
                    <a:satMod val="175000"/>
                    <a:alpha val="40000"/>
                  </a:schemeClr>
                </a:glow>
              </a:effectLst>
            </a:rPr>
            <a:t>Select category, round(((qap-qbp)/qbp)*100,2) isu_perc, rank() over(order by ((qap-qbp)/qbp)*100 desc) as rnk  from(Select p.category, sum(quantity_sold_before_promo) as qbp, sum(quantity_sold_after_promo) as qap                                            from fact_events f inner join dim_products p on f.product_code=p.product_code where f.campaign_id="CAMP_DIW_01"group by p.category ) as tt;</a:t>
          </a:r>
          <a:endParaRPr lang="en-IN" sz="1400" b="1" kern="1200" dirty="0">
            <a:solidFill>
              <a:schemeClr val="tx1"/>
            </a:solidFill>
            <a:effectLst>
              <a:glow rad="63500">
                <a:schemeClr val="accent4">
                  <a:satMod val="175000"/>
                  <a:alpha val="40000"/>
                </a:schemeClr>
              </a:glow>
            </a:effectLst>
          </a:endParaRPr>
        </a:p>
      </dsp:txBody>
      <dsp:txXfrm>
        <a:off x="227998" y="25880"/>
        <a:ext cx="4064245" cy="2368217"/>
      </dsp:txXfrm>
    </dsp:sp>
    <dsp:sp modelId="{35DC90F2-061B-4BBC-8481-E58F841AA5C0}">
      <dsp:nvSpPr>
        <dsp:cNvPr id="0" name=""/>
        <dsp:cNvSpPr/>
      </dsp:nvSpPr>
      <dsp:spPr>
        <a:xfrm>
          <a:off x="227998" y="2394093"/>
          <a:ext cx="541899" cy="90316"/>
        </a:xfrm>
        <a:prstGeom prst="parallelogram">
          <a:avLst>
            <a:gd name="adj" fmla="val 140840"/>
          </a:avLst>
        </a:prstGeom>
        <a:solidFill>
          <a:srgbClr val="36E6DD"/>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ABE7DF-07CF-41CD-9804-3C84178E1899}">
      <dsp:nvSpPr>
        <dsp:cNvPr id="0" name=""/>
        <dsp:cNvSpPr/>
      </dsp:nvSpPr>
      <dsp:spPr>
        <a:xfrm>
          <a:off x="801508" y="2394093"/>
          <a:ext cx="541899" cy="90316"/>
        </a:xfrm>
        <a:prstGeom prst="parallelogram">
          <a:avLst>
            <a:gd name="adj" fmla="val 140840"/>
          </a:avLst>
        </a:prstGeom>
        <a:solidFill>
          <a:srgbClr val="36E6DD"/>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86D47F-870B-471B-A558-43668E2CAAFA}">
      <dsp:nvSpPr>
        <dsp:cNvPr id="0" name=""/>
        <dsp:cNvSpPr/>
      </dsp:nvSpPr>
      <dsp:spPr>
        <a:xfrm>
          <a:off x="1375019" y="2394093"/>
          <a:ext cx="541899" cy="90316"/>
        </a:xfrm>
        <a:prstGeom prst="parallelogram">
          <a:avLst>
            <a:gd name="adj" fmla="val 140840"/>
          </a:avLst>
        </a:prstGeom>
        <a:solidFill>
          <a:srgbClr val="36E6DD"/>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F5F7E0-02E0-4978-84BE-41FFF97CADDA}">
      <dsp:nvSpPr>
        <dsp:cNvPr id="0" name=""/>
        <dsp:cNvSpPr/>
      </dsp:nvSpPr>
      <dsp:spPr>
        <a:xfrm>
          <a:off x="1948529" y="2394093"/>
          <a:ext cx="541899" cy="90316"/>
        </a:xfrm>
        <a:prstGeom prst="parallelogram">
          <a:avLst>
            <a:gd name="adj" fmla="val 140840"/>
          </a:avLst>
        </a:prstGeom>
        <a:solidFill>
          <a:srgbClr val="36E6DD"/>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FA65FE-1AE6-4034-8CD2-479B776AA2B6}">
      <dsp:nvSpPr>
        <dsp:cNvPr id="0" name=""/>
        <dsp:cNvSpPr/>
      </dsp:nvSpPr>
      <dsp:spPr>
        <a:xfrm>
          <a:off x="2522039" y="2394093"/>
          <a:ext cx="541899" cy="90316"/>
        </a:xfrm>
        <a:prstGeom prst="parallelogram">
          <a:avLst>
            <a:gd name="adj" fmla="val 140840"/>
          </a:avLst>
        </a:prstGeom>
        <a:solidFill>
          <a:srgbClr val="36E6DD"/>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C27EFE-0C34-4118-A2D4-09DDF58A1272}">
      <dsp:nvSpPr>
        <dsp:cNvPr id="0" name=""/>
        <dsp:cNvSpPr/>
      </dsp:nvSpPr>
      <dsp:spPr>
        <a:xfrm>
          <a:off x="3095549" y="2394093"/>
          <a:ext cx="541899" cy="90316"/>
        </a:xfrm>
        <a:prstGeom prst="parallelogram">
          <a:avLst>
            <a:gd name="adj" fmla="val 140840"/>
          </a:avLst>
        </a:prstGeom>
        <a:solidFill>
          <a:srgbClr val="36E6DD"/>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B7F3E3-1A92-439E-8DED-C44CAA53175A}">
      <dsp:nvSpPr>
        <dsp:cNvPr id="0" name=""/>
        <dsp:cNvSpPr/>
      </dsp:nvSpPr>
      <dsp:spPr>
        <a:xfrm>
          <a:off x="3666225" y="2394093"/>
          <a:ext cx="541899" cy="90316"/>
        </a:xfrm>
        <a:prstGeom prst="parallelogram">
          <a:avLst>
            <a:gd name="adj" fmla="val 140840"/>
          </a:avLst>
        </a:prstGeom>
        <a:solidFill>
          <a:srgbClr val="36E6DD"/>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470B45-C0C5-4AE3-8FBD-A5F8D3F13444}">
      <dsp:nvSpPr>
        <dsp:cNvPr id="0" name=""/>
        <dsp:cNvSpPr/>
      </dsp:nvSpPr>
      <dsp:spPr>
        <a:xfrm>
          <a:off x="2030555" y="-88716"/>
          <a:ext cx="2907774" cy="2907774"/>
        </a:xfrm>
        <a:prstGeom prst="upArrow">
          <a:avLst>
            <a:gd name="adj1" fmla="val 50000"/>
            <a:gd name="adj2" fmla="val 35000"/>
          </a:avLst>
        </a:prstGeom>
        <a:solidFill>
          <a:srgbClr val="36E6DD"/>
        </a:solidFill>
        <a:ln w="762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GB" sz="1600" b="1" kern="1200" dirty="0" smtClean="0">
              <a:solidFill>
                <a:schemeClr val="tx1"/>
              </a:solidFill>
              <a:effectLst>
                <a:glow rad="63500">
                  <a:schemeClr val="accent4">
                    <a:satMod val="175000"/>
                    <a:alpha val="40000"/>
                  </a:schemeClr>
                </a:glow>
              </a:effectLst>
            </a:rPr>
            <a:t>BUSINESS REQUEST 5 </a:t>
          </a:r>
          <a:endParaRPr lang="en-IN" sz="1600" kern="1200" dirty="0">
            <a:solidFill>
              <a:schemeClr val="tx1"/>
            </a:solidFill>
            <a:effectLst>
              <a:glow rad="63500">
                <a:schemeClr val="accent4">
                  <a:satMod val="175000"/>
                  <a:alpha val="40000"/>
                </a:schemeClr>
              </a:glow>
            </a:effectLst>
          </a:endParaRPr>
        </a:p>
      </dsp:txBody>
      <dsp:txXfrm>
        <a:off x="2757499" y="420144"/>
        <a:ext cx="1453887" cy="2398914"/>
      </dsp:txXfrm>
    </dsp:sp>
    <dsp:sp modelId="{30ACEBA5-6039-4F7B-9A57-B525868F1A95}">
      <dsp:nvSpPr>
        <dsp:cNvPr id="0" name=""/>
        <dsp:cNvSpPr/>
      </dsp:nvSpPr>
      <dsp:spPr>
        <a:xfrm rot="7200000">
          <a:off x="2936064" y="2719364"/>
          <a:ext cx="4460961" cy="3118587"/>
        </a:xfrm>
        <a:prstGeom prst="upArrow">
          <a:avLst>
            <a:gd name="adj1" fmla="val 50000"/>
            <a:gd name="adj2" fmla="val 35000"/>
          </a:avLst>
        </a:prstGeom>
        <a:solidFill>
          <a:srgbClr val="36E6DD"/>
        </a:solidFill>
        <a:ln w="762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GB" sz="1600" b="1" u="sng" kern="1200" dirty="0" smtClean="0">
              <a:solidFill>
                <a:schemeClr val="tx1"/>
              </a:solidFill>
              <a:effectLst>
                <a:glow rad="63500">
                  <a:schemeClr val="accent4">
                    <a:satMod val="175000"/>
                    <a:alpha val="40000"/>
                  </a:schemeClr>
                </a:glow>
              </a:effectLst>
            </a:rPr>
            <a:t>QUESTION</a:t>
          </a:r>
        </a:p>
        <a:p>
          <a:pPr lvl="0" algn="ctr" defTabSz="711200" rtl="0">
            <a:lnSpc>
              <a:spcPct val="90000"/>
            </a:lnSpc>
            <a:spcBef>
              <a:spcPct val="0"/>
            </a:spcBef>
            <a:spcAft>
              <a:spcPct val="35000"/>
            </a:spcAft>
          </a:pPr>
          <a:r>
            <a:rPr lang="en-GB" sz="1400" b="1" u="none" kern="1200" dirty="0" smtClean="0">
              <a:solidFill>
                <a:schemeClr val="tx1"/>
              </a:solidFill>
              <a:effectLst>
                <a:glow rad="63500">
                  <a:schemeClr val="accent4">
                    <a:satMod val="175000"/>
                    <a:alpha val="40000"/>
                  </a:schemeClr>
                </a:glow>
              </a:effectLst>
            </a:rPr>
            <a:t>Create a report featuring the Top 5 products, ranked by Incremental Revenue Percentage (IR%), across all campaigns. The report will provide essential information including product name, category, and IR%. </a:t>
          </a:r>
          <a:endParaRPr lang="en-IN" sz="1400" b="1" u="none" kern="1200" dirty="0" smtClean="0">
            <a:solidFill>
              <a:schemeClr val="tx1"/>
            </a:solidFill>
            <a:effectLst>
              <a:glow rad="63500">
                <a:schemeClr val="accent4">
                  <a:satMod val="175000"/>
                  <a:alpha val="40000"/>
                </a:schemeClr>
              </a:glow>
            </a:effectLst>
          </a:endParaRPr>
        </a:p>
        <a:p>
          <a:pPr lvl="0" algn="ctr" defTabSz="711200" rtl="0">
            <a:lnSpc>
              <a:spcPct val="90000"/>
            </a:lnSpc>
            <a:spcBef>
              <a:spcPct val="0"/>
            </a:spcBef>
            <a:spcAft>
              <a:spcPct val="35000"/>
            </a:spcAft>
          </a:pPr>
          <a:endParaRPr lang="en-IN" sz="1600" b="1" kern="1200" dirty="0">
            <a:solidFill>
              <a:schemeClr val="tx1"/>
            </a:solidFill>
            <a:effectLst>
              <a:glow rad="63500">
                <a:schemeClr val="accent4">
                  <a:satMod val="175000"/>
                  <a:alpha val="40000"/>
                </a:schemeClr>
              </a:glow>
            </a:effectLst>
          </a:endParaRPr>
        </a:p>
      </dsp:txBody>
      <dsp:txXfrm rot="-5400000">
        <a:off x="3643810" y="3026978"/>
        <a:ext cx="2572834" cy="2230481"/>
      </dsp:txXfrm>
    </dsp:sp>
    <dsp:sp modelId="{0E0FCBE0-138C-4172-89D8-85A46CB25931}">
      <dsp:nvSpPr>
        <dsp:cNvPr id="0" name=""/>
        <dsp:cNvSpPr/>
      </dsp:nvSpPr>
      <dsp:spPr>
        <a:xfrm rot="14400000">
          <a:off x="-99083" y="2645768"/>
          <a:ext cx="3802845" cy="3265779"/>
        </a:xfrm>
        <a:prstGeom prst="upArrow">
          <a:avLst>
            <a:gd name="adj1" fmla="val 50000"/>
            <a:gd name="adj2" fmla="val 35000"/>
          </a:avLst>
        </a:prstGeom>
        <a:solidFill>
          <a:srgbClr val="36E6DD"/>
        </a:solidFill>
        <a:ln w="762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GB" sz="1600" b="1" u="sng" kern="1200" dirty="0" smtClean="0">
              <a:solidFill>
                <a:schemeClr val="tx1"/>
              </a:solidFill>
              <a:effectLst>
                <a:glow rad="63500">
                  <a:schemeClr val="accent4">
                    <a:satMod val="175000"/>
                    <a:alpha val="40000"/>
                  </a:schemeClr>
                </a:glow>
              </a:effectLst>
            </a:rPr>
            <a:t>RESULT</a:t>
          </a:r>
        </a:p>
        <a:p>
          <a:pPr lvl="0" algn="ctr" defTabSz="711200" rtl="0">
            <a:lnSpc>
              <a:spcPct val="90000"/>
            </a:lnSpc>
            <a:spcBef>
              <a:spcPct val="0"/>
            </a:spcBef>
            <a:spcAft>
              <a:spcPct val="35000"/>
            </a:spcAft>
          </a:pPr>
          <a:r>
            <a:rPr lang="en-GB" sz="1400" b="1" u="none" kern="1200" dirty="0" smtClean="0">
              <a:solidFill>
                <a:schemeClr val="tx1"/>
              </a:solidFill>
              <a:effectLst>
                <a:glow rad="63500">
                  <a:schemeClr val="accent4">
                    <a:satMod val="175000"/>
                    <a:alpha val="40000"/>
                  </a:schemeClr>
                </a:glow>
              </a:effectLst>
            </a:rPr>
            <a:t>This visualization enables us to pinpoint the products that experienced the most significant promotional impact. AtliQ's home appliances saw substantial revenue increases across both campaigns.</a:t>
          </a:r>
          <a:endParaRPr lang="en-IN" sz="1400" u="none" kern="1200" dirty="0">
            <a:solidFill>
              <a:schemeClr val="tx1"/>
            </a:solidFill>
            <a:effectLst>
              <a:glow rad="63500">
                <a:schemeClr val="accent4">
                  <a:satMod val="175000"/>
                  <a:alpha val="40000"/>
                </a:schemeClr>
              </a:glow>
            </a:effectLst>
          </a:endParaRPr>
        </a:p>
      </dsp:txBody>
      <dsp:txXfrm rot="5400000">
        <a:off x="702678" y="3185068"/>
        <a:ext cx="2694268" cy="1901423"/>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6B3C67-4FD9-4609-A257-B8414DCF212D}">
      <dsp:nvSpPr>
        <dsp:cNvPr id="0" name=""/>
        <dsp:cNvSpPr/>
      </dsp:nvSpPr>
      <dsp:spPr>
        <a:xfrm>
          <a:off x="227998" y="112144"/>
          <a:ext cx="4064245" cy="2514866"/>
        </a:xfrm>
        <a:prstGeom prst="rect">
          <a:avLst/>
        </a:prstGeom>
        <a:solidFill>
          <a:schemeClr val="bg1">
            <a:lumMod val="75000"/>
          </a:schemeClr>
        </a:solidFill>
        <a:ln w="57150">
          <a:solidFill>
            <a:srgbClr val="002060"/>
          </a:solid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800100" rtl="0">
            <a:lnSpc>
              <a:spcPct val="90000"/>
            </a:lnSpc>
            <a:spcBef>
              <a:spcPct val="0"/>
            </a:spcBef>
            <a:spcAft>
              <a:spcPct val="35000"/>
            </a:spcAft>
          </a:pPr>
          <a:r>
            <a:rPr lang="en-IN" sz="1800" b="1" u="sng" kern="1200" dirty="0" smtClean="0">
              <a:solidFill>
                <a:schemeClr val="tx1"/>
              </a:solidFill>
              <a:effectLst>
                <a:glow rad="63500">
                  <a:schemeClr val="accent4">
                    <a:satMod val="175000"/>
                    <a:alpha val="40000"/>
                  </a:schemeClr>
                </a:glow>
              </a:effectLst>
            </a:rPr>
            <a:t>SQL QUERY</a:t>
          </a:r>
        </a:p>
        <a:p>
          <a:pPr lvl="0" algn="l" defTabSz="800100" rtl="0">
            <a:lnSpc>
              <a:spcPct val="90000"/>
            </a:lnSpc>
            <a:spcBef>
              <a:spcPct val="0"/>
            </a:spcBef>
            <a:spcAft>
              <a:spcPct val="35000"/>
            </a:spcAft>
          </a:pPr>
          <a:r>
            <a:rPr lang="en-IN" sz="900" b="1" kern="1200" dirty="0" smtClean="0">
              <a:solidFill>
                <a:schemeClr val="tx1"/>
              </a:solidFill>
              <a:effectLst>
                <a:glow rad="63500">
                  <a:schemeClr val="accent4">
                    <a:satMod val="175000"/>
                    <a:alpha val="40000"/>
                  </a:schemeClr>
                </a:glow>
              </a:effectLst>
            </a:rPr>
            <a:t> </a:t>
          </a:r>
          <a:r>
            <a:rPr lang="en-IN" sz="1400" b="1" kern="1200" dirty="0" smtClean="0">
              <a:solidFill>
                <a:schemeClr val="tx1"/>
              </a:solidFill>
              <a:effectLst>
                <a:glow rad="63500">
                  <a:schemeClr val="accent4">
                    <a:satMod val="175000"/>
                    <a:alpha val="40000"/>
                  </a:schemeClr>
                </a:glow>
              </a:effectLst>
            </a:rPr>
            <a:t>select product_name, category, round(((rap-rbp)/rbp)*100,2) as IR_perc from(select p.product_name,p.category, sum(base_price*quantity_sold_before_promo) as rbp, sum(base_price*quantity_sold_after_promo) as rap from fact_events f inner join dim_products p on f.product_code=p.product_code group by product_name,category) tt order by IR_perc desc limit 5;</a:t>
          </a:r>
          <a:r>
            <a:rPr lang="en-IN" sz="900" b="1" kern="1200" dirty="0" smtClean="0">
              <a:solidFill>
                <a:schemeClr val="tx1"/>
              </a:solidFill>
              <a:effectLst>
                <a:glow rad="63500">
                  <a:schemeClr val="accent4">
                    <a:satMod val="175000"/>
                    <a:alpha val="40000"/>
                  </a:schemeClr>
                </a:glow>
              </a:effectLst>
            </a:rPr>
            <a:t>
</a:t>
          </a:r>
          <a:endParaRPr lang="en-IN" sz="900" b="1" kern="1200" dirty="0">
            <a:solidFill>
              <a:schemeClr val="tx1"/>
            </a:solidFill>
            <a:effectLst>
              <a:glow rad="63500">
                <a:schemeClr val="accent4">
                  <a:satMod val="175000"/>
                  <a:alpha val="40000"/>
                </a:schemeClr>
              </a:glow>
            </a:effectLst>
          </a:endParaRPr>
        </a:p>
      </dsp:txBody>
      <dsp:txXfrm>
        <a:off x="227998" y="112144"/>
        <a:ext cx="4064245" cy="2514866"/>
      </dsp:txXfrm>
    </dsp:sp>
    <dsp:sp modelId="{35DC90F2-061B-4BBC-8481-E58F841AA5C0}">
      <dsp:nvSpPr>
        <dsp:cNvPr id="0" name=""/>
        <dsp:cNvSpPr/>
      </dsp:nvSpPr>
      <dsp:spPr>
        <a:xfrm>
          <a:off x="227998" y="2627007"/>
          <a:ext cx="541899" cy="90316"/>
        </a:xfrm>
        <a:prstGeom prst="parallelogram">
          <a:avLst>
            <a:gd name="adj" fmla="val 140840"/>
          </a:avLst>
        </a:prstGeom>
        <a:solidFill>
          <a:srgbClr val="36E6DD"/>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ABE7DF-07CF-41CD-9804-3C84178E1899}">
      <dsp:nvSpPr>
        <dsp:cNvPr id="0" name=""/>
        <dsp:cNvSpPr/>
      </dsp:nvSpPr>
      <dsp:spPr>
        <a:xfrm>
          <a:off x="801508" y="2627007"/>
          <a:ext cx="541899" cy="90316"/>
        </a:xfrm>
        <a:prstGeom prst="parallelogram">
          <a:avLst>
            <a:gd name="adj" fmla="val 140840"/>
          </a:avLst>
        </a:prstGeom>
        <a:solidFill>
          <a:srgbClr val="36E6DD"/>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86D47F-870B-471B-A558-43668E2CAAFA}">
      <dsp:nvSpPr>
        <dsp:cNvPr id="0" name=""/>
        <dsp:cNvSpPr/>
      </dsp:nvSpPr>
      <dsp:spPr>
        <a:xfrm>
          <a:off x="1375019" y="2627007"/>
          <a:ext cx="541899" cy="90316"/>
        </a:xfrm>
        <a:prstGeom prst="parallelogram">
          <a:avLst>
            <a:gd name="adj" fmla="val 140840"/>
          </a:avLst>
        </a:prstGeom>
        <a:solidFill>
          <a:srgbClr val="36E6DD"/>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F5F7E0-02E0-4978-84BE-41FFF97CADDA}">
      <dsp:nvSpPr>
        <dsp:cNvPr id="0" name=""/>
        <dsp:cNvSpPr/>
      </dsp:nvSpPr>
      <dsp:spPr>
        <a:xfrm>
          <a:off x="1948529" y="2627007"/>
          <a:ext cx="541899" cy="90316"/>
        </a:xfrm>
        <a:prstGeom prst="parallelogram">
          <a:avLst>
            <a:gd name="adj" fmla="val 140840"/>
          </a:avLst>
        </a:prstGeom>
        <a:solidFill>
          <a:srgbClr val="36E6DD"/>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FA65FE-1AE6-4034-8CD2-479B776AA2B6}">
      <dsp:nvSpPr>
        <dsp:cNvPr id="0" name=""/>
        <dsp:cNvSpPr/>
      </dsp:nvSpPr>
      <dsp:spPr>
        <a:xfrm>
          <a:off x="2522039" y="2627007"/>
          <a:ext cx="541899" cy="90316"/>
        </a:xfrm>
        <a:prstGeom prst="parallelogram">
          <a:avLst>
            <a:gd name="adj" fmla="val 140840"/>
          </a:avLst>
        </a:prstGeom>
        <a:solidFill>
          <a:srgbClr val="36E6DD"/>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C27EFE-0C34-4118-A2D4-09DDF58A1272}">
      <dsp:nvSpPr>
        <dsp:cNvPr id="0" name=""/>
        <dsp:cNvSpPr/>
      </dsp:nvSpPr>
      <dsp:spPr>
        <a:xfrm>
          <a:off x="3095549" y="2627007"/>
          <a:ext cx="541899" cy="90316"/>
        </a:xfrm>
        <a:prstGeom prst="parallelogram">
          <a:avLst>
            <a:gd name="adj" fmla="val 140840"/>
          </a:avLst>
        </a:prstGeom>
        <a:solidFill>
          <a:srgbClr val="36E6DD"/>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B7F3E3-1A92-439E-8DED-C44CAA53175A}">
      <dsp:nvSpPr>
        <dsp:cNvPr id="0" name=""/>
        <dsp:cNvSpPr/>
      </dsp:nvSpPr>
      <dsp:spPr>
        <a:xfrm>
          <a:off x="3666225" y="2627007"/>
          <a:ext cx="541899" cy="90316"/>
        </a:xfrm>
        <a:prstGeom prst="parallelogram">
          <a:avLst>
            <a:gd name="adj" fmla="val 140840"/>
          </a:avLst>
        </a:prstGeom>
        <a:solidFill>
          <a:srgbClr val="36E6DD"/>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C0A758-DFCA-4AC8-BED7-B5DAC72FD1E8}">
      <dsp:nvSpPr>
        <dsp:cNvPr id="0" name=""/>
        <dsp:cNvSpPr/>
      </dsp:nvSpPr>
      <dsp:spPr>
        <a:xfrm>
          <a:off x="6" y="0"/>
          <a:ext cx="2267773" cy="2760452"/>
        </a:xfrm>
        <a:prstGeom prst="roundRect">
          <a:avLst>
            <a:gd name="adj" fmla="val 10000"/>
          </a:avLst>
        </a:prstGeom>
        <a:solidFill>
          <a:srgbClr val="36E6DD"/>
        </a:solidFill>
        <a:ln w="762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GB" sz="1800" b="1" kern="1200" dirty="0" smtClean="0">
              <a:effectLst>
                <a:glow rad="63500">
                  <a:schemeClr val="accent4">
                    <a:satMod val="175000"/>
                    <a:alpha val="40000"/>
                  </a:schemeClr>
                </a:glow>
              </a:effectLst>
            </a:rPr>
            <a:t>KPI’S are key performance indicators. It is an important metric which helps us to track progress of our specific goal or objective.</a:t>
          </a:r>
          <a:endParaRPr lang="en-IN" sz="1800" b="1" kern="1200" dirty="0">
            <a:effectLst>
              <a:glow rad="63500">
                <a:schemeClr val="accent4">
                  <a:satMod val="175000"/>
                  <a:alpha val="40000"/>
                </a:schemeClr>
              </a:glow>
            </a:effectLst>
          </a:endParaRPr>
        </a:p>
      </dsp:txBody>
      <dsp:txXfrm>
        <a:off x="66427" y="66421"/>
        <a:ext cx="2134931" cy="2627610"/>
      </dsp:txXfrm>
    </dsp:sp>
    <dsp:sp modelId="{4E6EE6ED-EC9A-440C-B217-8B5F664C635F}">
      <dsp:nvSpPr>
        <dsp:cNvPr id="0" name=""/>
        <dsp:cNvSpPr/>
      </dsp:nvSpPr>
      <dsp:spPr>
        <a:xfrm>
          <a:off x="2654367" y="0"/>
          <a:ext cx="2267773" cy="2760452"/>
        </a:xfrm>
        <a:prstGeom prst="roundRect">
          <a:avLst>
            <a:gd name="adj" fmla="val 10000"/>
          </a:avLst>
        </a:prstGeom>
        <a:solidFill>
          <a:srgbClr val="36E6DD"/>
        </a:solidFill>
        <a:ln w="762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GB" sz="1800" b="1" kern="1200" dirty="0" smtClean="0">
              <a:effectLst>
                <a:glow rad="63500">
                  <a:schemeClr val="accent4">
                    <a:satMod val="175000"/>
                    <a:alpha val="40000"/>
                  </a:schemeClr>
                </a:glow>
              </a:effectLst>
            </a:rPr>
            <a:t>Very important insights can be derived from this KPI’s to drive our business in more better way.</a:t>
          </a:r>
          <a:endParaRPr lang="en-IN" sz="1800" b="1" kern="1200" dirty="0">
            <a:effectLst>
              <a:glow rad="63500">
                <a:schemeClr val="accent4">
                  <a:satMod val="175000"/>
                  <a:alpha val="40000"/>
                </a:schemeClr>
              </a:glow>
            </a:effectLst>
          </a:endParaRPr>
        </a:p>
      </dsp:txBody>
      <dsp:txXfrm>
        <a:off x="2720788" y="66421"/>
        <a:ext cx="2134931" cy="2627610"/>
      </dsp:txXfrm>
    </dsp:sp>
    <dsp:sp modelId="{49450106-4517-480F-BECE-0AFF7FFDAC7B}">
      <dsp:nvSpPr>
        <dsp:cNvPr id="0" name=""/>
        <dsp:cNvSpPr/>
      </dsp:nvSpPr>
      <dsp:spPr>
        <a:xfrm>
          <a:off x="5303127" y="0"/>
          <a:ext cx="2267773" cy="2760452"/>
        </a:xfrm>
        <a:prstGeom prst="roundRect">
          <a:avLst>
            <a:gd name="adj" fmla="val 10000"/>
          </a:avLst>
        </a:prstGeom>
        <a:solidFill>
          <a:srgbClr val="36E6DD"/>
        </a:solidFill>
        <a:ln w="762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GB" sz="1800" b="1" kern="1200" dirty="0" smtClean="0">
              <a:effectLst>
                <a:glow rad="63500">
                  <a:schemeClr val="accent4">
                    <a:satMod val="175000"/>
                    <a:alpha val="40000"/>
                  </a:schemeClr>
                </a:glow>
              </a:effectLst>
            </a:rPr>
            <a:t>The important KPI’S which we have used to gain insights of the sales performance of Atliq by different promotion campaigns are as follows</a:t>
          </a:r>
          <a:endParaRPr lang="en-IN" sz="1800" b="1" kern="1200" dirty="0">
            <a:effectLst>
              <a:glow rad="63500">
                <a:schemeClr val="accent4">
                  <a:satMod val="175000"/>
                  <a:alpha val="40000"/>
                </a:schemeClr>
              </a:glow>
            </a:effectLst>
          </a:endParaRPr>
        </a:p>
      </dsp:txBody>
      <dsp:txXfrm>
        <a:off x="5369548" y="66421"/>
        <a:ext cx="2134931" cy="2627610"/>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C79456-7AE4-48A9-AFB9-4957CA5060D9}">
      <dsp:nvSpPr>
        <dsp:cNvPr id="0" name=""/>
        <dsp:cNvSpPr/>
      </dsp:nvSpPr>
      <dsp:spPr>
        <a:xfrm>
          <a:off x="0" y="0"/>
          <a:ext cx="8422486" cy="939416"/>
        </a:xfrm>
        <a:prstGeom prst="roundRect">
          <a:avLst>
            <a:gd name="adj" fmla="val 10000"/>
          </a:avLst>
        </a:prstGeom>
        <a:solidFill>
          <a:srgbClr val="36E6DD"/>
        </a:solidFill>
        <a:ln w="76200" cap="flat" cmpd="sng" algn="ctr">
          <a:solidFill>
            <a:srgbClr val="002060"/>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GB" sz="1600" b="1" kern="1200" dirty="0" smtClean="0">
              <a:solidFill>
                <a:schemeClr val="tx1"/>
              </a:solidFill>
              <a:effectLst>
                <a:glow rad="63500">
                  <a:schemeClr val="accent4">
                    <a:satMod val="175000"/>
                    <a:alpha val="40000"/>
                  </a:schemeClr>
                </a:glow>
              </a:effectLst>
            </a:rPr>
            <a:t>Bengaluru, Chennai, and Hyderabad stand out as the leading cities in the southern region of India, boasting the highest number of stores, collectively representing 50% of the total stores in the region.</a:t>
          </a:r>
          <a:endParaRPr lang="en-IN" sz="1600" b="1" kern="1200" dirty="0">
            <a:solidFill>
              <a:schemeClr val="tx1"/>
            </a:solidFill>
            <a:effectLst>
              <a:glow rad="63500">
                <a:schemeClr val="accent4">
                  <a:satMod val="175000"/>
                  <a:alpha val="40000"/>
                </a:schemeClr>
              </a:glow>
            </a:effectLst>
          </a:endParaRPr>
        </a:p>
      </dsp:txBody>
      <dsp:txXfrm>
        <a:off x="27515" y="27515"/>
        <a:ext cx="7298870" cy="884386"/>
      </dsp:txXfrm>
    </dsp:sp>
    <dsp:sp modelId="{AF8CFD36-F486-4672-A498-984932E03C9F}">
      <dsp:nvSpPr>
        <dsp:cNvPr id="0" name=""/>
        <dsp:cNvSpPr/>
      </dsp:nvSpPr>
      <dsp:spPr>
        <a:xfrm>
          <a:off x="628951" y="1069891"/>
          <a:ext cx="8422486" cy="939416"/>
        </a:xfrm>
        <a:prstGeom prst="roundRect">
          <a:avLst>
            <a:gd name="adj" fmla="val 10000"/>
          </a:avLst>
        </a:prstGeom>
        <a:solidFill>
          <a:srgbClr val="36E6DD"/>
        </a:solidFill>
        <a:ln w="76200" cap="flat" cmpd="sng" algn="ctr">
          <a:solidFill>
            <a:srgbClr val="002060"/>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GB" sz="1600" b="1" kern="1200" dirty="0" smtClean="0">
              <a:solidFill>
                <a:schemeClr val="tx1"/>
              </a:solidFill>
              <a:effectLst>
                <a:glow rad="63500">
                  <a:schemeClr val="accent4">
                    <a:satMod val="175000"/>
                    <a:alpha val="40000"/>
                  </a:schemeClr>
                </a:glow>
              </a:effectLst>
            </a:rPr>
            <a:t>Moreover, the combined total sales and revenue from Bengaluru, Chennai, and Hyderabad contribute to over 58% of the overall sales and revenue in the southern region of India.</a:t>
          </a:r>
          <a:endParaRPr lang="en-IN" sz="1600" b="1" kern="1200" dirty="0">
            <a:solidFill>
              <a:schemeClr val="tx1"/>
            </a:solidFill>
            <a:effectLst>
              <a:glow rad="63500">
                <a:schemeClr val="accent4">
                  <a:satMod val="175000"/>
                  <a:alpha val="40000"/>
                </a:schemeClr>
              </a:glow>
            </a:effectLst>
          </a:endParaRPr>
        </a:p>
      </dsp:txBody>
      <dsp:txXfrm>
        <a:off x="656466" y="1097406"/>
        <a:ext cx="7127883" cy="884386"/>
      </dsp:txXfrm>
    </dsp:sp>
    <dsp:sp modelId="{8E9E5305-0534-4369-872E-CD7424073B27}">
      <dsp:nvSpPr>
        <dsp:cNvPr id="0" name=""/>
        <dsp:cNvSpPr/>
      </dsp:nvSpPr>
      <dsp:spPr>
        <a:xfrm>
          <a:off x="1257903" y="2139782"/>
          <a:ext cx="8422486" cy="939416"/>
        </a:xfrm>
        <a:prstGeom prst="roundRect">
          <a:avLst>
            <a:gd name="adj" fmla="val 10000"/>
          </a:avLst>
        </a:prstGeom>
        <a:solidFill>
          <a:srgbClr val="36E6DD"/>
        </a:solidFill>
        <a:ln w="76200" cap="flat" cmpd="sng" algn="ctr">
          <a:solidFill>
            <a:srgbClr val="002060"/>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GB" sz="1600" b="1" kern="1200" dirty="0" smtClean="0">
              <a:solidFill>
                <a:schemeClr val="tx1"/>
              </a:solidFill>
              <a:effectLst>
                <a:glow rad="63500">
                  <a:schemeClr val="accent4">
                    <a:satMod val="175000"/>
                    <a:alpha val="40000"/>
                  </a:schemeClr>
                </a:glow>
              </a:effectLst>
            </a:rPr>
            <a:t>At AtliQ Mart, the Double Bed sheet Set and Waterproof Immersion Rod emerge as high-value products, priced at more than ₹ 1000/-, and are offered at significant discounts through 'BOGOF' promotions.</a:t>
          </a:r>
          <a:endParaRPr lang="en-IN" sz="1600" b="1" kern="1200" dirty="0">
            <a:solidFill>
              <a:schemeClr val="tx1"/>
            </a:solidFill>
            <a:effectLst>
              <a:glow rad="63500">
                <a:schemeClr val="accent4">
                  <a:satMod val="175000"/>
                  <a:alpha val="40000"/>
                </a:schemeClr>
              </a:glow>
            </a:effectLst>
          </a:endParaRPr>
        </a:p>
      </dsp:txBody>
      <dsp:txXfrm>
        <a:off x="1285418" y="2167297"/>
        <a:ext cx="7127883" cy="884386"/>
      </dsp:txXfrm>
    </dsp:sp>
    <dsp:sp modelId="{75E4B337-E396-4236-AA74-52A307E6731A}">
      <dsp:nvSpPr>
        <dsp:cNvPr id="0" name=""/>
        <dsp:cNvSpPr/>
      </dsp:nvSpPr>
      <dsp:spPr>
        <a:xfrm>
          <a:off x="1886855" y="3209673"/>
          <a:ext cx="8422486" cy="939416"/>
        </a:xfrm>
        <a:prstGeom prst="roundRect">
          <a:avLst>
            <a:gd name="adj" fmla="val 10000"/>
          </a:avLst>
        </a:prstGeom>
        <a:solidFill>
          <a:srgbClr val="36E6DD"/>
        </a:solidFill>
        <a:ln w="76200" cap="flat" cmpd="sng" algn="ctr">
          <a:solidFill>
            <a:srgbClr val="002060"/>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GB" sz="1600" b="1" kern="1200" dirty="0" smtClean="0">
              <a:solidFill>
                <a:schemeClr val="tx1"/>
              </a:solidFill>
              <a:effectLst>
                <a:glow rad="63500">
                  <a:schemeClr val="accent4">
                    <a:satMod val="175000"/>
                    <a:alpha val="40000"/>
                  </a:schemeClr>
                </a:glow>
              </a:effectLst>
            </a:rPr>
            <a:t>During the Diwali and Sankranti campaigns, there was a remarkable surge in revenue, with figures increasing by 151% and 141% respectively.</a:t>
          </a:r>
          <a:endParaRPr lang="en-IN" sz="1600" b="1" kern="1200" dirty="0">
            <a:solidFill>
              <a:schemeClr val="tx1"/>
            </a:solidFill>
            <a:effectLst>
              <a:glow rad="63500">
                <a:schemeClr val="accent4">
                  <a:satMod val="175000"/>
                  <a:alpha val="40000"/>
                </a:schemeClr>
              </a:glow>
            </a:effectLst>
          </a:endParaRPr>
        </a:p>
      </dsp:txBody>
      <dsp:txXfrm>
        <a:off x="1914370" y="3237188"/>
        <a:ext cx="7127883" cy="884386"/>
      </dsp:txXfrm>
    </dsp:sp>
    <dsp:sp modelId="{06C69E8A-A770-4216-BE12-477C322DE740}">
      <dsp:nvSpPr>
        <dsp:cNvPr id="0" name=""/>
        <dsp:cNvSpPr/>
      </dsp:nvSpPr>
      <dsp:spPr>
        <a:xfrm>
          <a:off x="2515807" y="4279564"/>
          <a:ext cx="8422486" cy="939416"/>
        </a:xfrm>
        <a:prstGeom prst="roundRect">
          <a:avLst>
            <a:gd name="adj" fmla="val 10000"/>
          </a:avLst>
        </a:prstGeom>
        <a:solidFill>
          <a:srgbClr val="36E6DD"/>
        </a:solidFill>
        <a:ln w="76200" cap="flat" cmpd="sng" algn="ctr">
          <a:solidFill>
            <a:srgbClr val="002060"/>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GB" sz="1600" b="1" kern="1200" dirty="0" smtClean="0">
              <a:solidFill>
                <a:schemeClr val="tx1"/>
              </a:solidFill>
              <a:effectLst>
                <a:glow rad="63500">
                  <a:schemeClr val="accent4">
                    <a:satMod val="175000"/>
                    <a:alpha val="40000"/>
                  </a:schemeClr>
                </a:glow>
              </a:effectLst>
            </a:rPr>
            <a:t>Notably, the Home Appliances and Combo1 categories experienced the highest ISU% (Increase in Sales Units) rates, reaching 244% and 202% respectively, during the Diwali campaign, indicating a substantial boost in sales.</a:t>
          </a:r>
          <a:endParaRPr lang="en-IN" sz="1600" b="1" kern="1200" dirty="0">
            <a:solidFill>
              <a:schemeClr val="tx1"/>
            </a:solidFill>
            <a:effectLst>
              <a:glow rad="63500">
                <a:schemeClr val="accent4">
                  <a:satMod val="175000"/>
                  <a:alpha val="40000"/>
                </a:schemeClr>
              </a:glow>
            </a:effectLst>
          </a:endParaRPr>
        </a:p>
      </dsp:txBody>
      <dsp:txXfrm>
        <a:off x="2543322" y="4307079"/>
        <a:ext cx="7127883" cy="884386"/>
      </dsp:txXfrm>
    </dsp:sp>
    <dsp:sp modelId="{3D9E39FF-6BD7-49A6-8375-6748AF8B982B}">
      <dsp:nvSpPr>
        <dsp:cNvPr id="0" name=""/>
        <dsp:cNvSpPr/>
      </dsp:nvSpPr>
      <dsp:spPr>
        <a:xfrm>
          <a:off x="7811865" y="686296"/>
          <a:ext cx="610620" cy="610620"/>
        </a:xfrm>
        <a:prstGeom prst="downArrow">
          <a:avLst>
            <a:gd name="adj1" fmla="val 55000"/>
            <a:gd name="adj2" fmla="val 45000"/>
          </a:avLst>
        </a:prstGeom>
        <a:solidFill>
          <a:schemeClr val="bg1">
            <a:lumMod val="75000"/>
            <a:alpha val="90000"/>
          </a:schemeClr>
        </a:solidFill>
        <a:ln w="76200" cap="flat" cmpd="sng" algn="ctr">
          <a:solidFill>
            <a:srgbClr val="002060">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IN" sz="2700" kern="1200"/>
        </a:p>
      </dsp:txBody>
      <dsp:txXfrm>
        <a:off x="7949255" y="686296"/>
        <a:ext cx="335841" cy="459492"/>
      </dsp:txXfrm>
    </dsp:sp>
    <dsp:sp modelId="{E3DE6802-8E35-4CE2-8AFE-E86591BCC988}">
      <dsp:nvSpPr>
        <dsp:cNvPr id="0" name=""/>
        <dsp:cNvSpPr/>
      </dsp:nvSpPr>
      <dsp:spPr>
        <a:xfrm>
          <a:off x="8440817" y="1756187"/>
          <a:ext cx="610620" cy="610620"/>
        </a:xfrm>
        <a:prstGeom prst="downArrow">
          <a:avLst>
            <a:gd name="adj1" fmla="val 55000"/>
            <a:gd name="adj2" fmla="val 45000"/>
          </a:avLst>
        </a:prstGeom>
        <a:solidFill>
          <a:schemeClr val="bg1">
            <a:lumMod val="75000"/>
            <a:alpha val="90000"/>
          </a:schemeClr>
        </a:solidFill>
        <a:ln w="76200" cap="flat" cmpd="sng" algn="ctr">
          <a:solidFill>
            <a:srgbClr val="002060">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IN" sz="2700" kern="1200"/>
        </a:p>
      </dsp:txBody>
      <dsp:txXfrm>
        <a:off x="8578207" y="1756187"/>
        <a:ext cx="335841" cy="459492"/>
      </dsp:txXfrm>
    </dsp:sp>
    <dsp:sp modelId="{2B961D11-8782-45DC-BA15-D57432F178CF}">
      <dsp:nvSpPr>
        <dsp:cNvPr id="0" name=""/>
        <dsp:cNvSpPr/>
      </dsp:nvSpPr>
      <dsp:spPr>
        <a:xfrm>
          <a:off x="9069769" y="2810421"/>
          <a:ext cx="610620" cy="610620"/>
        </a:xfrm>
        <a:prstGeom prst="downArrow">
          <a:avLst>
            <a:gd name="adj1" fmla="val 55000"/>
            <a:gd name="adj2" fmla="val 45000"/>
          </a:avLst>
        </a:prstGeom>
        <a:solidFill>
          <a:schemeClr val="bg1">
            <a:lumMod val="75000"/>
            <a:alpha val="90000"/>
          </a:schemeClr>
        </a:solidFill>
        <a:ln w="76200" cap="flat" cmpd="sng" algn="ctr">
          <a:solidFill>
            <a:srgbClr val="002060">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IN" sz="2700" kern="1200"/>
        </a:p>
      </dsp:txBody>
      <dsp:txXfrm>
        <a:off x="9207159" y="2810421"/>
        <a:ext cx="335841" cy="459492"/>
      </dsp:txXfrm>
    </dsp:sp>
    <dsp:sp modelId="{33361980-7005-4D16-BD6A-4D8A4DE0D432}">
      <dsp:nvSpPr>
        <dsp:cNvPr id="0" name=""/>
        <dsp:cNvSpPr/>
      </dsp:nvSpPr>
      <dsp:spPr>
        <a:xfrm>
          <a:off x="9698721" y="3890750"/>
          <a:ext cx="610620" cy="610620"/>
        </a:xfrm>
        <a:prstGeom prst="downArrow">
          <a:avLst>
            <a:gd name="adj1" fmla="val 55000"/>
            <a:gd name="adj2" fmla="val 45000"/>
          </a:avLst>
        </a:prstGeom>
        <a:solidFill>
          <a:schemeClr val="bg1">
            <a:lumMod val="75000"/>
            <a:alpha val="90000"/>
          </a:schemeClr>
        </a:solidFill>
        <a:ln w="76200" cap="flat" cmpd="sng" algn="ctr">
          <a:solidFill>
            <a:srgbClr val="002060">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IN" sz="2700" kern="1200"/>
        </a:p>
      </dsp:txBody>
      <dsp:txXfrm>
        <a:off x="9836111" y="3890750"/>
        <a:ext cx="335841" cy="459492"/>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85345-794C-428C-9BF4-A3A613B81CA4}">
      <dsp:nvSpPr>
        <dsp:cNvPr id="0" name=""/>
        <dsp:cNvSpPr/>
      </dsp:nvSpPr>
      <dsp:spPr>
        <a:xfrm>
          <a:off x="0" y="0"/>
          <a:ext cx="7326500" cy="931652"/>
        </a:xfrm>
        <a:prstGeom prst="roundRect">
          <a:avLst>
            <a:gd name="adj" fmla="val 10000"/>
          </a:avLst>
        </a:prstGeom>
        <a:solidFill>
          <a:srgbClr val="36E6DD"/>
        </a:solidFill>
        <a:ln w="762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GB" sz="1500" b="1" kern="1200" dirty="0" smtClean="0">
              <a:solidFill>
                <a:schemeClr val="tx1"/>
              </a:solidFill>
              <a:effectLst>
                <a:glow rad="63500">
                  <a:schemeClr val="accent4">
                    <a:satMod val="175000"/>
                    <a:alpha val="40000"/>
                  </a:schemeClr>
                </a:glow>
              </a:effectLst>
            </a:rPr>
            <a:t>The primary focus should be on optimizing retail operations in Bengaluru, Chennai, and Hyderabad to maximize profitability, alongside exploring expansion opportunities in other promising cities.</a:t>
          </a:r>
          <a:endParaRPr lang="en-IN" sz="1500" b="1" kern="1200" dirty="0">
            <a:solidFill>
              <a:schemeClr val="tx1"/>
            </a:solidFill>
            <a:effectLst>
              <a:glow rad="63500">
                <a:schemeClr val="accent4">
                  <a:satMod val="175000"/>
                  <a:alpha val="40000"/>
                </a:schemeClr>
              </a:glow>
            </a:effectLst>
          </a:endParaRPr>
        </a:p>
      </dsp:txBody>
      <dsp:txXfrm>
        <a:off x="27287" y="27287"/>
        <a:ext cx="6212171" cy="877078"/>
      </dsp:txXfrm>
    </dsp:sp>
    <dsp:sp modelId="{19F78786-C4EA-42D6-8205-7A19BE17D8DB}">
      <dsp:nvSpPr>
        <dsp:cNvPr id="0" name=""/>
        <dsp:cNvSpPr/>
      </dsp:nvSpPr>
      <dsp:spPr>
        <a:xfrm>
          <a:off x="547108" y="1061048"/>
          <a:ext cx="7326500" cy="931652"/>
        </a:xfrm>
        <a:prstGeom prst="roundRect">
          <a:avLst>
            <a:gd name="adj" fmla="val 10000"/>
          </a:avLst>
        </a:prstGeom>
        <a:solidFill>
          <a:srgbClr val="36E6DD"/>
        </a:solidFill>
        <a:ln w="762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GB" sz="1500" b="1" kern="1200" dirty="0" smtClean="0">
              <a:solidFill>
                <a:schemeClr val="tx1"/>
              </a:solidFill>
              <a:effectLst>
                <a:glow rad="63500">
                  <a:schemeClr val="accent4">
                    <a:satMod val="175000"/>
                    <a:alpha val="40000"/>
                  </a:schemeClr>
                </a:glow>
              </a:effectLst>
            </a:rPr>
            <a:t>Given the substantial contribution from these top three cities, emphasis should be placed on customer engagement, retention strategies, and operational efficiency to further enhance sales and revenue.</a:t>
          </a:r>
          <a:endParaRPr lang="en-IN" sz="1500" b="1" kern="1200" dirty="0">
            <a:solidFill>
              <a:schemeClr val="tx1"/>
            </a:solidFill>
            <a:effectLst>
              <a:glow rad="63500">
                <a:schemeClr val="accent4">
                  <a:satMod val="175000"/>
                  <a:alpha val="40000"/>
                </a:schemeClr>
              </a:glow>
            </a:effectLst>
          </a:endParaRPr>
        </a:p>
      </dsp:txBody>
      <dsp:txXfrm>
        <a:off x="574395" y="1088335"/>
        <a:ext cx="6119243" cy="877078"/>
      </dsp:txXfrm>
    </dsp:sp>
    <dsp:sp modelId="{4FA6FC65-F476-42F4-80BB-821B6023A553}">
      <dsp:nvSpPr>
        <dsp:cNvPr id="0" name=""/>
        <dsp:cNvSpPr/>
      </dsp:nvSpPr>
      <dsp:spPr>
        <a:xfrm>
          <a:off x="1094217" y="2122097"/>
          <a:ext cx="7326500" cy="931652"/>
        </a:xfrm>
        <a:prstGeom prst="roundRect">
          <a:avLst>
            <a:gd name="adj" fmla="val 10000"/>
          </a:avLst>
        </a:prstGeom>
        <a:solidFill>
          <a:srgbClr val="36E6DD"/>
        </a:solidFill>
        <a:ln w="762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GB" sz="1500" b="1" kern="1200" dirty="0" smtClean="0">
              <a:solidFill>
                <a:schemeClr val="tx1"/>
              </a:solidFill>
              <a:effectLst>
                <a:glow rad="63500">
                  <a:schemeClr val="accent4">
                    <a:satMod val="175000"/>
                    <a:alpha val="40000"/>
                  </a:schemeClr>
                </a:glow>
              </a:effectLst>
            </a:rPr>
            <a:t>To stimulate sales and attract customers, similar promotions should be extended to other high-value products besides the current offerings.</a:t>
          </a:r>
          <a:endParaRPr lang="en-IN" sz="1500" b="1" kern="1200" dirty="0">
            <a:solidFill>
              <a:schemeClr val="tx1"/>
            </a:solidFill>
            <a:effectLst>
              <a:glow rad="63500">
                <a:schemeClr val="accent4">
                  <a:satMod val="175000"/>
                  <a:alpha val="40000"/>
                </a:schemeClr>
              </a:glow>
            </a:effectLst>
          </a:endParaRPr>
        </a:p>
      </dsp:txBody>
      <dsp:txXfrm>
        <a:off x="1121504" y="2149384"/>
        <a:ext cx="6119243" cy="877078"/>
      </dsp:txXfrm>
    </dsp:sp>
    <dsp:sp modelId="{565A6FA4-4227-45FA-B9F3-6780E42059D4}">
      <dsp:nvSpPr>
        <dsp:cNvPr id="0" name=""/>
        <dsp:cNvSpPr/>
      </dsp:nvSpPr>
      <dsp:spPr>
        <a:xfrm>
          <a:off x="1641326" y="3183146"/>
          <a:ext cx="7326500" cy="931652"/>
        </a:xfrm>
        <a:prstGeom prst="roundRect">
          <a:avLst>
            <a:gd name="adj" fmla="val 10000"/>
          </a:avLst>
        </a:prstGeom>
        <a:solidFill>
          <a:srgbClr val="36E6DD"/>
        </a:solidFill>
        <a:ln w="762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GB" sz="1500" b="1" kern="1200" dirty="0" smtClean="0">
              <a:solidFill>
                <a:schemeClr val="tx1"/>
              </a:solidFill>
              <a:effectLst>
                <a:glow rad="63500">
                  <a:schemeClr val="accent4">
                    <a:satMod val="175000"/>
                    <a:alpha val="40000"/>
                  </a:schemeClr>
                </a:glow>
              </a:effectLst>
            </a:rPr>
            <a:t>Investment in impactful promotional campaigns during festive seasons should continue, with thorough analysis of campaign strategies to replicate success in future campaigns.</a:t>
          </a:r>
          <a:endParaRPr lang="en-IN" sz="1500" b="1" kern="1200" dirty="0">
            <a:solidFill>
              <a:schemeClr val="tx1"/>
            </a:solidFill>
            <a:effectLst>
              <a:glow rad="63500">
                <a:schemeClr val="accent4">
                  <a:satMod val="175000"/>
                  <a:alpha val="40000"/>
                </a:schemeClr>
              </a:glow>
            </a:effectLst>
          </a:endParaRPr>
        </a:p>
      </dsp:txBody>
      <dsp:txXfrm>
        <a:off x="1668613" y="3210433"/>
        <a:ext cx="6119243" cy="877078"/>
      </dsp:txXfrm>
    </dsp:sp>
    <dsp:sp modelId="{9C063F5F-2821-4971-8BBB-30874E688101}">
      <dsp:nvSpPr>
        <dsp:cNvPr id="0" name=""/>
        <dsp:cNvSpPr/>
      </dsp:nvSpPr>
      <dsp:spPr>
        <a:xfrm>
          <a:off x="2188435" y="4244195"/>
          <a:ext cx="7326500" cy="931652"/>
        </a:xfrm>
        <a:prstGeom prst="roundRect">
          <a:avLst>
            <a:gd name="adj" fmla="val 10000"/>
          </a:avLst>
        </a:prstGeom>
        <a:solidFill>
          <a:srgbClr val="36E6DD"/>
        </a:solidFill>
        <a:ln w="762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GB" sz="1500" b="1" kern="1200" dirty="0" smtClean="0">
              <a:solidFill>
                <a:schemeClr val="tx1"/>
              </a:solidFill>
              <a:effectLst>
                <a:glow rad="63500">
                  <a:schemeClr val="accent4">
                    <a:satMod val="175000"/>
                    <a:alpha val="40000"/>
                  </a:schemeClr>
                </a:glow>
              </a:effectLst>
            </a:rPr>
            <a:t>Resources and marketing efforts should be allocated towards categories with higher ISU% to capitalize on seasonal demand and maximize incremental sales.</a:t>
          </a:r>
          <a:endParaRPr lang="en-IN" sz="1500" b="1" kern="1200" dirty="0">
            <a:solidFill>
              <a:schemeClr val="tx1"/>
            </a:solidFill>
            <a:effectLst>
              <a:glow rad="63500">
                <a:schemeClr val="accent4">
                  <a:satMod val="175000"/>
                  <a:alpha val="40000"/>
                </a:schemeClr>
              </a:glow>
            </a:effectLst>
          </a:endParaRPr>
        </a:p>
      </dsp:txBody>
      <dsp:txXfrm>
        <a:off x="2215722" y="4271482"/>
        <a:ext cx="6119243" cy="877078"/>
      </dsp:txXfrm>
    </dsp:sp>
    <dsp:sp modelId="{A3D1854A-794E-4471-AD79-4B9F591C5ED1}">
      <dsp:nvSpPr>
        <dsp:cNvPr id="0" name=""/>
        <dsp:cNvSpPr/>
      </dsp:nvSpPr>
      <dsp:spPr>
        <a:xfrm>
          <a:off x="6720926" y="680624"/>
          <a:ext cx="605574" cy="605574"/>
        </a:xfrm>
        <a:prstGeom prst="downArrow">
          <a:avLst>
            <a:gd name="adj1" fmla="val 55000"/>
            <a:gd name="adj2" fmla="val 45000"/>
          </a:avLst>
        </a:prstGeom>
        <a:solidFill>
          <a:schemeClr val="accent1">
            <a:alpha val="90000"/>
            <a:tint val="40000"/>
            <a:hueOff val="0"/>
            <a:satOff val="0"/>
            <a:lumOff val="0"/>
            <a:alphaOff val="0"/>
          </a:schemeClr>
        </a:solidFill>
        <a:ln w="76200" cap="flat" cmpd="sng" algn="ctr">
          <a:solidFill>
            <a:srgbClr val="002060">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IN" sz="2700" kern="1200"/>
        </a:p>
      </dsp:txBody>
      <dsp:txXfrm>
        <a:off x="6857180" y="680624"/>
        <a:ext cx="333066" cy="455694"/>
      </dsp:txXfrm>
    </dsp:sp>
    <dsp:sp modelId="{C37B0385-2FF9-46A4-8B25-F7280BEF659C}">
      <dsp:nvSpPr>
        <dsp:cNvPr id="0" name=""/>
        <dsp:cNvSpPr/>
      </dsp:nvSpPr>
      <dsp:spPr>
        <a:xfrm>
          <a:off x="7268035" y="1741672"/>
          <a:ext cx="605574" cy="605574"/>
        </a:xfrm>
        <a:prstGeom prst="downArrow">
          <a:avLst>
            <a:gd name="adj1" fmla="val 55000"/>
            <a:gd name="adj2" fmla="val 45000"/>
          </a:avLst>
        </a:prstGeom>
        <a:solidFill>
          <a:schemeClr val="accent1">
            <a:alpha val="90000"/>
            <a:tint val="40000"/>
            <a:hueOff val="0"/>
            <a:satOff val="0"/>
            <a:lumOff val="0"/>
            <a:alphaOff val="0"/>
          </a:schemeClr>
        </a:solidFill>
        <a:ln w="762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IN" sz="2700" kern="1200"/>
        </a:p>
      </dsp:txBody>
      <dsp:txXfrm>
        <a:off x="7404289" y="1741672"/>
        <a:ext cx="333066" cy="455694"/>
      </dsp:txXfrm>
    </dsp:sp>
    <dsp:sp modelId="{BF5BF16F-AD9B-4EF8-AD26-1FF16B730BFE}">
      <dsp:nvSpPr>
        <dsp:cNvPr id="0" name=""/>
        <dsp:cNvSpPr/>
      </dsp:nvSpPr>
      <dsp:spPr>
        <a:xfrm>
          <a:off x="7815144" y="2787194"/>
          <a:ext cx="605574" cy="605574"/>
        </a:xfrm>
        <a:prstGeom prst="downArrow">
          <a:avLst>
            <a:gd name="adj1" fmla="val 55000"/>
            <a:gd name="adj2" fmla="val 45000"/>
          </a:avLst>
        </a:prstGeom>
        <a:solidFill>
          <a:schemeClr val="accent1">
            <a:alpha val="90000"/>
            <a:tint val="40000"/>
            <a:hueOff val="0"/>
            <a:satOff val="0"/>
            <a:lumOff val="0"/>
            <a:alphaOff val="0"/>
          </a:schemeClr>
        </a:solidFill>
        <a:ln w="76200" cap="flat" cmpd="sng" algn="ctr">
          <a:solidFill>
            <a:srgbClr val="002060">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IN" sz="2700" kern="1200"/>
        </a:p>
      </dsp:txBody>
      <dsp:txXfrm>
        <a:off x="7951398" y="2787194"/>
        <a:ext cx="333066" cy="455694"/>
      </dsp:txXfrm>
    </dsp:sp>
    <dsp:sp modelId="{5E17335C-EA9E-43C9-ABB9-2824D8963AE2}">
      <dsp:nvSpPr>
        <dsp:cNvPr id="0" name=""/>
        <dsp:cNvSpPr/>
      </dsp:nvSpPr>
      <dsp:spPr>
        <a:xfrm>
          <a:off x="8362252" y="3858594"/>
          <a:ext cx="605574" cy="605574"/>
        </a:xfrm>
        <a:prstGeom prst="downArrow">
          <a:avLst>
            <a:gd name="adj1" fmla="val 55000"/>
            <a:gd name="adj2" fmla="val 45000"/>
          </a:avLst>
        </a:prstGeom>
        <a:solidFill>
          <a:schemeClr val="accent1">
            <a:alpha val="90000"/>
            <a:tint val="40000"/>
            <a:hueOff val="0"/>
            <a:satOff val="0"/>
            <a:lumOff val="0"/>
            <a:alphaOff val="0"/>
          </a:schemeClr>
        </a:solidFill>
        <a:ln w="76200" cap="flat" cmpd="sng" algn="ctr">
          <a:solidFill>
            <a:srgbClr val="002060">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IN" sz="2700" kern="1200"/>
        </a:p>
      </dsp:txBody>
      <dsp:txXfrm>
        <a:off x="8498506" y="3858594"/>
        <a:ext cx="333066" cy="455694"/>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29E3C0-2556-47F5-ACF1-09C9FA932FA3}">
      <dsp:nvSpPr>
        <dsp:cNvPr id="0" name=""/>
        <dsp:cNvSpPr/>
      </dsp:nvSpPr>
      <dsp:spPr>
        <a:xfrm rot="16200000">
          <a:off x="1639018" y="-1639018"/>
          <a:ext cx="2596551" cy="5874588"/>
        </a:xfrm>
        <a:prstGeom prst="flowChartManualOperation">
          <a:avLst/>
        </a:prstGeom>
        <a:solidFill>
          <a:srgbClr val="36E6DD"/>
        </a:solidFill>
        <a:ln w="12700" cap="flat" cmpd="sng" algn="ctr">
          <a:solidFill>
            <a:schemeClr val="lt1">
              <a:hueOff val="0"/>
              <a:satOff val="0"/>
              <a:lumOff val="0"/>
              <a:alphaOff val="0"/>
            </a:schemeClr>
          </a:solidFill>
          <a:prstDash val="solid"/>
          <a:miter lim="800000"/>
        </a:ln>
        <a:effectLst>
          <a:glow rad="139700">
            <a:schemeClr val="accent1">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412750" tIns="0" rIns="412750" bIns="0" numCol="1" spcCol="1270" anchor="ctr" anchorCtr="0">
          <a:noAutofit/>
        </a:bodyPr>
        <a:lstStyle/>
        <a:p>
          <a:pPr lvl="0" algn="ctr" defTabSz="2889250" rtl="0">
            <a:lnSpc>
              <a:spcPct val="90000"/>
            </a:lnSpc>
            <a:spcBef>
              <a:spcPct val="0"/>
            </a:spcBef>
            <a:spcAft>
              <a:spcPct val="35000"/>
            </a:spcAft>
          </a:pPr>
          <a:r>
            <a:rPr lang="en-GB" sz="6500" b="1" kern="1200"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endParaRPr lang="en-IN" sz="6500" b="1" kern="1200"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dsp:txBody>
      <dsp:txXfrm rot="5400000">
        <a:off x="0" y="519310"/>
        <a:ext cx="5874588" cy="15579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86F686-C6D3-4A67-8703-FDB7DF5A9AC5}">
      <dsp:nvSpPr>
        <dsp:cNvPr id="0" name=""/>
        <dsp:cNvSpPr/>
      </dsp:nvSpPr>
      <dsp:spPr>
        <a:xfrm>
          <a:off x="2423" y="463605"/>
          <a:ext cx="4863462" cy="1945384"/>
        </a:xfrm>
        <a:prstGeom prst="chevron">
          <a:avLst/>
        </a:prstGeom>
        <a:solidFill>
          <a:srgbClr val="36E6DD"/>
        </a:solidFill>
        <a:ln w="762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lvl="0" algn="ctr" defTabSz="844550" rtl="0">
            <a:lnSpc>
              <a:spcPct val="90000"/>
            </a:lnSpc>
            <a:spcBef>
              <a:spcPct val="0"/>
            </a:spcBef>
            <a:spcAft>
              <a:spcPct val="35000"/>
            </a:spcAft>
          </a:pPr>
          <a:r>
            <a:rPr lang="en-GB" sz="1900" b="1" u="sng" kern="1200" dirty="0" smtClean="0">
              <a:solidFill>
                <a:schemeClr val="tx1"/>
              </a:solidFill>
              <a:effectLst>
                <a:glow rad="63500">
                  <a:schemeClr val="accent4">
                    <a:satMod val="175000"/>
                    <a:alpha val="40000"/>
                  </a:schemeClr>
                </a:glow>
              </a:effectLst>
            </a:rPr>
            <a:t>Revenue After Promotion:- </a:t>
          </a:r>
          <a:r>
            <a:rPr lang="en-GB" sz="1900" b="1" kern="1200" dirty="0" smtClean="0">
              <a:solidFill>
                <a:schemeClr val="tx1"/>
              </a:solidFill>
              <a:effectLst>
                <a:glow rad="63500">
                  <a:schemeClr val="accent4">
                    <a:satMod val="175000"/>
                    <a:alpha val="40000"/>
                  </a:schemeClr>
                </a:glow>
              </a:effectLst>
            </a:rPr>
            <a:t> It can be defined as the revenue generated by Atliq sales after the application of promotion campaigns which are Diwali 2023 &amp; Sankranti 2024.</a:t>
          </a:r>
          <a:endParaRPr lang="en-IN" sz="1900" b="1" kern="1200" dirty="0">
            <a:solidFill>
              <a:schemeClr val="tx1"/>
            </a:solidFill>
            <a:effectLst>
              <a:glow rad="63500">
                <a:schemeClr val="accent4">
                  <a:satMod val="175000"/>
                  <a:alpha val="40000"/>
                </a:schemeClr>
              </a:glow>
            </a:effectLst>
          </a:endParaRPr>
        </a:p>
      </dsp:txBody>
      <dsp:txXfrm>
        <a:off x="975115" y="463605"/>
        <a:ext cx="2918078" cy="1945384"/>
      </dsp:txXfrm>
    </dsp:sp>
    <dsp:sp modelId="{DA319491-AB35-47BF-91E8-AB3A285BB97A}">
      <dsp:nvSpPr>
        <dsp:cNvPr id="0" name=""/>
        <dsp:cNvSpPr/>
      </dsp:nvSpPr>
      <dsp:spPr>
        <a:xfrm>
          <a:off x="4233635" y="628962"/>
          <a:ext cx="4036673" cy="1614669"/>
        </a:xfrm>
        <a:prstGeom prst="chevron">
          <a:avLst/>
        </a:prstGeom>
        <a:solidFill>
          <a:schemeClr val="bg1">
            <a:lumMod val="75000"/>
            <a:alpha val="90000"/>
          </a:schemeClr>
        </a:solidFill>
        <a:ln w="76200" cap="flat" cmpd="sng" algn="ctr">
          <a:solidFill>
            <a:srgbClr val="002060">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lvl="0" algn="ctr" defTabSz="1066800" rtl="0">
            <a:lnSpc>
              <a:spcPct val="90000"/>
            </a:lnSpc>
            <a:spcBef>
              <a:spcPct val="0"/>
            </a:spcBef>
            <a:spcAft>
              <a:spcPct val="35000"/>
            </a:spcAft>
          </a:pPr>
          <a:r>
            <a:rPr lang="en-GB" sz="2400" b="1" u="sng" kern="1200" dirty="0" smtClean="0">
              <a:effectLst>
                <a:glow rad="63500">
                  <a:schemeClr val="accent4">
                    <a:satMod val="175000"/>
                    <a:alpha val="40000"/>
                  </a:schemeClr>
                </a:glow>
              </a:effectLst>
            </a:rPr>
            <a:t>Formula: </a:t>
          </a:r>
          <a:r>
            <a:rPr lang="en-GB" sz="2400" b="1" kern="1200" dirty="0" smtClean="0">
              <a:effectLst>
                <a:glow rad="63500">
                  <a:schemeClr val="accent4">
                    <a:satMod val="175000"/>
                    <a:alpha val="40000"/>
                  </a:schemeClr>
                </a:glow>
              </a:effectLst>
            </a:rPr>
            <a:t>Quantity sold after promotions * base price per unit</a:t>
          </a:r>
          <a:endParaRPr lang="en-IN" sz="2400" b="1" kern="1200" dirty="0">
            <a:effectLst>
              <a:glow rad="63500">
                <a:schemeClr val="accent4">
                  <a:satMod val="175000"/>
                  <a:alpha val="40000"/>
                </a:schemeClr>
              </a:glow>
            </a:effectLst>
          </a:endParaRPr>
        </a:p>
      </dsp:txBody>
      <dsp:txXfrm>
        <a:off x="5040970" y="628962"/>
        <a:ext cx="2422004" cy="16146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2C2EC2-97C7-4C05-808C-15AEA1938242}">
      <dsp:nvSpPr>
        <dsp:cNvPr id="0" name=""/>
        <dsp:cNvSpPr/>
      </dsp:nvSpPr>
      <dsp:spPr>
        <a:xfrm>
          <a:off x="0" y="415290"/>
          <a:ext cx="2846717" cy="1138686"/>
        </a:xfrm>
        <a:prstGeom prst="chevron">
          <a:avLst/>
        </a:prstGeom>
        <a:solidFill>
          <a:srgbClr val="36E6DD"/>
        </a:solidFill>
        <a:ln w="762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lvl="0" algn="ctr" defTabSz="844550" rtl="0">
            <a:lnSpc>
              <a:spcPct val="90000"/>
            </a:lnSpc>
            <a:spcBef>
              <a:spcPct val="0"/>
            </a:spcBef>
            <a:spcAft>
              <a:spcPct val="35000"/>
            </a:spcAft>
          </a:pPr>
          <a:r>
            <a:rPr lang="en-GB" sz="1900" b="1" u="sng" kern="1200" dirty="0" smtClean="0">
              <a:solidFill>
                <a:schemeClr val="tx1"/>
              </a:solidFill>
            </a:rPr>
            <a:t>Total Revenue After Promotion:- </a:t>
          </a:r>
          <a:r>
            <a:rPr lang="en-GB" sz="1900" b="1" kern="1200" dirty="0" smtClean="0">
              <a:solidFill>
                <a:schemeClr val="tx1"/>
              </a:solidFill>
            </a:rPr>
            <a:t>348M</a:t>
          </a:r>
          <a:endParaRPr lang="en-IN" sz="1900" b="1" kern="1200" dirty="0">
            <a:solidFill>
              <a:schemeClr val="tx1"/>
            </a:solidFill>
          </a:endParaRPr>
        </a:p>
      </dsp:txBody>
      <dsp:txXfrm>
        <a:off x="569343" y="415290"/>
        <a:ext cx="1708031" cy="11386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86F686-C6D3-4A67-8703-FDB7DF5A9AC5}">
      <dsp:nvSpPr>
        <dsp:cNvPr id="0" name=""/>
        <dsp:cNvSpPr/>
      </dsp:nvSpPr>
      <dsp:spPr>
        <a:xfrm>
          <a:off x="2423" y="463605"/>
          <a:ext cx="4863462" cy="1945384"/>
        </a:xfrm>
        <a:prstGeom prst="chevron">
          <a:avLst/>
        </a:prstGeom>
        <a:solidFill>
          <a:srgbClr val="36E6DD"/>
        </a:solidFill>
        <a:ln w="762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GB" sz="2000" b="1" u="sng" kern="1200" dirty="0" smtClean="0">
              <a:solidFill>
                <a:schemeClr val="tx1"/>
              </a:solidFill>
              <a:effectLst>
                <a:glow rad="63500">
                  <a:schemeClr val="accent4">
                    <a:satMod val="175000"/>
                    <a:alpha val="40000"/>
                  </a:schemeClr>
                </a:glow>
              </a:effectLst>
            </a:rPr>
            <a:t>Incremental Revenue%:-</a:t>
          </a:r>
          <a:r>
            <a:rPr lang="en-GB" sz="1500" b="1" kern="1200" dirty="0" smtClean="0">
              <a:solidFill>
                <a:schemeClr val="tx1"/>
              </a:solidFill>
              <a:effectLst>
                <a:glow rad="63500">
                  <a:schemeClr val="accent4">
                    <a:satMod val="175000"/>
                    <a:alpha val="40000"/>
                  </a:schemeClr>
                </a:glow>
              </a:effectLst>
            </a:rPr>
            <a:t>It is an important metric which indicates the impact of promotional campaigns in various cities with different categories of products . Incremental Revenue(IR)=Revenue After Promotion-Revenue Before Promotion.</a:t>
          </a:r>
          <a:endParaRPr lang="en-IN" sz="1500" b="1" kern="1200" dirty="0">
            <a:solidFill>
              <a:schemeClr val="tx1"/>
            </a:solidFill>
            <a:effectLst>
              <a:glow rad="63500">
                <a:schemeClr val="accent4">
                  <a:satMod val="175000"/>
                  <a:alpha val="40000"/>
                </a:schemeClr>
              </a:glow>
            </a:effectLst>
          </a:endParaRPr>
        </a:p>
      </dsp:txBody>
      <dsp:txXfrm>
        <a:off x="975115" y="463605"/>
        <a:ext cx="2918078" cy="1945384"/>
      </dsp:txXfrm>
    </dsp:sp>
    <dsp:sp modelId="{DA319491-AB35-47BF-91E8-AB3A285BB97A}">
      <dsp:nvSpPr>
        <dsp:cNvPr id="0" name=""/>
        <dsp:cNvSpPr/>
      </dsp:nvSpPr>
      <dsp:spPr>
        <a:xfrm>
          <a:off x="4233635" y="628962"/>
          <a:ext cx="4036673" cy="1614669"/>
        </a:xfrm>
        <a:prstGeom prst="chevron">
          <a:avLst/>
        </a:prstGeom>
        <a:solidFill>
          <a:schemeClr val="bg1">
            <a:lumMod val="75000"/>
            <a:alpha val="90000"/>
          </a:schemeClr>
        </a:solidFill>
        <a:ln w="76200" cap="flat" cmpd="sng" algn="ctr">
          <a:solidFill>
            <a:srgbClr val="002060">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17145" rIns="0" bIns="17145" numCol="1" spcCol="1270" anchor="ctr" anchorCtr="0">
          <a:noAutofit/>
        </a:bodyPr>
        <a:lstStyle/>
        <a:p>
          <a:pPr lvl="0" algn="ctr" defTabSz="1200150" rtl="0">
            <a:lnSpc>
              <a:spcPct val="90000"/>
            </a:lnSpc>
            <a:spcBef>
              <a:spcPct val="0"/>
            </a:spcBef>
            <a:spcAft>
              <a:spcPct val="35000"/>
            </a:spcAft>
          </a:pPr>
          <a:r>
            <a:rPr lang="en-GB" sz="2700" b="1" u="sng" kern="1200" dirty="0" smtClean="0">
              <a:effectLst>
                <a:glow rad="63500">
                  <a:schemeClr val="accent4">
                    <a:satMod val="175000"/>
                    <a:alpha val="40000"/>
                  </a:schemeClr>
                </a:glow>
              </a:effectLst>
            </a:rPr>
            <a:t>Formula: (IR/Revenue Before Promotion)*100</a:t>
          </a:r>
          <a:endParaRPr lang="en-IN" sz="2700" b="1" kern="1200" dirty="0">
            <a:effectLst>
              <a:glow rad="63500">
                <a:schemeClr val="accent4">
                  <a:satMod val="175000"/>
                  <a:alpha val="40000"/>
                </a:schemeClr>
              </a:glow>
            </a:effectLst>
          </a:endParaRPr>
        </a:p>
      </dsp:txBody>
      <dsp:txXfrm>
        <a:off x="5040970" y="628962"/>
        <a:ext cx="2422004" cy="161466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2C2EC2-97C7-4C05-808C-15AEA1938242}">
      <dsp:nvSpPr>
        <dsp:cNvPr id="0" name=""/>
        <dsp:cNvSpPr/>
      </dsp:nvSpPr>
      <dsp:spPr>
        <a:xfrm>
          <a:off x="0" y="504347"/>
          <a:ext cx="2656937" cy="1062774"/>
        </a:xfrm>
        <a:prstGeom prst="chevron">
          <a:avLst/>
        </a:prstGeom>
        <a:solidFill>
          <a:srgbClr val="36E6DD"/>
        </a:solidFill>
        <a:ln w="762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rtl="0">
            <a:lnSpc>
              <a:spcPct val="90000"/>
            </a:lnSpc>
            <a:spcBef>
              <a:spcPct val="0"/>
            </a:spcBef>
            <a:spcAft>
              <a:spcPct val="35000"/>
            </a:spcAft>
          </a:pPr>
          <a:r>
            <a:rPr lang="en-GB" sz="1200" b="1" u="sng" kern="1200" dirty="0" smtClean="0">
              <a:solidFill>
                <a:schemeClr val="tx1"/>
              </a:solidFill>
              <a:effectLst>
                <a:glow rad="63500">
                  <a:schemeClr val="accent4">
                    <a:satMod val="175000"/>
                    <a:alpha val="40000"/>
                  </a:schemeClr>
                </a:glow>
              </a:effectLst>
            </a:rPr>
            <a:t>Incremental Revenue (IR%):- </a:t>
          </a:r>
          <a:r>
            <a:rPr lang="en-GB" sz="1200" b="1" u="none" kern="1200" dirty="0" smtClean="0">
              <a:solidFill>
                <a:schemeClr val="tx1"/>
              </a:solidFill>
              <a:effectLst>
                <a:glow rad="63500">
                  <a:schemeClr val="accent4">
                    <a:satMod val="175000"/>
                    <a:alpha val="40000"/>
                  </a:schemeClr>
                </a:glow>
              </a:effectLst>
            </a:rPr>
            <a:t>147.23%</a:t>
          </a:r>
        </a:p>
        <a:p>
          <a:pPr lvl="0" algn="ctr" defTabSz="533400" rtl="0">
            <a:lnSpc>
              <a:spcPct val="90000"/>
            </a:lnSpc>
            <a:spcBef>
              <a:spcPct val="0"/>
            </a:spcBef>
            <a:spcAft>
              <a:spcPct val="35000"/>
            </a:spcAft>
          </a:pPr>
          <a:r>
            <a:rPr lang="en-GB" sz="1050" b="1" kern="1200" dirty="0" smtClean="0">
              <a:solidFill>
                <a:schemeClr val="tx1"/>
              </a:solidFill>
              <a:effectLst>
                <a:glow rad="63500">
                  <a:schemeClr val="accent4">
                    <a:satMod val="175000"/>
                    <a:alpha val="40000"/>
                  </a:schemeClr>
                </a:glow>
              </a:effectLst>
              <a:latin typeface="Calibri" panose="020F0502020204030204" pitchFamily="34" charset="0"/>
              <a:ea typeface="Calibri" panose="020F0502020204030204" pitchFamily="34" charset="0"/>
              <a:cs typeface="Calibri" panose="020F0502020204030204" pitchFamily="34" charset="0"/>
            </a:rPr>
            <a:t>IR% of 147.23 means the revenue has increased 147.23% more compared to revenue before promotions</a:t>
          </a:r>
          <a:r>
            <a:rPr lang="en-GB" sz="1000" b="1" kern="1200" dirty="0" smtClean="0">
              <a:solidFill>
                <a:schemeClr val="tx1"/>
              </a:solidFill>
              <a:effectLst>
                <a:glow rad="63500">
                  <a:schemeClr val="accent4">
                    <a:satMod val="175000"/>
                    <a:alpha val="40000"/>
                  </a:schemeClr>
                </a:glow>
              </a:effectLst>
              <a:latin typeface="Calibri" panose="020F0502020204030204" pitchFamily="34" charset="0"/>
              <a:ea typeface="Calibri" panose="020F0502020204030204" pitchFamily="34" charset="0"/>
              <a:cs typeface="Calibri" panose="020F0502020204030204" pitchFamily="34" charset="0"/>
            </a:rPr>
            <a:t>.</a:t>
          </a:r>
          <a:endParaRPr lang="en-IN" sz="1000" b="1" u="none" kern="1200" dirty="0">
            <a:solidFill>
              <a:schemeClr val="tx1"/>
            </a:solidFill>
            <a:effectLst>
              <a:glow rad="63500">
                <a:schemeClr val="accent4">
                  <a:satMod val="175000"/>
                  <a:alpha val="40000"/>
                </a:schemeClr>
              </a:glow>
            </a:effectLst>
          </a:endParaRPr>
        </a:p>
      </dsp:txBody>
      <dsp:txXfrm>
        <a:off x="531387" y="504347"/>
        <a:ext cx="1594163" cy="106277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86F686-C6D3-4A67-8703-FDB7DF5A9AC5}">
      <dsp:nvSpPr>
        <dsp:cNvPr id="0" name=""/>
        <dsp:cNvSpPr/>
      </dsp:nvSpPr>
      <dsp:spPr>
        <a:xfrm>
          <a:off x="2423" y="463605"/>
          <a:ext cx="4863462" cy="1945384"/>
        </a:xfrm>
        <a:prstGeom prst="chevron">
          <a:avLst/>
        </a:prstGeom>
        <a:solidFill>
          <a:srgbClr val="36E6DD"/>
        </a:solidFill>
        <a:ln w="762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GB" sz="1800" b="1" u="sng" kern="1200" dirty="0" smtClean="0">
              <a:solidFill>
                <a:schemeClr val="tx1"/>
              </a:solidFill>
              <a:effectLst>
                <a:glow rad="63500">
                  <a:schemeClr val="accent4">
                    <a:satMod val="175000"/>
                    <a:alpha val="40000"/>
                  </a:schemeClr>
                </a:glow>
              </a:effectLst>
            </a:rPr>
            <a:t>Incremental Sold Unit%:-</a:t>
          </a:r>
          <a:r>
            <a:rPr lang="en-GB" sz="1600" b="1" u="none" kern="1200" dirty="0" smtClean="0">
              <a:solidFill>
                <a:schemeClr val="tx1"/>
              </a:solidFill>
              <a:effectLst>
                <a:glow rad="63500">
                  <a:schemeClr val="accent4">
                    <a:satMod val="175000"/>
                    <a:alpha val="40000"/>
                  </a:schemeClr>
                </a:glow>
              </a:effectLst>
            </a:rPr>
            <a:t>It can be defined as percentage of increase in sales of units of products due to promotions at AtliQ stores . Incremental Sold Unit(ISU)=Quantity Sold After Promotion-Quantity Sold Before Promotion</a:t>
          </a:r>
          <a:endParaRPr lang="en-IN" sz="1600" b="1" u="none" kern="1200" dirty="0">
            <a:solidFill>
              <a:schemeClr val="tx1"/>
            </a:solidFill>
            <a:effectLst>
              <a:glow rad="63500">
                <a:schemeClr val="accent4">
                  <a:satMod val="175000"/>
                  <a:alpha val="40000"/>
                </a:schemeClr>
              </a:glow>
            </a:effectLst>
          </a:endParaRPr>
        </a:p>
      </dsp:txBody>
      <dsp:txXfrm>
        <a:off x="975115" y="463605"/>
        <a:ext cx="2918078" cy="1945384"/>
      </dsp:txXfrm>
    </dsp:sp>
    <dsp:sp modelId="{DA319491-AB35-47BF-91E8-AB3A285BB97A}">
      <dsp:nvSpPr>
        <dsp:cNvPr id="0" name=""/>
        <dsp:cNvSpPr/>
      </dsp:nvSpPr>
      <dsp:spPr>
        <a:xfrm>
          <a:off x="4233635" y="631836"/>
          <a:ext cx="4036673" cy="1614669"/>
        </a:xfrm>
        <a:prstGeom prst="chevron">
          <a:avLst/>
        </a:prstGeom>
        <a:solidFill>
          <a:schemeClr val="bg1">
            <a:lumMod val="75000"/>
            <a:alpha val="90000"/>
          </a:schemeClr>
        </a:solidFill>
        <a:ln w="76200" cap="flat" cmpd="sng" algn="ctr">
          <a:solidFill>
            <a:srgbClr val="002060">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17145" rIns="0" bIns="17145" numCol="1" spcCol="1270" anchor="ctr" anchorCtr="0">
          <a:noAutofit/>
        </a:bodyPr>
        <a:lstStyle/>
        <a:p>
          <a:pPr lvl="0" algn="ctr" defTabSz="1200150" rtl="0">
            <a:lnSpc>
              <a:spcPct val="90000"/>
            </a:lnSpc>
            <a:spcBef>
              <a:spcPct val="0"/>
            </a:spcBef>
            <a:spcAft>
              <a:spcPct val="35000"/>
            </a:spcAft>
          </a:pPr>
          <a:r>
            <a:rPr lang="en-GB" sz="2700" b="1" u="sng" kern="1200" dirty="0" smtClean="0">
              <a:effectLst>
                <a:glow rad="63500">
                  <a:schemeClr val="accent4">
                    <a:satMod val="175000"/>
                    <a:alpha val="40000"/>
                  </a:schemeClr>
                </a:glow>
              </a:effectLst>
            </a:rPr>
            <a:t>Formula: (ISU/Quantity Sold Before Promotion)*100</a:t>
          </a:r>
          <a:endParaRPr lang="en-IN" sz="2700" b="1" kern="1200" dirty="0">
            <a:effectLst>
              <a:glow rad="63500">
                <a:schemeClr val="accent4">
                  <a:satMod val="175000"/>
                  <a:alpha val="40000"/>
                </a:schemeClr>
              </a:glow>
            </a:effectLst>
          </a:endParaRPr>
        </a:p>
      </dsp:txBody>
      <dsp:txXfrm>
        <a:off x="5040970" y="631836"/>
        <a:ext cx="2422004" cy="1614669"/>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14.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6.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1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23.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26.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6E172E5-A251-4D01-B494-5E760408E8BC}"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05975-142A-4D7A-B166-D9569AF32AF8}" type="slidenum">
              <a:rPr lang="en-IN" smtClean="0"/>
              <a:t>‹#›</a:t>
            </a:fld>
            <a:endParaRPr lang="en-IN"/>
          </a:p>
        </p:txBody>
      </p:sp>
    </p:spTree>
    <p:extLst>
      <p:ext uri="{BB962C8B-B14F-4D97-AF65-F5344CB8AC3E}">
        <p14:creationId xmlns:p14="http://schemas.microsoft.com/office/powerpoint/2010/main" val="2417066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6E172E5-A251-4D01-B494-5E760408E8BC}"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05975-142A-4D7A-B166-D9569AF32AF8}" type="slidenum">
              <a:rPr lang="en-IN" smtClean="0"/>
              <a:t>‹#›</a:t>
            </a:fld>
            <a:endParaRPr lang="en-IN"/>
          </a:p>
        </p:txBody>
      </p:sp>
    </p:spTree>
    <p:extLst>
      <p:ext uri="{BB962C8B-B14F-4D97-AF65-F5344CB8AC3E}">
        <p14:creationId xmlns:p14="http://schemas.microsoft.com/office/powerpoint/2010/main" val="2695786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6E172E5-A251-4D01-B494-5E760408E8BC}"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05975-142A-4D7A-B166-D9569AF32AF8}" type="slidenum">
              <a:rPr lang="en-IN" smtClean="0"/>
              <a:t>‹#›</a:t>
            </a:fld>
            <a:endParaRPr lang="en-IN"/>
          </a:p>
        </p:txBody>
      </p:sp>
    </p:spTree>
    <p:extLst>
      <p:ext uri="{BB962C8B-B14F-4D97-AF65-F5344CB8AC3E}">
        <p14:creationId xmlns:p14="http://schemas.microsoft.com/office/powerpoint/2010/main" val="843981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6E172E5-A251-4D01-B494-5E760408E8BC}"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05975-142A-4D7A-B166-D9569AF32AF8}" type="slidenum">
              <a:rPr lang="en-IN" smtClean="0"/>
              <a:t>‹#›</a:t>
            </a:fld>
            <a:endParaRPr lang="en-IN"/>
          </a:p>
        </p:txBody>
      </p:sp>
    </p:spTree>
    <p:extLst>
      <p:ext uri="{BB962C8B-B14F-4D97-AF65-F5344CB8AC3E}">
        <p14:creationId xmlns:p14="http://schemas.microsoft.com/office/powerpoint/2010/main" val="601441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E172E5-A251-4D01-B494-5E760408E8BC}"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05975-142A-4D7A-B166-D9569AF32AF8}" type="slidenum">
              <a:rPr lang="en-IN" smtClean="0"/>
              <a:t>‹#›</a:t>
            </a:fld>
            <a:endParaRPr lang="en-IN"/>
          </a:p>
        </p:txBody>
      </p:sp>
    </p:spTree>
    <p:extLst>
      <p:ext uri="{BB962C8B-B14F-4D97-AF65-F5344CB8AC3E}">
        <p14:creationId xmlns:p14="http://schemas.microsoft.com/office/powerpoint/2010/main" val="2124359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6E172E5-A251-4D01-B494-5E760408E8BC}" type="datetimeFigureOut">
              <a:rPr lang="en-IN" smtClean="0"/>
              <a:t>23-02-2024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205975-142A-4D7A-B166-D9569AF32AF8}" type="slidenum">
              <a:rPr lang="en-IN" smtClean="0"/>
              <a:t>‹#›</a:t>
            </a:fld>
            <a:endParaRPr lang="en-IN"/>
          </a:p>
        </p:txBody>
      </p:sp>
    </p:spTree>
    <p:extLst>
      <p:ext uri="{BB962C8B-B14F-4D97-AF65-F5344CB8AC3E}">
        <p14:creationId xmlns:p14="http://schemas.microsoft.com/office/powerpoint/2010/main" val="1584545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6E172E5-A251-4D01-B494-5E760408E8BC}" type="datetimeFigureOut">
              <a:rPr lang="en-IN" smtClean="0"/>
              <a:t>23-02-2024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205975-142A-4D7A-B166-D9569AF32AF8}" type="slidenum">
              <a:rPr lang="en-IN" smtClean="0"/>
              <a:t>‹#›</a:t>
            </a:fld>
            <a:endParaRPr lang="en-IN"/>
          </a:p>
        </p:txBody>
      </p:sp>
    </p:spTree>
    <p:extLst>
      <p:ext uri="{BB962C8B-B14F-4D97-AF65-F5344CB8AC3E}">
        <p14:creationId xmlns:p14="http://schemas.microsoft.com/office/powerpoint/2010/main" val="3503202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6E172E5-A251-4D01-B494-5E760408E8BC}" type="datetimeFigureOut">
              <a:rPr lang="en-IN" smtClean="0"/>
              <a:t>23-02-2024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205975-142A-4D7A-B166-D9569AF32AF8}" type="slidenum">
              <a:rPr lang="en-IN" smtClean="0"/>
              <a:t>‹#›</a:t>
            </a:fld>
            <a:endParaRPr lang="en-IN"/>
          </a:p>
        </p:txBody>
      </p:sp>
    </p:spTree>
    <p:extLst>
      <p:ext uri="{BB962C8B-B14F-4D97-AF65-F5344CB8AC3E}">
        <p14:creationId xmlns:p14="http://schemas.microsoft.com/office/powerpoint/2010/main" val="226954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E172E5-A251-4D01-B494-5E760408E8BC}" type="datetimeFigureOut">
              <a:rPr lang="en-IN" smtClean="0"/>
              <a:t>23-02-2024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205975-142A-4D7A-B166-D9569AF32AF8}" type="slidenum">
              <a:rPr lang="en-IN" smtClean="0"/>
              <a:t>‹#›</a:t>
            </a:fld>
            <a:endParaRPr lang="en-IN"/>
          </a:p>
        </p:txBody>
      </p:sp>
    </p:spTree>
    <p:extLst>
      <p:ext uri="{BB962C8B-B14F-4D97-AF65-F5344CB8AC3E}">
        <p14:creationId xmlns:p14="http://schemas.microsoft.com/office/powerpoint/2010/main" val="2688959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E172E5-A251-4D01-B494-5E760408E8BC}" type="datetimeFigureOut">
              <a:rPr lang="en-IN" smtClean="0"/>
              <a:t>23-02-2024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205975-142A-4D7A-B166-D9569AF32AF8}" type="slidenum">
              <a:rPr lang="en-IN" smtClean="0"/>
              <a:t>‹#›</a:t>
            </a:fld>
            <a:endParaRPr lang="en-IN"/>
          </a:p>
        </p:txBody>
      </p:sp>
    </p:spTree>
    <p:extLst>
      <p:ext uri="{BB962C8B-B14F-4D97-AF65-F5344CB8AC3E}">
        <p14:creationId xmlns:p14="http://schemas.microsoft.com/office/powerpoint/2010/main" val="1921713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E172E5-A251-4D01-B494-5E760408E8BC}" type="datetimeFigureOut">
              <a:rPr lang="en-IN" smtClean="0"/>
              <a:t>23-02-2024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205975-142A-4D7A-B166-D9569AF32AF8}" type="slidenum">
              <a:rPr lang="en-IN" smtClean="0"/>
              <a:t>‹#›</a:t>
            </a:fld>
            <a:endParaRPr lang="en-IN"/>
          </a:p>
        </p:txBody>
      </p:sp>
    </p:spTree>
    <p:extLst>
      <p:ext uri="{BB962C8B-B14F-4D97-AF65-F5344CB8AC3E}">
        <p14:creationId xmlns:p14="http://schemas.microsoft.com/office/powerpoint/2010/main" val="3092116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E172E5-A251-4D01-B494-5E760408E8BC}" type="datetimeFigureOut">
              <a:rPr lang="en-IN" smtClean="0"/>
              <a:t>23-02-2024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205975-142A-4D7A-B166-D9569AF32AF8}" type="slidenum">
              <a:rPr lang="en-IN" smtClean="0"/>
              <a:t>‹#›</a:t>
            </a:fld>
            <a:endParaRPr lang="en-IN"/>
          </a:p>
        </p:txBody>
      </p:sp>
    </p:spTree>
    <p:extLst>
      <p:ext uri="{BB962C8B-B14F-4D97-AF65-F5344CB8AC3E}">
        <p14:creationId xmlns:p14="http://schemas.microsoft.com/office/powerpoint/2010/main" val="603018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8.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19.xml"/><Relationship Id="rId13" Type="http://schemas.openxmlformats.org/officeDocument/2006/relationships/diagramData" Target="../diagrams/data20.xml"/><Relationship Id="rId18" Type="http://schemas.openxmlformats.org/officeDocument/2006/relationships/chart" Target="../charts/chart2.xml"/><Relationship Id="rId3" Type="http://schemas.openxmlformats.org/officeDocument/2006/relationships/diagramData" Target="../diagrams/data18.xml"/><Relationship Id="rId7" Type="http://schemas.microsoft.com/office/2007/relationships/diagramDrawing" Target="../diagrams/drawing18.xml"/><Relationship Id="rId12" Type="http://schemas.microsoft.com/office/2007/relationships/diagramDrawing" Target="../diagrams/drawing19.xml"/><Relationship Id="rId17" Type="http://schemas.microsoft.com/office/2007/relationships/diagramDrawing" Target="../diagrams/drawing20.xml"/><Relationship Id="rId2" Type="http://schemas.openxmlformats.org/officeDocument/2006/relationships/image" Target="../media/image3.jpg"/><Relationship Id="rId16" Type="http://schemas.openxmlformats.org/officeDocument/2006/relationships/diagramColors" Target="../diagrams/colors20.xml"/><Relationship Id="rId1" Type="http://schemas.openxmlformats.org/officeDocument/2006/relationships/slideLayout" Target="../slideLayouts/slideLayout8.xml"/><Relationship Id="rId6" Type="http://schemas.openxmlformats.org/officeDocument/2006/relationships/diagramColors" Target="../diagrams/colors18.xml"/><Relationship Id="rId11" Type="http://schemas.openxmlformats.org/officeDocument/2006/relationships/diagramColors" Target="../diagrams/colors19.xml"/><Relationship Id="rId5" Type="http://schemas.openxmlformats.org/officeDocument/2006/relationships/diagramQuickStyle" Target="../diagrams/quickStyle18.xml"/><Relationship Id="rId15" Type="http://schemas.openxmlformats.org/officeDocument/2006/relationships/diagramQuickStyle" Target="../diagrams/quickStyle20.xml"/><Relationship Id="rId10" Type="http://schemas.openxmlformats.org/officeDocument/2006/relationships/diagramQuickStyle" Target="../diagrams/quickStyle19.xml"/><Relationship Id="rId4" Type="http://schemas.openxmlformats.org/officeDocument/2006/relationships/diagramLayout" Target="../diagrams/layout18.xml"/><Relationship Id="rId9" Type="http://schemas.openxmlformats.org/officeDocument/2006/relationships/diagramLayout" Target="../diagrams/layout19.xml"/><Relationship Id="rId14" Type="http://schemas.openxmlformats.org/officeDocument/2006/relationships/diagramLayout" Target="../diagrams/layout20.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22.xml"/><Relationship Id="rId13" Type="http://schemas.openxmlformats.org/officeDocument/2006/relationships/diagramData" Target="../diagrams/data23.xml"/><Relationship Id="rId18" Type="http://schemas.openxmlformats.org/officeDocument/2006/relationships/chart" Target="../charts/chart3.xml"/><Relationship Id="rId3" Type="http://schemas.openxmlformats.org/officeDocument/2006/relationships/diagramData" Target="../diagrams/data21.xml"/><Relationship Id="rId7" Type="http://schemas.microsoft.com/office/2007/relationships/diagramDrawing" Target="../diagrams/drawing21.xml"/><Relationship Id="rId12" Type="http://schemas.microsoft.com/office/2007/relationships/diagramDrawing" Target="../diagrams/drawing22.xml"/><Relationship Id="rId17" Type="http://schemas.microsoft.com/office/2007/relationships/diagramDrawing" Target="../diagrams/drawing23.xml"/><Relationship Id="rId2" Type="http://schemas.openxmlformats.org/officeDocument/2006/relationships/image" Target="../media/image3.jpg"/><Relationship Id="rId16" Type="http://schemas.openxmlformats.org/officeDocument/2006/relationships/diagramColors" Target="../diagrams/colors23.xml"/><Relationship Id="rId1" Type="http://schemas.openxmlformats.org/officeDocument/2006/relationships/slideLayout" Target="../slideLayouts/slideLayout8.xml"/><Relationship Id="rId6" Type="http://schemas.openxmlformats.org/officeDocument/2006/relationships/diagramColors" Target="../diagrams/colors21.xml"/><Relationship Id="rId11" Type="http://schemas.openxmlformats.org/officeDocument/2006/relationships/diagramColors" Target="../diagrams/colors22.xml"/><Relationship Id="rId5" Type="http://schemas.openxmlformats.org/officeDocument/2006/relationships/diagramQuickStyle" Target="../diagrams/quickStyle21.xml"/><Relationship Id="rId15" Type="http://schemas.openxmlformats.org/officeDocument/2006/relationships/diagramQuickStyle" Target="../diagrams/quickStyle23.xml"/><Relationship Id="rId10" Type="http://schemas.openxmlformats.org/officeDocument/2006/relationships/diagramQuickStyle" Target="../diagrams/quickStyle22.xml"/><Relationship Id="rId4" Type="http://schemas.openxmlformats.org/officeDocument/2006/relationships/diagramLayout" Target="../diagrams/layout21.xml"/><Relationship Id="rId9" Type="http://schemas.openxmlformats.org/officeDocument/2006/relationships/diagramLayout" Target="../diagrams/layout22.xml"/><Relationship Id="rId14" Type="http://schemas.openxmlformats.org/officeDocument/2006/relationships/diagramLayout" Target="../diagrams/layout23.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25.xml"/><Relationship Id="rId13" Type="http://schemas.openxmlformats.org/officeDocument/2006/relationships/diagramData" Target="../diagrams/data26.xml"/><Relationship Id="rId18" Type="http://schemas.openxmlformats.org/officeDocument/2006/relationships/image" Target="../media/image10.png"/><Relationship Id="rId3" Type="http://schemas.openxmlformats.org/officeDocument/2006/relationships/diagramData" Target="../diagrams/data24.xml"/><Relationship Id="rId7" Type="http://schemas.microsoft.com/office/2007/relationships/diagramDrawing" Target="../diagrams/drawing24.xml"/><Relationship Id="rId12" Type="http://schemas.microsoft.com/office/2007/relationships/diagramDrawing" Target="../diagrams/drawing25.xml"/><Relationship Id="rId17" Type="http://schemas.microsoft.com/office/2007/relationships/diagramDrawing" Target="../diagrams/drawing26.xml"/><Relationship Id="rId2" Type="http://schemas.openxmlformats.org/officeDocument/2006/relationships/image" Target="../media/image3.jpg"/><Relationship Id="rId16" Type="http://schemas.openxmlformats.org/officeDocument/2006/relationships/diagramColors" Target="../diagrams/colors26.xml"/><Relationship Id="rId1" Type="http://schemas.openxmlformats.org/officeDocument/2006/relationships/slideLayout" Target="../slideLayouts/slideLayout8.xml"/><Relationship Id="rId6" Type="http://schemas.openxmlformats.org/officeDocument/2006/relationships/diagramColors" Target="../diagrams/colors24.xml"/><Relationship Id="rId11" Type="http://schemas.openxmlformats.org/officeDocument/2006/relationships/diagramColors" Target="../diagrams/colors25.xml"/><Relationship Id="rId5" Type="http://schemas.openxmlformats.org/officeDocument/2006/relationships/diagramQuickStyle" Target="../diagrams/quickStyle24.xml"/><Relationship Id="rId15" Type="http://schemas.openxmlformats.org/officeDocument/2006/relationships/diagramQuickStyle" Target="../diagrams/quickStyle26.xml"/><Relationship Id="rId10" Type="http://schemas.openxmlformats.org/officeDocument/2006/relationships/diagramQuickStyle" Target="../diagrams/quickStyle25.xml"/><Relationship Id="rId4" Type="http://schemas.openxmlformats.org/officeDocument/2006/relationships/diagramLayout" Target="../diagrams/layout24.xml"/><Relationship Id="rId9" Type="http://schemas.openxmlformats.org/officeDocument/2006/relationships/diagramLayout" Target="../diagrams/layout25.xml"/><Relationship Id="rId14" Type="http://schemas.openxmlformats.org/officeDocument/2006/relationships/diagramLayout" Target="../diagrams/layout26.xml"/></Relationships>
</file>

<file path=ppt/slides/_rels/slide1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image" Target="../media/image3.jpg"/><Relationship Id="rId1" Type="http://schemas.openxmlformats.org/officeDocument/2006/relationships/slideLayout" Target="../slideLayouts/slideLayout8.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14.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image" Target="../media/image3.jpg"/><Relationship Id="rId1" Type="http://schemas.openxmlformats.org/officeDocument/2006/relationships/slideLayout" Target="../slideLayouts/slideLayout8.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15.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image" Target="../media/image3.jpg"/><Relationship Id="rId1" Type="http://schemas.openxmlformats.org/officeDocument/2006/relationships/slideLayout" Target="../slideLayouts/slideLayout8.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image" Target="../media/image3.jpg"/><Relationship Id="rId1" Type="http://schemas.openxmlformats.org/officeDocument/2006/relationships/slideLayout" Target="../slideLayouts/slideLayout8.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image" Target="../media/image3.jpg"/><Relationship Id="rId1" Type="http://schemas.openxmlformats.org/officeDocument/2006/relationships/slideLayout" Target="../slideLayouts/slideLayout8.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image" Target="../media/image3.jpg"/><Relationship Id="rId1" Type="http://schemas.openxmlformats.org/officeDocument/2006/relationships/slideLayout" Target="../slideLayouts/slideLayout8.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g"/><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 Type="http://schemas.openxmlformats.org/officeDocument/2006/relationships/image" Target="../media/image3.jpg"/><Relationship Id="rId16" Type="http://schemas.openxmlformats.org/officeDocument/2006/relationships/diagramColors" Target="../diagrams/colors5.xml"/><Relationship Id="rId1" Type="http://schemas.openxmlformats.org/officeDocument/2006/relationships/slideLayout" Target="../slideLayouts/slideLayout8.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7.xml"/><Relationship Id="rId13" Type="http://schemas.openxmlformats.org/officeDocument/2006/relationships/diagramData" Target="../diagrams/data8.xml"/><Relationship Id="rId18" Type="http://schemas.openxmlformats.org/officeDocument/2006/relationships/diagramData" Target="../diagrams/data9.xml"/><Relationship Id="rId3" Type="http://schemas.openxmlformats.org/officeDocument/2006/relationships/diagramData" Target="../diagrams/data6.xml"/><Relationship Id="rId21" Type="http://schemas.openxmlformats.org/officeDocument/2006/relationships/diagramColors" Target="../diagrams/colors9.xml"/><Relationship Id="rId7" Type="http://schemas.microsoft.com/office/2007/relationships/diagramDrawing" Target="../diagrams/drawing6.xml"/><Relationship Id="rId12" Type="http://schemas.microsoft.com/office/2007/relationships/diagramDrawing" Target="../diagrams/drawing7.xml"/><Relationship Id="rId17" Type="http://schemas.microsoft.com/office/2007/relationships/diagramDrawing" Target="../diagrams/drawing8.xml"/><Relationship Id="rId2" Type="http://schemas.openxmlformats.org/officeDocument/2006/relationships/image" Target="../media/image3.jpg"/><Relationship Id="rId16" Type="http://schemas.openxmlformats.org/officeDocument/2006/relationships/diagramColors" Target="../diagrams/colors8.xml"/><Relationship Id="rId20" Type="http://schemas.openxmlformats.org/officeDocument/2006/relationships/diagramQuickStyle" Target="../diagrams/quickStyle9.xml"/><Relationship Id="rId1" Type="http://schemas.openxmlformats.org/officeDocument/2006/relationships/slideLayout" Target="../slideLayouts/slideLayout8.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5" Type="http://schemas.openxmlformats.org/officeDocument/2006/relationships/diagramQuickStyle" Target="../diagrams/quickStyle8.xml"/><Relationship Id="rId10" Type="http://schemas.openxmlformats.org/officeDocument/2006/relationships/diagramQuickStyle" Target="../diagrams/quickStyle7.xml"/><Relationship Id="rId19" Type="http://schemas.openxmlformats.org/officeDocument/2006/relationships/diagramLayout" Target="../diagrams/layout9.xml"/><Relationship Id="rId4" Type="http://schemas.openxmlformats.org/officeDocument/2006/relationships/diagramLayout" Target="../diagrams/layout6.xml"/><Relationship Id="rId9" Type="http://schemas.openxmlformats.org/officeDocument/2006/relationships/diagramLayout" Target="../diagrams/layout7.xml"/><Relationship Id="rId14" Type="http://schemas.openxmlformats.org/officeDocument/2006/relationships/diagramLayout" Target="../diagrams/layout8.xml"/><Relationship Id="rId22" Type="http://schemas.microsoft.com/office/2007/relationships/diagramDrawing" Target="../diagrams/drawing9.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11.xml"/><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2" Type="http://schemas.openxmlformats.org/officeDocument/2006/relationships/image" Target="../media/image3.jpg"/><Relationship Id="rId1" Type="http://schemas.openxmlformats.org/officeDocument/2006/relationships/slideLayout" Target="../slideLayouts/slideLayout8.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13.xml"/><Relationship Id="rId13" Type="http://schemas.openxmlformats.org/officeDocument/2006/relationships/diagramData" Target="../diagrams/data14.xml"/><Relationship Id="rId3" Type="http://schemas.openxmlformats.org/officeDocument/2006/relationships/diagramData" Target="../diagrams/data12.xml"/><Relationship Id="rId7" Type="http://schemas.microsoft.com/office/2007/relationships/diagramDrawing" Target="../diagrams/drawing12.xml"/><Relationship Id="rId12" Type="http://schemas.microsoft.com/office/2007/relationships/diagramDrawing" Target="../diagrams/drawing13.xml"/><Relationship Id="rId17" Type="http://schemas.microsoft.com/office/2007/relationships/diagramDrawing" Target="../diagrams/drawing14.xml"/><Relationship Id="rId2" Type="http://schemas.openxmlformats.org/officeDocument/2006/relationships/image" Target="../media/image3.jpg"/><Relationship Id="rId16" Type="http://schemas.openxmlformats.org/officeDocument/2006/relationships/diagramColors" Target="../diagrams/colors14.xml"/><Relationship Id="rId1" Type="http://schemas.openxmlformats.org/officeDocument/2006/relationships/slideLayout" Target="../slideLayouts/slideLayout8.xml"/><Relationship Id="rId6" Type="http://schemas.openxmlformats.org/officeDocument/2006/relationships/diagramColors" Target="../diagrams/colors12.xml"/><Relationship Id="rId11" Type="http://schemas.openxmlformats.org/officeDocument/2006/relationships/diagramColors" Target="../diagrams/colors13.xml"/><Relationship Id="rId5" Type="http://schemas.openxmlformats.org/officeDocument/2006/relationships/diagramQuickStyle" Target="../diagrams/quickStyle12.xml"/><Relationship Id="rId15" Type="http://schemas.openxmlformats.org/officeDocument/2006/relationships/diagramQuickStyle" Target="../diagrams/quickStyle14.xml"/><Relationship Id="rId10" Type="http://schemas.openxmlformats.org/officeDocument/2006/relationships/diagramQuickStyle" Target="../diagrams/quickStyle13.xml"/><Relationship Id="rId4" Type="http://schemas.openxmlformats.org/officeDocument/2006/relationships/diagramLayout" Target="../diagrams/layout12.xml"/><Relationship Id="rId9" Type="http://schemas.openxmlformats.org/officeDocument/2006/relationships/diagramLayout" Target="../diagrams/layout13.xml"/><Relationship Id="rId14" Type="http://schemas.openxmlformats.org/officeDocument/2006/relationships/diagramLayout" Target="../diagrams/layout14.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16.xml"/><Relationship Id="rId13" Type="http://schemas.openxmlformats.org/officeDocument/2006/relationships/diagramData" Target="../diagrams/data17.xml"/><Relationship Id="rId18" Type="http://schemas.openxmlformats.org/officeDocument/2006/relationships/chart" Target="../charts/chart1.xml"/><Relationship Id="rId3" Type="http://schemas.openxmlformats.org/officeDocument/2006/relationships/diagramData" Target="../diagrams/data15.xml"/><Relationship Id="rId7" Type="http://schemas.microsoft.com/office/2007/relationships/diagramDrawing" Target="../diagrams/drawing15.xml"/><Relationship Id="rId12" Type="http://schemas.microsoft.com/office/2007/relationships/diagramDrawing" Target="../diagrams/drawing16.xml"/><Relationship Id="rId17" Type="http://schemas.microsoft.com/office/2007/relationships/diagramDrawing" Target="../diagrams/drawing17.xml"/><Relationship Id="rId2" Type="http://schemas.openxmlformats.org/officeDocument/2006/relationships/image" Target="../media/image3.jpg"/><Relationship Id="rId16" Type="http://schemas.openxmlformats.org/officeDocument/2006/relationships/diagramColors" Target="../diagrams/colors17.xml"/><Relationship Id="rId1" Type="http://schemas.openxmlformats.org/officeDocument/2006/relationships/slideLayout" Target="../slideLayouts/slideLayout8.xml"/><Relationship Id="rId6" Type="http://schemas.openxmlformats.org/officeDocument/2006/relationships/diagramColors" Target="../diagrams/colors15.xml"/><Relationship Id="rId11" Type="http://schemas.openxmlformats.org/officeDocument/2006/relationships/diagramColors" Target="../diagrams/colors16.xml"/><Relationship Id="rId5" Type="http://schemas.openxmlformats.org/officeDocument/2006/relationships/diagramQuickStyle" Target="../diagrams/quickStyle15.xml"/><Relationship Id="rId15" Type="http://schemas.openxmlformats.org/officeDocument/2006/relationships/diagramQuickStyle" Target="../diagrams/quickStyle17.xml"/><Relationship Id="rId10" Type="http://schemas.openxmlformats.org/officeDocument/2006/relationships/diagramQuickStyle" Target="../diagrams/quickStyle16.xml"/><Relationship Id="rId4" Type="http://schemas.openxmlformats.org/officeDocument/2006/relationships/diagramLayout" Target="../diagrams/layout15.xml"/><Relationship Id="rId9" Type="http://schemas.openxmlformats.org/officeDocument/2006/relationships/diagramLayout" Target="../diagrams/layout16.xml"/><Relationship Id="rId14" Type="http://schemas.openxmlformats.org/officeDocument/2006/relationships/diagramLayout" Target="../diagrams/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277813" y="1857374"/>
            <a:ext cx="4008437" cy="3657601"/>
          </a:xfrm>
          <a:ln>
            <a:solidFill>
              <a:srgbClr val="36E6DD"/>
            </a:solidFill>
          </a:ln>
          <a:effectLst>
            <a:glow rad="63500">
              <a:schemeClr val="accent1">
                <a:satMod val="175000"/>
                <a:alpha val="40000"/>
              </a:schemeClr>
            </a:glow>
            <a:outerShdw blurRad="50800" dist="38100" dir="5400000" algn="t" rotWithShape="0">
              <a:prstClr val="black">
                <a:alpha val="40000"/>
              </a:prstClr>
            </a:outerShdw>
          </a:effectLst>
        </p:spPr>
        <p:txBody>
          <a:bodyPr>
            <a:noAutofit/>
          </a:bodyPr>
          <a:lstStyle/>
          <a:p>
            <a:pPr algn="ctr"/>
            <a:r>
              <a:rPr lang="en-GB" sz="4400" b="1" dirty="0" smtClean="0">
                <a:solidFill>
                  <a:srgbClr val="36E6DD"/>
                </a:solidFill>
                <a:latin typeface="Algerian" panose="04020705040A02060702" pitchFamily="82" charset="0"/>
              </a:rPr>
              <a:t>ATlIQ </a:t>
            </a:r>
            <a:r>
              <a:rPr lang="en-GB" sz="4400" b="1" dirty="0" smtClean="0">
                <a:solidFill>
                  <a:srgbClr val="36E6DD"/>
                </a:solidFill>
                <a:latin typeface="Algerian" panose="04020705040A02060702" pitchFamily="82" charset="0"/>
              </a:rPr>
              <a:t>MART’S FESTIVE PROMOTIONS AND ITS IMPACT</a:t>
            </a:r>
            <a:br>
              <a:rPr lang="en-GB" sz="4400" b="1" dirty="0" smtClean="0">
                <a:solidFill>
                  <a:srgbClr val="36E6DD"/>
                </a:solidFill>
                <a:latin typeface="Algerian" panose="04020705040A02060702" pitchFamily="82" charset="0"/>
              </a:rPr>
            </a:br>
            <a:r>
              <a:rPr lang="en-GB" sz="4400" b="1" dirty="0" smtClean="0">
                <a:solidFill>
                  <a:srgbClr val="36E6DD"/>
                </a:solidFill>
                <a:latin typeface="Algerian" panose="04020705040A02060702" pitchFamily="82" charset="0"/>
              </a:rPr>
              <a:t>ANALYSIS</a:t>
            </a:r>
            <a:endParaRPr lang="en-IN" sz="4400" b="1" dirty="0">
              <a:solidFill>
                <a:srgbClr val="36E6DD"/>
              </a:solidFill>
              <a:latin typeface="Algerian" panose="04020705040A02060702" pitchFamily="82" charset="0"/>
            </a:endParaRPr>
          </a:p>
        </p:txBody>
      </p:sp>
      <p:pic>
        <p:nvPicPr>
          <p:cNvPr id="20" name="Content Placeholder 1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21312" y="1990725"/>
            <a:ext cx="6334125" cy="3800475"/>
          </a:xfr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638" y="85725"/>
            <a:ext cx="1728788" cy="1609186"/>
          </a:xfrm>
          <a:prstGeom prst="rect">
            <a:avLst/>
          </a:prstGeom>
        </p:spPr>
      </p:pic>
      <p:cxnSp>
        <p:nvCxnSpPr>
          <p:cNvPr id="23" name="Straight Connector 22"/>
          <p:cNvCxnSpPr/>
          <p:nvPr/>
        </p:nvCxnSpPr>
        <p:spPr>
          <a:xfrm flipH="1">
            <a:off x="277813" y="5791200"/>
            <a:ext cx="4732337" cy="1"/>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
        <p:nvSpPr>
          <p:cNvPr id="30" name="TextBox 29"/>
          <p:cNvSpPr txBox="1"/>
          <p:nvPr/>
        </p:nvSpPr>
        <p:spPr>
          <a:xfrm>
            <a:off x="1628775" y="5934670"/>
            <a:ext cx="3476625" cy="923330"/>
          </a:xfrm>
          <a:prstGeom prst="rect">
            <a:avLst/>
          </a:prstGeom>
          <a:noFill/>
        </p:spPr>
        <p:txBody>
          <a:bodyPr wrap="square" rtlCol="0">
            <a:spAutoFit/>
          </a:bodyPr>
          <a:lstStyle/>
          <a:p>
            <a:r>
              <a:rPr lang="en-GB" b="1" dirty="0" smtClean="0">
                <a:solidFill>
                  <a:schemeClr val="bg1"/>
                </a:solidFill>
              </a:rPr>
              <a:t>Presented By </a:t>
            </a:r>
          </a:p>
          <a:p>
            <a:r>
              <a:rPr lang="en-GB" b="1" dirty="0">
                <a:solidFill>
                  <a:schemeClr val="bg1"/>
                </a:solidFill>
              </a:rPr>
              <a:t> </a:t>
            </a:r>
            <a:r>
              <a:rPr lang="en-GB" b="1" dirty="0" smtClean="0">
                <a:solidFill>
                  <a:schemeClr val="bg1"/>
                </a:solidFill>
              </a:rPr>
              <a:t>             Tania Das</a:t>
            </a:r>
          </a:p>
          <a:p>
            <a:r>
              <a:rPr lang="en-GB" b="1" dirty="0">
                <a:solidFill>
                  <a:schemeClr val="bg1"/>
                </a:solidFill>
              </a:rPr>
              <a:t> </a:t>
            </a:r>
            <a:r>
              <a:rPr lang="en-GB" b="1" dirty="0" smtClean="0">
                <a:solidFill>
                  <a:schemeClr val="bg1"/>
                </a:solidFill>
              </a:rPr>
              <a:t>         AKA  Peter Pandey</a:t>
            </a:r>
            <a:endParaRPr lang="en-IN" b="1" dirty="0">
              <a:solidFill>
                <a:schemeClr val="bg1"/>
              </a:solidFill>
            </a:endParaRPr>
          </a:p>
        </p:txBody>
      </p:sp>
    </p:spTree>
    <p:extLst>
      <p:ext uri="{BB962C8B-B14F-4D97-AF65-F5344CB8AC3E}">
        <p14:creationId xmlns:p14="http://schemas.microsoft.com/office/powerpoint/2010/main" val="1767657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8" y="114301"/>
            <a:ext cx="1433512" cy="1334338"/>
          </a:xfrm>
          <a:prstGeom prst="rect">
            <a:avLst/>
          </a:prstGeom>
        </p:spPr>
      </p:pic>
      <p:sp>
        <p:nvSpPr>
          <p:cNvPr id="3" name="TextBox 2"/>
          <p:cNvSpPr txBox="1"/>
          <p:nvPr/>
        </p:nvSpPr>
        <p:spPr>
          <a:xfrm>
            <a:off x="1828800" y="190500"/>
            <a:ext cx="9307902" cy="707886"/>
          </a:xfrm>
          <a:prstGeom prst="rect">
            <a:avLst/>
          </a:prstGeom>
          <a:solidFill>
            <a:srgbClr val="36E6DD"/>
          </a:solidFill>
          <a:effectLst>
            <a:glow rad="101600">
              <a:schemeClr val="accent5">
                <a:satMod val="175000"/>
                <a:alpha val="40000"/>
              </a:schemeClr>
            </a:glow>
            <a:innerShdw blurRad="114300">
              <a:prstClr val="black"/>
            </a:innerShdw>
          </a:effectLst>
        </p:spPr>
        <p:txBody>
          <a:bodyPr wrap="square" rtlCol="0">
            <a:spAutoFit/>
          </a:bodyPr>
          <a:lstStyle/>
          <a:p>
            <a:pPr algn="ctr"/>
            <a:r>
              <a:rPr lang="en-GB" sz="40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AD-HOC REQUESTS AND IT’S SOLUTIONS</a:t>
            </a:r>
            <a:endParaRPr lang="en-IN"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endParaRPr>
          </a:p>
        </p:txBody>
      </p:sp>
      <p:graphicFrame>
        <p:nvGraphicFramePr>
          <p:cNvPr id="12" name="Diagram 11"/>
          <p:cNvGraphicFramePr/>
          <p:nvPr>
            <p:extLst>
              <p:ext uri="{D42A27DB-BD31-4B8C-83A1-F6EECF244321}">
                <p14:modId xmlns:p14="http://schemas.microsoft.com/office/powerpoint/2010/main" val="1411373987"/>
              </p:ext>
            </p:extLst>
          </p:nvPr>
        </p:nvGraphicFramePr>
        <p:xfrm>
          <a:off x="8790315" y="1561382"/>
          <a:ext cx="2846717" cy="19495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p:cNvGraphicFramePr/>
          <p:nvPr>
            <p:extLst>
              <p:ext uri="{D42A27DB-BD31-4B8C-83A1-F6EECF244321}">
                <p14:modId xmlns:p14="http://schemas.microsoft.com/office/powerpoint/2010/main" val="679306348"/>
              </p:ext>
            </p:extLst>
          </p:nvPr>
        </p:nvGraphicFramePr>
        <p:xfrm>
          <a:off x="90488" y="1035169"/>
          <a:ext cx="7297943" cy="58228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6"/>
          <p:cNvGraphicFramePr/>
          <p:nvPr>
            <p:extLst>
              <p:ext uri="{D42A27DB-BD31-4B8C-83A1-F6EECF244321}">
                <p14:modId xmlns:p14="http://schemas.microsoft.com/office/powerpoint/2010/main" val="1387771411"/>
              </p:ext>
            </p:extLst>
          </p:nvPr>
        </p:nvGraphicFramePr>
        <p:xfrm>
          <a:off x="7125419" y="1164566"/>
          <a:ext cx="4865299" cy="243265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8" name="Chart 7"/>
          <p:cNvGraphicFramePr>
            <a:graphicFrameLocks/>
          </p:cNvGraphicFramePr>
          <p:nvPr>
            <p:extLst>
              <p:ext uri="{D42A27DB-BD31-4B8C-83A1-F6EECF244321}">
                <p14:modId xmlns:p14="http://schemas.microsoft.com/office/powerpoint/2010/main" val="222620973"/>
              </p:ext>
            </p:extLst>
          </p:nvPr>
        </p:nvGraphicFramePr>
        <p:xfrm>
          <a:off x="7263442" y="3804249"/>
          <a:ext cx="4744528" cy="2887800"/>
        </p:xfrm>
        <a:graphic>
          <a:graphicData uri="http://schemas.openxmlformats.org/drawingml/2006/chart">
            <c:chart xmlns:c="http://schemas.openxmlformats.org/drawingml/2006/chart" xmlns:r="http://schemas.openxmlformats.org/officeDocument/2006/relationships" r:id="rId18"/>
          </a:graphicData>
        </a:graphic>
      </p:graphicFrame>
    </p:spTree>
    <p:extLst>
      <p:ext uri="{BB962C8B-B14F-4D97-AF65-F5344CB8AC3E}">
        <p14:creationId xmlns:p14="http://schemas.microsoft.com/office/powerpoint/2010/main" val="21263614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8" y="114301"/>
            <a:ext cx="1433512" cy="1334338"/>
          </a:xfrm>
          <a:prstGeom prst="rect">
            <a:avLst/>
          </a:prstGeom>
        </p:spPr>
      </p:pic>
      <p:sp>
        <p:nvSpPr>
          <p:cNvPr id="3" name="TextBox 2"/>
          <p:cNvSpPr txBox="1"/>
          <p:nvPr/>
        </p:nvSpPr>
        <p:spPr>
          <a:xfrm>
            <a:off x="1828800" y="190500"/>
            <a:ext cx="9307902" cy="707886"/>
          </a:xfrm>
          <a:prstGeom prst="rect">
            <a:avLst/>
          </a:prstGeom>
          <a:solidFill>
            <a:srgbClr val="36E6DD"/>
          </a:solidFill>
          <a:effectLst>
            <a:glow rad="101600">
              <a:schemeClr val="accent5">
                <a:satMod val="175000"/>
                <a:alpha val="40000"/>
              </a:schemeClr>
            </a:glow>
            <a:innerShdw blurRad="114300">
              <a:prstClr val="black"/>
            </a:innerShdw>
          </a:effectLst>
        </p:spPr>
        <p:txBody>
          <a:bodyPr wrap="square" rtlCol="0">
            <a:spAutoFit/>
          </a:bodyPr>
          <a:lstStyle/>
          <a:p>
            <a:pPr algn="ctr"/>
            <a:r>
              <a:rPr lang="en-GB" sz="40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AD-HOC REQUESTS AND IT’S SOLUTIONS</a:t>
            </a:r>
            <a:endParaRPr lang="en-IN"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endParaRPr>
          </a:p>
        </p:txBody>
      </p:sp>
      <p:graphicFrame>
        <p:nvGraphicFramePr>
          <p:cNvPr id="12" name="Diagram 11"/>
          <p:cNvGraphicFramePr/>
          <p:nvPr>
            <p:extLst>
              <p:ext uri="{D42A27DB-BD31-4B8C-83A1-F6EECF244321}">
                <p14:modId xmlns:p14="http://schemas.microsoft.com/office/powerpoint/2010/main" val="1411373987"/>
              </p:ext>
            </p:extLst>
          </p:nvPr>
        </p:nvGraphicFramePr>
        <p:xfrm>
          <a:off x="8790315" y="1561382"/>
          <a:ext cx="2846717" cy="19495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p:cNvGraphicFramePr/>
          <p:nvPr>
            <p:extLst>
              <p:ext uri="{D42A27DB-BD31-4B8C-83A1-F6EECF244321}">
                <p14:modId xmlns:p14="http://schemas.microsoft.com/office/powerpoint/2010/main" val="1287431252"/>
              </p:ext>
            </p:extLst>
          </p:nvPr>
        </p:nvGraphicFramePr>
        <p:xfrm>
          <a:off x="-491702" y="1026545"/>
          <a:ext cx="7297943" cy="583145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6"/>
          <p:cNvGraphicFramePr/>
          <p:nvPr>
            <p:extLst>
              <p:ext uri="{D42A27DB-BD31-4B8C-83A1-F6EECF244321}">
                <p14:modId xmlns:p14="http://schemas.microsoft.com/office/powerpoint/2010/main" val="3467895769"/>
              </p:ext>
            </p:extLst>
          </p:nvPr>
        </p:nvGraphicFramePr>
        <p:xfrm>
          <a:off x="7470475" y="1164565"/>
          <a:ext cx="4520243" cy="251028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97917574"/>
              </p:ext>
            </p:extLst>
          </p:nvPr>
        </p:nvGraphicFramePr>
        <p:xfrm>
          <a:off x="4983191" y="1199864"/>
          <a:ext cx="2599428" cy="2328339"/>
        </p:xfrm>
        <a:graphic>
          <a:graphicData uri="http://schemas.openxmlformats.org/drawingml/2006/table">
            <a:tbl>
              <a:tblPr/>
              <a:tblGrid>
                <a:gridCol w="866476"/>
                <a:gridCol w="866476"/>
                <a:gridCol w="866476"/>
              </a:tblGrid>
              <a:tr h="293264">
                <a:tc>
                  <a:txBody>
                    <a:bodyPr/>
                    <a:lstStyle/>
                    <a:p>
                      <a:pPr algn="l" rtl="0" fontAlgn="b"/>
                      <a:r>
                        <a:rPr lang="en-IN" sz="1600" b="1" i="0" u="none" strike="noStrike" dirty="0">
                          <a:solidFill>
                            <a:srgbClr val="000000"/>
                          </a:solidFill>
                          <a:effectLst/>
                          <a:latin typeface="Calibri" panose="020F0502020204030204" pitchFamily="34" charset="0"/>
                        </a:rPr>
                        <a:t>category</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6E6DD"/>
                    </a:solidFill>
                  </a:tcPr>
                </a:tc>
                <a:tc>
                  <a:txBody>
                    <a:bodyPr/>
                    <a:lstStyle/>
                    <a:p>
                      <a:pPr algn="l" rtl="0" fontAlgn="b"/>
                      <a:r>
                        <a:rPr lang="en-IN" sz="1600" b="1" i="0" u="none" strike="noStrike" dirty="0">
                          <a:solidFill>
                            <a:srgbClr val="000000"/>
                          </a:solidFill>
                          <a:effectLst/>
                          <a:latin typeface="Calibri" panose="020F0502020204030204" pitchFamily="34" charset="0"/>
                        </a:rPr>
                        <a:t>isu_perc</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6E6DD"/>
                    </a:solidFill>
                  </a:tcPr>
                </a:tc>
                <a:tc>
                  <a:txBody>
                    <a:bodyPr/>
                    <a:lstStyle/>
                    <a:p>
                      <a:pPr algn="l" rtl="0" fontAlgn="b"/>
                      <a:r>
                        <a:rPr lang="en-IN" sz="1600" b="1" i="0" u="none" strike="noStrike" dirty="0">
                          <a:solidFill>
                            <a:srgbClr val="000000"/>
                          </a:solidFill>
                          <a:effectLst/>
                          <a:latin typeface="Calibri" panose="020F0502020204030204" pitchFamily="34" charset="0"/>
                        </a:rPr>
                        <a:t>rnk</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6E6DD"/>
                    </a:solidFill>
                  </a:tcPr>
                </a:tc>
              </a:tr>
              <a:tr h="506547">
                <a:tc>
                  <a:txBody>
                    <a:bodyPr/>
                    <a:lstStyle/>
                    <a:p>
                      <a:pPr algn="l" rtl="0" fontAlgn="b"/>
                      <a:r>
                        <a:rPr lang="en-IN" sz="1400" b="1" i="0" u="none" strike="noStrike">
                          <a:solidFill>
                            <a:srgbClr val="000000"/>
                          </a:solidFill>
                          <a:effectLst/>
                          <a:latin typeface="Calibri" panose="020F0502020204030204" pitchFamily="34" charset="0"/>
                        </a:rPr>
                        <a:t>Home Appliances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l" rtl="0" fontAlgn="b"/>
                      <a:r>
                        <a:rPr lang="en-IN" sz="1400" b="1" i="0" u="none" strike="noStrike">
                          <a:solidFill>
                            <a:srgbClr val="000000"/>
                          </a:solidFill>
                          <a:effectLst/>
                          <a:latin typeface="Calibri" panose="020F0502020204030204" pitchFamily="34" charset="0"/>
                        </a:rPr>
                        <a:t>244.23</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l" rtl="0" fontAlgn="b"/>
                      <a:r>
                        <a:rPr lang="en-IN" sz="1400" b="1" i="0" u="none" strike="noStrike">
                          <a:solidFill>
                            <a:srgbClr val="000000"/>
                          </a:solidFill>
                          <a:effectLst/>
                          <a:latin typeface="Calibri" panose="020F0502020204030204" pitchFamily="34" charset="0"/>
                        </a:rPr>
                        <a:t>1</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257717">
                <a:tc>
                  <a:txBody>
                    <a:bodyPr/>
                    <a:lstStyle/>
                    <a:p>
                      <a:pPr algn="l" rtl="0" fontAlgn="b"/>
                      <a:r>
                        <a:rPr lang="en-IN" sz="1400" b="1" i="0" u="none" strike="noStrike">
                          <a:solidFill>
                            <a:srgbClr val="000000"/>
                          </a:solidFill>
                          <a:effectLst/>
                          <a:latin typeface="Calibri" panose="020F0502020204030204" pitchFamily="34" charset="0"/>
                        </a:rPr>
                        <a:t>Combo1</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l" rtl="0" fontAlgn="b"/>
                      <a:r>
                        <a:rPr lang="en-IN" sz="1400" b="1" i="0" u="none" strike="noStrike">
                          <a:solidFill>
                            <a:srgbClr val="000000"/>
                          </a:solidFill>
                          <a:effectLst/>
                          <a:latin typeface="Calibri" panose="020F0502020204030204" pitchFamily="34" charset="0"/>
                        </a:rPr>
                        <a:t>202.36</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l" rtl="0" fontAlgn="b"/>
                      <a:r>
                        <a:rPr lang="en-IN" sz="1400" b="1" i="0" u="none" strike="noStrike">
                          <a:solidFill>
                            <a:srgbClr val="000000"/>
                          </a:solidFill>
                          <a:effectLst/>
                          <a:latin typeface="Calibri" panose="020F0502020204030204" pitchFamily="34" charset="0"/>
                        </a:rPr>
                        <a:t>2</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257717">
                <a:tc>
                  <a:txBody>
                    <a:bodyPr/>
                    <a:lstStyle/>
                    <a:p>
                      <a:pPr algn="l" rtl="0" fontAlgn="b"/>
                      <a:r>
                        <a:rPr lang="en-IN" sz="1400" b="1" i="0" u="none" strike="noStrike">
                          <a:solidFill>
                            <a:srgbClr val="000000"/>
                          </a:solidFill>
                          <a:effectLst/>
                          <a:latin typeface="Calibri" panose="020F0502020204030204" pitchFamily="34" charset="0"/>
                        </a:rPr>
                        <a:t>Home Care</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l" rtl="0" fontAlgn="b"/>
                      <a:r>
                        <a:rPr lang="en-IN" sz="1400" b="1" i="0" u="none" strike="noStrike">
                          <a:solidFill>
                            <a:srgbClr val="000000"/>
                          </a:solidFill>
                          <a:effectLst/>
                          <a:latin typeface="Calibri" panose="020F0502020204030204" pitchFamily="34" charset="0"/>
                        </a:rPr>
                        <a:t>79.63</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l" rtl="0" fontAlgn="b"/>
                      <a:r>
                        <a:rPr lang="en-IN" sz="1400" b="1" i="0" u="none" strike="noStrike">
                          <a:solidFill>
                            <a:srgbClr val="000000"/>
                          </a:solidFill>
                          <a:effectLst/>
                          <a:latin typeface="Calibri" panose="020F0502020204030204" pitchFamily="34" charset="0"/>
                        </a:rPr>
                        <a:t>3</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506547">
                <a:tc>
                  <a:txBody>
                    <a:bodyPr/>
                    <a:lstStyle/>
                    <a:p>
                      <a:pPr algn="l" rtl="0" fontAlgn="b"/>
                      <a:r>
                        <a:rPr lang="en-IN" sz="1400" b="1" i="0" u="none" strike="noStrike">
                          <a:solidFill>
                            <a:srgbClr val="000000"/>
                          </a:solidFill>
                          <a:effectLst/>
                          <a:latin typeface="Calibri" panose="020F0502020204030204" pitchFamily="34" charset="0"/>
                        </a:rPr>
                        <a:t>Personal Care</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l" rtl="0" fontAlgn="b"/>
                      <a:r>
                        <a:rPr lang="en-IN" sz="1400" b="1" i="0" u="none" strike="noStrike">
                          <a:solidFill>
                            <a:srgbClr val="000000"/>
                          </a:solidFill>
                          <a:effectLst/>
                          <a:latin typeface="Calibri" panose="020F0502020204030204" pitchFamily="34" charset="0"/>
                        </a:rPr>
                        <a:t>31.06</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l" rtl="0" fontAlgn="b"/>
                      <a:r>
                        <a:rPr lang="en-IN" sz="1400" b="1" i="0" u="none" strike="noStrike">
                          <a:solidFill>
                            <a:srgbClr val="000000"/>
                          </a:solidFill>
                          <a:effectLst/>
                          <a:latin typeface="Calibri" panose="020F0502020204030204" pitchFamily="34" charset="0"/>
                        </a:rPr>
                        <a:t>4</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506547">
                <a:tc>
                  <a:txBody>
                    <a:bodyPr/>
                    <a:lstStyle/>
                    <a:p>
                      <a:pPr algn="l" rtl="0" fontAlgn="b"/>
                      <a:r>
                        <a:rPr lang="en-IN" sz="1400" b="1" i="0" u="none" strike="noStrike">
                          <a:solidFill>
                            <a:srgbClr val="000000"/>
                          </a:solidFill>
                          <a:effectLst/>
                          <a:latin typeface="Calibri" panose="020F0502020204030204" pitchFamily="34" charset="0"/>
                        </a:rPr>
                        <a:t>Grocery &amp; Staples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l" rtl="0" fontAlgn="b"/>
                      <a:r>
                        <a:rPr lang="en-IN" sz="1400" b="1" i="0" u="none" strike="noStrike">
                          <a:solidFill>
                            <a:srgbClr val="000000"/>
                          </a:solidFill>
                          <a:effectLst/>
                          <a:latin typeface="Calibri" panose="020F0502020204030204" pitchFamily="34" charset="0"/>
                        </a:rPr>
                        <a:t>18.05</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l" rtl="0" fontAlgn="b"/>
                      <a:r>
                        <a:rPr lang="en-IN" sz="1400" b="1" i="0" u="none" strike="noStrike" dirty="0">
                          <a:solidFill>
                            <a:srgbClr val="000000"/>
                          </a:solidFill>
                          <a:effectLst/>
                          <a:latin typeface="Calibri" panose="020F0502020204030204" pitchFamily="34" charset="0"/>
                        </a:rPr>
                        <a:t>5</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bl>
          </a:graphicData>
        </a:graphic>
      </p:graphicFrame>
      <p:graphicFrame>
        <p:nvGraphicFramePr>
          <p:cNvPr id="9" name="Chart 8"/>
          <p:cNvGraphicFramePr>
            <a:graphicFrameLocks/>
          </p:cNvGraphicFramePr>
          <p:nvPr>
            <p:extLst>
              <p:ext uri="{D42A27DB-BD31-4B8C-83A1-F6EECF244321}">
                <p14:modId xmlns:p14="http://schemas.microsoft.com/office/powerpoint/2010/main" val="2380081936"/>
              </p:ext>
            </p:extLst>
          </p:nvPr>
        </p:nvGraphicFramePr>
        <p:xfrm>
          <a:off x="6722781" y="3868947"/>
          <a:ext cx="5138540" cy="2743200"/>
        </p:xfrm>
        <a:graphic>
          <a:graphicData uri="http://schemas.openxmlformats.org/drawingml/2006/chart">
            <c:chart xmlns:c="http://schemas.openxmlformats.org/drawingml/2006/chart" xmlns:r="http://schemas.openxmlformats.org/officeDocument/2006/relationships" r:id="rId18"/>
          </a:graphicData>
        </a:graphic>
      </p:graphicFrame>
    </p:spTree>
    <p:extLst>
      <p:ext uri="{BB962C8B-B14F-4D97-AF65-F5344CB8AC3E}">
        <p14:creationId xmlns:p14="http://schemas.microsoft.com/office/powerpoint/2010/main" val="13029052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8" y="114301"/>
            <a:ext cx="1433512" cy="1334338"/>
          </a:xfrm>
          <a:prstGeom prst="rect">
            <a:avLst/>
          </a:prstGeom>
        </p:spPr>
      </p:pic>
      <p:sp>
        <p:nvSpPr>
          <p:cNvPr id="3" name="TextBox 2"/>
          <p:cNvSpPr txBox="1"/>
          <p:nvPr/>
        </p:nvSpPr>
        <p:spPr>
          <a:xfrm>
            <a:off x="1828800" y="190500"/>
            <a:ext cx="9307902" cy="707886"/>
          </a:xfrm>
          <a:prstGeom prst="rect">
            <a:avLst/>
          </a:prstGeom>
          <a:solidFill>
            <a:srgbClr val="36E6DD"/>
          </a:solidFill>
          <a:effectLst>
            <a:glow rad="101600">
              <a:schemeClr val="accent5">
                <a:satMod val="175000"/>
                <a:alpha val="40000"/>
              </a:schemeClr>
            </a:glow>
            <a:innerShdw blurRad="114300">
              <a:prstClr val="black"/>
            </a:innerShdw>
          </a:effectLst>
        </p:spPr>
        <p:txBody>
          <a:bodyPr wrap="square" rtlCol="0">
            <a:spAutoFit/>
          </a:bodyPr>
          <a:lstStyle/>
          <a:p>
            <a:pPr algn="ctr"/>
            <a:r>
              <a:rPr lang="en-GB" sz="40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AD-HOC REQUESTS AND IT’S SOLUTIONS</a:t>
            </a:r>
            <a:endParaRPr lang="en-IN"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endParaRPr>
          </a:p>
        </p:txBody>
      </p:sp>
      <p:graphicFrame>
        <p:nvGraphicFramePr>
          <p:cNvPr id="12" name="Diagram 11"/>
          <p:cNvGraphicFramePr/>
          <p:nvPr>
            <p:extLst>
              <p:ext uri="{D42A27DB-BD31-4B8C-83A1-F6EECF244321}">
                <p14:modId xmlns:p14="http://schemas.microsoft.com/office/powerpoint/2010/main" val="1411373987"/>
              </p:ext>
            </p:extLst>
          </p:nvPr>
        </p:nvGraphicFramePr>
        <p:xfrm>
          <a:off x="8790315" y="1561382"/>
          <a:ext cx="2846717" cy="19495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p:cNvGraphicFramePr/>
          <p:nvPr>
            <p:extLst>
              <p:ext uri="{D42A27DB-BD31-4B8C-83A1-F6EECF244321}">
                <p14:modId xmlns:p14="http://schemas.microsoft.com/office/powerpoint/2010/main" val="4133908034"/>
              </p:ext>
            </p:extLst>
          </p:nvPr>
        </p:nvGraphicFramePr>
        <p:xfrm>
          <a:off x="250169" y="1035169"/>
          <a:ext cx="7297943" cy="58228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6"/>
          <p:cNvGraphicFramePr/>
          <p:nvPr>
            <p:extLst>
              <p:ext uri="{D42A27DB-BD31-4B8C-83A1-F6EECF244321}">
                <p14:modId xmlns:p14="http://schemas.microsoft.com/office/powerpoint/2010/main" val="578212583"/>
              </p:ext>
            </p:extLst>
          </p:nvPr>
        </p:nvGraphicFramePr>
        <p:xfrm>
          <a:off x="7470475" y="1164565"/>
          <a:ext cx="4520243" cy="282946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pic>
        <p:nvPicPr>
          <p:cNvPr id="2" name="Picture 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401562" y="4024104"/>
            <a:ext cx="4433879" cy="2743438"/>
          </a:xfrm>
          <a:prstGeom prst="rect">
            <a:avLst/>
          </a:prstGeom>
          <a:ln w="76200">
            <a:solidFill>
              <a:srgbClr val="002060"/>
            </a:solidFill>
          </a:ln>
        </p:spPr>
      </p:pic>
    </p:spTree>
    <p:extLst>
      <p:ext uri="{BB962C8B-B14F-4D97-AF65-F5344CB8AC3E}">
        <p14:creationId xmlns:p14="http://schemas.microsoft.com/office/powerpoint/2010/main" val="17075516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8" y="114301"/>
            <a:ext cx="1433512" cy="1334338"/>
          </a:xfrm>
          <a:prstGeom prst="rect">
            <a:avLst/>
          </a:prstGeom>
        </p:spPr>
      </p:pic>
      <p:sp>
        <p:nvSpPr>
          <p:cNvPr id="3" name="TextBox 2"/>
          <p:cNvSpPr txBox="1"/>
          <p:nvPr/>
        </p:nvSpPr>
        <p:spPr>
          <a:xfrm>
            <a:off x="3217653" y="190500"/>
            <a:ext cx="6633714" cy="707886"/>
          </a:xfrm>
          <a:prstGeom prst="rect">
            <a:avLst/>
          </a:prstGeom>
          <a:solidFill>
            <a:srgbClr val="36E6DD"/>
          </a:solidFill>
          <a:effectLst>
            <a:glow rad="101600">
              <a:schemeClr val="accent5">
                <a:satMod val="175000"/>
                <a:alpha val="40000"/>
              </a:schemeClr>
            </a:glow>
            <a:innerShdw blurRad="114300">
              <a:prstClr val="black"/>
            </a:innerShdw>
          </a:effectLst>
        </p:spPr>
        <p:txBody>
          <a:bodyPr wrap="square" rtlCol="0">
            <a:spAutoFit/>
          </a:bodyPr>
          <a:lstStyle/>
          <a:p>
            <a:pPr algn="ctr"/>
            <a:r>
              <a:rPr lang="en-GB" sz="40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POWER BI DASHBOARD</a:t>
            </a:r>
            <a:endParaRPr lang="en-IN"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endParaRPr>
          </a:p>
        </p:txBody>
      </p:sp>
      <p:graphicFrame>
        <p:nvGraphicFramePr>
          <p:cNvPr id="12" name="Diagram 11"/>
          <p:cNvGraphicFramePr/>
          <p:nvPr>
            <p:extLst>
              <p:ext uri="{D42A27DB-BD31-4B8C-83A1-F6EECF244321}">
                <p14:modId xmlns:p14="http://schemas.microsoft.com/office/powerpoint/2010/main" val="1411373987"/>
              </p:ext>
            </p:extLst>
          </p:nvPr>
        </p:nvGraphicFramePr>
        <p:xfrm>
          <a:off x="8790315" y="1561382"/>
          <a:ext cx="2846717" cy="19495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409986" y="1007390"/>
            <a:ext cx="7441381" cy="5850610"/>
          </a:xfrm>
          <a:prstGeom prst="rect">
            <a:avLst/>
          </a:prstGeom>
        </p:spPr>
      </p:pic>
    </p:spTree>
    <p:extLst>
      <p:ext uri="{BB962C8B-B14F-4D97-AF65-F5344CB8AC3E}">
        <p14:creationId xmlns:p14="http://schemas.microsoft.com/office/powerpoint/2010/main" val="33194130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8" y="114301"/>
            <a:ext cx="1433512" cy="1334338"/>
          </a:xfrm>
          <a:prstGeom prst="rect">
            <a:avLst/>
          </a:prstGeom>
        </p:spPr>
      </p:pic>
      <p:sp>
        <p:nvSpPr>
          <p:cNvPr id="3" name="TextBox 2"/>
          <p:cNvSpPr txBox="1"/>
          <p:nvPr/>
        </p:nvSpPr>
        <p:spPr>
          <a:xfrm>
            <a:off x="3217653" y="190500"/>
            <a:ext cx="6633714" cy="707886"/>
          </a:xfrm>
          <a:prstGeom prst="rect">
            <a:avLst/>
          </a:prstGeom>
          <a:solidFill>
            <a:srgbClr val="36E6DD"/>
          </a:solidFill>
          <a:effectLst>
            <a:glow rad="101600">
              <a:schemeClr val="accent5">
                <a:satMod val="175000"/>
                <a:alpha val="40000"/>
              </a:schemeClr>
            </a:glow>
            <a:innerShdw blurRad="114300">
              <a:prstClr val="black"/>
            </a:innerShdw>
          </a:effectLst>
        </p:spPr>
        <p:txBody>
          <a:bodyPr wrap="square" rtlCol="0">
            <a:spAutoFit/>
          </a:bodyPr>
          <a:lstStyle/>
          <a:p>
            <a:pPr algn="ctr"/>
            <a:r>
              <a:rPr lang="en-GB" sz="40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POWER BI DASHBOARD</a:t>
            </a:r>
            <a:endParaRPr lang="en-IN"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endParaRPr>
          </a:p>
        </p:txBody>
      </p:sp>
      <p:graphicFrame>
        <p:nvGraphicFramePr>
          <p:cNvPr id="12" name="Diagram 11"/>
          <p:cNvGraphicFramePr/>
          <p:nvPr>
            <p:extLst>
              <p:ext uri="{D42A27DB-BD31-4B8C-83A1-F6EECF244321}">
                <p14:modId xmlns:p14="http://schemas.microsoft.com/office/powerpoint/2010/main" val="1411373987"/>
              </p:ext>
            </p:extLst>
          </p:nvPr>
        </p:nvGraphicFramePr>
        <p:xfrm>
          <a:off x="8790315" y="1561382"/>
          <a:ext cx="2846717" cy="19495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45037" y="1146874"/>
            <a:ext cx="7989377" cy="5711125"/>
          </a:xfrm>
          <a:prstGeom prst="rect">
            <a:avLst/>
          </a:prstGeom>
        </p:spPr>
      </p:pic>
    </p:spTree>
    <p:extLst>
      <p:ext uri="{BB962C8B-B14F-4D97-AF65-F5344CB8AC3E}">
        <p14:creationId xmlns:p14="http://schemas.microsoft.com/office/powerpoint/2010/main" val="35224964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8" y="114301"/>
            <a:ext cx="1433512" cy="1334338"/>
          </a:xfrm>
          <a:prstGeom prst="rect">
            <a:avLst/>
          </a:prstGeom>
        </p:spPr>
      </p:pic>
      <p:sp>
        <p:nvSpPr>
          <p:cNvPr id="3" name="TextBox 2"/>
          <p:cNvSpPr txBox="1"/>
          <p:nvPr/>
        </p:nvSpPr>
        <p:spPr>
          <a:xfrm>
            <a:off x="3217653" y="190500"/>
            <a:ext cx="6633714" cy="707886"/>
          </a:xfrm>
          <a:prstGeom prst="rect">
            <a:avLst/>
          </a:prstGeom>
          <a:solidFill>
            <a:srgbClr val="36E6DD"/>
          </a:solidFill>
          <a:effectLst>
            <a:glow rad="101600">
              <a:schemeClr val="accent5">
                <a:satMod val="175000"/>
                <a:alpha val="40000"/>
              </a:schemeClr>
            </a:glow>
            <a:innerShdw blurRad="114300">
              <a:prstClr val="black"/>
            </a:innerShdw>
          </a:effectLst>
        </p:spPr>
        <p:txBody>
          <a:bodyPr wrap="square" rtlCol="0">
            <a:spAutoFit/>
          </a:bodyPr>
          <a:lstStyle/>
          <a:p>
            <a:pPr algn="ctr"/>
            <a:r>
              <a:rPr lang="en-GB" sz="40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POWER BI DASHBOARD</a:t>
            </a:r>
            <a:endParaRPr lang="en-IN"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endParaRPr>
          </a:p>
        </p:txBody>
      </p:sp>
      <p:graphicFrame>
        <p:nvGraphicFramePr>
          <p:cNvPr id="12" name="Diagram 11"/>
          <p:cNvGraphicFramePr/>
          <p:nvPr>
            <p:extLst>
              <p:ext uri="{D42A27DB-BD31-4B8C-83A1-F6EECF244321}">
                <p14:modId xmlns:p14="http://schemas.microsoft.com/office/powerpoint/2010/main" val="1411373987"/>
              </p:ext>
            </p:extLst>
          </p:nvPr>
        </p:nvGraphicFramePr>
        <p:xfrm>
          <a:off x="8790315" y="1561382"/>
          <a:ext cx="2846717" cy="19495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53905" y="1077132"/>
            <a:ext cx="6697461" cy="5780868"/>
          </a:xfrm>
          <a:prstGeom prst="rect">
            <a:avLst/>
          </a:prstGeom>
        </p:spPr>
      </p:pic>
    </p:spTree>
    <p:extLst>
      <p:ext uri="{BB962C8B-B14F-4D97-AF65-F5344CB8AC3E}">
        <p14:creationId xmlns:p14="http://schemas.microsoft.com/office/powerpoint/2010/main" val="12616763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8" y="114301"/>
            <a:ext cx="1433512" cy="1334338"/>
          </a:xfrm>
          <a:prstGeom prst="rect">
            <a:avLst/>
          </a:prstGeom>
        </p:spPr>
      </p:pic>
      <p:sp>
        <p:nvSpPr>
          <p:cNvPr id="3" name="TextBox 2"/>
          <p:cNvSpPr txBox="1"/>
          <p:nvPr/>
        </p:nvSpPr>
        <p:spPr>
          <a:xfrm>
            <a:off x="3217653" y="190500"/>
            <a:ext cx="6633714" cy="707886"/>
          </a:xfrm>
          <a:prstGeom prst="rect">
            <a:avLst/>
          </a:prstGeom>
          <a:solidFill>
            <a:srgbClr val="36E6DD"/>
          </a:solidFill>
          <a:effectLst>
            <a:glow rad="101600">
              <a:schemeClr val="accent5">
                <a:satMod val="175000"/>
                <a:alpha val="40000"/>
              </a:schemeClr>
            </a:glow>
            <a:innerShdw blurRad="114300">
              <a:prstClr val="black"/>
            </a:innerShdw>
          </a:effectLst>
        </p:spPr>
        <p:txBody>
          <a:bodyPr wrap="square" rtlCol="0">
            <a:spAutoFit/>
          </a:bodyPr>
          <a:lstStyle/>
          <a:p>
            <a:pPr algn="ctr"/>
            <a:r>
              <a:rPr lang="en-GB" sz="40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INSIGHTS</a:t>
            </a:r>
            <a:endParaRPr lang="en-IN"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endParaRPr>
          </a:p>
        </p:txBody>
      </p:sp>
      <p:graphicFrame>
        <p:nvGraphicFramePr>
          <p:cNvPr id="6" name="Diagram 5"/>
          <p:cNvGraphicFramePr/>
          <p:nvPr>
            <p:extLst>
              <p:ext uri="{D42A27DB-BD31-4B8C-83A1-F6EECF244321}">
                <p14:modId xmlns:p14="http://schemas.microsoft.com/office/powerpoint/2010/main" val="1075090608"/>
              </p:ext>
            </p:extLst>
          </p:nvPr>
        </p:nvGraphicFramePr>
        <p:xfrm>
          <a:off x="543464" y="1535502"/>
          <a:ext cx="10938294" cy="52189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009058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8" y="114301"/>
            <a:ext cx="1433512" cy="1334338"/>
          </a:xfrm>
          <a:prstGeom prst="rect">
            <a:avLst/>
          </a:prstGeom>
        </p:spPr>
      </p:pic>
      <p:sp>
        <p:nvSpPr>
          <p:cNvPr id="3" name="TextBox 2"/>
          <p:cNvSpPr txBox="1"/>
          <p:nvPr/>
        </p:nvSpPr>
        <p:spPr>
          <a:xfrm>
            <a:off x="3217653" y="190500"/>
            <a:ext cx="6633714" cy="707886"/>
          </a:xfrm>
          <a:prstGeom prst="rect">
            <a:avLst/>
          </a:prstGeom>
          <a:solidFill>
            <a:srgbClr val="36E6DD"/>
          </a:solidFill>
          <a:effectLst>
            <a:glow rad="101600">
              <a:schemeClr val="accent5">
                <a:satMod val="175000"/>
                <a:alpha val="40000"/>
              </a:schemeClr>
            </a:glow>
            <a:innerShdw blurRad="114300">
              <a:prstClr val="black"/>
            </a:innerShdw>
          </a:effectLst>
        </p:spPr>
        <p:txBody>
          <a:bodyPr wrap="square" rtlCol="0">
            <a:spAutoFit/>
          </a:bodyPr>
          <a:lstStyle/>
          <a:p>
            <a:pPr algn="ctr"/>
            <a:r>
              <a:rPr lang="en-GB" sz="40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RECOMMENDATIONS</a:t>
            </a:r>
            <a:endParaRPr lang="en-IN"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endParaRPr>
          </a:p>
        </p:txBody>
      </p:sp>
      <p:graphicFrame>
        <p:nvGraphicFramePr>
          <p:cNvPr id="4" name="Diagram 3"/>
          <p:cNvGraphicFramePr/>
          <p:nvPr>
            <p:extLst>
              <p:ext uri="{D42A27DB-BD31-4B8C-83A1-F6EECF244321}">
                <p14:modId xmlns:p14="http://schemas.microsoft.com/office/powerpoint/2010/main" val="1801592007"/>
              </p:ext>
            </p:extLst>
          </p:nvPr>
        </p:nvGraphicFramePr>
        <p:xfrm>
          <a:off x="2156604" y="1311216"/>
          <a:ext cx="9514936" cy="51758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49033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8" y="114301"/>
            <a:ext cx="1433512" cy="1334338"/>
          </a:xfrm>
          <a:prstGeom prst="rect">
            <a:avLst/>
          </a:prstGeom>
        </p:spPr>
      </p:pic>
      <p:graphicFrame>
        <p:nvGraphicFramePr>
          <p:cNvPr id="4" name="Diagram 3"/>
          <p:cNvGraphicFramePr/>
          <p:nvPr>
            <p:extLst>
              <p:ext uri="{D42A27DB-BD31-4B8C-83A1-F6EECF244321}">
                <p14:modId xmlns:p14="http://schemas.microsoft.com/office/powerpoint/2010/main" val="3836123951"/>
              </p:ext>
            </p:extLst>
          </p:nvPr>
        </p:nvGraphicFramePr>
        <p:xfrm>
          <a:off x="3502325" y="2027208"/>
          <a:ext cx="5874588" cy="25965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94355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8" y="114301"/>
            <a:ext cx="1433512" cy="1334338"/>
          </a:xfrm>
          <a:prstGeom prst="rect">
            <a:avLst/>
          </a:prstGeom>
        </p:spPr>
      </p:pic>
      <p:sp>
        <p:nvSpPr>
          <p:cNvPr id="2" name="TextBox 1"/>
          <p:cNvSpPr txBox="1"/>
          <p:nvPr/>
        </p:nvSpPr>
        <p:spPr>
          <a:xfrm>
            <a:off x="2957512" y="206871"/>
            <a:ext cx="6276975" cy="769441"/>
          </a:xfrm>
          <a:prstGeom prst="rect">
            <a:avLst/>
          </a:prstGeom>
          <a:solidFill>
            <a:srgbClr val="36E6DD"/>
          </a:solidFill>
          <a:effectLst>
            <a:glow rad="101600">
              <a:schemeClr val="accent5">
                <a:satMod val="175000"/>
                <a:alpha val="40000"/>
              </a:schemeClr>
            </a:glow>
            <a:innerShdw blurRad="114300">
              <a:prstClr val="black"/>
            </a:innerShdw>
          </a:effectLst>
        </p:spPr>
        <p:txBody>
          <a:bodyPr wrap="square" rtlCol="0">
            <a:spAutoFit/>
          </a:bodyPr>
          <a:lstStyle/>
          <a:p>
            <a:pPr algn="ctr"/>
            <a:r>
              <a:rPr lang="en-GB" sz="4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AGENDA</a:t>
            </a:r>
            <a:endParaRPr lang="en-IN"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endParaRPr>
          </a:p>
        </p:txBody>
      </p:sp>
      <p:sp>
        <p:nvSpPr>
          <p:cNvPr id="3" name="Rounded Rectangle 2"/>
          <p:cNvSpPr/>
          <p:nvPr/>
        </p:nvSpPr>
        <p:spPr>
          <a:xfrm>
            <a:off x="90488" y="1876425"/>
            <a:ext cx="3995736" cy="933450"/>
          </a:xfrm>
          <a:prstGeom prst="roundRect">
            <a:avLst/>
          </a:prstGeom>
          <a:solidFill>
            <a:srgbClr val="36E6DD"/>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ln w="9525">
                  <a:solidFill>
                    <a:schemeClr val="bg1"/>
                  </a:solidFill>
                  <a:prstDash val="solid"/>
                </a:ln>
                <a:solidFill>
                  <a:schemeClr val="tx1"/>
                </a:solidFill>
                <a:effectLst>
                  <a:glow rad="63500">
                    <a:schemeClr val="accent4">
                      <a:satMod val="175000"/>
                      <a:alpha val="40000"/>
                    </a:schemeClr>
                  </a:glow>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PROBLEM STATEMENT</a:t>
            </a:r>
            <a:endParaRPr lang="en-IN" sz="2800" b="1" dirty="0">
              <a:ln w="9525">
                <a:solidFill>
                  <a:schemeClr val="bg1"/>
                </a:solidFill>
                <a:prstDash val="solid"/>
              </a:ln>
              <a:solidFill>
                <a:schemeClr val="tx1"/>
              </a:solidFill>
              <a:effectLst>
                <a:glow rad="63500">
                  <a:schemeClr val="accent4">
                    <a:satMod val="175000"/>
                    <a:alpha val="40000"/>
                  </a:schemeClr>
                </a:glow>
                <a:outerShdw blurRad="12700" dist="38100" dir="2700000" algn="tl" rotWithShape="0">
                  <a:schemeClr val="bg1">
                    <a:lumMod val="50000"/>
                  </a:schemeClr>
                </a:outerShdw>
              </a:effectLst>
              <a:latin typeface="Arial" panose="020B0604020202020204" pitchFamily="34" charset="0"/>
              <a:cs typeface="Arial" panose="020B0604020202020204" pitchFamily="34" charset="0"/>
            </a:endParaRPr>
          </a:p>
        </p:txBody>
      </p:sp>
      <p:sp>
        <p:nvSpPr>
          <p:cNvPr id="4" name="Right Arrow 3"/>
          <p:cNvSpPr/>
          <p:nvPr/>
        </p:nvSpPr>
        <p:spPr>
          <a:xfrm>
            <a:off x="4086224" y="2209800"/>
            <a:ext cx="2009776" cy="314325"/>
          </a:xfrm>
          <a:prstGeom prst="rightArrow">
            <a:avLst/>
          </a:prstGeom>
          <a:solidFill>
            <a:schemeClr val="bg1"/>
          </a:solidFill>
          <a:ln w="76200">
            <a:solidFill>
              <a:srgbClr val="36E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ounded Rectangle 5"/>
          <p:cNvSpPr/>
          <p:nvPr/>
        </p:nvSpPr>
        <p:spPr>
          <a:xfrm>
            <a:off x="90488" y="3486149"/>
            <a:ext cx="3944338" cy="1593279"/>
          </a:xfrm>
          <a:prstGeom prst="roundRect">
            <a:avLst/>
          </a:prstGeom>
          <a:solidFill>
            <a:srgbClr val="36E6DD"/>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ln w="9525">
                  <a:solidFill>
                    <a:schemeClr val="bg1"/>
                  </a:solidFill>
                  <a:prstDash val="solid"/>
                </a:ln>
                <a:solidFill>
                  <a:schemeClr val="tx1"/>
                </a:solidFill>
                <a:effectLst>
                  <a:glow rad="63500">
                    <a:schemeClr val="accent4">
                      <a:satMod val="175000"/>
                      <a:alpha val="40000"/>
                    </a:schemeClr>
                  </a:glow>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AD-HOC REQUESTS AND IT’S SOLUTIONS</a:t>
            </a:r>
            <a:endParaRPr lang="en-IN" sz="2800" b="1" dirty="0">
              <a:ln w="9525">
                <a:solidFill>
                  <a:schemeClr val="bg1"/>
                </a:solidFill>
                <a:prstDash val="solid"/>
              </a:ln>
              <a:solidFill>
                <a:schemeClr val="tx1"/>
              </a:solidFill>
              <a:effectLst>
                <a:glow rad="63500">
                  <a:schemeClr val="accent4">
                    <a:satMod val="175000"/>
                    <a:alpha val="40000"/>
                  </a:schemeClr>
                </a:glow>
                <a:outerShdw blurRad="12700" dist="38100" dir="2700000" algn="tl" rotWithShape="0">
                  <a:schemeClr val="bg1">
                    <a:lumMod val="50000"/>
                  </a:schemeClr>
                </a:outerShdw>
              </a:effectLst>
              <a:latin typeface="Arial" panose="020B0604020202020204" pitchFamily="34" charset="0"/>
              <a:cs typeface="Arial" panose="020B0604020202020204" pitchFamily="34" charset="0"/>
            </a:endParaRPr>
          </a:p>
        </p:txBody>
      </p:sp>
      <p:sp>
        <p:nvSpPr>
          <p:cNvPr id="7" name="Rounded Rectangle 6"/>
          <p:cNvSpPr/>
          <p:nvPr/>
        </p:nvSpPr>
        <p:spPr>
          <a:xfrm>
            <a:off x="6229345" y="3564434"/>
            <a:ext cx="5321424" cy="1514994"/>
          </a:xfrm>
          <a:prstGeom prst="roundRect">
            <a:avLst/>
          </a:prstGeom>
          <a:solidFill>
            <a:srgbClr val="36E6DD"/>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ln w="9525">
                  <a:solidFill>
                    <a:schemeClr val="bg1"/>
                  </a:solidFill>
                  <a:prstDash val="solid"/>
                </a:ln>
                <a:solidFill>
                  <a:schemeClr val="tx1"/>
                </a:solidFill>
                <a:effectLst>
                  <a:glow rad="63500">
                    <a:schemeClr val="accent4">
                      <a:satMod val="175000"/>
                      <a:alpha val="40000"/>
                    </a:schemeClr>
                  </a:glow>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UNDERSTANDING THE KPI’S</a:t>
            </a:r>
            <a:endParaRPr lang="en-IN" sz="2800" b="1" dirty="0">
              <a:ln w="9525">
                <a:solidFill>
                  <a:schemeClr val="bg1"/>
                </a:solidFill>
                <a:prstDash val="solid"/>
              </a:ln>
              <a:solidFill>
                <a:schemeClr val="tx1"/>
              </a:solidFill>
              <a:effectLst>
                <a:glow rad="63500">
                  <a:schemeClr val="accent4">
                    <a:satMod val="175000"/>
                    <a:alpha val="40000"/>
                  </a:schemeClr>
                </a:glow>
                <a:outerShdw blurRad="12700" dist="38100" dir="2700000" algn="tl" rotWithShape="0">
                  <a:schemeClr val="bg1">
                    <a:lumMod val="50000"/>
                  </a:schemeClr>
                </a:outerShdw>
              </a:effectLst>
              <a:latin typeface="Arial" panose="020B0604020202020204" pitchFamily="34" charset="0"/>
              <a:cs typeface="Arial" panose="020B0604020202020204" pitchFamily="34" charset="0"/>
            </a:endParaRPr>
          </a:p>
        </p:txBody>
      </p:sp>
      <p:sp>
        <p:nvSpPr>
          <p:cNvPr id="8" name="Rounded Rectangle 7"/>
          <p:cNvSpPr/>
          <p:nvPr/>
        </p:nvSpPr>
        <p:spPr>
          <a:xfrm>
            <a:off x="6095999" y="1876425"/>
            <a:ext cx="5454770" cy="933450"/>
          </a:xfrm>
          <a:prstGeom prst="roundRect">
            <a:avLst/>
          </a:prstGeom>
          <a:solidFill>
            <a:srgbClr val="36E6DD"/>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ln w="9525">
                  <a:solidFill>
                    <a:schemeClr val="bg1"/>
                  </a:solidFill>
                  <a:prstDash val="solid"/>
                </a:ln>
                <a:solidFill>
                  <a:schemeClr val="tx1"/>
                </a:solidFill>
                <a:effectLst>
                  <a:glow rad="63500">
                    <a:schemeClr val="accent4">
                      <a:satMod val="175000"/>
                      <a:alpha val="40000"/>
                    </a:schemeClr>
                  </a:glow>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DATA WALKTHROUGH</a:t>
            </a:r>
            <a:endParaRPr lang="en-IN" sz="2800" b="1" dirty="0">
              <a:ln w="9525">
                <a:solidFill>
                  <a:schemeClr val="bg1"/>
                </a:solidFill>
                <a:prstDash val="solid"/>
              </a:ln>
              <a:solidFill>
                <a:schemeClr val="tx1"/>
              </a:solidFill>
              <a:effectLst>
                <a:glow rad="63500">
                  <a:schemeClr val="accent4">
                    <a:satMod val="175000"/>
                    <a:alpha val="40000"/>
                  </a:schemeClr>
                </a:glow>
                <a:outerShdw blurRad="12700" dist="38100" dir="2700000" algn="tl" rotWithShape="0">
                  <a:schemeClr val="bg1">
                    <a:lumMod val="50000"/>
                  </a:schemeClr>
                </a:outerShdw>
              </a:effectLst>
              <a:latin typeface="Arial" panose="020B0604020202020204" pitchFamily="34" charset="0"/>
              <a:cs typeface="Arial" panose="020B0604020202020204" pitchFamily="34" charset="0"/>
            </a:endParaRPr>
          </a:p>
        </p:txBody>
      </p:sp>
      <p:sp>
        <p:nvSpPr>
          <p:cNvPr id="10" name="Down Arrow 9"/>
          <p:cNvSpPr/>
          <p:nvPr/>
        </p:nvSpPr>
        <p:spPr>
          <a:xfrm>
            <a:off x="7372350" y="2809875"/>
            <a:ext cx="409575" cy="754559"/>
          </a:xfrm>
          <a:prstGeom prst="downArrow">
            <a:avLst/>
          </a:prstGeom>
          <a:solidFill>
            <a:schemeClr val="bg1"/>
          </a:solidFill>
          <a:ln w="76200">
            <a:solidFill>
              <a:srgbClr val="36E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ight Arrow 11"/>
          <p:cNvSpPr/>
          <p:nvPr/>
        </p:nvSpPr>
        <p:spPr>
          <a:xfrm rot="10800000">
            <a:off x="4034825" y="3952873"/>
            <a:ext cx="2194521" cy="380999"/>
          </a:xfrm>
          <a:prstGeom prst="rightArrow">
            <a:avLst/>
          </a:prstGeom>
          <a:solidFill>
            <a:schemeClr val="bg1"/>
          </a:solidFill>
          <a:ln w="76200">
            <a:solidFill>
              <a:srgbClr val="36E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p:nvSpPr>
        <p:spPr>
          <a:xfrm>
            <a:off x="6223596" y="5690195"/>
            <a:ext cx="5327173" cy="931278"/>
          </a:xfrm>
          <a:prstGeom prst="roundRect">
            <a:avLst/>
          </a:prstGeom>
          <a:solidFill>
            <a:srgbClr val="36E6DD"/>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ln w="9525">
                  <a:solidFill>
                    <a:schemeClr val="bg1"/>
                  </a:solidFill>
                  <a:prstDash val="solid"/>
                </a:ln>
                <a:solidFill>
                  <a:schemeClr val="tx1"/>
                </a:solidFill>
                <a:effectLst>
                  <a:glow rad="63500">
                    <a:schemeClr val="accent4">
                      <a:satMod val="175000"/>
                      <a:alpha val="40000"/>
                    </a:schemeClr>
                  </a:glow>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RECOMMENDATIONS AND INSIGHTS</a:t>
            </a:r>
            <a:endParaRPr lang="en-IN" sz="2800" b="1" dirty="0">
              <a:ln w="9525">
                <a:solidFill>
                  <a:schemeClr val="bg1"/>
                </a:solidFill>
                <a:prstDash val="solid"/>
              </a:ln>
              <a:solidFill>
                <a:schemeClr val="tx1"/>
              </a:solidFill>
              <a:effectLst>
                <a:glow rad="63500">
                  <a:schemeClr val="accent4">
                    <a:satMod val="175000"/>
                    <a:alpha val="40000"/>
                  </a:schemeClr>
                </a:glow>
                <a:outerShdw blurRad="12700" dist="38100" dir="2700000" algn="tl" rotWithShape="0">
                  <a:schemeClr val="bg1">
                    <a:lumMod val="50000"/>
                  </a:schemeClr>
                </a:outerShdw>
              </a:effectLst>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85434" y="2030452"/>
            <a:ext cx="665465" cy="62539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14646" y="2062160"/>
            <a:ext cx="658485" cy="65516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17" name="Rounded Rectangle 16"/>
          <p:cNvSpPr/>
          <p:nvPr/>
        </p:nvSpPr>
        <p:spPr>
          <a:xfrm>
            <a:off x="90488" y="5690195"/>
            <a:ext cx="3944336" cy="933450"/>
          </a:xfrm>
          <a:prstGeom prst="roundRect">
            <a:avLst/>
          </a:prstGeom>
          <a:solidFill>
            <a:srgbClr val="36E6DD"/>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ln w="9525">
                  <a:solidFill>
                    <a:schemeClr val="bg1"/>
                  </a:solidFill>
                  <a:prstDash val="solid"/>
                </a:ln>
                <a:solidFill>
                  <a:schemeClr val="tx1"/>
                </a:solidFill>
                <a:effectLst>
                  <a:glow rad="63500">
                    <a:schemeClr val="accent4">
                      <a:satMod val="175000"/>
                      <a:alpha val="40000"/>
                    </a:schemeClr>
                  </a:glow>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POWER BI DASHBOARD</a:t>
            </a:r>
            <a:endParaRPr lang="en-IN" sz="2800" b="1" dirty="0">
              <a:ln w="9525">
                <a:solidFill>
                  <a:schemeClr val="bg1"/>
                </a:solidFill>
                <a:prstDash val="solid"/>
              </a:ln>
              <a:solidFill>
                <a:schemeClr val="tx1"/>
              </a:solidFill>
              <a:effectLst>
                <a:glow rad="63500">
                  <a:schemeClr val="accent4">
                    <a:satMod val="175000"/>
                    <a:alpha val="40000"/>
                  </a:schemeClr>
                </a:glow>
                <a:outerShdw blurRad="12700" dist="38100" dir="2700000" algn="tl" rotWithShape="0">
                  <a:schemeClr val="bg1">
                    <a:lumMod val="50000"/>
                  </a:schemeClr>
                </a:outerShdw>
              </a:effectLst>
              <a:latin typeface="Arial" panose="020B0604020202020204" pitchFamily="34" charset="0"/>
              <a:cs typeface="Arial" panose="020B0604020202020204" pitchFamily="34" charset="0"/>
            </a:endParaRPr>
          </a:p>
        </p:txBody>
      </p:sp>
      <p:sp>
        <p:nvSpPr>
          <p:cNvPr id="18" name="Down Arrow 17"/>
          <p:cNvSpPr/>
          <p:nvPr/>
        </p:nvSpPr>
        <p:spPr>
          <a:xfrm>
            <a:off x="1777042" y="5079428"/>
            <a:ext cx="326634" cy="610767"/>
          </a:xfrm>
          <a:prstGeom prst="downArrow">
            <a:avLst/>
          </a:prstGeom>
          <a:solidFill>
            <a:schemeClr val="bg1"/>
          </a:solidFill>
          <a:ln w="76200">
            <a:solidFill>
              <a:srgbClr val="36E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ight Arrow 18"/>
          <p:cNvSpPr/>
          <p:nvPr/>
        </p:nvSpPr>
        <p:spPr>
          <a:xfrm>
            <a:off x="4034824" y="5891841"/>
            <a:ext cx="2188773" cy="483079"/>
          </a:xfrm>
          <a:prstGeom prst="rightArrow">
            <a:avLst/>
          </a:prstGeom>
          <a:solidFill>
            <a:schemeClr val="bg1"/>
          </a:solidFill>
          <a:ln w="76200">
            <a:solidFill>
              <a:srgbClr val="36E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45415" y="5755702"/>
            <a:ext cx="705483" cy="77449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22" name="Picture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51652" y="4535963"/>
            <a:ext cx="480205" cy="48020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47293" y="4064567"/>
            <a:ext cx="803605" cy="80360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5" name="Picture 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63840" y="6121138"/>
            <a:ext cx="483081" cy="48308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617370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8" y="114301"/>
            <a:ext cx="1433512" cy="1334338"/>
          </a:xfrm>
          <a:prstGeom prst="rect">
            <a:avLst/>
          </a:prstGeom>
        </p:spPr>
      </p:pic>
      <p:sp>
        <p:nvSpPr>
          <p:cNvPr id="6" name="TextBox 5"/>
          <p:cNvSpPr txBox="1"/>
          <p:nvPr/>
        </p:nvSpPr>
        <p:spPr>
          <a:xfrm>
            <a:off x="2990849" y="190500"/>
            <a:ext cx="6276975" cy="769441"/>
          </a:xfrm>
          <a:prstGeom prst="rect">
            <a:avLst/>
          </a:prstGeom>
          <a:solidFill>
            <a:srgbClr val="36E6DD"/>
          </a:solidFill>
          <a:effectLst>
            <a:glow rad="101600">
              <a:schemeClr val="accent5">
                <a:satMod val="175000"/>
                <a:alpha val="40000"/>
              </a:schemeClr>
            </a:glow>
            <a:innerShdw blurRad="114300">
              <a:prstClr val="black"/>
            </a:innerShdw>
          </a:effectLst>
        </p:spPr>
        <p:txBody>
          <a:bodyPr wrap="square" rtlCol="0">
            <a:spAutoFit/>
          </a:bodyPr>
          <a:lstStyle/>
          <a:p>
            <a:pPr algn="ctr"/>
            <a:r>
              <a:rPr lang="en-GB" sz="4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PROBLEM STATEMENT</a:t>
            </a:r>
            <a:endParaRPr lang="en-IN"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endParaRPr>
          </a:p>
        </p:txBody>
      </p:sp>
      <p:graphicFrame>
        <p:nvGraphicFramePr>
          <p:cNvPr id="2" name="Diagram 1"/>
          <p:cNvGraphicFramePr/>
          <p:nvPr>
            <p:extLst>
              <p:ext uri="{D42A27DB-BD31-4B8C-83A1-F6EECF244321}">
                <p14:modId xmlns:p14="http://schemas.microsoft.com/office/powerpoint/2010/main" val="270328729"/>
              </p:ext>
            </p:extLst>
          </p:nvPr>
        </p:nvGraphicFramePr>
        <p:xfrm>
          <a:off x="1341228" y="1285336"/>
          <a:ext cx="10278553" cy="54260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49324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8" y="114301"/>
            <a:ext cx="1433512" cy="1334338"/>
          </a:xfrm>
          <a:prstGeom prst="rect">
            <a:avLst/>
          </a:prstGeom>
        </p:spPr>
      </p:pic>
      <p:sp>
        <p:nvSpPr>
          <p:cNvPr id="3" name="TextBox 2"/>
          <p:cNvSpPr txBox="1"/>
          <p:nvPr/>
        </p:nvSpPr>
        <p:spPr>
          <a:xfrm>
            <a:off x="2990849" y="190500"/>
            <a:ext cx="6276975" cy="769441"/>
          </a:xfrm>
          <a:prstGeom prst="rect">
            <a:avLst/>
          </a:prstGeom>
          <a:solidFill>
            <a:srgbClr val="36E6DD"/>
          </a:solidFill>
          <a:effectLst>
            <a:glow rad="101600">
              <a:schemeClr val="accent5">
                <a:satMod val="175000"/>
                <a:alpha val="40000"/>
              </a:schemeClr>
            </a:glow>
            <a:innerShdw blurRad="114300">
              <a:prstClr val="black"/>
            </a:innerShdw>
          </a:effectLst>
        </p:spPr>
        <p:txBody>
          <a:bodyPr wrap="square" rtlCol="0">
            <a:spAutoFit/>
          </a:bodyPr>
          <a:lstStyle/>
          <a:p>
            <a:pPr algn="ctr"/>
            <a:r>
              <a:rPr lang="en-GB" sz="4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DATA WALKTHROUGH</a:t>
            </a:r>
            <a:endParaRPr lang="en-IN"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endParaRPr>
          </a:p>
        </p:txBody>
      </p:sp>
      <p:graphicFrame>
        <p:nvGraphicFramePr>
          <p:cNvPr id="9" name="Diagram 8"/>
          <p:cNvGraphicFramePr/>
          <p:nvPr>
            <p:extLst>
              <p:ext uri="{D42A27DB-BD31-4B8C-83A1-F6EECF244321}">
                <p14:modId xmlns:p14="http://schemas.microsoft.com/office/powerpoint/2010/main" val="2470826905"/>
              </p:ext>
            </p:extLst>
          </p:nvPr>
        </p:nvGraphicFramePr>
        <p:xfrm>
          <a:off x="90487" y="1448640"/>
          <a:ext cx="12020999" cy="5236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8794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8" y="114301"/>
            <a:ext cx="1433512" cy="1334338"/>
          </a:xfrm>
          <a:prstGeom prst="rect">
            <a:avLst/>
          </a:prstGeom>
        </p:spPr>
      </p:pic>
      <p:sp>
        <p:nvSpPr>
          <p:cNvPr id="3" name="TextBox 2"/>
          <p:cNvSpPr txBox="1"/>
          <p:nvPr/>
        </p:nvSpPr>
        <p:spPr>
          <a:xfrm>
            <a:off x="2809694" y="190500"/>
            <a:ext cx="7576509" cy="769441"/>
          </a:xfrm>
          <a:prstGeom prst="rect">
            <a:avLst/>
          </a:prstGeom>
          <a:solidFill>
            <a:srgbClr val="36E6DD"/>
          </a:solidFill>
          <a:effectLst>
            <a:glow rad="101600">
              <a:schemeClr val="accent5">
                <a:satMod val="175000"/>
                <a:alpha val="40000"/>
              </a:schemeClr>
            </a:glow>
            <a:innerShdw blurRad="114300">
              <a:prstClr val="black"/>
            </a:innerShdw>
          </a:effectLst>
        </p:spPr>
        <p:txBody>
          <a:bodyPr wrap="square" rtlCol="0">
            <a:spAutoFit/>
          </a:bodyPr>
          <a:lstStyle/>
          <a:p>
            <a:pPr algn="ctr"/>
            <a:r>
              <a:rPr lang="en-GB" sz="4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UNDERSTANDING THE KPIs</a:t>
            </a:r>
            <a:endParaRPr lang="en-IN"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endParaRPr>
          </a:p>
        </p:txBody>
      </p:sp>
      <p:graphicFrame>
        <p:nvGraphicFramePr>
          <p:cNvPr id="4" name="Diagram 3"/>
          <p:cNvGraphicFramePr/>
          <p:nvPr>
            <p:extLst>
              <p:ext uri="{D42A27DB-BD31-4B8C-83A1-F6EECF244321}">
                <p14:modId xmlns:p14="http://schemas.microsoft.com/office/powerpoint/2010/main" val="2841357466"/>
              </p:ext>
            </p:extLst>
          </p:nvPr>
        </p:nvGraphicFramePr>
        <p:xfrm>
          <a:off x="2809693" y="1250830"/>
          <a:ext cx="7576509" cy="27604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extLst>
              <p:ext uri="{D42A27DB-BD31-4B8C-83A1-F6EECF244321}">
                <p14:modId xmlns:p14="http://schemas.microsoft.com/office/powerpoint/2010/main" val="1676838243"/>
              </p:ext>
            </p:extLst>
          </p:nvPr>
        </p:nvGraphicFramePr>
        <p:xfrm>
          <a:off x="474451" y="4097547"/>
          <a:ext cx="8272733" cy="287259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2" name="Diagram 11"/>
          <p:cNvGraphicFramePr/>
          <p:nvPr>
            <p:extLst>
              <p:ext uri="{D42A27DB-BD31-4B8C-83A1-F6EECF244321}">
                <p14:modId xmlns:p14="http://schemas.microsoft.com/office/powerpoint/2010/main" val="3593493139"/>
              </p:ext>
            </p:extLst>
          </p:nvPr>
        </p:nvGraphicFramePr>
        <p:xfrm>
          <a:off x="8453886" y="4606506"/>
          <a:ext cx="2846717" cy="1949569"/>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5856928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8" y="114301"/>
            <a:ext cx="1433512" cy="1334338"/>
          </a:xfrm>
          <a:prstGeom prst="rect">
            <a:avLst/>
          </a:prstGeom>
        </p:spPr>
      </p:pic>
      <p:sp>
        <p:nvSpPr>
          <p:cNvPr id="3" name="TextBox 2"/>
          <p:cNvSpPr txBox="1"/>
          <p:nvPr/>
        </p:nvSpPr>
        <p:spPr>
          <a:xfrm>
            <a:off x="2809694" y="190500"/>
            <a:ext cx="7576509" cy="769441"/>
          </a:xfrm>
          <a:prstGeom prst="rect">
            <a:avLst/>
          </a:prstGeom>
          <a:solidFill>
            <a:srgbClr val="36E6DD"/>
          </a:solidFill>
          <a:effectLst>
            <a:glow rad="101600">
              <a:schemeClr val="accent5">
                <a:satMod val="175000"/>
                <a:alpha val="40000"/>
              </a:schemeClr>
            </a:glow>
            <a:innerShdw blurRad="114300">
              <a:prstClr val="black"/>
            </a:innerShdw>
          </a:effectLst>
        </p:spPr>
        <p:txBody>
          <a:bodyPr wrap="square" rtlCol="0">
            <a:spAutoFit/>
          </a:bodyPr>
          <a:lstStyle/>
          <a:p>
            <a:pPr algn="ctr"/>
            <a:r>
              <a:rPr lang="en-GB" sz="4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UNDERSTANDING THE KPIs</a:t>
            </a:r>
            <a:endParaRPr lang="en-IN"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endParaRPr>
          </a:p>
        </p:txBody>
      </p:sp>
      <p:graphicFrame>
        <p:nvGraphicFramePr>
          <p:cNvPr id="12" name="Diagram 11"/>
          <p:cNvGraphicFramePr/>
          <p:nvPr>
            <p:extLst>
              <p:ext uri="{D42A27DB-BD31-4B8C-83A1-F6EECF244321}">
                <p14:modId xmlns:p14="http://schemas.microsoft.com/office/powerpoint/2010/main" val="1598788590"/>
              </p:ext>
            </p:extLst>
          </p:nvPr>
        </p:nvGraphicFramePr>
        <p:xfrm>
          <a:off x="8790315" y="1561382"/>
          <a:ext cx="2846717" cy="19495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 9"/>
          <p:cNvGraphicFramePr/>
          <p:nvPr>
            <p:extLst>
              <p:ext uri="{D42A27DB-BD31-4B8C-83A1-F6EECF244321}">
                <p14:modId xmlns:p14="http://schemas.microsoft.com/office/powerpoint/2010/main" val="4267976349"/>
              </p:ext>
            </p:extLst>
          </p:nvPr>
        </p:nvGraphicFramePr>
        <p:xfrm>
          <a:off x="1587258" y="767751"/>
          <a:ext cx="8272733" cy="287259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1" name="Diagram 10"/>
          <p:cNvGraphicFramePr/>
          <p:nvPr>
            <p:extLst>
              <p:ext uri="{D42A27DB-BD31-4B8C-83A1-F6EECF244321}">
                <p14:modId xmlns:p14="http://schemas.microsoft.com/office/powerpoint/2010/main" val="658239822"/>
              </p:ext>
            </p:extLst>
          </p:nvPr>
        </p:nvGraphicFramePr>
        <p:xfrm>
          <a:off x="9437297" y="1199072"/>
          <a:ext cx="2656937" cy="1949569"/>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3" name="Diagram 12"/>
          <p:cNvGraphicFramePr/>
          <p:nvPr>
            <p:extLst>
              <p:ext uri="{D42A27DB-BD31-4B8C-83A1-F6EECF244321}">
                <p14:modId xmlns:p14="http://schemas.microsoft.com/office/powerpoint/2010/main" val="3886120975"/>
              </p:ext>
            </p:extLst>
          </p:nvPr>
        </p:nvGraphicFramePr>
        <p:xfrm>
          <a:off x="1524000" y="3499449"/>
          <a:ext cx="8272733" cy="2872595"/>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pSp>
        <p:nvGrpSpPr>
          <p:cNvPr id="14" name="Group 13"/>
          <p:cNvGrpSpPr/>
          <p:nvPr/>
        </p:nvGrpSpPr>
        <p:grpSpPr>
          <a:xfrm>
            <a:off x="9408542" y="4407236"/>
            <a:ext cx="2656937" cy="1062774"/>
            <a:chOff x="0" y="504347"/>
            <a:chExt cx="2656937" cy="1062774"/>
          </a:xfrm>
        </p:grpSpPr>
        <p:sp>
          <p:nvSpPr>
            <p:cNvPr id="15" name="Chevron 14"/>
            <p:cNvSpPr/>
            <p:nvPr/>
          </p:nvSpPr>
          <p:spPr>
            <a:xfrm>
              <a:off x="0" y="504347"/>
              <a:ext cx="2656937" cy="1062774"/>
            </a:xfrm>
            <a:prstGeom prst="chevron">
              <a:avLst/>
            </a:prstGeom>
            <a:solidFill>
              <a:srgbClr val="36E6DD"/>
            </a:solidFill>
            <a:ln w="76200">
              <a:solidFill>
                <a:srgbClr val="002060"/>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6" name="Chevron 4"/>
            <p:cNvSpPr/>
            <p:nvPr/>
          </p:nvSpPr>
          <p:spPr>
            <a:xfrm>
              <a:off x="537715" y="565594"/>
              <a:ext cx="1777041" cy="10015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7620" rIns="0" bIns="7620" numCol="1" spcCol="1270" anchor="ctr" anchorCtr="0">
              <a:noAutofit/>
            </a:bodyPr>
            <a:lstStyle/>
            <a:p>
              <a:pPr lvl="0" algn="ctr" defTabSz="533400" rtl="0">
                <a:lnSpc>
                  <a:spcPct val="90000"/>
                </a:lnSpc>
                <a:spcBef>
                  <a:spcPct val="0"/>
                </a:spcBef>
                <a:spcAft>
                  <a:spcPct val="35000"/>
                </a:spcAft>
              </a:pPr>
              <a:r>
                <a:rPr lang="en-GB" sz="1000" b="1" u="sng" kern="1200" dirty="0" smtClean="0">
                  <a:solidFill>
                    <a:schemeClr val="tx1"/>
                  </a:solidFill>
                  <a:effectLst>
                    <a:glow rad="63500">
                      <a:schemeClr val="accent4">
                        <a:satMod val="175000"/>
                        <a:alpha val="40000"/>
                      </a:schemeClr>
                    </a:glow>
                  </a:effectLst>
                </a:rPr>
                <a:t>Incremental </a:t>
              </a:r>
              <a:r>
                <a:rPr lang="en-GB" sz="1000" b="1" u="sng" dirty="0" smtClean="0">
                  <a:solidFill>
                    <a:schemeClr val="tx1"/>
                  </a:solidFill>
                  <a:effectLst>
                    <a:glow rad="63500">
                      <a:schemeClr val="accent4">
                        <a:satMod val="175000"/>
                        <a:alpha val="40000"/>
                      </a:schemeClr>
                    </a:glow>
                  </a:effectLst>
                </a:rPr>
                <a:t>Sold Unit</a:t>
              </a:r>
              <a:r>
                <a:rPr lang="en-GB" sz="1000" b="1" u="sng" kern="1200" dirty="0" smtClean="0">
                  <a:solidFill>
                    <a:schemeClr val="tx1"/>
                  </a:solidFill>
                  <a:effectLst>
                    <a:glow rad="63500">
                      <a:schemeClr val="accent4">
                        <a:satMod val="175000"/>
                        <a:alpha val="40000"/>
                      </a:schemeClr>
                    </a:glow>
                  </a:effectLst>
                </a:rPr>
                <a:t> (ISU%):- </a:t>
              </a:r>
              <a:r>
                <a:rPr lang="en-GB" sz="1000" b="1" u="none" kern="1200" dirty="0" smtClean="0">
                  <a:solidFill>
                    <a:schemeClr val="tx1"/>
                  </a:solidFill>
                  <a:effectLst>
                    <a:glow rad="63500">
                      <a:schemeClr val="accent4">
                        <a:satMod val="175000"/>
                        <a:alpha val="40000"/>
                      </a:schemeClr>
                    </a:glow>
                  </a:effectLst>
                </a:rPr>
                <a:t>108.31%</a:t>
              </a:r>
            </a:p>
            <a:p>
              <a:pPr algn="ctr" defTabSz="533400">
                <a:lnSpc>
                  <a:spcPct val="90000"/>
                </a:lnSpc>
                <a:spcBef>
                  <a:spcPct val="0"/>
                </a:spcBef>
                <a:spcAft>
                  <a:spcPct val="35000"/>
                </a:spcAft>
              </a:pPr>
              <a:r>
                <a:rPr lang="en-GB" sz="900" b="1" dirty="0">
                  <a:solidFill>
                    <a:schemeClr val="tx1"/>
                  </a:solidFill>
                  <a:effectLst>
                    <a:glow rad="63500">
                      <a:schemeClr val="accent4">
                        <a:satMod val="175000"/>
                        <a:alpha val="40000"/>
                      </a:schemeClr>
                    </a:glow>
                  </a:effectLst>
                  <a:latin typeface="Calibri" panose="020F0502020204030204" pitchFamily="34" charset="0"/>
                  <a:ea typeface="Calibri" panose="020F0502020204030204" pitchFamily="34" charset="0"/>
                  <a:cs typeface="Calibri" panose="020F0502020204030204" pitchFamily="34" charset="0"/>
                </a:rPr>
                <a:t>ISU% of 108.31 means the percent hike in quantity of units sold after the promotions as compared to quantity sold before promotions.</a:t>
              </a:r>
              <a:endParaRPr lang="en-IN" sz="900" b="1" dirty="0">
                <a:solidFill>
                  <a:schemeClr val="tx1"/>
                </a:solidFill>
                <a:effectLst>
                  <a:glow rad="63500">
                    <a:schemeClr val="accent4">
                      <a:satMod val="175000"/>
                      <a:alpha val="40000"/>
                    </a:schemeClr>
                  </a:glow>
                </a:effectLst>
                <a:latin typeface="Calibri" panose="020F0502020204030204" pitchFamily="34" charset="0"/>
                <a:ea typeface="Calibri" panose="020F0502020204030204" pitchFamily="34" charset="0"/>
                <a:cs typeface="Calibri" panose="020F0502020204030204" pitchFamily="34" charset="0"/>
              </a:endParaRPr>
            </a:p>
            <a:p>
              <a:pPr lvl="0" algn="ctr" defTabSz="533400" rtl="0">
                <a:lnSpc>
                  <a:spcPct val="90000"/>
                </a:lnSpc>
                <a:spcBef>
                  <a:spcPct val="0"/>
                </a:spcBef>
                <a:spcAft>
                  <a:spcPct val="35000"/>
                </a:spcAft>
              </a:pPr>
              <a:endParaRPr lang="en-IN" sz="1000" b="1" u="none" kern="1200" dirty="0">
                <a:solidFill>
                  <a:schemeClr val="tx1"/>
                </a:solidFill>
                <a:effectLst>
                  <a:glow rad="63500">
                    <a:schemeClr val="accent4">
                      <a:satMod val="175000"/>
                      <a:alpha val="40000"/>
                    </a:schemeClr>
                  </a:glow>
                </a:effectLst>
              </a:endParaRPr>
            </a:p>
          </p:txBody>
        </p:sp>
      </p:grpSp>
    </p:spTree>
    <p:extLst>
      <p:ext uri="{BB962C8B-B14F-4D97-AF65-F5344CB8AC3E}">
        <p14:creationId xmlns:p14="http://schemas.microsoft.com/office/powerpoint/2010/main" val="19535109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8" y="114301"/>
            <a:ext cx="1433512" cy="1334338"/>
          </a:xfrm>
          <a:prstGeom prst="rect">
            <a:avLst/>
          </a:prstGeom>
        </p:spPr>
      </p:pic>
      <p:sp>
        <p:nvSpPr>
          <p:cNvPr id="3" name="TextBox 2"/>
          <p:cNvSpPr txBox="1"/>
          <p:nvPr/>
        </p:nvSpPr>
        <p:spPr>
          <a:xfrm>
            <a:off x="1828800" y="190500"/>
            <a:ext cx="9307902" cy="707886"/>
          </a:xfrm>
          <a:prstGeom prst="rect">
            <a:avLst/>
          </a:prstGeom>
          <a:solidFill>
            <a:srgbClr val="36E6DD"/>
          </a:solidFill>
          <a:effectLst>
            <a:glow rad="101600">
              <a:schemeClr val="accent5">
                <a:satMod val="175000"/>
                <a:alpha val="40000"/>
              </a:schemeClr>
            </a:glow>
            <a:innerShdw blurRad="114300">
              <a:prstClr val="black"/>
            </a:innerShdw>
          </a:effectLst>
        </p:spPr>
        <p:txBody>
          <a:bodyPr wrap="square" rtlCol="0">
            <a:spAutoFit/>
          </a:bodyPr>
          <a:lstStyle/>
          <a:p>
            <a:pPr algn="ctr"/>
            <a:r>
              <a:rPr lang="en-GB" sz="40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AD-HOC REQUESTS AND IT’S SOLUTIONS</a:t>
            </a:r>
            <a:endParaRPr lang="en-IN"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endParaRPr>
          </a:p>
        </p:txBody>
      </p:sp>
      <p:graphicFrame>
        <p:nvGraphicFramePr>
          <p:cNvPr id="12" name="Diagram 11"/>
          <p:cNvGraphicFramePr/>
          <p:nvPr>
            <p:extLst>
              <p:ext uri="{D42A27DB-BD31-4B8C-83A1-F6EECF244321}">
                <p14:modId xmlns:p14="http://schemas.microsoft.com/office/powerpoint/2010/main" val="1598788590"/>
              </p:ext>
            </p:extLst>
          </p:nvPr>
        </p:nvGraphicFramePr>
        <p:xfrm>
          <a:off x="8790315" y="1561382"/>
          <a:ext cx="2846717" cy="19495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p:cNvGraphicFramePr/>
          <p:nvPr>
            <p:extLst>
              <p:ext uri="{D42A27DB-BD31-4B8C-83A1-F6EECF244321}">
                <p14:modId xmlns:p14="http://schemas.microsoft.com/office/powerpoint/2010/main" val="1290082470"/>
              </p:ext>
            </p:extLst>
          </p:nvPr>
        </p:nvGraphicFramePr>
        <p:xfrm>
          <a:off x="1457864" y="1319841"/>
          <a:ext cx="9825487" cy="516722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5598932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8" y="114301"/>
            <a:ext cx="1433512" cy="1334338"/>
          </a:xfrm>
          <a:prstGeom prst="rect">
            <a:avLst/>
          </a:prstGeom>
        </p:spPr>
      </p:pic>
      <p:sp>
        <p:nvSpPr>
          <p:cNvPr id="3" name="TextBox 2"/>
          <p:cNvSpPr txBox="1"/>
          <p:nvPr/>
        </p:nvSpPr>
        <p:spPr>
          <a:xfrm>
            <a:off x="1828800" y="190500"/>
            <a:ext cx="9307902" cy="707886"/>
          </a:xfrm>
          <a:prstGeom prst="rect">
            <a:avLst/>
          </a:prstGeom>
          <a:solidFill>
            <a:srgbClr val="36E6DD"/>
          </a:solidFill>
          <a:effectLst>
            <a:glow rad="101600">
              <a:schemeClr val="accent5">
                <a:satMod val="175000"/>
                <a:alpha val="40000"/>
              </a:schemeClr>
            </a:glow>
            <a:innerShdw blurRad="114300">
              <a:prstClr val="black"/>
            </a:innerShdw>
          </a:effectLst>
        </p:spPr>
        <p:txBody>
          <a:bodyPr wrap="square" rtlCol="0">
            <a:spAutoFit/>
          </a:bodyPr>
          <a:lstStyle/>
          <a:p>
            <a:pPr algn="ctr"/>
            <a:r>
              <a:rPr lang="en-GB" sz="40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AD-HOC REQUESTS AND IT’S SOLUTIONS</a:t>
            </a:r>
            <a:endParaRPr lang="en-IN"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endParaRPr>
          </a:p>
        </p:txBody>
      </p:sp>
      <p:graphicFrame>
        <p:nvGraphicFramePr>
          <p:cNvPr id="12" name="Diagram 11"/>
          <p:cNvGraphicFramePr/>
          <p:nvPr>
            <p:extLst>
              <p:ext uri="{D42A27DB-BD31-4B8C-83A1-F6EECF244321}">
                <p14:modId xmlns:p14="http://schemas.microsoft.com/office/powerpoint/2010/main" val="1411373987"/>
              </p:ext>
            </p:extLst>
          </p:nvPr>
        </p:nvGraphicFramePr>
        <p:xfrm>
          <a:off x="8790315" y="1561382"/>
          <a:ext cx="2846717" cy="19495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p:cNvGraphicFramePr/>
          <p:nvPr>
            <p:extLst>
              <p:ext uri="{D42A27DB-BD31-4B8C-83A1-F6EECF244321}">
                <p14:modId xmlns:p14="http://schemas.microsoft.com/office/powerpoint/2010/main" val="3961179601"/>
              </p:ext>
            </p:extLst>
          </p:nvPr>
        </p:nvGraphicFramePr>
        <p:xfrm>
          <a:off x="90488" y="1035169"/>
          <a:ext cx="7297943" cy="58228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6"/>
          <p:cNvGraphicFramePr/>
          <p:nvPr>
            <p:extLst>
              <p:ext uri="{D42A27DB-BD31-4B8C-83A1-F6EECF244321}">
                <p14:modId xmlns:p14="http://schemas.microsoft.com/office/powerpoint/2010/main" val="2983017596"/>
              </p:ext>
            </p:extLst>
          </p:nvPr>
        </p:nvGraphicFramePr>
        <p:xfrm>
          <a:off x="7470475" y="1164565"/>
          <a:ext cx="4520243" cy="251028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242914102"/>
              </p:ext>
            </p:extLst>
          </p:nvPr>
        </p:nvGraphicFramePr>
        <p:xfrm>
          <a:off x="7690360" y="3879876"/>
          <a:ext cx="4127830" cy="1917075"/>
        </p:xfrm>
        <a:graphic>
          <a:graphicData uri="http://schemas.openxmlformats.org/drawingml/2006/table">
            <a:tbl>
              <a:tblPr/>
              <a:tblGrid>
                <a:gridCol w="1470785"/>
                <a:gridCol w="2657045"/>
              </a:tblGrid>
              <a:tr h="639025">
                <a:tc>
                  <a:txBody>
                    <a:bodyPr/>
                    <a:lstStyle/>
                    <a:p>
                      <a:pPr algn="l" fontAlgn="b"/>
                      <a:r>
                        <a:rPr lang="en-IN" sz="1600" b="1" i="0" u="none" strike="noStrike" dirty="0">
                          <a:solidFill>
                            <a:srgbClr val="000000"/>
                          </a:solidFill>
                          <a:effectLst/>
                          <a:latin typeface="Calibri" panose="020F0502020204030204" pitchFamily="34" charset="0"/>
                        </a:rPr>
                        <a:t>product_code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6E6DD"/>
                    </a:solidFill>
                  </a:tcPr>
                </a:tc>
                <a:tc>
                  <a:txBody>
                    <a:bodyPr/>
                    <a:lstStyle/>
                    <a:p>
                      <a:pPr algn="l" fontAlgn="b"/>
                      <a:r>
                        <a:rPr lang="en-IN" sz="1600" b="1" i="0" u="none" strike="noStrike" dirty="0">
                          <a:solidFill>
                            <a:srgbClr val="000000"/>
                          </a:solidFill>
                          <a:effectLst/>
                          <a:latin typeface="Calibri" panose="020F0502020204030204" pitchFamily="34" charset="0"/>
                        </a:rPr>
                        <a:t>product_name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6E6DD"/>
                    </a:solidFill>
                  </a:tcPr>
                </a:tc>
              </a:tr>
              <a:tr h="639025">
                <a:tc>
                  <a:txBody>
                    <a:bodyPr/>
                    <a:lstStyle/>
                    <a:p>
                      <a:pPr algn="l" fontAlgn="b"/>
                      <a:r>
                        <a:rPr lang="en-IN" sz="1400" b="1" i="0" u="none" strike="noStrike" dirty="0">
                          <a:solidFill>
                            <a:srgbClr val="000000"/>
                          </a:solidFill>
                          <a:effectLst/>
                          <a:latin typeface="Calibri" panose="020F0502020204030204" pitchFamily="34" charset="0"/>
                        </a:rPr>
                        <a:t>P08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IN" sz="1400" b="1" i="0" u="none" strike="noStrike" dirty="0">
                          <a:solidFill>
                            <a:srgbClr val="000000"/>
                          </a:solidFill>
                          <a:effectLst/>
                          <a:latin typeface="Calibri" panose="020F0502020204030204" pitchFamily="34" charset="0"/>
                        </a:rPr>
                        <a:t>Atliq_Double_Bedsheet_set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r>
              <a:tr h="639025">
                <a:tc>
                  <a:txBody>
                    <a:bodyPr/>
                    <a:lstStyle/>
                    <a:p>
                      <a:pPr algn="l" fontAlgn="b"/>
                      <a:r>
                        <a:rPr lang="en-IN" sz="1400" b="1" i="0" u="none" strike="noStrike" dirty="0">
                          <a:solidFill>
                            <a:srgbClr val="000000"/>
                          </a:solidFill>
                          <a:effectLst/>
                          <a:latin typeface="Calibri" panose="020F0502020204030204" pitchFamily="34" charset="0"/>
                        </a:rPr>
                        <a:t>P14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l" fontAlgn="b"/>
                      <a:r>
                        <a:rPr lang="en-IN" sz="1400" b="1" i="0" u="none" strike="noStrike" dirty="0">
                          <a:solidFill>
                            <a:srgbClr val="000000"/>
                          </a:solidFill>
                          <a:effectLst/>
                          <a:latin typeface="Calibri" panose="020F0502020204030204" pitchFamily="34" charset="0"/>
                        </a:rPr>
                        <a:t>Atliq_waterproof_Immersion_Rod</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r>
            </a:tbl>
          </a:graphicData>
        </a:graphic>
      </p:graphicFrame>
    </p:spTree>
    <p:extLst>
      <p:ext uri="{BB962C8B-B14F-4D97-AF65-F5344CB8AC3E}">
        <p14:creationId xmlns:p14="http://schemas.microsoft.com/office/powerpoint/2010/main" val="23739857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8" y="114301"/>
            <a:ext cx="1433512" cy="1334338"/>
          </a:xfrm>
          <a:prstGeom prst="rect">
            <a:avLst/>
          </a:prstGeom>
        </p:spPr>
      </p:pic>
      <p:sp>
        <p:nvSpPr>
          <p:cNvPr id="3" name="TextBox 2"/>
          <p:cNvSpPr txBox="1"/>
          <p:nvPr/>
        </p:nvSpPr>
        <p:spPr>
          <a:xfrm>
            <a:off x="1828800" y="190500"/>
            <a:ext cx="9307902" cy="707886"/>
          </a:xfrm>
          <a:prstGeom prst="rect">
            <a:avLst/>
          </a:prstGeom>
          <a:solidFill>
            <a:srgbClr val="36E6DD"/>
          </a:solidFill>
          <a:effectLst>
            <a:glow rad="101600">
              <a:schemeClr val="accent5">
                <a:satMod val="175000"/>
                <a:alpha val="40000"/>
              </a:schemeClr>
            </a:glow>
            <a:innerShdw blurRad="114300">
              <a:prstClr val="black"/>
            </a:innerShdw>
          </a:effectLst>
        </p:spPr>
        <p:txBody>
          <a:bodyPr wrap="square" rtlCol="0">
            <a:spAutoFit/>
          </a:bodyPr>
          <a:lstStyle/>
          <a:p>
            <a:pPr algn="ctr"/>
            <a:r>
              <a:rPr lang="en-GB" sz="40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AD-HOC REQUESTS AND IT’S SOLUTIONS</a:t>
            </a:r>
            <a:endParaRPr lang="en-IN"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endParaRPr>
          </a:p>
        </p:txBody>
      </p:sp>
      <p:graphicFrame>
        <p:nvGraphicFramePr>
          <p:cNvPr id="12" name="Diagram 11"/>
          <p:cNvGraphicFramePr/>
          <p:nvPr>
            <p:extLst>
              <p:ext uri="{D42A27DB-BD31-4B8C-83A1-F6EECF244321}">
                <p14:modId xmlns:p14="http://schemas.microsoft.com/office/powerpoint/2010/main" val="1411373987"/>
              </p:ext>
            </p:extLst>
          </p:nvPr>
        </p:nvGraphicFramePr>
        <p:xfrm>
          <a:off x="8790315" y="1561382"/>
          <a:ext cx="2846717" cy="19495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extLst>
              <p:ext uri="{D42A27DB-BD31-4B8C-83A1-F6EECF244321}">
                <p14:modId xmlns:p14="http://schemas.microsoft.com/office/powerpoint/2010/main" val="3114827843"/>
              </p:ext>
            </p:extLst>
          </p:nvPr>
        </p:nvGraphicFramePr>
        <p:xfrm>
          <a:off x="7470475" y="1164565"/>
          <a:ext cx="4520243" cy="251028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Diagram 7"/>
          <p:cNvGraphicFramePr/>
          <p:nvPr>
            <p:extLst>
              <p:ext uri="{D42A27DB-BD31-4B8C-83A1-F6EECF244321}">
                <p14:modId xmlns:p14="http://schemas.microsoft.com/office/powerpoint/2010/main" val="2303358906"/>
              </p:ext>
            </p:extLst>
          </p:nvPr>
        </p:nvGraphicFramePr>
        <p:xfrm>
          <a:off x="215664" y="1035169"/>
          <a:ext cx="7297943" cy="5822831"/>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9" name="Chart 8"/>
          <p:cNvGraphicFramePr>
            <a:graphicFrameLocks/>
          </p:cNvGraphicFramePr>
          <p:nvPr>
            <p:extLst>
              <p:ext uri="{D42A27DB-BD31-4B8C-83A1-F6EECF244321}">
                <p14:modId xmlns:p14="http://schemas.microsoft.com/office/powerpoint/2010/main" val="539435058"/>
              </p:ext>
            </p:extLst>
          </p:nvPr>
        </p:nvGraphicFramePr>
        <p:xfrm>
          <a:off x="7293546" y="3743266"/>
          <a:ext cx="4567775" cy="2864568"/>
        </p:xfrm>
        <a:graphic>
          <a:graphicData uri="http://schemas.openxmlformats.org/drawingml/2006/chart">
            <c:chart xmlns:c="http://schemas.openxmlformats.org/drawingml/2006/chart" xmlns:r="http://schemas.openxmlformats.org/officeDocument/2006/relationships" r:id="rId18"/>
          </a:graphicData>
        </a:graphic>
      </p:graphicFrame>
    </p:spTree>
    <p:extLst>
      <p:ext uri="{BB962C8B-B14F-4D97-AF65-F5344CB8AC3E}">
        <p14:creationId xmlns:p14="http://schemas.microsoft.com/office/powerpoint/2010/main" val="24426580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723</TotalTime>
  <Words>1594</Words>
  <Application>Microsoft Office PowerPoint</Application>
  <PresentationFormat>Widescreen</PresentationFormat>
  <Paragraphs>128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Algerian</vt:lpstr>
      <vt:lpstr>Arial</vt:lpstr>
      <vt:lpstr>Calibri</vt:lpstr>
      <vt:lpstr>Calibri Light</vt:lpstr>
      <vt:lpstr>Office Theme</vt:lpstr>
      <vt:lpstr>ATlIQ MART’S FESTIVE PROMOTIONS AND ITS IMPACT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77</cp:revision>
  <dcterms:created xsi:type="dcterms:W3CDTF">2024-02-18T06:15:08Z</dcterms:created>
  <dcterms:modified xsi:type="dcterms:W3CDTF">2024-02-23T06:34:42Z</dcterms:modified>
</cp:coreProperties>
</file>