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7" r:id="rId7"/>
    <p:sldId id="268" r:id="rId8"/>
    <p:sldId id="266" r:id="rId9"/>
    <p:sldId id="277" r:id="rId10"/>
    <p:sldId id="278" r:id="rId11"/>
    <p:sldId id="279" r:id="rId12"/>
    <p:sldId id="269" r:id="rId13"/>
    <p:sldId id="270" r:id="rId14"/>
    <p:sldId id="271" r:id="rId15"/>
    <p:sldId id="280" r:id="rId16"/>
    <p:sldId id="281" r:id="rId17"/>
    <p:sldId id="276"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4/13/2022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4/13/2022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4/13/2022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4/13/2022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4/13/2022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4/13/2022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4/13/2022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fontScale="90000"/>
          </a:bodyPr>
          <a:lstStyle/>
          <a:p>
            <a:br>
              <a:rPr lang="en-US" dirty="0"/>
            </a:br>
            <a:br>
              <a:rPr lang="en-US" dirty="0"/>
            </a:br>
            <a:r>
              <a:rPr lang="en-US" dirty="0"/>
              <a:t>LEAD SCORING CASE STUDY</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BY TANIA DAS</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11193C-0C74-4667-8A0F-DD2FD9E70A6C}"/>
              </a:ext>
            </a:extLst>
          </p:cNvPr>
          <p:cNvSpPr txBox="1"/>
          <p:nvPr/>
        </p:nvSpPr>
        <p:spPr>
          <a:xfrm>
            <a:off x="349624" y="88758"/>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BUILDING THE MODEL</a:t>
            </a:r>
            <a:endParaRPr lang="en-IN" dirty="0"/>
          </a:p>
        </p:txBody>
      </p:sp>
      <p:sp>
        <p:nvSpPr>
          <p:cNvPr id="5" name="TextBox 4">
            <a:extLst>
              <a:ext uri="{FF2B5EF4-FFF2-40B4-BE49-F238E27FC236}">
                <a16:creationId xmlns:a16="http://schemas.microsoft.com/office/drawing/2014/main" id="{EF248092-12B1-4B26-BAC0-BDAF15E1857F}"/>
              </a:ext>
            </a:extLst>
          </p:cNvPr>
          <p:cNvSpPr txBox="1"/>
          <p:nvPr/>
        </p:nvSpPr>
        <p:spPr>
          <a:xfrm>
            <a:off x="349623" y="604681"/>
            <a:ext cx="11672047" cy="2031325"/>
          </a:xfrm>
          <a:prstGeom prst="rect">
            <a:avLst/>
          </a:prstGeom>
          <a:noFill/>
        </p:spPr>
        <p:txBody>
          <a:bodyPr wrap="square">
            <a:spAutoFit/>
          </a:bodyPr>
          <a:lstStyle/>
          <a:p>
            <a:pPr algn="just"/>
            <a:r>
              <a:rPr lang="en-IN" b="1" dirty="0">
                <a:latin typeface="Lato" panose="020F0502020204030203" pitchFamily="34" charset="0"/>
                <a:ea typeface="Lato" panose="020F0502020204030203" pitchFamily="34" charset="0"/>
                <a:cs typeface="Lato" panose="020F0502020204030203" pitchFamily="34" charset="0"/>
              </a:rPr>
              <a:t>SPLITTING THE DATASET INTO TRAIN AND TEST DATASET</a:t>
            </a:r>
          </a:p>
          <a:p>
            <a:pPr algn="just"/>
            <a:endParaRPr lang="en-IN" b="1" dirty="0">
              <a:latin typeface="Lato" panose="020F0502020204030203" pitchFamily="34" charset="0"/>
              <a:ea typeface="Lato" panose="020F0502020204030203" pitchFamily="34" charset="0"/>
              <a:cs typeface="Lato" panose="020F0502020204030203" pitchFamily="34" charset="0"/>
            </a:endParaRPr>
          </a:p>
          <a:p>
            <a:pPr algn="just"/>
            <a:r>
              <a:rPr lang="en-US" dirty="0">
                <a:latin typeface="Segoe UI Emoji" panose="020B0502040204020203" pitchFamily="34" charset="0"/>
                <a:ea typeface="Segoe UI Emoji" panose="020B0502040204020203" pitchFamily="34" charset="0"/>
              </a:rPr>
              <a:t>The</a:t>
            </a:r>
            <a:r>
              <a:rPr lang="en-US" b="1" dirty="0">
                <a:latin typeface="Segoe UI Emoji" panose="020B0502040204020203" pitchFamily="34" charset="0"/>
                <a:ea typeface="Segoe UI Emoji" panose="020B0502040204020203" pitchFamily="34" charset="0"/>
              </a:rPr>
              <a:t> </a:t>
            </a:r>
            <a:r>
              <a:rPr lang="en-US" dirty="0">
                <a:latin typeface="Segoe UI Emoji" panose="020B0502040204020203" pitchFamily="34" charset="0"/>
                <a:ea typeface="Segoe UI Emoji" panose="020B0502040204020203" pitchFamily="34" charset="0"/>
              </a:rPr>
              <a:t> entire dataset is  split into train and test dataset in the ratio of </a:t>
            </a:r>
            <a:r>
              <a:rPr lang="en-US" b="1" dirty="0">
                <a:latin typeface="Segoe UI Emoji" panose="020B0502040204020203" pitchFamily="34" charset="0"/>
                <a:ea typeface="Segoe UI Emoji" panose="020B0502040204020203" pitchFamily="34" charset="0"/>
              </a:rPr>
              <a:t>70:30</a:t>
            </a:r>
            <a:r>
              <a:rPr lang="en-US" dirty="0">
                <a:latin typeface="Segoe UI Emoji" panose="020B0502040204020203" pitchFamily="34" charset="0"/>
                <a:ea typeface="Segoe UI Emoji" panose="020B0502040204020203" pitchFamily="34" charset="0"/>
              </a:rPr>
              <a:t>.After splitting the dataset we noticed that the train dataset has two variables Newspaper_Article and X_Education Forums which has one factor level. We dropped those variable from the dataset </a:t>
            </a:r>
            <a:r>
              <a:rPr lang="en-US" dirty="0">
                <a:solidFill>
                  <a:srgbClr val="000000"/>
                </a:solidFill>
                <a:latin typeface="Segoe UI Emoji" panose="020B0502040204020203" pitchFamily="34" charset="0"/>
                <a:ea typeface="Segoe UI Emoji" panose="020B0502040204020203" pitchFamily="34" charset="0"/>
              </a:rPr>
              <a:t>s</a:t>
            </a:r>
            <a:r>
              <a:rPr lang="en-US" b="0" i="0" dirty="0">
                <a:solidFill>
                  <a:srgbClr val="000000"/>
                </a:solidFill>
                <a:effectLst/>
                <a:latin typeface="Segoe UI Emoji" panose="020B0502040204020203" pitchFamily="34" charset="0"/>
                <a:ea typeface="Segoe UI Emoji" panose="020B0502040204020203" pitchFamily="34" charset="0"/>
              </a:rPr>
              <a:t>ince there isn’t any variation at all in those predictor variable. It is necessary to drop it otherwise R wont be able to run the model. After dropping the two variables the final dataset is left with 18 variables. Again the entire dataset was splitted in the ratio of </a:t>
            </a:r>
            <a:r>
              <a:rPr lang="en-US" b="1" i="0" dirty="0">
                <a:solidFill>
                  <a:srgbClr val="000000"/>
                </a:solidFill>
                <a:effectLst/>
                <a:latin typeface="Segoe UI Emoji" panose="020B0502040204020203" pitchFamily="34" charset="0"/>
                <a:ea typeface="Segoe UI Emoji" panose="020B0502040204020203" pitchFamily="34" charset="0"/>
              </a:rPr>
              <a:t>70:30.</a:t>
            </a:r>
            <a:endParaRPr lang="en-US" b="1" dirty="0">
              <a:latin typeface="Segoe UI Emoji" panose="020B0502040204020203" pitchFamily="34" charset="0"/>
              <a:ea typeface="Segoe UI Emoji" panose="020B0502040204020203" pitchFamily="34" charset="0"/>
            </a:endParaRPr>
          </a:p>
        </p:txBody>
      </p:sp>
      <p:sp>
        <p:nvSpPr>
          <p:cNvPr id="7" name="TextBox 6">
            <a:extLst>
              <a:ext uri="{FF2B5EF4-FFF2-40B4-BE49-F238E27FC236}">
                <a16:creationId xmlns:a16="http://schemas.microsoft.com/office/drawing/2014/main" id="{BE271EF9-E9C2-47D1-BA9C-5A5BA44315C1}"/>
              </a:ext>
            </a:extLst>
          </p:cNvPr>
          <p:cNvSpPr txBox="1"/>
          <p:nvPr/>
        </p:nvSpPr>
        <p:spPr>
          <a:xfrm>
            <a:off x="286869" y="2585756"/>
            <a:ext cx="5809131" cy="1477328"/>
          </a:xfrm>
          <a:prstGeom prst="rect">
            <a:avLst/>
          </a:prstGeom>
          <a:noFill/>
        </p:spPr>
        <p:txBody>
          <a:bodyPr wrap="square">
            <a:spAutoFit/>
          </a:bodyPr>
          <a:lstStyle/>
          <a:p>
            <a:pPr algn="just"/>
            <a:r>
              <a:rPr lang="en-IN" b="1" dirty="0">
                <a:latin typeface="Lato" panose="020F0502020204030203" pitchFamily="34" charset="0"/>
                <a:ea typeface="Lato" panose="020F0502020204030203" pitchFamily="34" charset="0"/>
                <a:cs typeface="Lato" panose="020F0502020204030203" pitchFamily="34" charset="0"/>
              </a:rPr>
              <a:t>RANDOM FOREST</a:t>
            </a:r>
          </a:p>
          <a:p>
            <a:pPr algn="just"/>
            <a:endParaRPr lang="en-IN" b="1" dirty="0">
              <a:latin typeface="Lato" panose="020F0502020204030203" pitchFamily="34" charset="0"/>
              <a:ea typeface="Lato" panose="020F0502020204030203" pitchFamily="34" charset="0"/>
              <a:cs typeface="Lato" panose="020F0502020204030203" pitchFamily="34" charset="0"/>
            </a:endParaRPr>
          </a:p>
          <a:p>
            <a:pPr algn="just"/>
            <a:r>
              <a:rPr lang="en-IN" dirty="0">
                <a:latin typeface="Segoe UI Emoji" panose="020B0502040204020203" pitchFamily="34" charset="0"/>
                <a:ea typeface="Segoe UI Emoji" panose="020B0502040204020203" pitchFamily="34" charset="0"/>
                <a:cs typeface="Lato" panose="020F0502020204030203" pitchFamily="34" charset="0"/>
              </a:rPr>
              <a:t>Next we applied Random Forest on the train dataset. The outcome which we derived is</a:t>
            </a:r>
          </a:p>
          <a:p>
            <a:pPr algn="just"/>
            <a:endParaRPr lang="en-IN" dirty="0">
              <a:latin typeface="Segoe UI Emoji" panose="020B0502040204020203" pitchFamily="34" charset="0"/>
              <a:ea typeface="Segoe UI Emoji" panose="020B0502040204020203" pitchFamily="34" charset="0"/>
              <a:cs typeface="Lato" panose="020F0502020204030203" pitchFamily="34" charset="0"/>
            </a:endParaRPr>
          </a:p>
        </p:txBody>
      </p:sp>
      <p:pic>
        <p:nvPicPr>
          <p:cNvPr id="11" name="Picture 10">
            <a:extLst>
              <a:ext uri="{FF2B5EF4-FFF2-40B4-BE49-F238E27FC236}">
                <a16:creationId xmlns:a16="http://schemas.microsoft.com/office/drawing/2014/main" id="{3C4A5E1D-9C7F-4F18-9FF8-1163B79037F5}"/>
              </a:ext>
            </a:extLst>
          </p:cNvPr>
          <p:cNvPicPr>
            <a:picLocks noChangeAspect="1"/>
          </p:cNvPicPr>
          <p:nvPr/>
        </p:nvPicPr>
        <p:blipFill>
          <a:blip r:embed="rId2"/>
          <a:stretch>
            <a:fillRect/>
          </a:stretch>
        </p:blipFill>
        <p:spPr>
          <a:xfrm>
            <a:off x="455785" y="3852811"/>
            <a:ext cx="5306493" cy="2126648"/>
          </a:xfrm>
          <a:prstGeom prst="rect">
            <a:avLst/>
          </a:prstGeom>
        </p:spPr>
      </p:pic>
      <p:pic>
        <p:nvPicPr>
          <p:cNvPr id="2" name="Picture 1">
            <a:extLst>
              <a:ext uri="{FF2B5EF4-FFF2-40B4-BE49-F238E27FC236}">
                <a16:creationId xmlns:a16="http://schemas.microsoft.com/office/drawing/2014/main" id="{DB2D56E1-F1B6-42AB-A73F-CDDC1EE32A10}"/>
              </a:ext>
            </a:extLst>
          </p:cNvPr>
          <p:cNvPicPr>
            <a:picLocks noChangeAspect="1"/>
          </p:cNvPicPr>
          <p:nvPr/>
        </p:nvPicPr>
        <p:blipFill>
          <a:blip r:embed="rId3"/>
          <a:stretch>
            <a:fillRect/>
          </a:stretch>
        </p:blipFill>
        <p:spPr>
          <a:xfrm>
            <a:off x="6797044" y="2585756"/>
            <a:ext cx="4066384" cy="4206605"/>
          </a:xfrm>
          <a:prstGeom prst="rect">
            <a:avLst/>
          </a:prstGeom>
        </p:spPr>
      </p:pic>
      <p:sp>
        <p:nvSpPr>
          <p:cNvPr id="8" name="TextBox 7">
            <a:extLst>
              <a:ext uri="{FF2B5EF4-FFF2-40B4-BE49-F238E27FC236}">
                <a16:creationId xmlns:a16="http://schemas.microsoft.com/office/drawing/2014/main" id="{5BFD0533-65C9-4C76-9116-CF3F21E80F01}"/>
              </a:ext>
            </a:extLst>
          </p:cNvPr>
          <p:cNvSpPr txBox="1"/>
          <p:nvPr/>
        </p:nvSpPr>
        <p:spPr>
          <a:xfrm>
            <a:off x="546847" y="6122911"/>
            <a:ext cx="6096000" cy="646331"/>
          </a:xfrm>
          <a:prstGeom prst="rect">
            <a:avLst/>
          </a:prstGeom>
          <a:noFill/>
        </p:spPr>
        <p:txBody>
          <a:bodyPr wrap="square">
            <a:spAutoFit/>
          </a:bodyPr>
          <a:lstStyle/>
          <a:p>
            <a:r>
              <a:rPr lang="en-US" dirty="0"/>
              <a:t>My accuracy  is approximately 91%,which is quite high. Thereby we can conclude that our model is good</a:t>
            </a:r>
          </a:p>
        </p:txBody>
      </p:sp>
    </p:spTree>
    <p:extLst>
      <p:ext uri="{BB962C8B-B14F-4D97-AF65-F5344CB8AC3E}">
        <p14:creationId xmlns:p14="http://schemas.microsoft.com/office/powerpoint/2010/main" val="1733940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a:extLst>
              <a:ext uri="{FF2B5EF4-FFF2-40B4-BE49-F238E27FC236}">
                <a16:creationId xmlns:a16="http://schemas.microsoft.com/office/drawing/2014/main" id="{5802E664-CA1E-47D0-8709-DB4C286B34A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a:extLst>
              <a:ext uri="{FF2B5EF4-FFF2-40B4-BE49-F238E27FC236}">
                <a16:creationId xmlns:a16="http://schemas.microsoft.com/office/drawing/2014/main" id="{397683DD-ED7A-4A18-9E15-56B51C098CD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a:extLst>
              <a:ext uri="{FF2B5EF4-FFF2-40B4-BE49-F238E27FC236}">
                <a16:creationId xmlns:a16="http://schemas.microsoft.com/office/drawing/2014/main" id="{7F1AD520-15DA-4CA4-8BFF-7F144A9DF9EF}"/>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a:extLst>
              <a:ext uri="{FF2B5EF4-FFF2-40B4-BE49-F238E27FC236}">
                <a16:creationId xmlns:a16="http://schemas.microsoft.com/office/drawing/2014/main" id="{23BC84CB-AAE0-45F0-93F1-9CC0107CA755}"/>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F3B25A68-2642-417E-B8E5-6BF933A190E0}"/>
              </a:ext>
            </a:extLst>
          </p:cNvPr>
          <p:cNvPicPr>
            <a:picLocks noChangeAspect="1"/>
          </p:cNvPicPr>
          <p:nvPr/>
        </p:nvPicPr>
        <p:blipFill>
          <a:blip r:embed="rId2"/>
          <a:stretch>
            <a:fillRect/>
          </a:stretch>
        </p:blipFill>
        <p:spPr>
          <a:xfrm>
            <a:off x="273035" y="631481"/>
            <a:ext cx="4370683" cy="2349352"/>
          </a:xfrm>
          <a:prstGeom prst="rect">
            <a:avLst/>
          </a:prstGeom>
        </p:spPr>
      </p:pic>
      <p:sp>
        <p:nvSpPr>
          <p:cNvPr id="11" name="TextBox 10">
            <a:extLst>
              <a:ext uri="{FF2B5EF4-FFF2-40B4-BE49-F238E27FC236}">
                <a16:creationId xmlns:a16="http://schemas.microsoft.com/office/drawing/2014/main" id="{89B37138-B16B-47F7-8CF8-BCFC286EFFA5}"/>
              </a:ext>
            </a:extLst>
          </p:cNvPr>
          <p:cNvSpPr txBox="1"/>
          <p:nvPr/>
        </p:nvSpPr>
        <p:spPr>
          <a:xfrm>
            <a:off x="457199" y="88758"/>
            <a:ext cx="10605248" cy="369332"/>
          </a:xfrm>
          <a:prstGeom prst="rect">
            <a:avLst/>
          </a:prstGeom>
          <a:noFill/>
        </p:spPr>
        <p:txBody>
          <a:bodyPr wrap="square">
            <a:spAutoFit/>
          </a:bodyPr>
          <a:lstStyle/>
          <a:p>
            <a:r>
              <a:rPr lang="en-IN" b="1" dirty="0">
                <a:solidFill>
                  <a:srgbClr val="002060"/>
                </a:solidFill>
                <a:latin typeface="Garamond" panose="02020404030301010803" pitchFamily="18" charset="0"/>
              </a:rPr>
              <a:t>VARIABLE IMPORTANCE CHART AND MEASURING IMPURITY IN RANDOM FOREST</a:t>
            </a:r>
          </a:p>
        </p:txBody>
      </p:sp>
      <p:sp>
        <p:nvSpPr>
          <p:cNvPr id="13" name="TextBox 12">
            <a:extLst>
              <a:ext uri="{FF2B5EF4-FFF2-40B4-BE49-F238E27FC236}">
                <a16:creationId xmlns:a16="http://schemas.microsoft.com/office/drawing/2014/main" id="{6DC5A266-5D48-4DD0-B62D-0E926797314A}"/>
              </a:ext>
            </a:extLst>
          </p:cNvPr>
          <p:cNvSpPr txBox="1"/>
          <p:nvPr/>
        </p:nvSpPr>
        <p:spPr>
          <a:xfrm>
            <a:off x="5526740" y="763013"/>
            <a:ext cx="6571626" cy="1200329"/>
          </a:xfrm>
          <a:prstGeom prst="rect">
            <a:avLst/>
          </a:prstGeom>
          <a:noFill/>
        </p:spPr>
        <p:txBody>
          <a:bodyPr wrap="square">
            <a:spAutoFit/>
          </a:bodyPr>
          <a:lstStyle/>
          <a:p>
            <a:r>
              <a:rPr lang="en-US" dirty="0"/>
              <a:t>Here, ‘Total_Time_Spent_on_Website' variable is most important in terms of number of splits each variable measures the number of times that variable was selected for splitting (the value on the x-axis)</a:t>
            </a:r>
          </a:p>
        </p:txBody>
      </p:sp>
      <p:pic>
        <p:nvPicPr>
          <p:cNvPr id="2" name="Picture 1">
            <a:extLst>
              <a:ext uri="{FF2B5EF4-FFF2-40B4-BE49-F238E27FC236}">
                <a16:creationId xmlns:a16="http://schemas.microsoft.com/office/drawing/2014/main" id="{80F39182-545E-42B6-8825-8C2337B71CCC}"/>
              </a:ext>
            </a:extLst>
          </p:cNvPr>
          <p:cNvPicPr>
            <a:picLocks noChangeAspect="1"/>
          </p:cNvPicPr>
          <p:nvPr/>
        </p:nvPicPr>
        <p:blipFill>
          <a:blip r:embed="rId3"/>
          <a:stretch>
            <a:fillRect/>
          </a:stretch>
        </p:blipFill>
        <p:spPr>
          <a:xfrm>
            <a:off x="208785" y="2980833"/>
            <a:ext cx="4370683" cy="2348839"/>
          </a:xfrm>
          <a:prstGeom prst="rect">
            <a:avLst/>
          </a:prstGeom>
        </p:spPr>
      </p:pic>
      <p:sp>
        <p:nvSpPr>
          <p:cNvPr id="12" name="TextBox 11">
            <a:extLst>
              <a:ext uri="{FF2B5EF4-FFF2-40B4-BE49-F238E27FC236}">
                <a16:creationId xmlns:a16="http://schemas.microsoft.com/office/drawing/2014/main" id="{8B5E9498-5490-410B-B594-A563FBF0B7F1}"/>
              </a:ext>
            </a:extLst>
          </p:cNvPr>
          <p:cNvSpPr txBox="1"/>
          <p:nvPr/>
        </p:nvSpPr>
        <p:spPr>
          <a:xfrm>
            <a:off x="5186579" y="3099261"/>
            <a:ext cx="6911787" cy="2585323"/>
          </a:xfrm>
          <a:prstGeom prst="rect">
            <a:avLst/>
          </a:prstGeom>
          <a:noFill/>
        </p:spPr>
        <p:txBody>
          <a:bodyPr wrap="square">
            <a:spAutoFit/>
          </a:bodyPr>
          <a:lstStyle/>
          <a:p>
            <a:r>
              <a:rPr lang="en-US" dirty="0"/>
              <a:t>A different metric we can look at is related to "impurity", which measures how homogenous each bucket or leaf of the tree is. In each tree in the forest, whenever we select a variable and perform a split, the impurity is decreased. </a:t>
            </a:r>
          </a:p>
          <a:p>
            <a:r>
              <a:rPr lang="en-US" dirty="0"/>
              <a:t>Therefore, one way to measure the importance of a variable is to average the reduction in impurity, </a:t>
            </a:r>
          </a:p>
          <a:p>
            <a:r>
              <a:rPr lang="en-US" dirty="0"/>
              <a:t>taken over all the times that variable is selected for splitting in all of the trees in the forest. Here, ‘Tags' variable is most important in terms of mean reduction in impurity.</a:t>
            </a:r>
          </a:p>
        </p:txBody>
      </p:sp>
    </p:spTree>
    <p:extLst>
      <p:ext uri="{BB962C8B-B14F-4D97-AF65-F5344CB8AC3E}">
        <p14:creationId xmlns:p14="http://schemas.microsoft.com/office/powerpoint/2010/main" val="3830962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C419F3-8374-4B3E-B349-2DBC580B8B4B}"/>
              </a:ext>
            </a:extLst>
          </p:cNvPr>
          <p:cNvSpPr txBox="1"/>
          <p:nvPr/>
        </p:nvSpPr>
        <p:spPr>
          <a:xfrm>
            <a:off x="376518" y="124616"/>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BUILDING THE MODEL</a:t>
            </a:r>
            <a:endParaRPr lang="en-IN" dirty="0"/>
          </a:p>
        </p:txBody>
      </p:sp>
      <p:sp>
        <p:nvSpPr>
          <p:cNvPr id="9" name="TextBox 8">
            <a:extLst>
              <a:ext uri="{FF2B5EF4-FFF2-40B4-BE49-F238E27FC236}">
                <a16:creationId xmlns:a16="http://schemas.microsoft.com/office/drawing/2014/main" id="{88EB2B16-3B4A-42C9-8BE3-941FACA20205}"/>
              </a:ext>
            </a:extLst>
          </p:cNvPr>
          <p:cNvSpPr txBox="1"/>
          <p:nvPr/>
        </p:nvSpPr>
        <p:spPr>
          <a:xfrm>
            <a:off x="376518" y="653534"/>
            <a:ext cx="6096000" cy="369332"/>
          </a:xfrm>
          <a:prstGeom prst="rect">
            <a:avLst/>
          </a:prstGeom>
          <a:noFill/>
        </p:spPr>
        <p:txBody>
          <a:bodyPr wrap="square">
            <a:spAutoFit/>
          </a:bodyPr>
          <a:lstStyle/>
          <a:p>
            <a:pPr algn="just"/>
            <a:r>
              <a:rPr lang="en-IN" b="1" dirty="0">
                <a:latin typeface="Lato" panose="020F0502020204030203" pitchFamily="34" charset="0"/>
                <a:ea typeface="Lato" panose="020F0502020204030203" pitchFamily="34" charset="0"/>
                <a:cs typeface="Lato" panose="020F0502020204030203" pitchFamily="34" charset="0"/>
              </a:rPr>
              <a:t>LOGISTIC REGRESSION MODEL</a:t>
            </a:r>
          </a:p>
        </p:txBody>
      </p:sp>
      <p:sp>
        <p:nvSpPr>
          <p:cNvPr id="11" name="TextBox 10">
            <a:extLst>
              <a:ext uri="{FF2B5EF4-FFF2-40B4-BE49-F238E27FC236}">
                <a16:creationId xmlns:a16="http://schemas.microsoft.com/office/drawing/2014/main" id="{C41B2904-142C-408F-8FFE-29C4DBC61758}"/>
              </a:ext>
            </a:extLst>
          </p:cNvPr>
          <p:cNvSpPr txBox="1"/>
          <p:nvPr/>
        </p:nvSpPr>
        <p:spPr>
          <a:xfrm>
            <a:off x="71718" y="1110332"/>
            <a:ext cx="4926617" cy="1754326"/>
          </a:xfrm>
          <a:prstGeom prst="rect">
            <a:avLst/>
          </a:prstGeom>
          <a:noFill/>
        </p:spPr>
        <p:txBody>
          <a:bodyPr wrap="square">
            <a:spAutoFit/>
          </a:bodyPr>
          <a:lstStyle/>
          <a:p>
            <a:r>
              <a:rPr lang="en-US" dirty="0"/>
              <a:t>In order to build the training model</a:t>
            </a:r>
          </a:p>
          <a:p>
            <a:r>
              <a:rPr lang="en-US" dirty="0"/>
              <a:t>we removed the insignificant variables one by one  on the basis of high p-value and vif.Finally after removing the insignificant variables and after validating the training model on test data we were left with </a:t>
            </a:r>
            <a:r>
              <a:rPr lang="en-US" b="1" dirty="0"/>
              <a:t>15 </a:t>
            </a:r>
            <a:r>
              <a:rPr lang="en-US" dirty="0"/>
              <a:t>significant variables.</a:t>
            </a:r>
          </a:p>
        </p:txBody>
      </p:sp>
      <p:pic>
        <p:nvPicPr>
          <p:cNvPr id="13" name="Picture 12">
            <a:extLst>
              <a:ext uri="{FF2B5EF4-FFF2-40B4-BE49-F238E27FC236}">
                <a16:creationId xmlns:a16="http://schemas.microsoft.com/office/drawing/2014/main" id="{23A44D13-FD25-48DC-B3E9-0B44C77F9051}"/>
              </a:ext>
            </a:extLst>
          </p:cNvPr>
          <p:cNvPicPr>
            <a:picLocks noChangeAspect="1"/>
          </p:cNvPicPr>
          <p:nvPr/>
        </p:nvPicPr>
        <p:blipFill>
          <a:blip r:embed="rId2"/>
          <a:stretch>
            <a:fillRect/>
          </a:stretch>
        </p:blipFill>
        <p:spPr>
          <a:xfrm>
            <a:off x="4998335" y="607368"/>
            <a:ext cx="6584066" cy="2880610"/>
          </a:xfrm>
          <a:prstGeom prst="rect">
            <a:avLst/>
          </a:prstGeom>
        </p:spPr>
      </p:pic>
      <p:pic>
        <p:nvPicPr>
          <p:cNvPr id="15" name="Picture 14">
            <a:extLst>
              <a:ext uri="{FF2B5EF4-FFF2-40B4-BE49-F238E27FC236}">
                <a16:creationId xmlns:a16="http://schemas.microsoft.com/office/drawing/2014/main" id="{563C9104-42D8-4763-A859-B869AFCD0DE9}"/>
              </a:ext>
            </a:extLst>
          </p:cNvPr>
          <p:cNvPicPr>
            <a:picLocks noChangeAspect="1"/>
          </p:cNvPicPr>
          <p:nvPr/>
        </p:nvPicPr>
        <p:blipFill>
          <a:blip r:embed="rId3"/>
          <a:stretch>
            <a:fillRect/>
          </a:stretch>
        </p:blipFill>
        <p:spPr>
          <a:xfrm>
            <a:off x="0" y="3601398"/>
            <a:ext cx="5226424" cy="2442142"/>
          </a:xfrm>
          <a:prstGeom prst="rect">
            <a:avLst/>
          </a:prstGeom>
        </p:spPr>
      </p:pic>
      <p:sp>
        <p:nvSpPr>
          <p:cNvPr id="17" name="TextBox 16">
            <a:extLst>
              <a:ext uri="{FF2B5EF4-FFF2-40B4-BE49-F238E27FC236}">
                <a16:creationId xmlns:a16="http://schemas.microsoft.com/office/drawing/2014/main" id="{6146E549-27F1-430F-9907-DDFD6F123FFA}"/>
              </a:ext>
            </a:extLst>
          </p:cNvPr>
          <p:cNvSpPr txBox="1"/>
          <p:nvPr/>
        </p:nvSpPr>
        <p:spPr>
          <a:xfrm>
            <a:off x="0" y="6156960"/>
            <a:ext cx="6096000" cy="646331"/>
          </a:xfrm>
          <a:prstGeom prst="rect">
            <a:avLst/>
          </a:prstGeom>
          <a:noFill/>
        </p:spPr>
        <p:txBody>
          <a:bodyPr wrap="square">
            <a:spAutoFit/>
          </a:bodyPr>
          <a:lstStyle/>
          <a:p>
            <a:r>
              <a:rPr lang="en-US" sz="1800" b="1" dirty="0">
                <a:latin typeface="Open Sans" panose="020B0606030504020204" pitchFamily="34" charset="0"/>
                <a:ea typeface="Open Sans" panose="020B0606030504020204" pitchFamily="34" charset="0"/>
                <a:cs typeface="Open Sans" panose="020B0606030504020204" pitchFamily="34" charset="0"/>
              </a:rPr>
              <a:t>Total_Time_Spent_on_Website </a:t>
            </a:r>
            <a:r>
              <a:rPr lang="en-US" sz="1800" dirty="0">
                <a:latin typeface="Open Sans" panose="020B0606030504020204" pitchFamily="34" charset="0"/>
                <a:ea typeface="Open Sans" panose="020B0606030504020204" pitchFamily="34" charset="0"/>
                <a:cs typeface="Open Sans" panose="020B0606030504020204" pitchFamily="34" charset="0"/>
              </a:rPr>
              <a:t>is the variable with highest overall importance </a:t>
            </a:r>
            <a:r>
              <a:rPr lang="en-US" sz="1800" b="1" dirty="0">
                <a:latin typeface="Open Sans" panose="020B0606030504020204" pitchFamily="34" charset="0"/>
                <a:ea typeface="Open Sans" panose="020B0606030504020204" pitchFamily="34" charset="0"/>
                <a:cs typeface="Open Sans" panose="020B0606030504020204" pitchFamily="34" charset="0"/>
              </a:rPr>
              <a:t>17.929763</a:t>
            </a:r>
            <a:endParaRPr lang="en-IN" dirty="0"/>
          </a:p>
        </p:txBody>
      </p:sp>
      <p:pic>
        <p:nvPicPr>
          <p:cNvPr id="21" name="Picture 20">
            <a:extLst>
              <a:ext uri="{FF2B5EF4-FFF2-40B4-BE49-F238E27FC236}">
                <a16:creationId xmlns:a16="http://schemas.microsoft.com/office/drawing/2014/main" id="{6E2056B5-5E2C-4B14-95F8-5C59C1BA70A9}"/>
              </a:ext>
            </a:extLst>
          </p:cNvPr>
          <p:cNvPicPr>
            <a:picLocks noChangeAspect="1"/>
          </p:cNvPicPr>
          <p:nvPr/>
        </p:nvPicPr>
        <p:blipFill>
          <a:blip r:embed="rId4"/>
          <a:stretch>
            <a:fillRect/>
          </a:stretch>
        </p:blipFill>
        <p:spPr>
          <a:xfrm>
            <a:off x="5558011" y="3647564"/>
            <a:ext cx="2438611" cy="2395976"/>
          </a:xfrm>
          <a:prstGeom prst="rect">
            <a:avLst/>
          </a:prstGeom>
        </p:spPr>
      </p:pic>
      <p:sp>
        <p:nvSpPr>
          <p:cNvPr id="23" name="TextBox 22">
            <a:extLst>
              <a:ext uri="{FF2B5EF4-FFF2-40B4-BE49-F238E27FC236}">
                <a16:creationId xmlns:a16="http://schemas.microsoft.com/office/drawing/2014/main" id="{4A62F537-B0AE-45B5-9459-138A0323F94E}"/>
              </a:ext>
            </a:extLst>
          </p:cNvPr>
          <p:cNvSpPr txBox="1"/>
          <p:nvPr/>
        </p:nvSpPr>
        <p:spPr>
          <a:xfrm>
            <a:off x="7996622" y="3601398"/>
            <a:ext cx="3953331" cy="2031325"/>
          </a:xfrm>
          <a:prstGeom prst="rect">
            <a:avLst/>
          </a:prstGeom>
          <a:noFill/>
        </p:spPr>
        <p:txBody>
          <a:bodyPr wrap="square">
            <a:spAutoFit/>
          </a:bodyPr>
          <a:lstStyle/>
          <a:p>
            <a:pPr marR="0" algn="l" defTabSz="914400" rtl="0" fontAlgn="auto" latinLnBrk="0" hangingPunct="0">
              <a:lnSpc>
                <a:spcPct val="100000"/>
              </a:lnSpc>
              <a:spcBef>
                <a:spcPts val="0"/>
              </a:spcBef>
              <a:spcAft>
                <a:spcPts val="0"/>
              </a:spcAft>
              <a:buClrTx/>
              <a:buSzTx/>
              <a:tabLst/>
            </a:pPr>
            <a:r>
              <a:rPr kumimoji="0" lang="en-US" sz="1800"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True negative: </a:t>
            </a:r>
            <a:r>
              <a:rPr lang="en-US" b="1"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1468</a:t>
            </a:r>
            <a:endParaRPr kumimoji="0" lang="en-US" sz="1800" b="1"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endParaRPr>
          </a:p>
          <a:p>
            <a:pPr marR="0" algn="l" defTabSz="914400" rtl="0" fontAlgn="auto" latinLnBrk="0" hangingPunct="0">
              <a:lnSpc>
                <a:spcPct val="100000"/>
              </a:lnSpc>
              <a:spcBef>
                <a:spcPts val="0"/>
              </a:spcBef>
              <a:spcAft>
                <a:spcPts val="0"/>
              </a:spcAft>
              <a:buClrTx/>
              <a:buSzTx/>
              <a:tabLst/>
            </a:pPr>
            <a:r>
              <a:rPr lang="en-US" sz="1800" dirty="0">
                <a:latin typeface="Open Sans" panose="020B0606030504020204" pitchFamily="34" charset="0"/>
                <a:ea typeface="Open Sans" panose="020B0606030504020204" pitchFamily="34" charset="0"/>
                <a:cs typeface="Open Sans" panose="020B0606030504020204" pitchFamily="34" charset="0"/>
              </a:rPr>
              <a:t>False negative: </a:t>
            </a:r>
            <a:r>
              <a:rPr lang="en-US" b="1" dirty="0">
                <a:latin typeface="Open Sans" panose="020B0606030504020204" pitchFamily="34" charset="0"/>
                <a:ea typeface="Open Sans" panose="020B0606030504020204" pitchFamily="34" charset="0"/>
                <a:cs typeface="Open Sans" panose="020B0606030504020204" pitchFamily="34" charset="0"/>
              </a:rPr>
              <a:t>233</a:t>
            </a:r>
            <a:endParaRPr lang="en-US" sz="1800" b="1" dirty="0">
              <a:latin typeface="Open Sans" panose="020B0606030504020204" pitchFamily="34" charset="0"/>
              <a:ea typeface="Open Sans" panose="020B0606030504020204" pitchFamily="34" charset="0"/>
              <a:cs typeface="Open Sans" panose="020B0606030504020204" pitchFamily="34" charset="0"/>
            </a:endParaRPr>
          </a:p>
          <a:p>
            <a:pPr marR="0" algn="l" defTabSz="914400" rtl="0" fontAlgn="auto" latinLnBrk="0" hangingPunct="0">
              <a:lnSpc>
                <a:spcPct val="100000"/>
              </a:lnSpc>
              <a:spcBef>
                <a:spcPts val="0"/>
              </a:spcBef>
              <a:spcAft>
                <a:spcPts val="0"/>
              </a:spcAft>
              <a:buClrTx/>
              <a:buSzTx/>
              <a:tabLst/>
            </a:pPr>
            <a:r>
              <a:rPr kumimoji="0" lang="en-US" sz="1800"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True Positive: </a:t>
            </a:r>
            <a:r>
              <a:rPr lang="en-US" b="1"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835</a:t>
            </a:r>
            <a:endParaRPr kumimoji="0" lang="en-US" sz="1800" b="1"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endParaRPr>
          </a:p>
          <a:p>
            <a:pPr marR="0" algn="l" defTabSz="914400" rtl="0" fontAlgn="auto" latinLnBrk="0" hangingPunct="0">
              <a:lnSpc>
                <a:spcPct val="100000"/>
              </a:lnSpc>
              <a:spcBef>
                <a:spcPts val="0"/>
              </a:spcBef>
              <a:spcAft>
                <a:spcPts val="0"/>
              </a:spcAft>
              <a:buClrTx/>
              <a:buSzTx/>
              <a:tabLst/>
            </a:pPr>
            <a:r>
              <a:rPr lang="en-US" sz="1800" dirty="0">
                <a:latin typeface="Open Sans" panose="020B0606030504020204" pitchFamily="34" charset="0"/>
                <a:ea typeface="Open Sans" panose="020B0606030504020204" pitchFamily="34" charset="0"/>
                <a:cs typeface="Open Sans" panose="020B0606030504020204" pitchFamily="34" charset="0"/>
              </a:rPr>
              <a:t>False positive: </a:t>
            </a:r>
            <a:r>
              <a:rPr lang="en-US" b="1" dirty="0">
                <a:latin typeface="Open Sans" panose="020B0606030504020204" pitchFamily="34" charset="0"/>
                <a:ea typeface="Open Sans" panose="020B0606030504020204" pitchFamily="34" charset="0"/>
                <a:cs typeface="Open Sans" panose="020B0606030504020204" pitchFamily="34" charset="0"/>
              </a:rPr>
              <a:t>236</a:t>
            </a:r>
            <a:endParaRPr lang="en-US" sz="1800" b="1" dirty="0">
              <a:latin typeface="Open Sans" panose="020B0606030504020204" pitchFamily="34" charset="0"/>
              <a:ea typeface="Open Sans" panose="020B0606030504020204" pitchFamily="34" charset="0"/>
              <a:cs typeface="Open Sans" panose="020B0606030504020204" pitchFamily="34" charset="0"/>
            </a:endParaRPr>
          </a:p>
          <a:p>
            <a:pPr marR="0" algn="l" defTabSz="914400" rtl="0" fontAlgn="auto" latinLnBrk="0" hangingPunct="0">
              <a:lnSpc>
                <a:spcPct val="100000"/>
              </a:lnSpc>
              <a:spcBef>
                <a:spcPts val="0"/>
              </a:spcBef>
              <a:spcAft>
                <a:spcPts val="0"/>
              </a:spcAft>
              <a:buClrTx/>
              <a:buSzTx/>
              <a:tabLst/>
            </a:pPr>
            <a:r>
              <a:rPr kumimoji="0" lang="en-US" sz="1800" b="1"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AUC should be &gt; 0.80 and the desirable range of Gini is 0.4-0.8 which is significant here</a:t>
            </a:r>
            <a:r>
              <a:rPr kumimoji="0" lang="en-US" sz="1800" b="1" i="1"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a:t>
            </a:r>
            <a:endParaRPr kumimoji="0" lang="en-IN" sz="1800" b="1" i="1"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endParaRPr>
          </a:p>
        </p:txBody>
      </p:sp>
    </p:spTree>
    <p:extLst>
      <p:ext uri="{BB962C8B-B14F-4D97-AF65-F5344CB8AC3E}">
        <p14:creationId xmlns:p14="http://schemas.microsoft.com/office/powerpoint/2010/main" val="2746083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40152F-EAC2-41A7-BF3B-DB906862A148}"/>
              </a:ext>
            </a:extLst>
          </p:cNvPr>
          <p:cNvSpPr txBox="1"/>
          <p:nvPr/>
        </p:nvSpPr>
        <p:spPr>
          <a:xfrm>
            <a:off x="394447" y="142546"/>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BUILDING THE MODEL</a:t>
            </a:r>
            <a:endParaRPr lang="en-IN" dirty="0"/>
          </a:p>
        </p:txBody>
      </p:sp>
      <p:sp>
        <p:nvSpPr>
          <p:cNvPr id="7" name="TextBox 6">
            <a:extLst>
              <a:ext uri="{FF2B5EF4-FFF2-40B4-BE49-F238E27FC236}">
                <a16:creationId xmlns:a16="http://schemas.microsoft.com/office/drawing/2014/main" id="{F733C82E-FFAF-45CF-9735-5336A5E9C4E0}"/>
              </a:ext>
            </a:extLst>
          </p:cNvPr>
          <p:cNvSpPr txBox="1"/>
          <p:nvPr/>
        </p:nvSpPr>
        <p:spPr>
          <a:xfrm>
            <a:off x="394447" y="635604"/>
            <a:ext cx="6096000" cy="369332"/>
          </a:xfrm>
          <a:prstGeom prst="rect">
            <a:avLst/>
          </a:prstGeom>
          <a:noFill/>
        </p:spPr>
        <p:txBody>
          <a:bodyPr wrap="square">
            <a:spAutoFit/>
          </a:bodyPr>
          <a:lstStyle/>
          <a:p>
            <a:pPr algn="just"/>
            <a:r>
              <a:rPr lang="en-IN" b="1" dirty="0">
                <a:latin typeface="Lato" panose="020F0502020204030203" pitchFamily="34" charset="0"/>
                <a:ea typeface="Lato" panose="020F0502020204030203" pitchFamily="34" charset="0"/>
                <a:cs typeface="Lato" panose="020F0502020204030203" pitchFamily="34" charset="0"/>
              </a:rPr>
              <a:t>DECISION TREE</a:t>
            </a:r>
          </a:p>
        </p:txBody>
      </p:sp>
      <p:pic>
        <p:nvPicPr>
          <p:cNvPr id="8" name="Picture 7">
            <a:extLst>
              <a:ext uri="{FF2B5EF4-FFF2-40B4-BE49-F238E27FC236}">
                <a16:creationId xmlns:a16="http://schemas.microsoft.com/office/drawing/2014/main" id="{A3473002-E93A-4938-B196-843CCC7EBCEC}"/>
              </a:ext>
            </a:extLst>
          </p:cNvPr>
          <p:cNvPicPr>
            <a:picLocks noChangeAspect="1"/>
          </p:cNvPicPr>
          <p:nvPr/>
        </p:nvPicPr>
        <p:blipFill>
          <a:blip r:embed="rId2"/>
          <a:stretch>
            <a:fillRect/>
          </a:stretch>
        </p:blipFill>
        <p:spPr>
          <a:xfrm>
            <a:off x="212639" y="1497994"/>
            <a:ext cx="5623385" cy="2755141"/>
          </a:xfrm>
          <a:prstGeom prst="rect">
            <a:avLst/>
          </a:prstGeom>
        </p:spPr>
      </p:pic>
      <p:pic>
        <p:nvPicPr>
          <p:cNvPr id="10" name="Picture 9">
            <a:extLst>
              <a:ext uri="{FF2B5EF4-FFF2-40B4-BE49-F238E27FC236}">
                <a16:creationId xmlns:a16="http://schemas.microsoft.com/office/drawing/2014/main" id="{8481E88A-1689-4292-B7AB-77121E302BA3}"/>
              </a:ext>
            </a:extLst>
          </p:cNvPr>
          <p:cNvPicPr>
            <a:picLocks noChangeAspect="1"/>
          </p:cNvPicPr>
          <p:nvPr/>
        </p:nvPicPr>
        <p:blipFill>
          <a:blip r:embed="rId3"/>
          <a:stretch>
            <a:fillRect/>
          </a:stretch>
        </p:blipFill>
        <p:spPr>
          <a:xfrm>
            <a:off x="6902825" y="635604"/>
            <a:ext cx="4160881" cy="4275190"/>
          </a:xfrm>
          <a:prstGeom prst="rect">
            <a:avLst/>
          </a:prstGeom>
        </p:spPr>
      </p:pic>
      <p:pic>
        <p:nvPicPr>
          <p:cNvPr id="11" name="Picture 10">
            <a:extLst>
              <a:ext uri="{FF2B5EF4-FFF2-40B4-BE49-F238E27FC236}">
                <a16:creationId xmlns:a16="http://schemas.microsoft.com/office/drawing/2014/main" id="{F8BC6A7D-D6F0-4BE0-8BFE-0B0F908F10F5}"/>
              </a:ext>
            </a:extLst>
          </p:cNvPr>
          <p:cNvPicPr>
            <a:picLocks noChangeAspect="1"/>
          </p:cNvPicPr>
          <p:nvPr/>
        </p:nvPicPr>
        <p:blipFill>
          <a:blip r:embed="rId4"/>
          <a:stretch>
            <a:fillRect/>
          </a:stretch>
        </p:blipFill>
        <p:spPr>
          <a:xfrm>
            <a:off x="295477" y="4622467"/>
            <a:ext cx="4488569" cy="1943268"/>
          </a:xfrm>
          <a:prstGeom prst="rect">
            <a:avLst/>
          </a:prstGeom>
        </p:spPr>
      </p:pic>
      <p:sp>
        <p:nvSpPr>
          <p:cNvPr id="12" name="TextBox 11">
            <a:extLst>
              <a:ext uri="{FF2B5EF4-FFF2-40B4-BE49-F238E27FC236}">
                <a16:creationId xmlns:a16="http://schemas.microsoft.com/office/drawing/2014/main" id="{E9691491-34AB-4C54-8C6E-E852000D319F}"/>
              </a:ext>
            </a:extLst>
          </p:cNvPr>
          <p:cNvSpPr txBox="1"/>
          <p:nvPr/>
        </p:nvSpPr>
        <p:spPr>
          <a:xfrm>
            <a:off x="365039" y="1004936"/>
            <a:ext cx="6385386" cy="646331"/>
          </a:xfrm>
          <a:prstGeom prst="rect">
            <a:avLst/>
          </a:prstGeom>
          <a:noFill/>
        </p:spPr>
        <p:txBody>
          <a:bodyPr wrap="square" rtlCol="0">
            <a:spAutoFit/>
          </a:bodyPr>
          <a:lstStyle/>
          <a:p>
            <a:r>
              <a:rPr lang="en-IN" dirty="0"/>
              <a:t>The tree which we achieved by running the model is shown in the figure</a:t>
            </a:r>
          </a:p>
        </p:txBody>
      </p:sp>
      <p:sp>
        <p:nvSpPr>
          <p:cNvPr id="14" name="TextBox 13">
            <a:extLst>
              <a:ext uri="{FF2B5EF4-FFF2-40B4-BE49-F238E27FC236}">
                <a16:creationId xmlns:a16="http://schemas.microsoft.com/office/drawing/2014/main" id="{2857F58E-F566-4A66-B2F6-787DE269D577}"/>
              </a:ext>
            </a:extLst>
          </p:cNvPr>
          <p:cNvSpPr txBox="1"/>
          <p:nvPr/>
        </p:nvSpPr>
        <p:spPr>
          <a:xfrm>
            <a:off x="7153835" y="4910794"/>
            <a:ext cx="4769224" cy="1754326"/>
          </a:xfrm>
          <a:prstGeom prst="rect">
            <a:avLst/>
          </a:prstGeom>
          <a:noFill/>
        </p:spPr>
        <p:txBody>
          <a:bodyPr wrap="square">
            <a:spAutoFit/>
          </a:bodyPr>
          <a:lstStyle/>
          <a:p>
            <a:pPr marR="0" algn="l" defTabSz="914400" rtl="0" fontAlgn="auto" latinLnBrk="0" hangingPunct="0">
              <a:lnSpc>
                <a:spcPct val="100000"/>
              </a:lnSpc>
              <a:spcBef>
                <a:spcPts val="0"/>
              </a:spcBef>
              <a:spcAft>
                <a:spcPts val="0"/>
              </a:spcAft>
              <a:buClrTx/>
              <a:buSzTx/>
              <a:tabLst/>
            </a:pPr>
            <a:r>
              <a:rPr kumimoji="0" lang="en-US" sz="1800"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True negative: </a:t>
            </a:r>
            <a:r>
              <a:rPr lang="en-US" b="1"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1542</a:t>
            </a:r>
            <a:endParaRPr kumimoji="0" lang="en-US" sz="1800" b="1"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endParaRPr>
          </a:p>
          <a:p>
            <a:pPr marR="0" algn="l" defTabSz="914400" rtl="0" fontAlgn="auto" latinLnBrk="0" hangingPunct="0">
              <a:lnSpc>
                <a:spcPct val="100000"/>
              </a:lnSpc>
              <a:spcBef>
                <a:spcPts val="0"/>
              </a:spcBef>
              <a:spcAft>
                <a:spcPts val="0"/>
              </a:spcAft>
              <a:buClrTx/>
              <a:buSzTx/>
              <a:tabLst/>
            </a:pPr>
            <a:r>
              <a:rPr lang="en-US" sz="1800" dirty="0">
                <a:latin typeface="Open Sans" panose="020B0606030504020204" pitchFamily="34" charset="0"/>
                <a:ea typeface="Open Sans" panose="020B0606030504020204" pitchFamily="34" charset="0"/>
                <a:cs typeface="Open Sans" panose="020B0606030504020204" pitchFamily="34" charset="0"/>
              </a:rPr>
              <a:t>False negative: </a:t>
            </a:r>
            <a:r>
              <a:rPr lang="en-US" sz="1800" b="1" dirty="0">
                <a:latin typeface="Open Sans" panose="020B0606030504020204" pitchFamily="34" charset="0"/>
                <a:ea typeface="Open Sans" panose="020B0606030504020204" pitchFamily="34" charset="0"/>
                <a:cs typeface="Open Sans" panose="020B0606030504020204" pitchFamily="34" charset="0"/>
              </a:rPr>
              <a:t>118</a:t>
            </a:r>
          </a:p>
          <a:p>
            <a:pPr marR="0" algn="l" defTabSz="914400" rtl="0" fontAlgn="auto" latinLnBrk="0" hangingPunct="0">
              <a:lnSpc>
                <a:spcPct val="100000"/>
              </a:lnSpc>
              <a:spcBef>
                <a:spcPts val="0"/>
              </a:spcBef>
              <a:spcAft>
                <a:spcPts val="0"/>
              </a:spcAft>
              <a:buClrTx/>
              <a:buSzTx/>
              <a:tabLst/>
            </a:pPr>
            <a:r>
              <a:rPr kumimoji="0" lang="en-US" sz="1800"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True Positive: </a:t>
            </a:r>
            <a:r>
              <a:rPr kumimoji="0" lang="en-US" sz="1800" b="1"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950</a:t>
            </a:r>
          </a:p>
          <a:p>
            <a:pPr marR="0" algn="l" defTabSz="914400" rtl="0" fontAlgn="auto" latinLnBrk="0" hangingPunct="0">
              <a:lnSpc>
                <a:spcPct val="100000"/>
              </a:lnSpc>
              <a:spcBef>
                <a:spcPts val="0"/>
              </a:spcBef>
              <a:spcAft>
                <a:spcPts val="0"/>
              </a:spcAft>
              <a:buClrTx/>
              <a:buSzTx/>
              <a:tabLst/>
            </a:pPr>
            <a:r>
              <a:rPr lang="en-US" sz="1800" dirty="0">
                <a:latin typeface="Open Sans" panose="020B0606030504020204" pitchFamily="34" charset="0"/>
                <a:ea typeface="Open Sans" panose="020B0606030504020204" pitchFamily="34" charset="0"/>
                <a:cs typeface="Open Sans" panose="020B0606030504020204" pitchFamily="34" charset="0"/>
              </a:rPr>
              <a:t>False positive: </a:t>
            </a:r>
            <a:r>
              <a:rPr lang="en-US" sz="1800" b="1" dirty="0">
                <a:latin typeface="Open Sans" panose="020B0606030504020204" pitchFamily="34" charset="0"/>
                <a:ea typeface="Open Sans" panose="020B0606030504020204" pitchFamily="34" charset="0"/>
                <a:cs typeface="Open Sans" panose="020B0606030504020204" pitchFamily="34" charset="0"/>
              </a:rPr>
              <a:t>162</a:t>
            </a:r>
          </a:p>
          <a:p>
            <a:pPr marR="0" algn="l" defTabSz="914400" rtl="0" fontAlgn="auto" latinLnBrk="0" hangingPunct="0">
              <a:lnSpc>
                <a:spcPct val="100000"/>
              </a:lnSpc>
              <a:spcBef>
                <a:spcPts val="0"/>
              </a:spcBef>
              <a:spcAft>
                <a:spcPts val="0"/>
              </a:spcAft>
              <a:buClrTx/>
              <a:buSzTx/>
              <a:tabLst/>
            </a:pPr>
            <a:r>
              <a:rPr lang="en-US" dirty="0">
                <a:latin typeface="Open Sans" panose="020B0606030504020204" pitchFamily="34" charset="0"/>
                <a:ea typeface="Open Sans" panose="020B0606030504020204" pitchFamily="34" charset="0"/>
                <a:cs typeface="Open Sans" panose="020B0606030504020204" pitchFamily="34" charset="0"/>
              </a:rPr>
              <a:t>Accuracy of the model is approximately </a:t>
            </a:r>
            <a:r>
              <a:rPr lang="en-US" b="1" dirty="0">
                <a:latin typeface="Open Sans" panose="020B0606030504020204" pitchFamily="34" charset="0"/>
                <a:ea typeface="Open Sans" panose="020B0606030504020204" pitchFamily="34" charset="0"/>
                <a:cs typeface="Open Sans" panose="020B0606030504020204" pitchFamily="34" charset="0"/>
              </a:rPr>
              <a:t>89%</a:t>
            </a:r>
            <a:endParaRPr lang="en-US" sz="18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a:extLst>
              <a:ext uri="{FF2B5EF4-FFF2-40B4-BE49-F238E27FC236}">
                <a16:creationId xmlns:a16="http://schemas.microsoft.com/office/drawing/2014/main" id="{4F23D763-34FE-4DEF-A44A-8811DCED9E3D}"/>
              </a:ext>
            </a:extLst>
          </p:cNvPr>
          <p:cNvSpPr txBox="1"/>
          <p:nvPr/>
        </p:nvSpPr>
        <p:spPr>
          <a:xfrm>
            <a:off x="365039" y="4253135"/>
            <a:ext cx="5031714" cy="369332"/>
          </a:xfrm>
          <a:prstGeom prst="rect">
            <a:avLst/>
          </a:prstGeom>
          <a:noFill/>
        </p:spPr>
        <p:txBody>
          <a:bodyPr wrap="square" rtlCol="0">
            <a:spAutoFit/>
          </a:bodyPr>
          <a:lstStyle/>
          <a:p>
            <a:r>
              <a:rPr lang="en-IN" dirty="0"/>
              <a:t>The </a:t>
            </a:r>
            <a:r>
              <a:rPr lang="en-IN" b="1" dirty="0"/>
              <a:t>roc-curve</a:t>
            </a:r>
            <a:r>
              <a:rPr lang="en-IN" dirty="0"/>
              <a:t> of the decision tree model is:</a:t>
            </a:r>
          </a:p>
        </p:txBody>
      </p:sp>
      <p:sp>
        <p:nvSpPr>
          <p:cNvPr id="17" name="TextBox 16">
            <a:extLst>
              <a:ext uri="{FF2B5EF4-FFF2-40B4-BE49-F238E27FC236}">
                <a16:creationId xmlns:a16="http://schemas.microsoft.com/office/drawing/2014/main" id="{1C72C6F8-CA58-48CB-B5A1-1A4E0EACEED6}"/>
              </a:ext>
            </a:extLst>
          </p:cNvPr>
          <p:cNvSpPr txBox="1"/>
          <p:nvPr/>
        </p:nvSpPr>
        <p:spPr>
          <a:xfrm>
            <a:off x="365039" y="6480454"/>
            <a:ext cx="6096000" cy="369332"/>
          </a:xfrm>
          <a:prstGeom prst="rect">
            <a:avLst/>
          </a:prstGeom>
          <a:noFill/>
        </p:spPr>
        <p:txBody>
          <a:bodyPr wrap="square">
            <a:spAutoFit/>
          </a:bodyPr>
          <a:lstStyle/>
          <a:p>
            <a:r>
              <a:rPr lang="en-US" dirty="0"/>
              <a:t>Area under the curve: </a:t>
            </a:r>
            <a:r>
              <a:rPr lang="en-US" b="1" dirty="0"/>
              <a:t>0.8972</a:t>
            </a:r>
            <a:endParaRPr lang="en-IN" b="1" dirty="0"/>
          </a:p>
        </p:txBody>
      </p:sp>
    </p:spTree>
    <p:extLst>
      <p:ext uri="{BB962C8B-B14F-4D97-AF65-F5344CB8AC3E}">
        <p14:creationId xmlns:p14="http://schemas.microsoft.com/office/powerpoint/2010/main" val="2470388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4E89EA1-32A1-4134-8573-A3B7001386E7}"/>
              </a:ext>
            </a:extLst>
          </p:cNvPr>
          <p:cNvSpPr txBox="1"/>
          <p:nvPr/>
        </p:nvSpPr>
        <p:spPr>
          <a:xfrm>
            <a:off x="376518" y="160476"/>
            <a:ext cx="11403106" cy="369332"/>
          </a:xfrm>
          <a:prstGeom prst="rect">
            <a:avLst/>
          </a:prstGeom>
          <a:noFill/>
        </p:spPr>
        <p:txBody>
          <a:bodyPr wrap="square">
            <a:spAutoFit/>
          </a:bodyPr>
          <a:lstStyle/>
          <a:p>
            <a:r>
              <a:rPr lang="en-IN" b="1" dirty="0">
                <a:solidFill>
                  <a:srgbClr val="002060"/>
                </a:solidFill>
                <a:latin typeface="Garamond" panose="02020404030301010803" pitchFamily="18" charset="0"/>
              </a:rPr>
              <a:t>WHY RANDOM FOREST AND NOT DECISION TREE OR LOGISTIC REGRESSION ON THIS DATASET</a:t>
            </a:r>
            <a:endParaRPr lang="en-IN" dirty="0"/>
          </a:p>
        </p:txBody>
      </p:sp>
      <p:sp>
        <p:nvSpPr>
          <p:cNvPr id="6" name="TextBox 5">
            <a:extLst>
              <a:ext uri="{FF2B5EF4-FFF2-40B4-BE49-F238E27FC236}">
                <a16:creationId xmlns:a16="http://schemas.microsoft.com/office/drawing/2014/main" id="{417BE472-3C06-4DD2-8254-E1D0617D96A9}"/>
              </a:ext>
            </a:extLst>
          </p:cNvPr>
          <p:cNvSpPr txBox="1"/>
          <p:nvPr/>
        </p:nvSpPr>
        <p:spPr>
          <a:xfrm>
            <a:off x="484094" y="1317812"/>
            <a:ext cx="11403106" cy="2862322"/>
          </a:xfrm>
          <a:prstGeom prst="rect">
            <a:avLst/>
          </a:prstGeom>
          <a:noFill/>
        </p:spPr>
        <p:txBody>
          <a:bodyPr wrap="square" rtlCol="0">
            <a:spAutoFit/>
          </a:bodyPr>
          <a:lstStyle/>
          <a:p>
            <a:r>
              <a:rPr lang="en-US" b="0" i="0" dirty="0">
                <a:solidFill>
                  <a:srgbClr val="292929"/>
                </a:solidFill>
                <a:effectLst/>
                <a:latin typeface="Segoe UI Emoji" panose="020B0502040204020203" pitchFamily="34" charset="0"/>
                <a:ea typeface="Segoe UI Emoji" panose="020B0502040204020203" pitchFamily="34" charset="0"/>
              </a:rPr>
              <a:t>After obtaining the results of the different machine learning algorithms, I found random forest to  be the most suitable one because:</a:t>
            </a:r>
          </a:p>
          <a:p>
            <a:pPr marL="285750" indent="-285750">
              <a:buFont typeface="Arial" panose="020B0604020202020204" pitchFamily="34" charset="0"/>
              <a:buChar char="•"/>
            </a:pPr>
            <a:r>
              <a:rPr lang="en-US" b="0" i="0" dirty="0">
                <a:solidFill>
                  <a:srgbClr val="292929"/>
                </a:solidFill>
                <a:effectLst/>
                <a:latin typeface="Segoe UI Emoji" panose="020B0502040204020203" pitchFamily="34" charset="0"/>
                <a:ea typeface="Segoe UI Emoji" panose="020B0502040204020203" pitchFamily="34" charset="0"/>
              </a:rPr>
              <a:t>Logistic Regression model displayed a accuracy rate of 83% and Decision Tree model displayed a accuracy rate of 89%,whereas accuracy rate of random forest is approximately 91% which is higher than logistic as well as decision tree model.</a:t>
            </a:r>
          </a:p>
          <a:p>
            <a:endParaRPr lang="en-US" b="0" i="0" dirty="0">
              <a:solidFill>
                <a:srgbClr val="292929"/>
              </a:solidFill>
              <a:effectLst/>
              <a:latin typeface="Segoe UI Emoji" panose="020B0502040204020203" pitchFamily="34" charset="0"/>
              <a:ea typeface="Segoe UI Emoji" panose="020B0502040204020203" pitchFamily="34" charset="0"/>
            </a:endParaRPr>
          </a:p>
          <a:p>
            <a:pPr marL="285750" indent="-285750">
              <a:buFont typeface="Arial" panose="020B0604020202020204" pitchFamily="34" charset="0"/>
              <a:buChar char="•"/>
            </a:pPr>
            <a:r>
              <a:rPr lang="en-US" b="0" i="0" dirty="0">
                <a:solidFill>
                  <a:srgbClr val="292929"/>
                </a:solidFill>
                <a:effectLst/>
                <a:latin typeface="Segoe UI Emoji" panose="020B0502040204020203" pitchFamily="34" charset="0"/>
                <a:ea typeface="Segoe UI Emoji" panose="020B0502040204020203" pitchFamily="34" charset="0"/>
              </a:rPr>
              <a:t>Moreover, by analyzing the other ROC curves, I revealed that the random forest did have the best performance by obtaining an area under the curve of 91% i.e. we can say that it has the best performance by detecting the different classes of the dependent variable better than the logistic regression and decision tree since they both acquired area under curve of approximately 87%, approximately 89% respectively.</a:t>
            </a:r>
            <a:endParaRPr lang="en-IN" dirty="0">
              <a:latin typeface="Segoe UI Emoji" panose="020B0502040204020203" pitchFamily="34" charset="0"/>
              <a:ea typeface="Segoe UI Emoji" panose="020B0502040204020203" pitchFamily="34" charset="0"/>
            </a:endParaRPr>
          </a:p>
        </p:txBody>
      </p:sp>
    </p:spTree>
    <p:extLst>
      <p:ext uri="{BB962C8B-B14F-4D97-AF65-F5344CB8AC3E}">
        <p14:creationId xmlns:p14="http://schemas.microsoft.com/office/powerpoint/2010/main" val="2341110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a:extLst>
              <a:ext uri="{FF2B5EF4-FFF2-40B4-BE49-F238E27FC236}">
                <a16:creationId xmlns:a16="http://schemas.microsoft.com/office/drawing/2014/main" id="{5802E664-CA1E-47D0-8709-DB4C286B34A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a:extLst>
              <a:ext uri="{FF2B5EF4-FFF2-40B4-BE49-F238E27FC236}">
                <a16:creationId xmlns:a16="http://schemas.microsoft.com/office/drawing/2014/main" id="{E96DD5FB-A2A3-49F2-B966-15A6D3594D98}"/>
              </a:ext>
            </a:extLst>
          </p:cNvPr>
          <p:cNvSpPr txBox="1"/>
          <p:nvPr/>
        </p:nvSpPr>
        <p:spPr>
          <a:xfrm>
            <a:off x="367553" y="124617"/>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rPr>
              <a:t>CONCLUSION </a:t>
            </a:r>
            <a:endParaRPr lang="en-IN" dirty="0"/>
          </a:p>
        </p:txBody>
      </p:sp>
      <p:sp>
        <p:nvSpPr>
          <p:cNvPr id="8" name="TextBox 7">
            <a:extLst>
              <a:ext uri="{FF2B5EF4-FFF2-40B4-BE49-F238E27FC236}">
                <a16:creationId xmlns:a16="http://schemas.microsoft.com/office/drawing/2014/main" id="{2AD6061C-9544-4B1B-81E7-25BB44F6DD02}"/>
              </a:ext>
            </a:extLst>
          </p:cNvPr>
          <p:cNvSpPr txBox="1"/>
          <p:nvPr/>
        </p:nvSpPr>
        <p:spPr>
          <a:xfrm>
            <a:off x="448236" y="1640541"/>
            <a:ext cx="6096000" cy="4801314"/>
          </a:xfrm>
          <a:prstGeom prst="rect">
            <a:avLst/>
          </a:prstGeom>
          <a:noFill/>
        </p:spPr>
        <p:txBody>
          <a:bodyPr wrap="square" rtlCol="0">
            <a:spAutoFit/>
          </a:bodyPr>
          <a:lstStyle/>
          <a:p>
            <a:pPr marL="285750" indent="-285750">
              <a:buFont typeface="Wingdings" panose="05000000000000000000" pitchFamily="2" charset="2"/>
              <a:buChar char="Ø"/>
            </a:pPr>
            <a:r>
              <a:rPr lang="en-IN" dirty="0"/>
              <a:t>Total_Time_Spent_On_Website</a:t>
            </a:r>
          </a:p>
          <a:p>
            <a:pPr marL="285750" indent="-285750">
              <a:buFont typeface="Wingdings" panose="05000000000000000000" pitchFamily="2" charset="2"/>
              <a:buChar char="Ø"/>
            </a:pPr>
            <a:r>
              <a:rPr lang="en-IN" dirty="0"/>
              <a:t>Specialization</a:t>
            </a:r>
          </a:p>
          <a:p>
            <a:pPr marL="285750" indent="-285750">
              <a:buFont typeface="Wingdings" panose="05000000000000000000" pitchFamily="2" charset="2"/>
              <a:buChar char="Ø"/>
            </a:pPr>
            <a:r>
              <a:rPr lang="en-IN" dirty="0"/>
              <a:t>Asymmetrique_Profile_Score</a:t>
            </a:r>
          </a:p>
          <a:p>
            <a:pPr marL="285750" indent="-285750">
              <a:buFont typeface="Wingdings" panose="05000000000000000000" pitchFamily="2" charset="2"/>
              <a:buChar char="Ø"/>
            </a:pPr>
            <a:r>
              <a:rPr lang="en-IN" dirty="0"/>
              <a:t>Lead_Source</a:t>
            </a:r>
          </a:p>
          <a:p>
            <a:pPr marL="285750" indent="-285750">
              <a:buFont typeface="Wingdings" panose="05000000000000000000" pitchFamily="2" charset="2"/>
              <a:buChar char="Ø"/>
            </a:pPr>
            <a:r>
              <a:rPr lang="en-IN" dirty="0"/>
              <a:t>Tags</a:t>
            </a:r>
          </a:p>
          <a:p>
            <a:pPr marL="285750" indent="-285750">
              <a:buFont typeface="Wingdings" panose="05000000000000000000" pitchFamily="2" charset="2"/>
              <a:buChar char="Ø"/>
            </a:pPr>
            <a:r>
              <a:rPr lang="en-IN" dirty="0"/>
              <a:t>Last_Activity</a:t>
            </a:r>
          </a:p>
          <a:p>
            <a:pPr marL="285750" indent="-285750">
              <a:buFont typeface="Wingdings" panose="05000000000000000000" pitchFamily="2" charset="2"/>
              <a:buChar char="Ø"/>
            </a:pPr>
            <a:r>
              <a:rPr lang="en-IN" dirty="0"/>
              <a:t>Last_Notable_Activity</a:t>
            </a:r>
          </a:p>
          <a:p>
            <a:pPr marL="285750" indent="-285750">
              <a:buFont typeface="Wingdings" panose="05000000000000000000" pitchFamily="2" charset="2"/>
              <a:buChar char="Ø"/>
            </a:pPr>
            <a:r>
              <a:rPr lang="en-IN" dirty="0"/>
              <a:t>Lead_Quality</a:t>
            </a:r>
          </a:p>
          <a:p>
            <a:pPr marL="285750" indent="-285750">
              <a:buFont typeface="Wingdings" panose="05000000000000000000" pitchFamily="2" charset="2"/>
              <a:buChar char="Ø"/>
            </a:pPr>
            <a:r>
              <a:rPr lang="en-IN" dirty="0"/>
              <a:t>Lead_Origin</a:t>
            </a:r>
          </a:p>
          <a:p>
            <a:pPr marL="285750" indent="-285750">
              <a:buFont typeface="Wingdings" panose="05000000000000000000" pitchFamily="2" charset="2"/>
              <a:buChar char="Ø"/>
            </a:pPr>
            <a:r>
              <a:rPr lang="en-IN" dirty="0"/>
              <a:t>Asymmetrique_Activity_Index</a:t>
            </a:r>
          </a:p>
          <a:p>
            <a:pPr marL="285750" indent="-285750">
              <a:buFont typeface="Wingdings" panose="05000000000000000000" pitchFamily="2" charset="2"/>
              <a:buChar char="Ø"/>
            </a:pPr>
            <a:r>
              <a:rPr lang="en-IN" dirty="0"/>
              <a:t>What_is_your_current_occupation</a:t>
            </a:r>
          </a:p>
          <a:p>
            <a:pPr marL="285750" indent="-285750">
              <a:buFont typeface="Wingdings" panose="05000000000000000000" pitchFamily="2" charset="2"/>
              <a:buChar char="Ø"/>
            </a:pPr>
            <a:r>
              <a:rPr lang="en-IN" dirty="0"/>
              <a:t>Do_Not_Email</a:t>
            </a:r>
          </a:p>
          <a:p>
            <a:pPr marL="285750" indent="-285750">
              <a:buFont typeface="Wingdings" panose="05000000000000000000" pitchFamily="2" charset="2"/>
              <a:buChar char="Ø"/>
            </a:pPr>
            <a:r>
              <a:rPr lang="en-IN" dirty="0"/>
              <a:t>Search</a:t>
            </a:r>
          </a:p>
          <a:p>
            <a:pPr marL="285750" indent="-285750">
              <a:buFont typeface="Wingdings" panose="05000000000000000000" pitchFamily="2" charset="2"/>
              <a:buChar char="Ø"/>
            </a:pPr>
            <a:r>
              <a:rPr lang="en-IN" dirty="0"/>
              <a:t>What_matters_most_to_you_in_choosing_a_course</a:t>
            </a:r>
          </a:p>
          <a:p>
            <a:pPr marL="285750" indent="-285750">
              <a:buFont typeface="Wingdings" panose="05000000000000000000" pitchFamily="2" charset="2"/>
              <a:buChar char="Ø"/>
            </a:pPr>
            <a:r>
              <a:rPr lang="en-IN" dirty="0"/>
              <a:t>Newspaper</a:t>
            </a:r>
          </a:p>
          <a:p>
            <a:pPr marL="285750" indent="-285750">
              <a:buFont typeface="Wingdings" panose="05000000000000000000" pitchFamily="2" charset="2"/>
              <a:buChar char="Ø"/>
            </a:pPr>
            <a:r>
              <a:rPr lang="en-IN" dirty="0"/>
              <a:t>Do_Not_Call</a:t>
            </a:r>
          </a:p>
          <a:p>
            <a:endParaRPr lang="en-IN" dirty="0"/>
          </a:p>
        </p:txBody>
      </p:sp>
      <p:sp>
        <p:nvSpPr>
          <p:cNvPr id="10" name="TextBox 9">
            <a:extLst>
              <a:ext uri="{FF2B5EF4-FFF2-40B4-BE49-F238E27FC236}">
                <a16:creationId xmlns:a16="http://schemas.microsoft.com/office/drawing/2014/main" id="{EAAE035C-0A63-40DD-9245-22933CD02F08}"/>
              </a:ext>
            </a:extLst>
          </p:cNvPr>
          <p:cNvSpPr txBox="1"/>
          <p:nvPr/>
        </p:nvSpPr>
        <p:spPr>
          <a:xfrm>
            <a:off x="448236" y="605580"/>
            <a:ext cx="11241740" cy="646331"/>
          </a:xfrm>
          <a:prstGeom prst="rect">
            <a:avLst/>
          </a:prstGeom>
          <a:noFill/>
        </p:spPr>
        <p:txBody>
          <a:bodyPr wrap="square">
            <a:spAutoFit/>
          </a:bodyPr>
          <a:lstStyle/>
          <a:p>
            <a:r>
              <a:rPr lang="en-US" dirty="0">
                <a:latin typeface="Segoe UI Emoji" panose="020B0502040204020203" pitchFamily="34" charset="0"/>
                <a:ea typeface="Segoe UI Emoji" panose="020B0502040204020203" pitchFamily="34" charset="0"/>
              </a:rPr>
              <a:t>It was found from the random forest model that the variables that mattered the most in the potential buyers are (In descending order) :</a:t>
            </a:r>
            <a:endParaRPr lang="en-IN" dirty="0">
              <a:latin typeface="Segoe UI Emoji" panose="020B0502040204020203" pitchFamily="34" charset="0"/>
              <a:ea typeface="Segoe UI Emoji" panose="020B0502040204020203" pitchFamily="34" charset="0"/>
            </a:endParaRPr>
          </a:p>
        </p:txBody>
      </p:sp>
      <p:sp>
        <p:nvSpPr>
          <p:cNvPr id="12" name="TextBox 11">
            <a:extLst>
              <a:ext uri="{FF2B5EF4-FFF2-40B4-BE49-F238E27FC236}">
                <a16:creationId xmlns:a16="http://schemas.microsoft.com/office/drawing/2014/main" id="{189D91C4-432C-49F6-9D06-1930B57F88E7}"/>
              </a:ext>
            </a:extLst>
          </p:cNvPr>
          <p:cNvSpPr txBox="1"/>
          <p:nvPr/>
        </p:nvSpPr>
        <p:spPr>
          <a:xfrm>
            <a:off x="4885764" y="1535241"/>
            <a:ext cx="7225553" cy="923330"/>
          </a:xfrm>
          <a:prstGeom prst="rect">
            <a:avLst/>
          </a:prstGeom>
          <a:noFill/>
        </p:spPr>
        <p:txBody>
          <a:bodyPr wrap="square">
            <a:spAutoFit/>
          </a:bodyPr>
          <a:lstStyle/>
          <a:p>
            <a:r>
              <a:rPr lang="en-US" dirty="0">
                <a:latin typeface="Segoe UI Emoji" panose="020B0502040204020203" pitchFamily="34" charset="0"/>
                <a:ea typeface="Segoe UI Emoji" panose="020B0502040204020203" pitchFamily="34" charset="0"/>
              </a:rPr>
              <a:t>Keeping these in mind the X Education can flourish as they have a very high chance to get almost all the potential buyers to change their mind and buy their courses.</a:t>
            </a:r>
            <a:endParaRPr lang="en-IN" dirty="0">
              <a:latin typeface="Segoe UI Emoji" panose="020B0502040204020203" pitchFamily="34" charset="0"/>
              <a:ea typeface="Segoe UI Emoji" panose="020B0502040204020203" pitchFamily="34" charset="0"/>
            </a:endParaRPr>
          </a:p>
        </p:txBody>
      </p:sp>
    </p:spTree>
    <p:extLst>
      <p:ext uri="{BB962C8B-B14F-4D97-AF65-F5344CB8AC3E}">
        <p14:creationId xmlns:p14="http://schemas.microsoft.com/office/powerpoint/2010/main" val="1994005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7AA2AE-7604-4FB0-9392-B8C84F8AF9E3}"/>
              </a:ext>
            </a:extLst>
          </p:cNvPr>
          <p:cNvSpPr txBox="1"/>
          <p:nvPr/>
        </p:nvSpPr>
        <p:spPr>
          <a:xfrm>
            <a:off x="376517" y="97723"/>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DATASET AND PROBLEM STATEMENT</a:t>
            </a:r>
          </a:p>
        </p:txBody>
      </p:sp>
      <p:sp>
        <p:nvSpPr>
          <p:cNvPr id="7" name="TextBox 6">
            <a:extLst>
              <a:ext uri="{FF2B5EF4-FFF2-40B4-BE49-F238E27FC236}">
                <a16:creationId xmlns:a16="http://schemas.microsoft.com/office/drawing/2014/main" id="{1560855A-8FC2-4BE2-AE44-239EE82F16E3}"/>
              </a:ext>
            </a:extLst>
          </p:cNvPr>
          <p:cNvSpPr txBox="1"/>
          <p:nvPr/>
        </p:nvSpPr>
        <p:spPr>
          <a:xfrm>
            <a:off x="67236" y="666572"/>
            <a:ext cx="12057528" cy="2585323"/>
          </a:xfrm>
          <a:prstGeom prst="rect">
            <a:avLst/>
          </a:prstGeom>
          <a:noFill/>
        </p:spPr>
        <p:txBody>
          <a:bodyPr wrap="square">
            <a:spAutoFit/>
          </a:bodyPr>
          <a:lstStyle/>
          <a:p>
            <a:r>
              <a:rPr lang="en-US" b="1" dirty="0">
                <a:latin typeface="Garamond" panose="02020404030301010803" pitchFamily="18" charset="0"/>
              </a:rPr>
              <a:t>PROBLEM </a:t>
            </a:r>
            <a:r>
              <a:rPr lang="en-US" b="1" dirty="0">
                <a:latin typeface="Garamond" panose="02020404030301010803" pitchFamily="18" charset="0"/>
                <a:cs typeface="Segoe UI" panose="020B0502040204020203" pitchFamily="34" charset="0"/>
              </a:rPr>
              <a:t>STATEMENT</a:t>
            </a:r>
            <a:r>
              <a:rPr lang="en-US" dirty="0">
                <a:latin typeface="Segoe UI" panose="020B0502040204020203" pitchFamily="34" charset="0"/>
                <a:cs typeface="Segoe UI" panose="020B0502040204020203" pitchFamily="34" charset="0"/>
              </a:rPr>
              <a:t>-There is a company named X Education which sells online courses to industry professionals. Though the company gets a lot of leads, its lead conversion rate is very poor. For example, if , say, they acquire 100 leads in a day, only about 30 of them are converted. To make this process more efficient, 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a:t>
            </a:r>
            <a:r>
              <a:rPr lang="en-US" dirty="0">
                <a:latin typeface="Segoe UI Emoji" panose="020B0502040204020203" pitchFamily="34" charset="0"/>
                <a:ea typeface="Segoe UI Emoji" panose="020B0502040204020203" pitchFamily="34" charset="0"/>
              </a:rPr>
              <a:t> The company requires you to build a model wherein you need to assign a lead score to each of the leads such that the customers with higher lead score have a higher conversion chance and the customers with lower lead score have a lower conversion chance. The CEO, in particular, has given a ballpark of the target lead conversion rate to be around 80%.</a:t>
            </a:r>
          </a:p>
        </p:txBody>
      </p:sp>
      <p:sp>
        <p:nvSpPr>
          <p:cNvPr id="6" name="TextBox 5">
            <a:extLst>
              <a:ext uri="{FF2B5EF4-FFF2-40B4-BE49-F238E27FC236}">
                <a16:creationId xmlns:a16="http://schemas.microsoft.com/office/drawing/2014/main" id="{9C0183C2-B5A9-4596-816F-1292ED2A3535}"/>
              </a:ext>
            </a:extLst>
          </p:cNvPr>
          <p:cNvSpPr txBox="1"/>
          <p:nvPr/>
        </p:nvSpPr>
        <p:spPr>
          <a:xfrm>
            <a:off x="0" y="3451412"/>
            <a:ext cx="12209928" cy="3631763"/>
          </a:xfrm>
          <a:prstGeom prst="rect">
            <a:avLst/>
          </a:prstGeom>
          <a:noFill/>
        </p:spPr>
        <p:txBody>
          <a:bodyPr wrap="square">
            <a:spAutoFit/>
          </a:bodyPr>
          <a:lstStyle/>
          <a:p>
            <a:r>
              <a:rPr lang="en-US" b="1" dirty="0">
                <a:latin typeface="Garamond" panose="02020404030301010803" pitchFamily="18" charset="0"/>
              </a:rPr>
              <a:t>DATASET:-</a:t>
            </a:r>
            <a:r>
              <a:rPr lang="en-US" dirty="0">
                <a:latin typeface="Segoe UI" panose="020B0502040204020203" pitchFamily="34" charset="0"/>
                <a:ea typeface="Segoe UI Emoji" panose="020B0502040204020203" pitchFamily="34" charset="0"/>
                <a:cs typeface="Segoe UI" panose="020B0502040204020203" pitchFamily="34" charset="0"/>
              </a:rPr>
              <a:t>You have been provided with a lead’s dataset from the past with around 9000 data points. The target variable, in this case, is the column ‘Converted’ which tells whether a past lead was converted or not wherein 1 means it was converted and 0 means it wasn’t converted. This dataset consists of various attributes such as </a:t>
            </a:r>
            <a:r>
              <a:rPr lang="en-US" b="1" dirty="0">
                <a:latin typeface="Segoe UI" panose="020B0502040204020203" pitchFamily="34" charset="0"/>
                <a:ea typeface="Segoe UI Emoji" panose="020B0502040204020203" pitchFamily="34" charset="0"/>
                <a:cs typeface="Segoe UI" panose="020B0502040204020203" pitchFamily="34" charset="0"/>
              </a:rPr>
              <a:t>Lead Source, Total Time Spent on Website, Total Visits, Last Activity, Prospect ID, Lead Number ,Lead Origin ,Do Not Email, Do Not Call  ,Page Views Per Visit  ,Last Activity ,Country ,Specialization ,How did you hear about X Education ,What is your current occupation ,What matters most to you in choosing this course ,Search ,Magazine, Newspaper Article ,X Education Forums ,Newspaper ,Digital Advertisement ,Through Recommendations, Receive More Updates About Our Courses, Tags ,Lead Quality ,Update me on Supply Chain Content ,Get updates on DM Content ,Lead Profile ,City ,Asymmetric Activity Index ,Asymmetric Profile Index ,Asymmetric Activity Score ,Asymmetric Profile Score ,I agree to pay the amount through cheque, a free copy of Mastering the Interview ,Last Notable Activity.</a:t>
            </a:r>
            <a:endParaRPr lang="en-IN" b="1" dirty="0">
              <a:latin typeface="Segoe UI" panose="020B0502040204020203" pitchFamily="34" charset="0"/>
              <a:ea typeface="Segoe UI Emoji" panose="020B0502040204020203" pitchFamily="34" charset="0"/>
              <a:cs typeface="Segoe UI" panose="020B0502040204020203" pitchFamily="34" charset="0"/>
            </a:endParaRPr>
          </a:p>
          <a:p>
            <a:endParaRPr lang="en-US" sz="1600" dirty="0">
              <a:latin typeface="Segoe UI Emoji" panose="020B0502040204020203" pitchFamily="34" charset="0"/>
              <a:ea typeface="Segoe UI Emoji" panose="020B0502040204020203" pitchFamily="34" charset="0"/>
            </a:endParaRPr>
          </a:p>
          <a:p>
            <a:r>
              <a:rPr lang="en-US" sz="1600" dirty="0">
                <a:latin typeface="Segoe UI" panose="020B0502040204020203" pitchFamily="34" charset="0"/>
                <a:ea typeface="Segoe UI Emoji" panose="020B0502040204020203" pitchFamily="34" charset="0"/>
                <a:cs typeface="Segoe UI" panose="020B0502040204020203" pitchFamily="34" charset="0"/>
              </a:rPr>
              <a:t> </a:t>
            </a:r>
            <a:endParaRPr lang="en-IN"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03349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CC839C9-E937-4486-A3F8-193BBD143E28}"/>
              </a:ext>
            </a:extLst>
          </p:cNvPr>
          <p:cNvSpPr txBox="1"/>
          <p:nvPr/>
        </p:nvSpPr>
        <p:spPr>
          <a:xfrm>
            <a:off x="376518" y="151510"/>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DATA EXPLORATION</a:t>
            </a:r>
            <a:endParaRPr lang="en-IN" dirty="0"/>
          </a:p>
        </p:txBody>
      </p:sp>
      <p:sp>
        <p:nvSpPr>
          <p:cNvPr id="7" name="TextBox 6">
            <a:extLst>
              <a:ext uri="{FF2B5EF4-FFF2-40B4-BE49-F238E27FC236}">
                <a16:creationId xmlns:a16="http://schemas.microsoft.com/office/drawing/2014/main" id="{383ECA7A-1D44-4496-B6DF-E856B2C9A195}"/>
              </a:ext>
            </a:extLst>
          </p:cNvPr>
          <p:cNvSpPr txBox="1"/>
          <p:nvPr/>
        </p:nvSpPr>
        <p:spPr>
          <a:xfrm>
            <a:off x="376518" y="671463"/>
            <a:ext cx="6096000" cy="369332"/>
          </a:xfrm>
          <a:prstGeom prst="rect">
            <a:avLst/>
          </a:prstGeom>
          <a:noFill/>
        </p:spPr>
        <p:txBody>
          <a:bodyPr wrap="square">
            <a:spAutoFit/>
          </a:bodyPr>
          <a:lstStyle/>
          <a:p>
            <a:r>
              <a:rPr lang="en-IN" b="1" dirty="0">
                <a:latin typeface="Lato" panose="020F0502020204030203" pitchFamily="34" charset="0"/>
                <a:ea typeface="Lato" panose="020F0502020204030203" pitchFamily="34" charset="0"/>
                <a:cs typeface="Lato" panose="020F0502020204030203" pitchFamily="34" charset="0"/>
              </a:rPr>
              <a:t>SUMMARY OF ALL THE VARIABLES</a:t>
            </a:r>
          </a:p>
        </p:txBody>
      </p:sp>
      <p:pic>
        <p:nvPicPr>
          <p:cNvPr id="9" name="Picture 8">
            <a:extLst>
              <a:ext uri="{FF2B5EF4-FFF2-40B4-BE49-F238E27FC236}">
                <a16:creationId xmlns:a16="http://schemas.microsoft.com/office/drawing/2014/main" id="{DB3431C6-2E8D-40ED-91D3-F43899E9329F}"/>
              </a:ext>
            </a:extLst>
          </p:cNvPr>
          <p:cNvPicPr>
            <a:picLocks noChangeAspect="1"/>
          </p:cNvPicPr>
          <p:nvPr/>
        </p:nvPicPr>
        <p:blipFill>
          <a:blip r:embed="rId2"/>
          <a:stretch>
            <a:fillRect/>
          </a:stretch>
        </p:blipFill>
        <p:spPr>
          <a:xfrm>
            <a:off x="0" y="1191416"/>
            <a:ext cx="11654117" cy="1554615"/>
          </a:xfrm>
          <a:prstGeom prst="rect">
            <a:avLst/>
          </a:prstGeom>
        </p:spPr>
      </p:pic>
      <p:pic>
        <p:nvPicPr>
          <p:cNvPr id="13" name="Picture 12">
            <a:extLst>
              <a:ext uri="{FF2B5EF4-FFF2-40B4-BE49-F238E27FC236}">
                <a16:creationId xmlns:a16="http://schemas.microsoft.com/office/drawing/2014/main" id="{C43EE4AF-C360-4E80-9564-1D8EB0856D36}"/>
              </a:ext>
            </a:extLst>
          </p:cNvPr>
          <p:cNvPicPr>
            <a:picLocks noChangeAspect="1"/>
          </p:cNvPicPr>
          <p:nvPr/>
        </p:nvPicPr>
        <p:blipFill>
          <a:blip r:embed="rId3"/>
          <a:stretch>
            <a:fillRect/>
          </a:stretch>
        </p:blipFill>
        <p:spPr>
          <a:xfrm>
            <a:off x="0" y="2896652"/>
            <a:ext cx="12192000" cy="3337200"/>
          </a:xfrm>
          <a:prstGeom prst="rect">
            <a:avLst/>
          </a:prstGeom>
        </p:spPr>
      </p:pic>
    </p:spTree>
    <p:extLst>
      <p:ext uri="{BB962C8B-B14F-4D97-AF65-F5344CB8AC3E}">
        <p14:creationId xmlns:p14="http://schemas.microsoft.com/office/powerpoint/2010/main" val="3576350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818C2B2-1FA1-4B62-A887-DFEC2789DF10}"/>
              </a:ext>
            </a:extLst>
          </p:cNvPr>
          <p:cNvPicPr>
            <a:picLocks noChangeAspect="1"/>
          </p:cNvPicPr>
          <p:nvPr/>
        </p:nvPicPr>
        <p:blipFill>
          <a:blip r:embed="rId2"/>
          <a:stretch>
            <a:fillRect/>
          </a:stretch>
        </p:blipFill>
        <p:spPr>
          <a:xfrm>
            <a:off x="0" y="1550833"/>
            <a:ext cx="12192000" cy="2877790"/>
          </a:xfrm>
          <a:prstGeom prst="rect">
            <a:avLst/>
          </a:prstGeom>
        </p:spPr>
      </p:pic>
      <p:pic>
        <p:nvPicPr>
          <p:cNvPr id="15" name="Picture 14">
            <a:extLst>
              <a:ext uri="{FF2B5EF4-FFF2-40B4-BE49-F238E27FC236}">
                <a16:creationId xmlns:a16="http://schemas.microsoft.com/office/drawing/2014/main" id="{9822F917-A2C5-4A41-B0DC-58359F9B0FFD}"/>
              </a:ext>
            </a:extLst>
          </p:cNvPr>
          <p:cNvPicPr>
            <a:picLocks noChangeAspect="1"/>
          </p:cNvPicPr>
          <p:nvPr/>
        </p:nvPicPr>
        <p:blipFill>
          <a:blip r:embed="rId3"/>
          <a:stretch>
            <a:fillRect/>
          </a:stretch>
        </p:blipFill>
        <p:spPr>
          <a:xfrm>
            <a:off x="-62753" y="4428623"/>
            <a:ext cx="10516511" cy="2027096"/>
          </a:xfrm>
          <a:prstGeom prst="rect">
            <a:avLst/>
          </a:prstGeom>
        </p:spPr>
      </p:pic>
      <p:sp>
        <p:nvSpPr>
          <p:cNvPr id="17" name="TextBox 16">
            <a:extLst>
              <a:ext uri="{FF2B5EF4-FFF2-40B4-BE49-F238E27FC236}">
                <a16:creationId xmlns:a16="http://schemas.microsoft.com/office/drawing/2014/main" id="{036C53B1-71C7-4180-9A88-3F409F05EB31}"/>
              </a:ext>
            </a:extLst>
          </p:cNvPr>
          <p:cNvSpPr txBox="1"/>
          <p:nvPr/>
        </p:nvSpPr>
        <p:spPr>
          <a:xfrm>
            <a:off x="385482" y="178404"/>
            <a:ext cx="6131858"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DATA EXPLORATION</a:t>
            </a:r>
            <a:endParaRPr lang="en-IN" dirty="0"/>
          </a:p>
        </p:txBody>
      </p:sp>
      <p:sp>
        <p:nvSpPr>
          <p:cNvPr id="19" name="TextBox 18">
            <a:extLst>
              <a:ext uri="{FF2B5EF4-FFF2-40B4-BE49-F238E27FC236}">
                <a16:creationId xmlns:a16="http://schemas.microsoft.com/office/drawing/2014/main" id="{AB6732B9-9DA8-46F4-BC43-0A9CA98399F5}"/>
              </a:ext>
            </a:extLst>
          </p:cNvPr>
          <p:cNvSpPr txBox="1"/>
          <p:nvPr/>
        </p:nvSpPr>
        <p:spPr>
          <a:xfrm>
            <a:off x="389964" y="679952"/>
            <a:ext cx="6127376" cy="369332"/>
          </a:xfrm>
          <a:prstGeom prst="rect">
            <a:avLst/>
          </a:prstGeom>
          <a:noFill/>
        </p:spPr>
        <p:txBody>
          <a:bodyPr wrap="square">
            <a:spAutoFit/>
          </a:bodyPr>
          <a:lstStyle/>
          <a:p>
            <a:r>
              <a:rPr lang="en-IN" b="1" dirty="0">
                <a:latin typeface="Lato" panose="020F0502020204030203" pitchFamily="34" charset="0"/>
                <a:ea typeface="Lato" panose="020F0502020204030203" pitchFamily="34" charset="0"/>
                <a:cs typeface="Lato" panose="020F0502020204030203" pitchFamily="34" charset="0"/>
              </a:rPr>
              <a:t>SUMMARY OF ALL THE VARIABLES</a:t>
            </a:r>
          </a:p>
        </p:txBody>
      </p:sp>
    </p:spTree>
    <p:extLst>
      <p:ext uri="{BB962C8B-B14F-4D97-AF65-F5344CB8AC3E}">
        <p14:creationId xmlns:p14="http://schemas.microsoft.com/office/powerpoint/2010/main" val="1825552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58738B2-E1BD-42E8-9A29-A082D65F7C51}"/>
              </a:ext>
            </a:extLst>
          </p:cNvPr>
          <p:cNvSpPr txBox="1"/>
          <p:nvPr/>
        </p:nvSpPr>
        <p:spPr>
          <a:xfrm>
            <a:off x="385482" y="151510"/>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DATA MANIPULATION</a:t>
            </a:r>
            <a:endParaRPr lang="en-IN" dirty="0"/>
          </a:p>
        </p:txBody>
      </p:sp>
      <p:sp>
        <p:nvSpPr>
          <p:cNvPr id="7" name="TextBox 6">
            <a:extLst>
              <a:ext uri="{FF2B5EF4-FFF2-40B4-BE49-F238E27FC236}">
                <a16:creationId xmlns:a16="http://schemas.microsoft.com/office/drawing/2014/main" id="{980130AE-621D-448A-9605-4494A34E690D}"/>
              </a:ext>
            </a:extLst>
          </p:cNvPr>
          <p:cNvSpPr txBox="1"/>
          <p:nvPr/>
        </p:nvSpPr>
        <p:spPr>
          <a:xfrm>
            <a:off x="385482" y="653534"/>
            <a:ext cx="11896165" cy="6740307"/>
          </a:xfrm>
          <a:prstGeom prst="rect">
            <a:avLst/>
          </a:prstGeom>
          <a:noFill/>
        </p:spPr>
        <p:txBody>
          <a:bodyPr wrap="square">
            <a:spAutoFit/>
          </a:bodyPr>
          <a:lstStyle/>
          <a:p>
            <a:pPr marL="285750" indent="-285750">
              <a:buFont typeface="Wingdings" panose="05000000000000000000" pitchFamily="2" charset="2"/>
              <a:buChar char="§"/>
            </a:pPr>
            <a:r>
              <a:rPr lang="en-US" dirty="0">
                <a:latin typeface="Segoe UI Emoji" panose="020B0502040204020203" pitchFamily="34" charset="0"/>
                <a:ea typeface="Segoe UI Emoji" panose="020B0502040204020203" pitchFamily="34" charset="0"/>
              </a:rPr>
              <a:t>Total Number of Columns =37, Total Number </a:t>
            </a:r>
            <a:r>
              <a:rPr lang="en-US">
                <a:latin typeface="Segoe UI Emoji" panose="020B0502040204020203" pitchFamily="34" charset="0"/>
                <a:ea typeface="Segoe UI Emoji" panose="020B0502040204020203" pitchFamily="34" charset="0"/>
              </a:rPr>
              <a:t>of Rows </a:t>
            </a:r>
            <a:r>
              <a:rPr lang="en-US" dirty="0">
                <a:latin typeface="Segoe UI Emoji" panose="020B0502040204020203" pitchFamily="34" charset="0"/>
                <a:ea typeface="Segoe UI Emoji" panose="020B0502040204020203" pitchFamily="34" charset="0"/>
              </a:rPr>
              <a:t>=9240</a:t>
            </a:r>
          </a:p>
          <a:p>
            <a:pPr marL="285750" indent="-285750">
              <a:buFont typeface="Wingdings" panose="05000000000000000000" pitchFamily="2" charset="2"/>
              <a:buChar char="§"/>
            </a:pPr>
            <a:r>
              <a:rPr lang="en-US" dirty="0">
                <a:latin typeface="Segoe UI Emoji" panose="020B0502040204020203" pitchFamily="34" charset="0"/>
                <a:ea typeface="Segoe UI Emoji" panose="020B0502040204020203" pitchFamily="34" charset="0"/>
              </a:rPr>
              <a:t>Changed the column names of few of the columns. Replace the column names having spaces with an underscore.</a:t>
            </a:r>
          </a:p>
          <a:p>
            <a:pPr marL="285750" indent="-285750">
              <a:buFont typeface="Wingdings" panose="05000000000000000000" pitchFamily="2" charset="2"/>
              <a:buChar char="§"/>
            </a:pPr>
            <a:r>
              <a:rPr lang="en-US" dirty="0">
                <a:latin typeface="Segoe UI Emoji" panose="020B0502040204020203" pitchFamily="34" charset="0"/>
                <a:ea typeface="Segoe UI Emoji" panose="020B0502040204020203" pitchFamily="34" charset="0"/>
              </a:rPr>
              <a:t>Removing the “Prospect ID” and “Lead Number” which is not necessary for the analysis as both are unique identifier.</a:t>
            </a:r>
          </a:p>
          <a:p>
            <a:pPr marL="285750" indent="-285750">
              <a:buFont typeface="Wingdings" panose="05000000000000000000" pitchFamily="2" charset="2"/>
              <a:buChar char="§"/>
            </a:pPr>
            <a:r>
              <a:rPr lang="en-US" dirty="0">
                <a:latin typeface="Segoe UI Emoji" panose="020B0502040204020203" pitchFamily="34" charset="0"/>
                <a:ea typeface="Segoe UI Emoji" panose="020B0502040204020203" pitchFamily="34" charset="0"/>
              </a:rPr>
              <a:t>There were  columns which had blank cells. We will replaced it with NA</a:t>
            </a:r>
          </a:p>
          <a:p>
            <a:pPr marL="285750" indent="-285750">
              <a:buFont typeface="Wingdings" panose="05000000000000000000" pitchFamily="2" charset="2"/>
              <a:buChar char="§"/>
            </a:pPr>
            <a:r>
              <a:rPr lang="en-US" dirty="0">
                <a:latin typeface="Segoe UI Emoji" panose="020B0502040204020203" pitchFamily="34" charset="0"/>
                <a:ea typeface="Segoe UI Emoji" panose="020B0502040204020203" pitchFamily="34" charset="0"/>
              </a:rPr>
              <a:t>There were quite a few columns which has 'Select' as one of the category. This is most probably because the person has not filled that field. We replaced it with NA.</a:t>
            </a:r>
          </a:p>
          <a:p>
            <a:pPr marL="285750" indent="-285750">
              <a:buFont typeface="Wingdings" panose="05000000000000000000" pitchFamily="2" charset="2"/>
              <a:buChar char="§"/>
            </a:pPr>
            <a:r>
              <a:rPr lang="en-US" dirty="0">
                <a:latin typeface="Segoe UI Emoji" panose="020B0502040204020203" pitchFamily="34" charset="0"/>
                <a:ea typeface="Segoe UI Emoji" panose="020B0502040204020203" pitchFamily="34" charset="0"/>
              </a:rPr>
              <a:t>Converted all the categorical variable with character data types as well as  the dependent variable i.e Converted into factor variable.</a:t>
            </a:r>
          </a:p>
          <a:p>
            <a:pPr marL="285750" indent="-285750">
              <a:buFont typeface="Wingdings" panose="05000000000000000000" pitchFamily="2" charset="2"/>
              <a:buChar char="§"/>
            </a:pPr>
            <a:r>
              <a:rPr lang="en-US" dirty="0">
                <a:latin typeface="Segoe UI Emoji" panose="020B0502040204020203" pitchFamily="34" charset="0"/>
                <a:ea typeface="Segoe UI Emoji" panose="020B0502040204020203" pitchFamily="34" charset="0"/>
              </a:rPr>
              <a:t>The Lead_Source  variable has two items “Google” and “google”. Since both the items are same that’s why replaced “google” with “Google”.</a:t>
            </a:r>
          </a:p>
          <a:p>
            <a:pPr marL="285750" indent="-285750">
              <a:buFont typeface="Wingdings" panose="05000000000000000000" pitchFamily="2" charset="2"/>
              <a:buChar char="§"/>
            </a:pPr>
            <a:r>
              <a:rPr lang="en-US" dirty="0">
                <a:latin typeface="Segoe UI Emoji" panose="020B0502040204020203" pitchFamily="34" charset="0"/>
                <a:ea typeface="Segoe UI Emoji" panose="020B0502040204020203" pitchFamily="34" charset="0"/>
              </a:rPr>
              <a:t>Treated the missing values. In case of factor variable, filled the missing values with the mode of the variable and in case of numerical variable filled with the median of the variable because the data was skewed.</a:t>
            </a:r>
          </a:p>
          <a:p>
            <a:pPr marL="285750" indent="-285750">
              <a:buFont typeface="Wingdings" panose="05000000000000000000" pitchFamily="2" charset="2"/>
              <a:buChar char="§"/>
            </a:pPr>
            <a:r>
              <a:rPr lang="en-US" dirty="0">
                <a:latin typeface="Segoe UI Emoji" panose="020B0502040204020203" pitchFamily="34" charset="0"/>
                <a:ea typeface="Segoe UI Emoji" panose="020B0502040204020203" pitchFamily="34" charset="0"/>
              </a:rPr>
              <a:t>Treated the outliers for “Total_Visits”, ”Total_Time_Spent_On_Website”, ”Page_Views_Per_Visit” with the help of   capping method.</a:t>
            </a:r>
            <a:r>
              <a:rPr lang="en-US" b="0" i="0" dirty="0">
                <a:solidFill>
                  <a:srgbClr val="202124"/>
                </a:solidFill>
                <a:effectLst/>
                <a:latin typeface="Segoe UI Emoji" panose="020B0502040204020203" pitchFamily="34" charset="0"/>
                <a:ea typeface="Segoe UI Emoji" panose="020B0502040204020203" pitchFamily="34" charset="0"/>
              </a:rPr>
              <a:t> In this technique, we cap our outliers data and make the limit i.e, above a particular value, all the values will be considered as outliers, and the number of outliers in the dataset gives that capping number. We have taken the limit as 90% </a:t>
            </a:r>
            <a:r>
              <a:rPr lang="en-US" b="0" i="0" dirty="0" err="1">
                <a:solidFill>
                  <a:srgbClr val="202124"/>
                </a:solidFill>
                <a:effectLst/>
                <a:latin typeface="Segoe UI Emoji" panose="020B0502040204020203" pitchFamily="34" charset="0"/>
                <a:ea typeface="Segoe UI Emoji" panose="020B0502040204020203" pitchFamily="34" charset="0"/>
              </a:rPr>
              <a:t>quantile.There</a:t>
            </a:r>
            <a:r>
              <a:rPr lang="en-US" b="0" i="0" dirty="0">
                <a:solidFill>
                  <a:srgbClr val="202124"/>
                </a:solidFill>
                <a:effectLst/>
                <a:latin typeface="Segoe UI Emoji" panose="020B0502040204020203" pitchFamily="34" charset="0"/>
                <a:ea typeface="Segoe UI Emoji" panose="020B0502040204020203" pitchFamily="34" charset="0"/>
              </a:rPr>
              <a:t> are other methods of outliers treatment like</a:t>
            </a:r>
          </a:p>
          <a:p>
            <a:pPr marL="342900" indent="-342900">
              <a:buFont typeface="+mj-lt"/>
              <a:buAutoNum type="arabicPeriod"/>
            </a:pPr>
            <a:r>
              <a:rPr lang="en-US" b="1" dirty="0">
                <a:latin typeface="Segoe UI Emoji" panose="020B0502040204020203" pitchFamily="34" charset="0"/>
                <a:ea typeface="Segoe UI Emoji" panose="020B0502040204020203" pitchFamily="34" charset="0"/>
              </a:rPr>
              <a:t>Z-score : </a:t>
            </a:r>
            <a:r>
              <a:rPr lang="en-US" dirty="0">
                <a:latin typeface="Segoe UI Emoji" panose="020B0502040204020203" pitchFamily="34" charset="0"/>
                <a:ea typeface="Segoe UI Emoji" panose="020B0502040204020203" pitchFamily="34" charset="0"/>
              </a:rPr>
              <a:t>variables recalculated as (V - mean of V)/s, where "s" is the standard deviation. As a result, all  variables   in the data set have equal means (0) and standard deviations (1) but different ranges.</a:t>
            </a:r>
          </a:p>
          <a:p>
            <a:pPr marL="342900" indent="-342900">
              <a:buFont typeface="+mj-lt"/>
              <a:buAutoNum type="arabicPeriod"/>
            </a:pPr>
            <a:r>
              <a:rPr lang="en-US" dirty="0">
                <a:latin typeface="Segoe UI Emoji" panose="020B0502040204020203" pitchFamily="34" charset="0"/>
                <a:ea typeface="Segoe UI Emoji" panose="020B0502040204020203" pitchFamily="34" charset="0"/>
              </a:rPr>
              <a:t>The </a:t>
            </a:r>
            <a:r>
              <a:rPr lang="en-US" b="1" dirty="0">
                <a:latin typeface="Segoe UI Emoji" panose="020B0502040204020203" pitchFamily="34" charset="0"/>
                <a:ea typeface="Segoe UI Emoji" panose="020B0502040204020203" pitchFamily="34" charset="0"/>
              </a:rPr>
              <a:t>interquartile range </a:t>
            </a:r>
            <a:r>
              <a:rPr lang="en-US" dirty="0">
                <a:latin typeface="Segoe UI Emoji" panose="020B0502040204020203" pitchFamily="34" charset="0"/>
                <a:ea typeface="Segoe UI Emoji" panose="020B0502040204020203" pitchFamily="34" charset="0"/>
              </a:rPr>
              <a:t>is calculated in much the same way as the range. All you do to find it is subtract the first quartile from the third </a:t>
            </a:r>
            <a:r>
              <a:rPr lang="en-US" dirty="0" err="1">
                <a:latin typeface="Segoe UI Emoji" panose="020B0502040204020203" pitchFamily="34" charset="0"/>
                <a:ea typeface="Segoe UI Emoji" panose="020B0502040204020203" pitchFamily="34" charset="0"/>
              </a:rPr>
              <a:t>quartile:</a:t>
            </a:r>
            <a:r>
              <a:rPr lang="en-US" b="1" dirty="0" err="1">
                <a:latin typeface="Segoe UI Emoji" panose="020B0502040204020203" pitchFamily="34" charset="0"/>
                <a:ea typeface="Segoe UI Emoji" panose="020B0502040204020203" pitchFamily="34" charset="0"/>
              </a:rPr>
              <a:t>IQR</a:t>
            </a:r>
            <a:r>
              <a:rPr lang="en-US" b="1" dirty="0">
                <a:latin typeface="Segoe UI Emoji" panose="020B0502040204020203" pitchFamily="34" charset="0"/>
                <a:ea typeface="Segoe UI Emoji" panose="020B0502040204020203" pitchFamily="34" charset="0"/>
              </a:rPr>
              <a:t> = Q3 – Q1</a:t>
            </a:r>
            <a:r>
              <a:rPr lang="en-US" dirty="0">
                <a:latin typeface="Segoe UI Emoji" panose="020B0502040204020203" pitchFamily="34" charset="0"/>
                <a:ea typeface="Segoe UI Emoji" panose="020B0502040204020203" pitchFamily="34" charset="0"/>
              </a:rPr>
              <a:t>.The interquartile range shows how the data is spread about the median</a:t>
            </a:r>
          </a:p>
          <a:p>
            <a:pPr marL="342900" indent="-342900">
              <a:buFont typeface="+mj-lt"/>
              <a:buAutoNum type="arabicPeriod"/>
            </a:pPr>
            <a:endParaRPr lang="en-US" dirty="0">
              <a:latin typeface="Segoe UI Emoji" panose="020B0502040204020203" pitchFamily="34" charset="0"/>
              <a:ea typeface="Segoe UI Emoji" panose="020B0502040204020203" pitchFamily="34" charset="0"/>
            </a:endParaRPr>
          </a:p>
          <a:p>
            <a:endParaRPr lang="en-IN" dirty="0">
              <a:latin typeface="Segoe UI Emoji" panose="020B0502040204020203" pitchFamily="34" charset="0"/>
              <a:ea typeface="Segoe UI Emoji" panose="020B0502040204020203" pitchFamily="34" charset="0"/>
            </a:endParaRPr>
          </a:p>
        </p:txBody>
      </p:sp>
    </p:spTree>
    <p:extLst>
      <p:ext uri="{BB962C8B-B14F-4D97-AF65-F5344CB8AC3E}">
        <p14:creationId xmlns:p14="http://schemas.microsoft.com/office/powerpoint/2010/main" val="938390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080D30-9A26-4176-AFCC-1CF3577A2C11}"/>
              </a:ext>
            </a:extLst>
          </p:cNvPr>
          <p:cNvPicPr>
            <a:picLocks noChangeAspect="1"/>
          </p:cNvPicPr>
          <p:nvPr/>
        </p:nvPicPr>
        <p:blipFill>
          <a:blip r:embed="rId2"/>
          <a:stretch>
            <a:fillRect/>
          </a:stretch>
        </p:blipFill>
        <p:spPr>
          <a:xfrm>
            <a:off x="0" y="685281"/>
            <a:ext cx="5829866" cy="2738503"/>
          </a:xfrm>
          <a:prstGeom prst="rect">
            <a:avLst/>
          </a:prstGeom>
        </p:spPr>
      </p:pic>
      <p:pic>
        <p:nvPicPr>
          <p:cNvPr id="5" name="Picture 4">
            <a:extLst>
              <a:ext uri="{FF2B5EF4-FFF2-40B4-BE49-F238E27FC236}">
                <a16:creationId xmlns:a16="http://schemas.microsoft.com/office/drawing/2014/main" id="{5E74D6CC-9DA4-4B04-9DA8-0946F5B7397F}"/>
              </a:ext>
            </a:extLst>
          </p:cNvPr>
          <p:cNvPicPr>
            <a:picLocks noChangeAspect="1"/>
          </p:cNvPicPr>
          <p:nvPr/>
        </p:nvPicPr>
        <p:blipFill>
          <a:blip r:embed="rId3"/>
          <a:stretch>
            <a:fillRect/>
          </a:stretch>
        </p:blipFill>
        <p:spPr>
          <a:xfrm>
            <a:off x="6024031" y="685282"/>
            <a:ext cx="5840969" cy="2743718"/>
          </a:xfrm>
          <a:prstGeom prst="rect">
            <a:avLst/>
          </a:prstGeom>
        </p:spPr>
      </p:pic>
      <p:pic>
        <p:nvPicPr>
          <p:cNvPr id="6" name="Picture 5">
            <a:extLst>
              <a:ext uri="{FF2B5EF4-FFF2-40B4-BE49-F238E27FC236}">
                <a16:creationId xmlns:a16="http://schemas.microsoft.com/office/drawing/2014/main" id="{B6A02576-1277-43D9-9204-4021D9C8BF25}"/>
              </a:ext>
            </a:extLst>
          </p:cNvPr>
          <p:cNvPicPr>
            <a:picLocks noChangeAspect="1"/>
          </p:cNvPicPr>
          <p:nvPr/>
        </p:nvPicPr>
        <p:blipFill>
          <a:blip r:embed="rId4"/>
          <a:stretch>
            <a:fillRect/>
          </a:stretch>
        </p:blipFill>
        <p:spPr>
          <a:xfrm>
            <a:off x="0" y="3904343"/>
            <a:ext cx="5829868" cy="2738503"/>
          </a:xfrm>
          <a:prstGeom prst="rect">
            <a:avLst/>
          </a:prstGeom>
        </p:spPr>
      </p:pic>
      <p:pic>
        <p:nvPicPr>
          <p:cNvPr id="7" name="Picture 6">
            <a:extLst>
              <a:ext uri="{FF2B5EF4-FFF2-40B4-BE49-F238E27FC236}">
                <a16:creationId xmlns:a16="http://schemas.microsoft.com/office/drawing/2014/main" id="{0589F8BE-CA2E-4941-B2C8-EF810023AECC}"/>
              </a:ext>
            </a:extLst>
          </p:cNvPr>
          <p:cNvPicPr>
            <a:picLocks noChangeAspect="1"/>
          </p:cNvPicPr>
          <p:nvPr/>
        </p:nvPicPr>
        <p:blipFill>
          <a:blip r:embed="rId5"/>
          <a:stretch>
            <a:fillRect/>
          </a:stretch>
        </p:blipFill>
        <p:spPr>
          <a:xfrm>
            <a:off x="5829868" y="3904343"/>
            <a:ext cx="6015570" cy="2825735"/>
          </a:xfrm>
          <a:prstGeom prst="rect">
            <a:avLst/>
          </a:prstGeom>
        </p:spPr>
      </p:pic>
      <p:sp>
        <p:nvSpPr>
          <p:cNvPr id="9" name="TextBox 8">
            <a:extLst>
              <a:ext uri="{FF2B5EF4-FFF2-40B4-BE49-F238E27FC236}">
                <a16:creationId xmlns:a16="http://schemas.microsoft.com/office/drawing/2014/main" id="{1AD90901-60D0-4B2E-8EC2-7B6FA67C32DE}"/>
              </a:ext>
            </a:extLst>
          </p:cNvPr>
          <p:cNvSpPr txBox="1"/>
          <p:nvPr/>
        </p:nvSpPr>
        <p:spPr>
          <a:xfrm>
            <a:off x="358589" y="127922"/>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VISUALIZATION</a:t>
            </a:r>
            <a:endParaRPr lang="en-IN" dirty="0"/>
          </a:p>
        </p:txBody>
      </p:sp>
    </p:spTree>
    <p:extLst>
      <p:ext uri="{BB962C8B-B14F-4D97-AF65-F5344CB8AC3E}">
        <p14:creationId xmlns:p14="http://schemas.microsoft.com/office/powerpoint/2010/main" val="2604828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3F2F33-DFD9-494A-86FA-4EE9A3390FA0}"/>
              </a:ext>
            </a:extLst>
          </p:cNvPr>
          <p:cNvPicPr>
            <a:picLocks noChangeAspect="1"/>
          </p:cNvPicPr>
          <p:nvPr/>
        </p:nvPicPr>
        <p:blipFill>
          <a:blip r:embed="rId2"/>
          <a:stretch>
            <a:fillRect/>
          </a:stretch>
        </p:blipFill>
        <p:spPr>
          <a:xfrm>
            <a:off x="116290" y="708424"/>
            <a:ext cx="5791702" cy="2720576"/>
          </a:xfrm>
          <a:prstGeom prst="rect">
            <a:avLst/>
          </a:prstGeom>
        </p:spPr>
      </p:pic>
      <p:pic>
        <p:nvPicPr>
          <p:cNvPr id="5" name="Picture 4">
            <a:extLst>
              <a:ext uri="{FF2B5EF4-FFF2-40B4-BE49-F238E27FC236}">
                <a16:creationId xmlns:a16="http://schemas.microsoft.com/office/drawing/2014/main" id="{0AD19428-3149-403B-8CD8-AE8527A9F529}"/>
              </a:ext>
            </a:extLst>
          </p:cNvPr>
          <p:cNvPicPr>
            <a:picLocks noChangeAspect="1"/>
          </p:cNvPicPr>
          <p:nvPr/>
        </p:nvPicPr>
        <p:blipFill>
          <a:blip r:embed="rId3"/>
          <a:stretch>
            <a:fillRect/>
          </a:stretch>
        </p:blipFill>
        <p:spPr>
          <a:xfrm>
            <a:off x="5907992" y="708424"/>
            <a:ext cx="5791702" cy="2720576"/>
          </a:xfrm>
          <a:prstGeom prst="rect">
            <a:avLst/>
          </a:prstGeom>
        </p:spPr>
      </p:pic>
      <p:pic>
        <p:nvPicPr>
          <p:cNvPr id="6" name="Picture 5">
            <a:extLst>
              <a:ext uri="{FF2B5EF4-FFF2-40B4-BE49-F238E27FC236}">
                <a16:creationId xmlns:a16="http://schemas.microsoft.com/office/drawing/2014/main" id="{3EDA4427-9974-4DA5-A914-40F96E7B9865}"/>
              </a:ext>
            </a:extLst>
          </p:cNvPr>
          <p:cNvPicPr>
            <a:picLocks noChangeAspect="1"/>
          </p:cNvPicPr>
          <p:nvPr/>
        </p:nvPicPr>
        <p:blipFill>
          <a:blip r:embed="rId4"/>
          <a:stretch>
            <a:fillRect/>
          </a:stretch>
        </p:blipFill>
        <p:spPr>
          <a:xfrm>
            <a:off x="116290" y="3460376"/>
            <a:ext cx="5791702" cy="2720576"/>
          </a:xfrm>
          <a:prstGeom prst="rect">
            <a:avLst/>
          </a:prstGeom>
        </p:spPr>
      </p:pic>
      <p:pic>
        <p:nvPicPr>
          <p:cNvPr id="7" name="Picture 6">
            <a:extLst>
              <a:ext uri="{FF2B5EF4-FFF2-40B4-BE49-F238E27FC236}">
                <a16:creationId xmlns:a16="http://schemas.microsoft.com/office/drawing/2014/main" id="{421C6EC7-069A-4380-943C-7FF507906F93}"/>
              </a:ext>
            </a:extLst>
          </p:cNvPr>
          <p:cNvPicPr>
            <a:picLocks noChangeAspect="1"/>
          </p:cNvPicPr>
          <p:nvPr/>
        </p:nvPicPr>
        <p:blipFill>
          <a:blip r:embed="rId5"/>
          <a:stretch>
            <a:fillRect/>
          </a:stretch>
        </p:blipFill>
        <p:spPr>
          <a:xfrm>
            <a:off x="5907992" y="3491752"/>
            <a:ext cx="5791702" cy="2720576"/>
          </a:xfrm>
          <a:prstGeom prst="rect">
            <a:avLst/>
          </a:prstGeom>
        </p:spPr>
      </p:pic>
      <p:sp>
        <p:nvSpPr>
          <p:cNvPr id="9" name="TextBox 8">
            <a:extLst>
              <a:ext uri="{FF2B5EF4-FFF2-40B4-BE49-F238E27FC236}">
                <a16:creationId xmlns:a16="http://schemas.microsoft.com/office/drawing/2014/main" id="{AEDF6FC3-324C-486A-AA89-D7C7500CAE05}"/>
              </a:ext>
            </a:extLst>
          </p:cNvPr>
          <p:cNvSpPr txBox="1"/>
          <p:nvPr/>
        </p:nvSpPr>
        <p:spPr>
          <a:xfrm>
            <a:off x="340659" y="138738"/>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VISUALIZATION</a:t>
            </a:r>
            <a:endParaRPr lang="en-IN" dirty="0"/>
          </a:p>
        </p:txBody>
      </p:sp>
    </p:spTree>
    <p:extLst>
      <p:ext uri="{BB962C8B-B14F-4D97-AF65-F5344CB8AC3E}">
        <p14:creationId xmlns:p14="http://schemas.microsoft.com/office/powerpoint/2010/main" val="2138342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913672-8285-4198-91A3-679D8EE1FF79}"/>
              </a:ext>
            </a:extLst>
          </p:cNvPr>
          <p:cNvPicPr>
            <a:picLocks noChangeAspect="1"/>
          </p:cNvPicPr>
          <p:nvPr/>
        </p:nvPicPr>
        <p:blipFill>
          <a:blip r:embed="rId2"/>
          <a:stretch>
            <a:fillRect/>
          </a:stretch>
        </p:blipFill>
        <p:spPr>
          <a:xfrm>
            <a:off x="0" y="708424"/>
            <a:ext cx="5037863" cy="2366470"/>
          </a:xfrm>
          <a:prstGeom prst="rect">
            <a:avLst/>
          </a:prstGeom>
        </p:spPr>
      </p:pic>
      <p:pic>
        <p:nvPicPr>
          <p:cNvPr id="5" name="Picture 4">
            <a:extLst>
              <a:ext uri="{FF2B5EF4-FFF2-40B4-BE49-F238E27FC236}">
                <a16:creationId xmlns:a16="http://schemas.microsoft.com/office/drawing/2014/main" id="{534960C7-2BD9-40B1-8A16-FDCB684908DB}"/>
              </a:ext>
            </a:extLst>
          </p:cNvPr>
          <p:cNvPicPr>
            <a:picLocks noChangeAspect="1"/>
          </p:cNvPicPr>
          <p:nvPr/>
        </p:nvPicPr>
        <p:blipFill>
          <a:blip r:embed="rId3"/>
          <a:stretch>
            <a:fillRect/>
          </a:stretch>
        </p:blipFill>
        <p:spPr>
          <a:xfrm>
            <a:off x="5037863" y="645671"/>
            <a:ext cx="5171455" cy="2429223"/>
          </a:xfrm>
          <a:prstGeom prst="rect">
            <a:avLst/>
          </a:prstGeom>
        </p:spPr>
      </p:pic>
      <p:pic>
        <p:nvPicPr>
          <p:cNvPr id="6" name="Picture 5">
            <a:extLst>
              <a:ext uri="{FF2B5EF4-FFF2-40B4-BE49-F238E27FC236}">
                <a16:creationId xmlns:a16="http://schemas.microsoft.com/office/drawing/2014/main" id="{DDDB9863-130E-4F40-8BCF-4CA861C7414B}"/>
              </a:ext>
            </a:extLst>
          </p:cNvPr>
          <p:cNvPicPr>
            <a:picLocks noChangeAspect="1"/>
          </p:cNvPicPr>
          <p:nvPr/>
        </p:nvPicPr>
        <p:blipFill>
          <a:blip r:embed="rId4"/>
          <a:stretch>
            <a:fillRect/>
          </a:stretch>
        </p:blipFill>
        <p:spPr>
          <a:xfrm>
            <a:off x="0" y="3048000"/>
            <a:ext cx="4103953" cy="1927778"/>
          </a:xfrm>
          <a:prstGeom prst="rect">
            <a:avLst/>
          </a:prstGeom>
        </p:spPr>
      </p:pic>
      <p:pic>
        <p:nvPicPr>
          <p:cNvPr id="7" name="Picture 6">
            <a:extLst>
              <a:ext uri="{FF2B5EF4-FFF2-40B4-BE49-F238E27FC236}">
                <a16:creationId xmlns:a16="http://schemas.microsoft.com/office/drawing/2014/main" id="{2C84734A-C323-4738-B111-E84E0A909B54}"/>
              </a:ext>
            </a:extLst>
          </p:cNvPr>
          <p:cNvPicPr>
            <a:picLocks noChangeAspect="1"/>
          </p:cNvPicPr>
          <p:nvPr/>
        </p:nvPicPr>
        <p:blipFill>
          <a:blip r:embed="rId5"/>
          <a:stretch>
            <a:fillRect/>
          </a:stretch>
        </p:blipFill>
        <p:spPr>
          <a:xfrm>
            <a:off x="7154139" y="2919292"/>
            <a:ext cx="4527577" cy="2126770"/>
          </a:xfrm>
          <a:prstGeom prst="rect">
            <a:avLst/>
          </a:prstGeom>
        </p:spPr>
      </p:pic>
      <p:pic>
        <p:nvPicPr>
          <p:cNvPr id="8" name="Picture 7">
            <a:extLst>
              <a:ext uri="{FF2B5EF4-FFF2-40B4-BE49-F238E27FC236}">
                <a16:creationId xmlns:a16="http://schemas.microsoft.com/office/drawing/2014/main" id="{5D31A0E8-C30E-40F2-9CDB-6BE9670AEF8B}"/>
              </a:ext>
            </a:extLst>
          </p:cNvPr>
          <p:cNvPicPr>
            <a:picLocks noChangeAspect="1"/>
          </p:cNvPicPr>
          <p:nvPr/>
        </p:nvPicPr>
        <p:blipFill>
          <a:blip r:embed="rId6"/>
          <a:stretch>
            <a:fillRect/>
          </a:stretch>
        </p:blipFill>
        <p:spPr>
          <a:xfrm>
            <a:off x="3832211" y="4731230"/>
            <a:ext cx="4527577" cy="2126770"/>
          </a:xfrm>
          <a:prstGeom prst="rect">
            <a:avLst/>
          </a:prstGeom>
        </p:spPr>
      </p:pic>
      <p:sp>
        <p:nvSpPr>
          <p:cNvPr id="10" name="TextBox 9">
            <a:extLst>
              <a:ext uri="{FF2B5EF4-FFF2-40B4-BE49-F238E27FC236}">
                <a16:creationId xmlns:a16="http://schemas.microsoft.com/office/drawing/2014/main" id="{D55CBBAB-44B7-4B53-BE17-B679B8A420E7}"/>
              </a:ext>
            </a:extLst>
          </p:cNvPr>
          <p:cNvSpPr txBox="1"/>
          <p:nvPr/>
        </p:nvSpPr>
        <p:spPr>
          <a:xfrm>
            <a:off x="340659" y="123050"/>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VISUALIZATION</a:t>
            </a:r>
            <a:endParaRPr lang="en-IN" dirty="0"/>
          </a:p>
        </p:txBody>
      </p:sp>
    </p:spTree>
    <p:extLst>
      <p:ext uri="{BB962C8B-B14F-4D97-AF65-F5344CB8AC3E}">
        <p14:creationId xmlns:p14="http://schemas.microsoft.com/office/powerpoint/2010/main" val="2961851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66D8659-8E5B-4D95-BD71-705D876D3661}"/>
              </a:ext>
            </a:extLst>
          </p:cNvPr>
          <p:cNvSpPr txBox="1"/>
          <p:nvPr/>
        </p:nvSpPr>
        <p:spPr>
          <a:xfrm>
            <a:off x="349623" y="662499"/>
            <a:ext cx="6096000" cy="369332"/>
          </a:xfrm>
          <a:prstGeom prst="rect">
            <a:avLst/>
          </a:prstGeom>
          <a:noFill/>
        </p:spPr>
        <p:txBody>
          <a:bodyPr wrap="square">
            <a:spAutoFit/>
          </a:bodyPr>
          <a:lstStyle/>
          <a:p>
            <a:r>
              <a:rPr lang="en-IN" b="1" dirty="0">
                <a:latin typeface="Lato" panose="020F0502020204030203" pitchFamily="34" charset="0"/>
                <a:ea typeface="Lato" panose="020F0502020204030203" pitchFamily="34" charset="0"/>
                <a:cs typeface="Lato" panose="020F0502020204030203" pitchFamily="34" charset="0"/>
              </a:rPr>
              <a:t>INFORMATION VALUE OF ALL THE VARIABLES</a:t>
            </a:r>
          </a:p>
        </p:txBody>
      </p:sp>
      <p:sp>
        <p:nvSpPr>
          <p:cNvPr id="9" name="TextBox 8">
            <a:extLst>
              <a:ext uri="{FF2B5EF4-FFF2-40B4-BE49-F238E27FC236}">
                <a16:creationId xmlns:a16="http://schemas.microsoft.com/office/drawing/2014/main" id="{2246A6AB-BE2E-4A94-A20F-D14D1482BAE6}"/>
              </a:ext>
            </a:extLst>
          </p:cNvPr>
          <p:cNvSpPr txBox="1"/>
          <p:nvPr/>
        </p:nvSpPr>
        <p:spPr>
          <a:xfrm>
            <a:off x="349623" y="169440"/>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DATA EXPLORATION</a:t>
            </a:r>
            <a:endParaRPr lang="en-IN" dirty="0"/>
          </a:p>
        </p:txBody>
      </p:sp>
      <p:pic>
        <p:nvPicPr>
          <p:cNvPr id="11" name="Picture 10">
            <a:extLst>
              <a:ext uri="{FF2B5EF4-FFF2-40B4-BE49-F238E27FC236}">
                <a16:creationId xmlns:a16="http://schemas.microsoft.com/office/drawing/2014/main" id="{A0FD7880-2209-4950-B437-18FDA45D9082}"/>
              </a:ext>
            </a:extLst>
          </p:cNvPr>
          <p:cNvPicPr>
            <a:picLocks noChangeAspect="1"/>
          </p:cNvPicPr>
          <p:nvPr/>
        </p:nvPicPr>
        <p:blipFill>
          <a:blip r:embed="rId2"/>
          <a:stretch>
            <a:fillRect/>
          </a:stretch>
        </p:blipFill>
        <p:spPr>
          <a:xfrm>
            <a:off x="205351" y="1031831"/>
            <a:ext cx="3802710" cy="5019346"/>
          </a:xfrm>
          <a:prstGeom prst="rect">
            <a:avLst/>
          </a:prstGeom>
        </p:spPr>
      </p:pic>
      <p:pic>
        <p:nvPicPr>
          <p:cNvPr id="13" name="Picture 12">
            <a:extLst>
              <a:ext uri="{FF2B5EF4-FFF2-40B4-BE49-F238E27FC236}">
                <a16:creationId xmlns:a16="http://schemas.microsoft.com/office/drawing/2014/main" id="{E3F60638-80AE-4D24-A8CC-85E53BADCDA4}"/>
              </a:ext>
            </a:extLst>
          </p:cNvPr>
          <p:cNvPicPr>
            <a:picLocks noChangeAspect="1"/>
          </p:cNvPicPr>
          <p:nvPr/>
        </p:nvPicPr>
        <p:blipFill>
          <a:blip r:embed="rId3"/>
          <a:stretch>
            <a:fillRect/>
          </a:stretch>
        </p:blipFill>
        <p:spPr>
          <a:xfrm>
            <a:off x="205351" y="6051177"/>
            <a:ext cx="3856054" cy="739204"/>
          </a:xfrm>
          <a:prstGeom prst="rect">
            <a:avLst/>
          </a:prstGeom>
        </p:spPr>
      </p:pic>
      <p:sp>
        <p:nvSpPr>
          <p:cNvPr id="15" name="TextBox 14">
            <a:extLst>
              <a:ext uri="{FF2B5EF4-FFF2-40B4-BE49-F238E27FC236}">
                <a16:creationId xmlns:a16="http://schemas.microsoft.com/office/drawing/2014/main" id="{C7DBA0F3-54DF-4A9F-9E35-5A17A32F5EB5}"/>
              </a:ext>
            </a:extLst>
          </p:cNvPr>
          <p:cNvSpPr txBox="1"/>
          <p:nvPr/>
        </p:nvSpPr>
        <p:spPr>
          <a:xfrm>
            <a:off x="4222376" y="927918"/>
            <a:ext cx="7844117" cy="5909310"/>
          </a:xfrm>
          <a:prstGeom prst="rect">
            <a:avLst/>
          </a:prstGeom>
          <a:noFill/>
        </p:spPr>
        <p:txBody>
          <a:bodyPr wrap="square">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According to Siddiqi (2006), by convention the values of the IV statistic can be interpreted as follows. </a:t>
            </a:r>
          </a:p>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If the IV statistic is:</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endParaRPr>
          </a:p>
          <a:p>
            <a:pPr marL="342900" marR="0" indent="-342900" algn="l" defTabSz="914400" rtl="0" fontAlgn="auto" latinLnBrk="0" hangingPunct="0">
              <a:lnSpc>
                <a:spcPct val="100000"/>
              </a:lnSpc>
              <a:spcBef>
                <a:spcPts val="0"/>
              </a:spcBef>
              <a:spcAft>
                <a:spcPts val="0"/>
              </a:spcAft>
              <a:buClrTx/>
              <a:buSzTx/>
              <a:buFont typeface="+mj-lt"/>
              <a:buAutoNum type="arabicPeriod"/>
              <a:tabLst/>
            </a:pPr>
            <a:r>
              <a:rPr kumimoji="0" lang="en-US" sz="18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800" b="1" i="0"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Less than 0.02</a:t>
            </a:r>
            <a:r>
              <a:rPr kumimoji="0" lang="en-US" sz="1800" b="0" i="0"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 then the predicter is not useful for modeling (separating the </a:t>
            </a:r>
            <a:r>
              <a:rPr kumimoji="0" lang="en-US" sz="1800" b="0" i="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Goods from the </a:t>
            </a:r>
            <a:r>
              <a:rPr kumimoji="0" lang="en-US" sz="1800" b="0" i="1" u="none" strike="noStrike" cap="none" spc="0" normalizeH="0" baseline="0" dirty="0" err="1">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Bads</a:t>
            </a:r>
            <a:r>
              <a:rPr kumimoji="0" lang="en-US" sz="1800" b="0" i="0"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 </a:t>
            </a:r>
          </a:p>
          <a:p>
            <a:pPr marL="342900" marR="0" indent="-342900" algn="l" defTabSz="914400" rtl="0" fontAlgn="auto" latinLnBrk="0" hangingPunct="0">
              <a:lnSpc>
                <a:spcPct val="100000"/>
              </a:lnSpc>
              <a:spcBef>
                <a:spcPts val="0"/>
              </a:spcBef>
              <a:spcAft>
                <a:spcPts val="0"/>
              </a:spcAft>
              <a:buClrTx/>
              <a:buSzTx/>
              <a:buFont typeface="+mj-lt"/>
              <a:buAutoNum type="arabicPeriod"/>
              <a:tabLst/>
            </a:pPr>
            <a:r>
              <a:rPr kumimoji="0" lang="en-US" sz="1800" b="1" i="0"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0.02 to 0.1</a:t>
            </a:r>
            <a:r>
              <a:rPr kumimoji="0" lang="en-US" sz="1800" b="0" i="0"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 then the predictor has only a weak relationship to the </a:t>
            </a:r>
            <a:r>
              <a:rPr kumimoji="0" lang="en-US" sz="1800" b="0" i="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Goods/</a:t>
            </a:r>
            <a:r>
              <a:rPr kumimoji="0" lang="en-US" sz="1800" b="0" i="1" u="none" strike="noStrike" cap="none" spc="0" normalizeH="0" baseline="0" dirty="0" err="1">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Bads</a:t>
            </a:r>
            <a:r>
              <a:rPr kumimoji="0" lang="en-US" sz="1800" b="0" i="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 odds ratio</a:t>
            </a:r>
            <a:r>
              <a:rPr kumimoji="0" lang="en-US" sz="1800" b="0" i="0"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 </a:t>
            </a:r>
          </a:p>
          <a:p>
            <a:pPr marL="342900" marR="0" indent="-342900" algn="l" defTabSz="914400" rtl="0" fontAlgn="auto" latinLnBrk="0" hangingPunct="0">
              <a:lnSpc>
                <a:spcPct val="100000"/>
              </a:lnSpc>
              <a:spcBef>
                <a:spcPts val="0"/>
              </a:spcBef>
              <a:spcAft>
                <a:spcPts val="0"/>
              </a:spcAft>
              <a:buClrTx/>
              <a:buSzTx/>
              <a:buFont typeface="+mj-lt"/>
              <a:buAutoNum type="arabicPeriod"/>
              <a:tabLst/>
            </a:pPr>
            <a:r>
              <a:rPr kumimoji="0" lang="en-US" sz="1800" b="1" i="0"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0.1 to 0.3</a:t>
            </a:r>
            <a:r>
              <a:rPr kumimoji="0" lang="en-US" sz="1800" b="0" i="0"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 then the predictor has a medium strength relationship to the </a:t>
            </a:r>
            <a:r>
              <a:rPr kumimoji="0" lang="en-US" sz="1800" b="0" i="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Goods/</a:t>
            </a:r>
            <a:r>
              <a:rPr kumimoji="0" lang="en-US" sz="1800" b="0" i="1" u="none" strike="noStrike" cap="none" spc="0" normalizeH="0" baseline="0" dirty="0" err="1">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Bads</a:t>
            </a:r>
            <a:r>
              <a:rPr kumimoji="0" lang="en-US" sz="1800" b="0" i="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 odds ratio</a:t>
            </a:r>
          </a:p>
          <a:p>
            <a:pPr marL="342900" marR="0" indent="-342900" algn="l" defTabSz="914400" rtl="0" fontAlgn="auto" latinLnBrk="0" hangingPunct="0">
              <a:lnSpc>
                <a:spcPct val="100000"/>
              </a:lnSpc>
              <a:spcBef>
                <a:spcPts val="0"/>
              </a:spcBef>
              <a:spcAft>
                <a:spcPts val="0"/>
              </a:spcAft>
              <a:buClrTx/>
              <a:buSzTx/>
              <a:buFont typeface="+mj-lt"/>
              <a:buAutoNum type="arabicPeriod"/>
              <a:tabLst/>
            </a:pPr>
            <a:r>
              <a:rPr kumimoji="0" lang="en-US" sz="1800" b="1" i="0"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0.3 or higher</a:t>
            </a:r>
            <a:r>
              <a:rPr kumimoji="0" lang="en-US" sz="1800" b="0" i="0"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 then the predictor has a strong relationship to the </a:t>
            </a:r>
            <a:r>
              <a:rPr kumimoji="0" lang="en-US" sz="1800" b="0" i="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Goods/</a:t>
            </a:r>
            <a:r>
              <a:rPr kumimoji="0" lang="en-US" sz="1800" b="0" i="1" u="none" strike="noStrike" cap="none" spc="0" normalizeH="0" baseline="0" dirty="0" err="1">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Bads</a:t>
            </a:r>
            <a:r>
              <a:rPr kumimoji="0" lang="en-US" sz="1800" b="0" i="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 odds ratio.</a:t>
            </a:r>
          </a:p>
          <a:p>
            <a:pPr marR="0" algn="l" defTabSz="914400" rtl="0" fontAlgn="auto" latinLnBrk="0" hangingPunct="0">
              <a:lnSpc>
                <a:spcPct val="100000"/>
              </a:lnSpc>
              <a:spcBef>
                <a:spcPts val="0"/>
              </a:spcBef>
              <a:spcAft>
                <a:spcPts val="0"/>
              </a:spcAft>
              <a:buClrTx/>
              <a:buSzTx/>
              <a:tabLst/>
            </a:pPr>
            <a:r>
              <a:rPr kumimoji="0" lang="en-US" sz="1800" b="0"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I have dropped variables which has IV less than </a:t>
            </a:r>
            <a:r>
              <a:rPr kumimoji="0" lang="en-US" sz="1800" b="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0.02</a:t>
            </a:r>
            <a:r>
              <a:rPr kumimoji="0" lang="en-US" sz="1800" b="0"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 and </a:t>
            </a:r>
            <a:r>
              <a:rPr kumimoji="0" lang="en-US" sz="1800" b="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0.02 to 0.1.From the main data I have dropped Total_Visists,Page_Views_Per_Visit,Country,City,How_Did_You_Hear_About_X_Education,Magazinne,Digital_Advertisemnet,Through_Recommendations, Receive_More</a:t>
            </a:r>
            <a:r>
              <a:rPr lang="en-US" b="1" dirty="0">
                <a:solidFill>
                  <a:srgbClr val="000000"/>
                </a:solidFill>
                <a:latin typeface="Segoe UI Emoji" panose="020B0502040204020203" pitchFamily="34" charset="0"/>
                <a:ea typeface="Segoe UI Emoji" panose="020B0502040204020203" pitchFamily="34" charset="0"/>
                <a:cs typeface="Open Sans" panose="020B0606030504020204" pitchFamily="34" charset="0"/>
                <a:sym typeface="Arial"/>
              </a:rPr>
              <a:t>_</a:t>
            </a:r>
            <a:r>
              <a:rPr kumimoji="0" lang="en-US" sz="1800" b="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Updates</a:t>
            </a:r>
            <a:r>
              <a:rPr lang="en-US" b="1" dirty="0">
                <a:solidFill>
                  <a:srgbClr val="000000"/>
                </a:solidFill>
                <a:latin typeface="Segoe UI Emoji" panose="020B0502040204020203" pitchFamily="34" charset="0"/>
                <a:ea typeface="Segoe UI Emoji" panose="020B0502040204020203" pitchFamily="34" charset="0"/>
                <a:cs typeface="Open Sans" panose="020B0606030504020204" pitchFamily="34" charset="0"/>
                <a:sym typeface="Arial"/>
              </a:rPr>
              <a:t>_</a:t>
            </a:r>
            <a:r>
              <a:rPr kumimoji="0" lang="en-US" sz="1800" b="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About</a:t>
            </a:r>
            <a:r>
              <a:rPr lang="en-US" b="1" dirty="0">
                <a:solidFill>
                  <a:srgbClr val="000000"/>
                </a:solidFill>
                <a:latin typeface="Segoe UI Emoji" panose="020B0502040204020203" pitchFamily="34" charset="0"/>
                <a:ea typeface="Segoe UI Emoji" panose="020B0502040204020203" pitchFamily="34" charset="0"/>
                <a:cs typeface="Open Sans" panose="020B0606030504020204" pitchFamily="34" charset="0"/>
                <a:sym typeface="Arial"/>
              </a:rPr>
              <a:t>_</a:t>
            </a:r>
            <a:r>
              <a:rPr kumimoji="0" lang="en-US" sz="1800" b="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Our</a:t>
            </a:r>
            <a:r>
              <a:rPr lang="en-US" b="1" dirty="0">
                <a:solidFill>
                  <a:srgbClr val="000000"/>
                </a:solidFill>
                <a:latin typeface="Segoe UI Emoji" panose="020B0502040204020203" pitchFamily="34" charset="0"/>
                <a:ea typeface="Segoe UI Emoji" panose="020B0502040204020203" pitchFamily="34" charset="0"/>
                <a:cs typeface="Open Sans" panose="020B0606030504020204" pitchFamily="34" charset="0"/>
                <a:sym typeface="Arial"/>
              </a:rPr>
              <a:t>_</a:t>
            </a:r>
            <a:r>
              <a:rPr kumimoji="0" lang="en-US" sz="1800" b="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Courses, Update_me</a:t>
            </a:r>
            <a:r>
              <a:rPr lang="en-US" b="1" dirty="0">
                <a:solidFill>
                  <a:srgbClr val="000000"/>
                </a:solidFill>
                <a:latin typeface="Segoe UI Emoji" panose="020B0502040204020203" pitchFamily="34" charset="0"/>
                <a:ea typeface="Segoe UI Emoji" panose="020B0502040204020203" pitchFamily="34" charset="0"/>
                <a:cs typeface="Open Sans" panose="020B0606030504020204" pitchFamily="34" charset="0"/>
                <a:sym typeface="Arial"/>
              </a:rPr>
              <a:t>_</a:t>
            </a:r>
            <a:r>
              <a:rPr kumimoji="0" lang="en-US" sz="1800" b="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on</a:t>
            </a:r>
            <a:r>
              <a:rPr lang="en-US" b="1" dirty="0">
                <a:solidFill>
                  <a:srgbClr val="000000"/>
                </a:solidFill>
                <a:latin typeface="Segoe UI Emoji" panose="020B0502040204020203" pitchFamily="34" charset="0"/>
                <a:ea typeface="Segoe UI Emoji" panose="020B0502040204020203" pitchFamily="34" charset="0"/>
                <a:cs typeface="Open Sans" panose="020B0606030504020204" pitchFamily="34" charset="0"/>
                <a:sym typeface="Arial"/>
              </a:rPr>
              <a:t>_</a:t>
            </a:r>
            <a:r>
              <a:rPr kumimoji="0" lang="en-US" sz="1800" b="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Supply</a:t>
            </a:r>
            <a:r>
              <a:rPr lang="en-US" b="1" dirty="0">
                <a:solidFill>
                  <a:srgbClr val="000000"/>
                </a:solidFill>
                <a:latin typeface="Segoe UI Emoji" panose="020B0502040204020203" pitchFamily="34" charset="0"/>
                <a:ea typeface="Segoe UI Emoji" panose="020B0502040204020203" pitchFamily="34" charset="0"/>
                <a:cs typeface="Open Sans" panose="020B0606030504020204" pitchFamily="34" charset="0"/>
                <a:sym typeface="Arial"/>
              </a:rPr>
              <a:t>_</a:t>
            </a:r>
            <a:r>
              <a:rPr kumimoji="0" lang="en-US" sz="1800" b="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Chain_ Content, Get_updates</a:t>
            </a:r>
            <a:r>
              <a:rPr lang="en-US" b="1" dirty="0">
                <a:solidFill>
                  <a:srgbClr val="000000"/>
                </a:solidFill>
                <a:latin typeface="Segoe UI Emoji" panose="020B0502040204020203" pitchFamily="34" charset="0"/>
                <a:ea typeface="Segoe UI Emoji" panose="020B0502040204020203" pitchFamily="34" charset="0"/>
                <a:cs typeface="Open Sans" panose="020B0606030504020204" pitchFamily="34" charset="0"/>
                <a:sym typeface="Arial"/>
              </a:rPr>
              <a:t>_</a:t>
            </a:r>
            <a:r>
              <a:rPr kumimoji="0" lang="en-US" sz="1800" b="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on</a:t>
            </a:r>
            <a:r>
              <a:rPr lang="en-US" b="1" dirty="0">
                <a:solidFill>
                  <a:srgbClr val="000000"/>
                </a:solidFill>
                <a:latin typeface="Segoe UI Emoji" panose="020B0502040204020203" pitchFamily="34" charset="0"/>
                <a:ea typeface="Segoe UI Emoji" panose="020B0502040204020203" pitchFamily="34" charset="0"/>
                <a:cs typeface="Open Sans" panose="020B0606030504020204" pitchFamily="34" charset="0"/>
                <a:sym typeface="Arial"/>
              </a:rPr>
              <a:t>_</a:t>
            </a:r>
            <a:r>
              <a:rPr kumimoji="0" lang="en-US" sz="1800" b="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DM</a:t>
            </a:r>
            <a:r>
              <a:rPr lang="en-US" b="1" dirty="0">
                <a:solidFill>
                  <a:srgbClr val="000000"/>
                </a:solidFill>
                <a:latin typeface="Segoe UI Emoji" panose="020B0502040204020203" pitchFamily="34" charset="0"/>
                <a:ea typeface="Segoe UI Emoji" panose="020B0502040204020203" pitchFamily="34" charset="0"/>
                <a:cs typeface="Open Sans" panose="020B0606030504020204" pitchFamily="34" charset="0"/>
                <a:sym typeface="Arial"/>
              </a:rPr>
              <a:t>_</a:t>
            </a:r>
            <a:r>
              <a:rPr kumimoji="0" lang="en-US" sz="1800" b="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Content,Lead_Profile, Asymmetrique_Profile_Index, I_agree</a:t>
            </a:r>
            <a:r>
              <a:rPr lang="en-US" b="1" dirty="0">
                <a:solidFill>
                  <a:srgbClr val="000000"/>
                </a:solidFill>
                <a:latin typeface="Segoe UI Emoji" panose="020B0502040204020203" pitchFamily="34" charset="0"/>
                <a:ea typeface="Segoe UI Emoji" panose="020B0502040204020203" pitchFamily="34" charset="0"/>
                <a:cs typeface="Open Sans" panose="020B0606030504020204" pitchFamily="34" charset="0"/>
                <a:sym typeface="Arial"/>
              </a:rPr>
              <a:t>_</a:t>
            </a:r>
            <a:r>
              <a:rPr kumimoji="0" lang="en-US" sz="1800" b="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to</a:t>
            </a:r>
            <a:r>
              <a:rPr lang="en-US" b="1" dirty="0">
                <a:solidFill>
                  <a:srgbClr val="000000"/>
                </a:solidFill>
                <a:latin typeface="Segoe UI Emoji" panose="020B0502040204020203" pitchFamily="34" charset="0"/>
                <a:ea typeface="Segoe UI Emoji" panose="020B0502040204020203" pitchFamily="34" charset="0"/>
                <a:cs typeface="Open Sans" panose="020B0606030504020204" pitchFamily="34" charset="0"/>
                <a:sym typeface="Arial"/>
              </a:rPr>
              <a:t>_</a:t>
            </a:r>
            <a:r>
              <a:rPr kumimoji="0" lang="en-US" sz="1800" b="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pay</a:t>
            </a:r>
            <a:r>
              <a:rPr lang="en-US" b="1" dirty="0">
                <a:solidFill>
                  <a:srgbClr val="000000"/>
                </a:solidFill>
                <a:latin typeface="Segoe UI Emoji" panose="020B0502040204020203" pitchFamily="34" charset="0"/>
                <a:ea typeface="Segoe UI Emoji" panose="020B0502040204020203" pitchFamily="34" charset="0"/>
                <a:cs typeface="Open Sans" panose="020B0606030504020204" pitchFamily="34" charset="0"/>
                <a:sym typeface="Arial"/>
              </a:rPr>
              <a:t>_</a:t>
            </a:r>
            <a:r>
              <a:rPr kumimoji="0" lang="en-US" sz="1800" b="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the</a:t>
            </a:r>
            <a:r>
              <a:rPr lang="en-US" b="1" dirty="0">
                <a:solidFill>
                  <a:srgbClr val="000000"/>
                </a:solidFill>
                <a:latin typeface="Segoe UI Emoji" panose="020B0502040204020203" pitchFamily="34" charset="0"/>
                <a:ea typeface="Segoe UI Emoji" panose="020B0502040204020203" pitchFamily="34" charset="0"/>
                <a:cs typeface="Open Sans" panose="020B0606030504020204" pitchFamily="34" charset="0"/>
                <a:sym typeface="Arial"/>
              </a:rPr>
              <a:t>_</a:t>
            </a:r>
            <a:r>
              <a:rPr kumimoji="0" lang="en-US" sz="1800" b="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amount</a:t>
            </a:r>
            <a:r>
              <a:rPr lang="en-US" b="1" dirty="0">
                <a:solidFill>
                  <a:srgbClr val="000000"/>
                </a:solidFill>
                <a:latin typeface="Segoe UI Emoji" panose="020B0502040204020203" pitchFamily="34" charset="0"/>
                <a:ea typeface="Segoe UI Emoji" panose="020B0502040204020203" pitchFamily="34" charset="0"/>
                <a:cs typeface="Open Sans" panose="020B0606030504020204" pitchFamily="34" charset="0"/>
                <a:sym typeface="Arial"/>
              </a:rPr>
              <a:t>_</a:t>
            </a:r>
            <a:r>
              <a:rPr kumimoji="0" lang="en-US" sz="1800" b="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through</a:t>
            </a:r>
            <a:r>
              <a:rPr lang="en-US" b="1" dirty="0">
                <a:solidFill>
                  <a:srgbClr val="000000"/>
                </a:solidFill>
                <a:latin typeface="Segoe UI Emoji" panose="020B0502040204020203" pitchFamily="34" charset="0"/>
                <a:ea typeface="Segoe UI Emoji" panose="020B0502040204020203" pitchFamily="34" charset="0"/>
                <a:cs typeface="Open Sans" panose="020B0606030504020204" pitchFamily="34" charset="0"/>
                <a:sym typeface="Arial"/>
              </a:rPr>
              <a:t>_</a:t>
            </a:r>
            <a:r>
              <a:rPr kumimoji="0" lang="en-US" sz="1800" b="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rPr>
              <a:t>cheque,</a:t>
            </a:r>
            <a:r>
              <a:rPr lang="en-US" sz="1800" b="1" i="0" u="none" strike="noStrike" dirty="0">
                <a:solidFill>
                  <a:srgbClr val="000000"/>
                </a:solidFill>
                <a:effectLst/>
                <a:latin typeface="Segoe UI Emoji" panose="020B0502040204020203" pitchFamily="34" charset="0"/>
                <a:ea typeface="Segoe UI Emoji" panose="020B0502040204020203" pitchFamily="34" charset="0"/>
              </a:rPr>
              <a:t> A_free_copy_of_Mastering_The_Interview</a:t>
            </a:r>
            <a:r>
              <a:rPr lang="en-US" b="1" dirty="0">
                <a:latin typeface="Segoe UI Emoji" panose="020B0502040204020203" pitchFamily="34" charset="0"/>
                <a:ea typeface="Segoe UI Emoji" panose="020B0502040204020203" pitchFamily="34" charset="0"/>
              </a:rPr>
              <a:t> .</a:t>
            </a:r>
            <a:r>
              <a:rPr lang="en-US" dirty="0">
                <a:latin typeface="Segoe UI Emoji" panose="020B0502040204020203" pitchFamily="34" charset="0"/>
                <a:ea typeface="Segoe UI Emoji" panose="020B0502040204020203" pitchFamily="34" charset="0"/>
              </a:rPr>
              <a:t>After removing all  this  variable the dataset had </a:t>
            </a:r>
            <a:r>
              <a:rPr lang="en-US" b="1" dirty="0">
                <a:latin typeface="Segoe UI Emoji" panose="020B0502040204020203" pitchFamily="34" charset="0"/>
                <a:ea typeface="Segoe UI Emoji" panose="020B0502040204020203" pitchFamily="34" charset="0"/>
              </a:rPr>
              <a:t>20 </a:t>
            </a:r>
            <a:r>
              <a:rPr lang="en-US" dirty="0">
                <a:latin typeface="Segoe UI Emoji" panose="020B0502040204020203" pitchFamily="34" charset="0"/>
                <a:ea typeface="Segoe UI Emoji" panose="020B0502040204020203" pitchFamily="34" charset="0"/>
              </a:rPr>
              <a:t>variables in it to work with.</a:t>
            </a:r>
            <a:endParaRPr kumimoji="0" lang="en-IN" sz="1800" b="1" u="none" strike="noStrike" cap="none" spc="0" normalizeH="0" baseline="0" dirty="0">
              <a:ln>
                <a:noFill/>
              </a:ln>
              <a:solidFill>
                <a:srgbClr val="000000"/>
              </a:solidFill>
              <a:effectLst/>
              <a:uFillTx/>
              <a:latin typeface="Segoe UI Emoji" panose="020B0502040204020203" pitchFamily="34" charset="0"/>
              <a:ea typeface="Segoe UI Emoji" panose="020B0502040204020203" pitchFamily="34" charset="0"/>
              <a:cs typeface="Open Sans" panose="020B0606030504020204" pitchFamily="34" charset="0"/>
              <a:sym typeface="Arial"/>
            </a:endParaRPr>
          </a:p>
        </p:txBody>
      </p:sp>
    </p:spTree>
    <p:extLst>
      <p:ext uri="{BB962C8B-B14F-4D97-AF65-F5344CB8AC3E}">
        <p14:creationId xmlns:p14="http://schemas.microsoft.com/office/powerpoint/2010/main" val="387023174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{5E1AB442-F86F-45B1-8A3C-9231469E648D}tf33552983_win32</Template>
  <TotalTime>754</TotalTime>
  <Words>1857</Words>
  <Application>Microsoft Office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Franklin Gothic Book</vt:lpstr>
      <vt:lpstr>Franklin Gothic Demi</vt:lpstr>
      <vt:lpstr>Garamond</vt:lpstr>
      <vt:lpstr>Lato</vt:lpstr>
      <vt:lpstr>Open Sans</vt:lpstr>
      <vt:lpstr>Segoe UI</vt:lpstr>
      <vt:lpstr>Segoe UI Emoji</vt:lpstr>
      <vt:lpstr>Wingdings</vt:lpstr>
      <vt:lpstr>Wingdings 2</vt:lpstr>
      <vt:lpstr>DividendVTI</vt:lpstr>
      <vt:lpstr>  LEAD SCORING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FOREST-LEAD SCORING CASE STUDY</dc:title>
  <dc:creator>Tania Das</dc:creator>
  <cp:lastModifiedBy>Tania Das</cp:lastModifiedBy>
  <cp:revision>56</cp:revision>
  <dcterms:created xsi:type="dcterms:W3CDTF">2022-04-07T10:33:31Z</dcterms:created>
  <dcterms:modified xsi:type="dcterms:W3CDTF">2022-04-13T03:56:12Z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