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71" r:id="rId14"/>
    <p:sldId id="266" r:id="rId15"/>
    <p:sldId id="267" r:id="rId16"/>
    <p:sldId id="272" r:id="rId17"/>
    <p:sldId id="273" r:id="rId18"/>
    <p:sldId id="274" r:id="rId19"/>
    <p:sldId id="281" r:id="rId20"/>
    <p:sldId id="275" r:id="rId21"/>
    <p:sldId id="276"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March 29, 2022</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26330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March 29, 2022</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85959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March 29, 2022</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37798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March 29, 2022</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2593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March 29, 2022</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4550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March 29, 2022</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0275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March 29, 2022</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40308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March 29, 2022</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75302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March 29, 2022</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6737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March 29, 2022</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58977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March 29, 2022</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16331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Tuesday, March 29, 2022</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0706311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689" r:id="rId4"/>
    <p:sldLayoutId id="2147483690" r:id="rId5"/>
    <p:sldLayoutId id="2147483695" r:id="rId6"/>
    <p:sldLayoutId id="2147483691" r:id="rId7"/>
    <p:sldLayoutId id="2147483692" r:id="rId8"/>
    <p:sldLayoutId id="2147483693" r:id="rId9"/>
    <p:sldLayoutId id="2147483694" r:id="rId10"/>
    <p:sldLayoutId id="2147483696"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F15389E-8587-4205-8F70-8F88E9B77641}"/>
              </a:ext>
            </a:extLst>
          </p:cNvPr>
          <p:cNvPicPr>
            <a:picLocks noChangeAspect="1"/>
          </p:cNvPicPr>
          <p:nvPr/>
        </p:nvPicPr>
        <p:blipFill rotWithShape="1">
          <a:blip r:embed="rId2"/>
          <a:srcRect t="31239" b="19974"/>
          <a:stretch/>
        </p:blipFill>
        <p:spPr>
          <a:xfrm>
            <a:off x="-2" y="10"/>
            <a:ext cx="12192002" cy="4461036"/>
          </a:xfrm>
          <a:prstGeom prst="rect">
            <a:avLst/>
          </a:prstGeom>
        </p:spPr>
      </p:pic>
      <p:sp>
        <p:nvSpPr>
          <p:cNvPr id="11" name="Rectangle 10">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14">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16">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42FCB52-1821-4CF0-A9B0-5CFB8D6C39BC}"/>
              </a:ext>
            </a:extLst>
          </p:cNvPr>
          <p:cNvSpPr>
            <a:spLocks noGrp="1"/>
          </p:cNvSpPr>
          <p:nvPr>
            <p:ph type="ctrTitle"/>
          </p:nvPr>
        </p:nvSpPr>
        <p:spPr>
          <a:xfrm>
            <a:off x="1383807" y="4611271"/>
            <a:ext cx="9436593" cy="1171556"/>
          </a:xfrm>
        </p:spPr>
        <p:txBody>
          <a:bodyPr>
            <a:normAutofit/>
          </a:bodyPr>
          <a:lstStyle/>
          <a:p>
            <a:pPr algn="l"/>
            <a:r>
              <a:rPr lang="en-IN" sz="3600" dirty="0">
                <a:solidFill>
                  <a:schemeClr val="bg1"/>
                </a:solidFill>
              </a:rPr>
              <a:t>TIME SERIES FORECASTING</a:t>
            </a:r>
          </a:p>
        </p:txBody>
      </p:sp>
      <p:sp>
        <p:nvSpPr>
          <p:cNvPr id="3" name="Subtitle 2">
            <a:extLst>
              <a:ext uri="{FF2B5EF4-FFF2-40B4-BE49-F238E27FC236}">
                <a16:creationId xmlns:a16="http://schemas.microsoft.com/office/drawing/2014/main" id="{A447A43C-F2A2-4DF4-8A38-E1D2BA089B48}"/>
              </a:ext>
            </a:extLst>
          </p:cNvPr>
          <p:cNvSpPr>
            <a:spLocks noGrp="1"/>
          </p:cNvSpPr>
          <p:nvPr>
            <p:ph type="subTitle" idx="1"/>
          </p:nvPr>
        </p:nvSpPr>
        <p:spPr>
          <a:xfrm>
            <a:off x="1371601" y="5970897"/>
            <a:ext cx="9448800" cy="429904"/>
          </a:xfrm>
        </p:spPr>
        <p:txBody>
          <a:bodyPr>
            <a:normAutofit fontScale="92500"/>
          </a:bodyPr>
          <a:lstStyle/>
          <a:p>
            <a:pPr algn="l"/>
            <a:r>
              <a:rPr lang="en-IN" sz="1200" dirty="0">
                <a:solidFill>
                  <a:schemeClr val="bg1"/>
                </a:solidFill>
              </a:rPr>
              <a:t>                                                             </a:t>
            </a:r>
            <a:r>
              <a:rPr lang="en-IN" b="1" dirty="0">
                <a:solidFill>
                  <a:schemeClr val="bg1"/>
                </a:solidFill>
                <a:latin typeface="Garamond" panose="02020404030301010803" pitchFamily="18" charset="0"/>
              </a:rPr>
              <a:t>BY TANIA DAS</a:t>
            </a:r>
          </a:p>
        </p:txBody>
      </p:sp>
    </p:spTree>
    <p:extLst>
      <p:ext uri="{BB962C8B-B14F-4D97-AF65-F5344CB8AC3E}">
        <p14:creationId xmlns:p14="http://schemas.microsoft.com/office/powerpoint/2010/main" val="2936612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5BCEB9-658D-42B5-8487-677525A8A374}"/>
              </a:ext>
            </a:extLst>
          </p:cNvPr>
          <p:cNvSpPr txBox="1"/>
          <p:nvPr/>
        </p:nvSpPr>
        <p:spPr>
          <a:xfrm>
            <a:off x="4491318" y="161365"/>
            <a:ext cx="2169458" cy="369332"/>
          </a:xfrm>
          <a:prstGeom prst="rect">
            <a:avLst/>
          </a:prstGeom>
          <a:noFill/>
        </p:spPr>
        <p:txBody>
          <a:bodyPr wrap="square" rtlCol="0">
            <a:spAutoFit/>
          </a:bodyPr>
          <a:lstStyle/>
          <a:p>
            <a:r>
              <a:rPr lang="en-IN" b="1" dirty="0">
                <a:solidFill>
                  <a:srgbClr val="002060"/>
                </a:solidFill>
                <a:latin typeface="Garamond" panose="02020404030301010803" pitchFamily="18" charset="0"/>
              </a:rPr>
              <a:t>ARIMA-CONCEPT</a:t>
            </a:r>
          </a:p>
        </p:txBody>
      </p:sp>
      <p:sp>
        <p:nvSpPr>
          <p:cNvPr id="4" name="TextBox 3">
            <a:extLst>
              <a:ext uri="{FF2B5EF4-FFF2-40B4-BE49-F238E27FC236}">
                <a16:creationId xmlns:a16="http://schemas.microsoft.com/office/drawing/2014/main" id="{73CFF7CB-C45E-40E8-89C2-9F8D7E87F957}"/>
              </a:ext>
            </a:extLst>
          </p:cNvPr>
          <p:cNvSpPr txBox="1"/>
          <p:nvPr/>
        </p:nvSpPr>
        <p:spPr>
          <a:xfrm>
            <a:off x="89647" y="797475"/>
            <a:ext cx="11985812" cy="3477875"/>
          </a:xfrm>
          <a:prstGeom prst="rect">
            <a:avLst/>
          </a:prstGeom>
          <a:noFill/>
        </p:spPr>
        <p:txBody>
          <a:bodyPr wrap="square">
            <a:spAutoFit/>
          </a:bodyPr>
          <a:lstStyle/>
          <a:p>
            <a:r>
              <a:rPr lang="en-US" sz="2000" dirty="0"/>
              <a:t>The most popular approach towards econometric forecasting is Autoregressive Integrated</a:t>
            </a:r>
          </a:p>
          <a:p>
            <a:r>
              <a:rPr lang="en-US" sz="2000" dirty="0"/>
              <a:t>Moving Average (ARIMA) forecasting introduced by Box and Jenkins (1976)- also known as Box</a:t>
            </a:r>
          </a:p>
          <a:p>
            <a:r>
              <a:rPr lang="en-US" sz="2000" dirty="0"/>
              <a:t>Jenkins Methodology</a:t>
            </a:r>
          </a:p>
          <a:p>
            <a:endParaRPr lang="en-US" sz="2000" dirty="0"/>
          </a:p>
          <a:p>
            <a:r>
              <a:rPr lang="en-US" sz="2000" dirty="0"/>
              <a:t>The term ARIMA is derived from:</a:t>
            </a:r>
          </a:p>
          <a:p>
            <a:r>
              <a:rPr lang="en-US" sz="2000" dirty="0"/>
              <a:t>AR = Autoregressive</a:t>
            </a:r>
          </a:p>
          <a:p>
            <a:r>
              <a:rPr lang="en-US" sz="2000" dirty="0"/>
              <a:t>I=Integrated</a:t>
            </a:r>
          </a:p>
          <a:p>
            <a:r>
              <a:rPr lang="en-US" sz="2000" dirty="0"/>
              <a:t>MA=Moving Average</a:t>
            </a:r>
          </a:p>
          <a:p>
            <a:endParaRPr lang="en-US" sz="2000" dirty="0"/>
          </a:p>
          <a:p>
            <a:r>
              <a:rPr lang="en-US" sz="2000" dirty="0"/>
              <a:t>ARIMA assumes that the time series is stationary or can be made stationary by appropriate</a:t>
            </a:r>
          </a:p>
          <a:p>
            <a:r>
              <a:rPr lang="en-US" sz="2000" dirty="0"/>
              <a:t>further transformations</a:t>
            </a:r>
            <a:endParaRPr lang="en-IN" sz="2000" dirty="0"/>
          </a:p>
        </p:txBody>
      </p:sp>
    </p:spTree>
    <p:extLst>
      <p:ext uri="{BB962C8B-B14F-4D97-AF65-F5344CB8AC3E}">
        <p14:creationId xmlns:p14="http://schemas.microsoft.com/office/powerpoint/2010/main" val="2147533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1F5DAA-A65C-416C-A8CC-D846EC369A19}"/>
              </a:ext>
            </a:extLst>
          </p:cNvPr>
          <p:cNvSpPr txBox="1"/>
          <p:nvPr/>
        </p:nvSpPr>
        <p:spPr>
          <a:xfrm>
            <a:off x="125505" y="976770"/>
            <a:ext cx="11573436" cy="2862322"/>
          </a:xfrm>
          <a:prstGeom prst="rect">
            <a:avLst/>
          </a:prstGeom>
          <a:noFill/>
        </p:spPr>
        <p:txBody>
          <a:bodyPr wrap="square">
            <a:spAutoFit/>
          </a:bodyPr>
          <a:lstStyle/>
          <a:p>
            <a:endParaRPr lang="en-US" dirty="0"/>
          </a:p>
          <a:p>
            <a:r>
              <a:rPr lang="en-US" dirty="0"/>
              <a:t>An Autoregressive (AR) process is one where the current value of the model, Yt, depends upon</a:t>
            </a:r>
          </a:p>
          <a:p>
            <a:r>
              <a:rPr lang="en-US" dirty="0"/>
              <a:t>only the value the variable took in the previous period plus the error term.</a:t>
            </a:r>
          </a:p>
          <a:p>
            <a:endParaRPr lang="en-US" dirty="0"/>
          </a:p>
          <a:p>
            <a:r>
              <a:rPr lang="en-US" dirty="0"/>
              <a:t>AR(1) process:</a:t>
            </a:r>
          </a:p>
          <a:p>
            <a:r>
              <a:rPr lang="en-US" dirty="0"/>
              <a:t>Yt= aYt-1 + ut</a:t>
            </a:r>
          </a:p>
          <a:p>
            <a:endParaRPr lang="en-US" dirty="0"/>
          </a:p>
          <a:p>
            <a:r>
              <a:rPr lang="en-US" dirty="0"/>
              <a:t>Here, Yt is dependent of only the previous term and ut is the white noise error term</a:t>
            </a:r>
          </a:p>
          <a:p>
            <a:r>
              <a:rPr lang="en-US" dirty="0"/>
              <a:t>AR(p) process, here, p indicates the order of the AR model and hence the number of lagged</a:t>
            </a:r>
          </a:p>
          <a:p>
            <a:r>
              <a:rPr lang="en-US" dirty="0"/>
              <a:t>dependent variable</a:t>
            </a:r>
          </a:p>
        </p:txBody>
      </p:sp>
      <p:sp>
        <p:nvSpPr>
          <p:cNvPr id="4" name="TextBox 3">
            <a:extLst>
              <a:ext uri="{FF2B5EF4-FFF2-40B4-BE49-F238E27FC236}">
                <a16:creationId xmlns:a16="http://schemas.microsoft.com/office/drawing/2014/main" id="{A8028662-4CB2-4099-A637-39E3047E73D9}"/>
              </a:ext>
            </a:extLst>
          </p:cNvPr>
          <p:cNvSpPr txBox="1"/>
          <p:nvPr/>
        </p:nvSpPr>
        <p:spPr>
          <a:xfrm>
            <a:off x="4652682" y="170329"/>
            <a:ext cx="2375647" cy="367553"/>
          </a:xfrm>
          <a:prstGeom prst="rect">
            <a:avLst/>
          </a:prstGeom>
          <a:noFill/>
        </p:spPr>
        <p:txBody>
          <a:bodyPr wrap="square" rtlCol="0">
            <a:spAutoFit/>
          </a:bodyPr>
          <a:lstStyle/>
          <a:p>
            <a:pPr algn="ctr"/>
            <a:r>
              <a:rPr lang="en-IN" b="1" dirty="0">
                <a:solidFill>
                  <a:srgbClr val="002060"/>
                </a:solidFill>
                <a:latin typeface="Garamond" panose="02020404030301010803" pitchFamily="18" charset="0"/>
              </a:rPr>
              <a:t>THE AR MODEL</a:t>
            </a:r>
          </a:p>
        </p:txBody>
      </p:sp>
      <p:pic>
        <p:nvPicPr>
          <p:cNvPr id="6" name="Picture 5">
            <a:extLst>
              <a:ext uri="{FF2B5EF4-FFF2-40B4-BE49-F238E27FC236}">
                <a16:creationId xmlns:a16="http://schemas.microsoft.com/office/drawing/2014/main" id="{42D818AF-543B-41D9-98BA-8F0A02F34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341" y="3930723"/>
            <a:ext cx="8489578" cy="1982568"/>
          </a:xfrm>
          <a:prstGeom prst="rect">
            <a:avLst/>
          </a:prstGeom>
        </p:spPr>
      </p:pic>
    </p:spTree>
    <p:extLst>
      <p:ext uri="{BB962C8B-B14F-4D97-AF65-F5344CB8AC3E}">
        <p14:creationId xmlns:p14="http://schemas.microsoft.com/office/powerpoint/2010/main" val="2846905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C0D1DC-7061-465A-8AAA-318E62CF9654}"/>
              </a:ext>
            </a:extLst>
          </p:cNvPr>
          <p:cNvSpPr txBox="1"/>
          <p:nvPr/>
        </p:nvSpPr>
        <p:spPr>
          <a:xfrm>
            <a:off x="4267200" y="206188"/>
            <a:ext cx="3281082" cy="369332"/>
          </a:xfrm>
          <a:prstGeom prst="rect">
            <a:avLst/>
          </a:prstGeom>
          <a:noFill/>
        </p:spPr>
        <p:txBody>
          <a:bodyPr wrap="square" rtlCol="0">
            <a:spAutoFit/>
          </a:bodyPr>
          <a:lstStyle/>
          <a:p>
            <a:pPr algn="ctr"/>
            <a:r>
              <a:rPr lang="en-IN" b="1" dirty="0">
                <a:solidFill>
                  <a:srgbClr val="002060"/>
                </a:solidFill>
                <a:latin typeface="Garamond" panose="02020404030301010803" pitchFamily="18" charset="0"/>
              </a:rPr>
              <a:t>THE MA MODEL</a:t>
            </a:r>
          </a:p>
        </p:txBody>
      </p:sp>
      <p:sp>
        <p:nvSpPr>
          <p:cNvPr id="4" name="TextBox 3">
            <a:extLst>
              <a:ext uri="{FF2B5EF4-FFF2-40B4-BE49-F238E27FC236}">
                <a16:creationId xmlns:a16="http://schemas.microsoft.com/office/drawing/2014/main" id="{FCD2339F-936B-4FDB-A667-6AD2641E0F54}"/>
              </a:ext>
            </a:extLst>
          </p:cNvPr>
          <p:cNvSpPr txBox="1"/>
          <p:nvPr/>
        </p:nvSpPr>
        <p:spPr>
          <a:xfrm>
            <a:off x="134469" y="684964"/>
            <a:ext cx="9556378" cy="3139321"/>
          </a:xfrm>
          <a:prstGeom prst="rect">
            <a:avLst/>
          </a:prstGeom>
          <a:noFill/>
        </p:spPr>
        <p:txBody>
          <a:bodyPr wrap="square">
            <a:spAutoFit/>
          </a:bodyPr>
          <a:lstStyle/>
          <a:p>
            <a:r>
              <a:rPr lang="en-US" dirty="0"/>
              <a:t>A Moving Average (MA) process is one where the Yt is determined as a moving average of the</a:t>
            </a:r>
          </a:p>
          <a:p>
            <a:r>
              <a:rPr lang="en-US" dirty="0"/>
              <a:t>current and (intermediate) past values of the white noise error term.</a:t>
            </a:r>
          </a:p>
          <a:p>
            <a:endParaRPr lang="en-US" dirty="0"/>
          </a:p>
          <a:p>
            <a:r>
              <a:rPr lang="en-US" dirty="0"/>
              <a:t>MA(1) process:</a:t>
            </a:r>
          </a:p>
          <a:p>
            <a:r>
              <a:rPr lang="en-US" dirty="0"/>
              <a:t>Yt= ut + ut-1</a:t>
            </a:r>
          </a:p>
          <a:p>
            <a:r>
              <a:rPr lang="en-US" dirty="0"/>
              <a:t>Here, Yt is dependent of only the previous term and ut is the white noise error term</a:t>
            </a:r>
          </a:p>
          <a:p>
            <a:endParaRPr lang="en-US" dirty="0"/>
          </a:p>
          <a:p>
            <a:r>
              <a:rPr lang="en-US" dirty="0"/>
              <a:t>MA(q) process, here, q indicates the order of the MA model and hence the number of lagged</a:t>
            </a:r>
          </a:p>
          <a:p>
            <a:r>
              <a:rPr lang="en-US" dirty="0"/>
              <a:t>error term</a:t>
            </a:r>
          </a:p>
          <a:p>
            <a:endParaRPr lang="en-US" dirty="0"/>
          </a:p>
          <a:p>
            <a:r>
              <a:rPr lang="en-US" dirty="0"/>
              <a:t>For MA(q) the equation would look like:</a:t>
            </a:r>
          </a:p>
        </p:txBody>
      </p:sp>
      <p:sp>
        <p:nvSpPr>
          <p:cNvPr id="7" name="TextBox 6">
            <a:extLst>
              <a:ext uri="{FF2B5EF4-FFF2-40B4-BE49-F238E27FC236}">
                <a16:creationId xmlns:a16="http://schemas.microsoft.com/office/drawing/2014/main" id="{E24FB108-8613-4DF0-B322-C78B132DECD6}"/>
              </a:ext>
            </a:extLst>
          </p:cNvPr>
          <p:cNvSpPr txBox="1"/>
          <p:nvPr/>
        </p:nvSpPr>
        <p:spPr>
          <a:xfrm>
            <a:off x="71715" y="4006334"/>
            <a:ext cx="6320119" cy="369332"/>
          </a:xfrm>
          <a:prstGeom prst="rect">
            <a:avLst/>
          </a:prstGeom>
          <a:noFill/>
        </p:spPr>
        <p:txBody>
          <a:bodyPr wrap="square">
            <a:spAutoFit/>
          </a:bodyPr>
          <a:lstStyle/>
          <a:p>
            <a:r>
              <a:rPr lang="fr-FR" dirty="0"/>
              <a:t>Yt = A1et-1+A2et-2 + A3et-3+…+Aqet-q+u	</a:t>
            </a:r>
          </a:p>
        </p:txBody>
      </p:sp>
    </p:spTree>
    <p:extLst>
      <p:ext uri="{BB962C8B-B14F-4D97-AF65-F5344CB8AC3E}">
        <p14:creationId xmlns:p14="http://schemas.microsoft.com/office/powerpoint/2010/main" val="4005518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AA219F-B435-4ADA-9BE8-828357724B26}"/>
              </a:ext>
            </a:extLst>
          </p:cNvPr>
          <p:cNvSpPr txBox="1"/>
          <p:nvPr/>
        </p:nvSpPr>
        <p:spPr>
          <a:xfrm>
            <a:off x="4069976" y="179294"/>
            <a:ext cx="4186518" cy="369332"/>
          </a:xfrm>
          <a:prstGeom prst="rect">
            <a:avLst/>
          </a:prstGeom>
          <a:noFill/>
        </p:spPr>
        <p:txBody>
          <a:bodyPr wrap="square" rtlCol="0">
            <a:spAutoFit/>
          </a:bodyPr>
          <a:lstStyle/>
          <a:p>
            <a:pPr algn="ctr"/>
            <a:r>
              <a:rPr lang="en-IN" b="1" dirty="0">
                <a:solidFill>
                  <a:srgbClr val="002060"/>
                </a:solidFill>
                <a:latin typeface="Garamond" panose="02020404030301010803" pitchFamily="18" charset="0"/>
              </a:rPr>
              <a:t>THE ARMA AND ARIMA MODEL</a:t>
            </a:r>
          </a:p>
        </p:txBody>
      </p:sp>
      <p:sp>
        <p:nvSpPr>
          <p:cNvPr id="4" name="TextBox 3">
            <a:extLst>
              <a:ext uri="{FF2B5EF4-FFF2-40B4-BE49-F238E27FC236}">
                <a16:creationId xmlns:a16="http://schemas.microsoft.com/office/drawing/2014/main" id="{1A153410-771A-4263-A4EC-44C5EBE93AC2}"/>
              </a:ext>
            </a:extLst>
          </p:cNvPr>
          <p:cNvSpPr txBox="1"/>
          <p:nvPr/>
        </p:nvSpPr>
        <p:spPr>
          <a:xfrm>
            <a:off x="13500" y="1577586"/>
            <a:ext cx="11739284" cy="646331"/>
          </a:xfrm>
          <a:prstGeom prst="rect">
            <a:avLst/>
          </a:prstGeom>
          <a:noFill/>
        </p:spPr>
        <p:txBody>
          <a:bodyPr wrap="square">
            <a:spAutoFit/>
          </a:bodyPr>
          <a:lstStyle/>
          <a:p>
            <a:r>
              <a:rPr lang="en-US" dirty="0"/>
              <a:t>If we suppose that Yt has characteristics of both AR and MA, then it is called Autoregressive Moving Average (ARMA) process. An ARMA (1,1) represents and order of Auto-Regressive AR(1) and Moving Average MA (1)</a:t>
            </a:r>
            <a:endParaRPr lang="en-IN" dirty="0"/>
          </a:p>
        </p:txBody>
      </p:sp>
      <p:pic>
        <p:nvPicPr>
          <p:cNvPr id="6" name="Picture 5">
            <a:extLst>
              <a:ext uri="{FF2B5EF4-FFF2-40B4-BE49-F238E27FC236}">
                <a16:creationId xmlns:a16="http://schemas.microsoft.com/office/drawing/2014/main" id="{EFE42219-A63A-44CC-9A25-4F5309755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 y="2312460"/>
            <a:ext cx="5806943" cy="784928"/>
          </a:xfrm>
          <a:prstGeom prst="rect">
            <a:avLst/>
          </a:prstGeom>
        </p:spPr>
      </p:pic>
      <p:sp>
        <p:nvSpPr>
          <p:cNvPr id="8" name="TextBox 7">
            <a:extLst>
              <a:ext uri="{FF2B5EF4-FFF2-40B4-BE49-F238E27FC236}">
                <a16:creationId xmlns:a16="http://schemas.microsoft.com/office/drawing/2014/main" id="{ED0E592F-4748-427F-AAC5-7A1B4FB62B67}"/>
              </a:ext>
            </a:extLst>
          </p:cNvPr>
          <p:cNvSpPr txBox="1"/>
          <p:nvPr/>
        </p:nvSpPr>
        <p:spPr>
          <a:xfrm>
            <a:off x="13500" y="3252877"/>
            <a:ext cx="11559990" cy="1200329"/>
          </a:xfrm>
          <a:prstGeom prst="rect">
            <a:avLst/>
          </a:prstGeom>
          <a:noFill/>
        </p:spPr>
        <p:txBody>
          <a:bodyPr wrap="square">
            <a:spAutoFit/>
          </a:bodyPr>
          <a:lstStyle/>
          <a:p>
            <a:r>
              <a:rPr lang="en-US" dirty="0"/>
              <a:t>If a time series is integrated of order d and we apply ARMA (p,q) to it, then we say that the</a:t>
            </a:r>
          </a:p>
          <a:p>
            <a:r>
              <a:rPr lang="en-US" dirty="0"/>
              <a:t>original time series is ARIMA (p,d,q) where d is no. of times the time series is differenced to</a:t>
            </a:r>
          </a:p>
          <a:p>
            <a:r>
              <a:rPr lang="en-US" dirty="0"/>
              <a:t>make it more stationary.</a:t>
            </a:r>
          </a:p>
          <a:p>
            <a:r>
              <a:rPr lang="en-US" dirty="0"/>
              <a:t>d~ represents the no. of time series needs to be differenced to make it stationary</a:t>
            </a:r>
            <a:endParaRPr lang="en-IN" dirty="0"/>
          </a:p>
        </p:txBody>
      </p:sp>
    </p:spTree>
    <p:extLst>
      <p:ext uri="{BB962C8B-B14F-4D97-AF65-F5344CB8AC3E}">
        <p14:creationId xmlns:p14="http://schemas.microsoft.com/office/powerpoint/2010/main" val="3158685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8BF358-8218-483A-B46A-C9F93C708D53}"/>
              </a:ext>
            </a:extLst>
          </p:cNvPr>
          <p:cNvSpPr txBox="1"/>
          <p:nvPr/>
        </p:nvSpPr>
        <p:spPr>
          <a:xfrm>
            <a:off x="0" y="703294"/>
            <a:ext cx="9381565" cy="3416320"/>
          </a:xfrm>
          <a:prstGeom prst="rect">
            <a:avLst/>
          </a:prstGeom>
          <a:noFill/>
        </p:spPr>
        <p:txBody>
          <a:bodyPr wrap="square">
            <a:spAutoFit/>
          </a:bodyPr>
          <a:lstStyle/>
          <a:p>
            <a:pPr marL="342900" indent="-342900">
              <a:buFont typeface="+mj-lt"/>
              <a:buAutoNum type="arabicPeriod"/>
            </a:pPr>
            <a:r>
              <a:rPr lang="en-IN" b="1" dirty="0"/>
              <a:t>TRANSFORMATION OF THE DATAINTO TIME SERIES DATA</a:t>
            </a:r>
          </a:p>
          <a:p>
            <a:pPr marL="342900" indent="-342900">
              <a:buFont typeface="+mj-lt"/>
              <a:buAutoNum type="arabicPeriod"/>
            </a:pPr>
            <a:r>
              <a:rPr lang="en-IN" b="1" dirty="0"/>
              <a:t>PLOT THE DATA</a:t>
            </a:r>
          </a:p>
          <a:p>
            <a:pPr marL="342900" indent="-342900">
              <a:buFont typeface="+mj-lt"/>
              <a:buAutoNum type="arabicPeriod"/>
            </a:pPr>
            <a:r>
              <a:rPr lang="en-IN" b="1" dirty="0"/>
              <a:t>MAKE DATA STATIONARY</a:t>
            </a:r>
          </a:p>
          <a:p>
            <a:pPr marL="285750" indent="-285750">
              <a:buFont typeface="Arial" panose="020B0604020202020204" pitchFamily="34" charset="0"/>
              <a:buChar char="•"/>
            </a:pPr>
            <a:r>
              <a:rPr lang="en-US" dirty="0"/>
              <a:t>DIFFERENCE THE SERIES</a:t>
            </a:r>
          </a:p>
          <a:p>
            <a:endParaRPr lang="en-US" dirty="0"/>
          </a:p>
          <a:p>
            <a:r>
              <a:rPr lang="en-US" dirty="0"/>
              <a:t>     </a:t>
            </a:r>
            <a:r>
              <a:rPr lang="en-US" b="1" dirty="0"/>
              <a:t>SATIONARY CHECK</a:t>
            </a:r>
          </a:p>
          <a:p>
            <a:pPr marL="285750" indent="-285750">
              <a:buFont typeface="Arial" panose="020B0604020202020204" pitchFamily="34" charset="0"/>
              <a:buChar char="•"/>
            </a:pPr>
            <a:r>
              <a:rPr lang="en-US" dirty="0"/>
              <a:t>PLOTTING THE DATA</a:t>
            </a:r>
          </a:p>
          <a:p>
            <a:pPr marL="285750" indent="-285750">
              <a:buFont typeface="Arial" panose="020B0604020202020204" pitchFamily="34" charset="0"/>
              <a:buChar char="•"/>
            </a:pPr>
            <a:r>
              <a:rPr lang="en-US" dirty="0"/>
              <a:t>AUGMENTED DICKY FULLER TEST</a:t>
            </a:r>
          </a:p>
          <a:p>
            <a:pPr marL="285750" indent="-285750">
              <a:buFont typeface="Arial" panose="020B0604020202020204" pitchFamily="34" charset="0"/>
              <a:buChar char="•"/>
            </a:pPr>
            <a:endParaRPr lang="en-IN" dirty="0"/>
          </a:p>
          <a:p>
            <a:r>
              <a:rPr lang="en-US" b="1" dirty="0"/>
              <a:t>4.</a:t>
            </a:r>
            <a:r>
              <a:rPr lang="en-US" dirty="0"/>
              <a:t>   </a:t>
            </a:r>
            <a:r>
              <a:rPr lang="en-US" b="1" dirty="0"/>
              <a:t>DETERMINE ORDER OF AR,MA AND I</a:t>
            </a:r>
          </a:p>
          <a:p>
            <a:r>
              <a:rPr lang="en-US" b="1" dirty="0"/>
              <a:t>5.   APPLY ARIMA METHODOLOGY ON SATIONARY DATA</a:t>
            </a:r>
          </a:p>
          <a:p>
            <a:r>
              <a:rPr lang="en-US" b="1" dirty="0"/>
              <a:t>6.   PREDICT FOR THE FUTURE </a:t>
            </a:r>
            <a:endParaRPr lang="en-IN" b="1" dirty="0"/>
          </a:p>
        </p:txBody>
      </p:sp>
      <p:sp>
        <p:nvSpPr>
          <p:cNvPr id="6" name="TextBox 5">
            <a:extLst>
              <a:ext uri="{FF2B5EF4-FFF2-40B4-BE49-F238E27FC236}">
                <a16:creationId xmlns:a16="http://schemas.microsoft.com/office/drawing/2014/main" id="{E85A850C-178B-4C27-9FFA-58D6812E71CB}"/>
              </a:ext>
            </a:extLst>
          </p:cNvPr>
          <p:cNvSpPr txBox="1"/>
          <p:nvPr/>
        </p:nvSpPr>
        <p:spPr>
          <a:xfrm>
            <a:off x="4043082" y="143434"/>
            <a:ext cx="3899647" cy="369332"/>
          </a:xfrm>
          <a:prstGeom prst="rect">
            <a:avLst/>
          </a:prstGeom>
          <a:noFill/>
        </p:spPr>
        <p:txBody>
          <a:bodyPr wrap="square" rtlCol="0">
            <a:spAutoFit/>
          </a:bodyPr>
          <a:lstStyle/>
          <a:p>
            <a:pPr algn="ctr"/>
            <a:r>
              <a:rPr lang="en-IN" b="1" dirty="0">
                <a:solidFill>
                  <a:srgbClr val="002060"/>
                </a:solidFill>
                <a:latin typeface="Garamond" panose="02020404030301010803" pitchFamily="18" charset="0"/>
              </a:rPr>
              <a:t>STEPS OF ARIMA FORECASTING</a:t>
            </a:r>
          </a:p>
        </p:txBody>
      </p:sp>
      <p:sp>
        <p:nvSpPr>
          <p:cNvPr id="5" name="TextBox 4">
            <a:extLst>
              <a:ext uri="{FF2B5EF4-FFF2-40B4-BE49-F238E27FC236}">
                <a16:creationId xmlns:a16="http://schemas.microsoft.com/office/drawing/2014/main" id="{810D8739-8510-4D35-87AC-F6F00DCB0152}"/>
              </a:ext>
            </a:extLst>
          </p:cNvPr>
          <p:cNvSpPr txBox="1"/>
          <p:nvPr/>
        </p:nvSpPr>
        <p:spPr>
          <a:xfrm>
            <a:off x="3153335" y="4230452"/>
            <a:ext cx="6127376"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solidFill>
                  <a:srgbClr val="002060"/>
                </a:solidFill>
                <a:latin typeface="Garamond" panose="02020404030301010803" pitchFamily="18" charset="0"/>
              </a:rPr>
              <a:t>TRANSFORMATION OF THE DATA</a:t>
            </a:r>
            <a:endParaRPr kumimoji="0" lang="en-IN" sz="1800" b="1" i="0" u="none" strike="noStrike" kern="1200" cap="none" spc="0" normalizeH="0" baseline="0" noProof="0" dirty="0">
              <a:ln>
                <a:noFill/>
              </a:ln>
              <a:solidFill>
                <a:srgbClr val="002060"/>
              </a:solidFill>
              <a:effectLst/>
              <a:uLnTx/>
              <a:uFillTx/>
              <a:latin typeface="Garamond" panose="02020404030301010803" pitchFamily="18" charset="0"/>
              <a:ea typeface="+mn-ea"/>
              <a:cs typeface="+mn-cs"/>
            </a:endParaRPr>
          </a:p>
        </p:txBody>
      </p:sp>
      <p:sp>
        <p:nvSpPr>
          <p:cNvPr id="4" name="TextBox 3">
            <a:extLst>
              <a:ext uri="{FF2B5EF4-FFF2-40B4-BE49-F238E27FC236}">
                <a16:creationId xmlns:a16="http://schemas.microsoft.com/office/drawing/2014/main" id="{15ED2787-8EB2-4533-9958-254D24C96633}"/>
              </a:ext>
            </a:extLst>
          </p:cNvPr>
          <p:cNvSpPr txBox="1"/>
          <p:nvPr/>
        </p:nvSpPr>
        <p:spPr>
          <a:xfrm>
            <a:off x="80682" y="5011271"/>
            <a:ext cx="11923059" cy="923330"/>
          </a:xfrm>
          <a:prstGeom prst="rect">
            <a:avLst/>
          </a:prstGeom>
          <a:noFill/>
        </p:spPr>
        <p:txBody>
          <a:bodyPr wrap="square" rtlCol="0">
            <a:spAutoFit/>
          </a:bodyPr>
          <a:lstStyle/>
          <a:p>
            <a:r>
              <a:rPr lang="en-IN" dirty="0"/>
              <a:t>First I have transformed the given data from a data frame to a time series data so that we can apply ARIMA on it . The starting date of the data is </a:t>
            </a:r>
            <a:r>
              <a:rPr lang="en-IN" b="1" dirty="0"/>
              <a:t>January 2003 </a:t>
            </a:r>
            <a:r>
              <a:rPr lang="en-IN" dirty="0"/>
              <a:t>and end date is </a:t>
            </a:r>
            <a:r>
              <a:rPr lang="en-IN" b="1" dirty="0"/>
              <a:t>January 2014</a:t>
            </a:r>
            <a:r>
              <a:rPr lang="en-IN" dirty="0"/>
              <a:t> with a frequency of </a:t>
            </a:r>
            <a:r>
              <a:rPr lang="en-IN" b="1" dirty="0"/>
              <a:t>12</a:t>
            </a:r>
            <a:r>
              <a:rPr lang="en-IN" dirty="0"/>
              <a:t>. It is a monthly time series data.</a:t>
            </a:r>
          </a:p>
        </p:txBody>
      </p:sp>
    </p:spTree>
    <p:extLst>
      <p:ext uri="{BB962C8B-B14F-4D97-AF65-F5344CB8AC3E}">
        <p14:creationId xmlns:p14="http://schemas.microsoft.com/office/powerpoint/2010/main" val="2534337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14179E-F781-469C-BD5C-412321554CBB}"/>
              </a:ext>
            </a:extLst>
          </p:cNvPr>
          <p:cNvSpPr txBox="1"/>
          <p:nvPr/>
        </p:nvSpPr>
        <p:spPr>
          <a:xfrm>
            <a:off x="3648635" y="0"/>
            <a:ext cx="4069977" cy="369332"/>
          </a:xfrm>
          <a:prstGeom prst="rect">
            <a:avLst/>
          </a:prstGeom>
          <a:noFill/>
        </p:spPr>
        <p:txBody>
          <a:bodyPr wrap="square" rtlCol="0">
            <a:spAutoFit/>
          </a:bodyPr>
          <a:lstStyle/>
          <a:p>
            <a:pPr algn="ctr"/>
            <a:r>
              <a:rPr lang="en-IN" b="1" dirty="0">
                <a:solidFill>
                  <a:srgbClr val="002060"/>
                </a:solidFill>
                <a:latin typeface="Garamond" panose="02020404030301010803" pitchFamily="18" charset="0"/>
              </a:rPr>
              <a:t>PLOT THE DATA</a:t>
            </a:r>
          </a:p>
        </p:txBody>
      </p:sp>
      <p:sp>
        <p:nvSpPr>
          <p:cNvPr id="3" name="TextBox 2">
            <a:extLst>
              <a:ext uri="{FF2B5EF4-FFF2-40B4-BE49-F238E27FC236}">
                <a16:creationId xmlns:a16="http://schemas.microsoft.com/office/drawing/2014/main" id="{A9A06CD1-C07F-498D-BB84-782FD8E0214B}"/>
              </a:ext>
            </a:extLst>
          </p:cNvPr>
          <p:cNvSpPr txBox="1"/>
          <p:nvPr/>
        </p:nvSpPr>
        <p:spPr>
          <a:xfrm>
            <a:off x="0" y="4004197"/>
            <a:ext cx="11034434" cy="1477328"/>
          </a:xfrm>
          <a:prstGeom prst="rect">
            <a:avLst/>
          </a:prstGeom>
          <a:noFill/>
        </p:spPr>
        <p:txBody>
          <a:bodyPr wrap="square" rtlCol="0">
            <a:spAutoFit/>
          </a:bodyPr>
          <a:lstStyle/>
          <a:p>
            <a:r>
              <a:rPr lang="en-IN" dirty="0"/>
              <a:t>In the first figure I have plotted  monthly sales on the Y-axis and date in the x-axis. We can see that the plot has seasonal fluctuations . With the help of the trend we can see that the data has an upward trend.</a:t>
            </a:r>
          </a:p>
          <a:p>
            <a:endParaRPr lang="en-IN" dirty="0"/>
          </a:p>
          <a:p>
            <a:r>
              <a:rPr lang="en-IN" dirty="0"/>
              <a:t>In the second figure I have plotted the mean of the sales over the given time frame.</a:t>
            </a:r>
          </a:p>
          <a:p>
            <a:endParaRPr lang="en-IN" dirty="0"/>
          </a:p>
        </p:txBody>
      </p:sp>
      <p:pic>
        <p:nvPicPr>
          <p:cNvPr id="5" name="Picture 4">
            <a:extLst>
              <a:ext uri="{FF2B5EF4-FFF2-40B4-BE49-F238E27FC236}">
                <a16:creationId xmlns:a16="http://schemas.microsoft.com/office/drawing/2014/main" id="{892ED5E3-B32C-48A1-AB3A-F2AF9AEC3FF2}"/>
              </a:ext>
            </a:extLst>
          </p:cNvPr>
          <p:cNvPicPr>
            <a:picLocks noChangeAspect="1"/>
          </p:cNvPicPr>
          <p:nvPr/>
        </p:nvPicPr>
        <p:blipFill>
          <a:blip r:embed="rId2"/>
          <a:stretch>
            <a:fillRect/>
          </a:stretch>
        </p:blipFill>
        <p:spPr>
          <a:xfrm>
            <a:off x="-32953" y="414129"/>
            <a:ext cx="6129513" cy="3034577"/>
          </a:xfrm>
          <a:prstGeom prst="rect">
            <a:avLst/>
          </a:prstGeom>
        </p:spPr>
      </p:pic>
      <p:sp>
        <p:nvSpPr>
          <p:cNvPr id="6" name="AutoShape 2">
            <a:extLst>
              <a:ext uri="{FF2B5EF4-FFF2-40B4-BE49-F238E27FC236}">
                <a16:creationId xmlns:a16="http://schemas.microsoft.com/office/drawing/2014/main" id="{8F1235C0-0E8E-4F0B-82A7-52E1CDA4B5F4}"/>
              </a:ext>
            </a:extLst>
          </p:cNvPr>
          <p:cNvSpPr>
            <a:spLocks noChangeAspect="1" noChangeArrowheads="1"/>
          </p:cNvSpPr>
          <p:nvPr/>
        </p:nvSpPr>
        <p:spPr bwMode="auto">
          <a:xfrm>
            <a:off x="5943600" y="3281082"/>
            <a:ext cx="300318" cy="3003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A8CFF9CC-7D10-4A3F-92B3-5CA1B845E402}"/>
              </a:ext>
            </a:extLst>
          </p:cNvPr>
          <p:cNvPicPr>
            <a:picLocks noChangeAspect="1"/>
          </p:cNvPicPr>
          <p:nvPr/>
        </p:nvPicPr>
        <p:blipFill>
          <a:blip r:embed="rId3"/>
          <a:stretch>
            <a:fillRect/>
          </a:stretch>
        </p:blipFill>
        <p:spPr>
          <a:xfrm>
            <a:off x="6041651" y="369331"/>
            <a:ext cx="5642131" cy="2974503"/>
          </a:xfrm>
          <a:prstGeom prst="rect">
            <a:avLst/>
          </a:prstGeom>
        </p:spPr>
      </p:pic>
    </p:spTree>
    <p:extLst>
      <p:ext uri="{BB962C8B-B14F-4D97-AF65-F5344CB8AC3E}">
        <p14:creationId xmlns:p14="http://schemas.microsoft.com/office/powerpoint/2010/main" val="3166218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918239-5E46-4B60-9406-DC39779AF9B5}"/>
              </a:ext>
            </a:extLst>
          </p:cNvPr>
          <p:cNvSpPr txBox="1"/>
          <p:nvPr/>
        </p:nvSpPr>
        <p:spPr>
          <a:xfrm>
            <a:off x="4177553" y="179294"/>
            <a:ext cx="5029200" cy="369332"/>
          </a:xfrm>
          <a:prstGeom prst="rect">
            <a:avLst/>
          </a:prstGeom>
          <a:noFill/>
        </p:spPr>
        <p:txBody>
          <a:bodyPr wrap="square" rtlCol="0">
            <a:spAutoFit/>
          </a:bodyPr>
          <a:lstStyle/>
          <a:p>
            <a:pPr algn="ctr"/>
            <a:r>
              <a:rPr lang="en-IN" b="1" dirty="0">
                <a:solidFill>
                  <a:srgbClr val="002060"/>
                </a:solidFill>
                <a:latin typeface="Garamond" panose="02020404030301010803" pitchFamily="18" charset="0"/>
              </a:rPr>
              <a:t>MAKING THE DATA STATIONARY</a:t>
            </a:r>
          </a:p>
        </p:txBody>
      </p:sp>
      <p:sp>
        <p:nvSpPr>
          <p:cNvPr id="4" name="TextBox 3">
            <a:extLst>
              <a:ext uri="{FF2B5EF4-FFF2-40B4-BE49-F238E27FC236}">
                <a16:creationId xmlns:a16="http://schemas.microsoft.com/office/drawing/2014/main" id="{4F83737E-C1E1-48C4-94AC-20ABF55B991D}"/>
              </a:ext>
            </a:extLst>
          </p:cNvPr>
          <p:cNvSpPr txBox="1"/>
          <p:nvPr/>
        </p:nvSpPr>
        <p:spPr>
          <a:xfrm>
            <a:off x="143435" y="492509"/>
            <a:ext cx="11725836" cy="1754326"/>
          </a:xfrm>
          <a:prstGeom prst="rect">
            <a:avLst/>
          </a:prstGeom>
          <a:noFill/>
        </p:spPr>
        <p:txBody>
          <a:bodyPr wrap="square" rtlCol="0">
            <a:spAutoFit/>
          </a:bodyPr>
          <a:lstStyle/>
          <a:p>
            <a:pPr algn="l" fontAlgn="base"/>
            <a:r>
              <a:rPr lang="en-IN" dirty="0">
                <a:ea typeface="Lato" panose="020F0502020204030203" pitchFamily="34" charset="0"/>
                <a:cs typeface="Lato" panose="020F0502020204030203" pitchFamily="34" charset="0"/>
              </a:rPr>
              <a:t>Since the data has trend and seasonal component, we can say that our data is not stationary and thereby </a:t>
            </a:r>
            <a:r>
              <a:rPr lang="en-US" b="0" i="0" dirty="0">
                <a:solidFill>
                  <a:srgbClr val="292929"/>
                </a:solidFill>
                <a:effectLst/>
                <a:ea typeface="Lato" panose="020F0502020204030203" pitchFamily="34" charset="0"/>
                <a:cs typeface="Lato" panose="020F0502020204030203" pitchFamily="34" charset="0"/>
              </a:rPr>
              <a:t>it needs to be stationarized </a:t>
            </a:r>
            <a:r>
              <a:rPr lang="en-IN" dirty="0">
                <a:ea typeface="Lato" panose="020F0502020204030203" pitchFamily="34" charset="0"/>
                <a:cs typeface="Lato" panose="020F0502020204030203" pitchFamily="34" charset="0"/>
              </a:rPr>
              <a:t> by the method of </a:t>
            </a:r>
            <a:r>
              <a:rPr lang="en-IN" b="1" dirty="0">
                <a:ea typeface="Lato" panose="020F0502020204030203" pitchFamily="34" charset="0"/>
                <a:cs typeface="Lato" panose="020F0502020204030203" pitchFamily="34" charset="0"/>
              </a:rPr>
              <a:t>Differencing </a:t>
            </a:r>
            <a:r>
              <a:rPr lang="en-IN" dirty="0">
                <a:ea typeface="Lato" panose="020F0502020204030203" pitchFamily="34" charset="0"/>
                <a:cs typeface="Lato" panose="020F0502020204030203" pitchFamily="34" charset="0"/>
              </a:rPr>
              <a:t>or by using </a:t>
            </a:r>
            <a:r>
              <a:rPr lang="en-IN" b="1" dirty="0">
                <a:ea typeface="Lato" panose="020F0502020204030203" pitchFamily="34" charset="0"/>
                <a:cs typeface="Lato" panose="020F0502020204030203" pitchFamily="34" charset="0"/>
              </a:rPr>
              <a:t>log transformation. </a:t>
            </a:r>
            <a:r>
              <a:rPr lang="en-IN" dirty="0">
                <a:ea typeface="Lato" panose="020F0502020204030203" pitchFamily="34" charset="0"/>
                <a:cs typeface="Lato" panose="020F0502020204030203" pitchFamily="34" charset="0"/>
              </a:rPr>
              <a:t>Differencing is a transform that helps stabilize the mean of the time series by removing changes in the level of a time series, which eliminates trend and seasonality.</a:t>
            </a:r>
            <a:r>
              <a:rPr lang="en-US" b="0" i="0" dirty="0">
                <a:solidFill>
                  <a:srgbClr val="494949"/>
                </a:solidFill>
                <a:effectLst/>
                <a:ea typeface="Lato" panose="020F0502020204030203" pitchFamily="34" charset="0"/>
                <a:cs typeface="Lato" panose="020F0502020204030203" pitchFamily="34" charset="0"/>
              </a:rPr>
              <a:t> </a:t>
            </a:r>
            <a:r>
              <a:rPr lang="en-US" b="0" i="0" dirty="0">
                <a:effectLst/>
                <a:ea typeface="Lato" panose="020F0502020204030203" pitchFamily="34" charset="0"/>
                <a:cs typeface="Lato" panose="020F0502020204030203" pitchFamily="34" charset="0"/>
              </a:rPr>
              <a:t>In this method, the difference of consecutive terms in the series is computed as below.</a:t>
            </a:r>
          </a:p>
          <a:p>
            <a:br>
              <a:rPr lang="en-US" dirty="0"/>
            </a:br>
            <a:endParaRPr lang="en-IN" b="1" dirty="0"/>
          </a:p>
        </p:txBody>
      </p:sp>
      <p:pic>
        <p:nvPicPr>
          <p:cNvPr id="5" name="Picture 4">
            <a:extLst>
              <a:ext uri="{FF2B5EF4-FFF2-40B4-BE49-F238E27FC236}">
                <a16:creationId xmlns:a16="http://schemas.microsoft.com/office/drawing/2014/main" id="{1C6FE851-1F00-46A7-9293-E97E8BCE8A52}"/>
              </a:ext>
            </a:extLst>
          </p:cNvPr>
          <p:cNvPicPr>
            <a:picLocks noChangeAspect="1"/>
          </p:cNvPicPr>
          <p:nvPr/>
        </p:nvPicPr>
        <p:blipFill>
          <a:blip r:embed="rId2"/>
          <a:stretch>
            <a:fillRect/>
          </a:stretch>
        </p:blipFill>
        <p:spPr>
          <a:xfrm>
            <a:off x="0" y="1593313"/>
            <a:ext cx="2644588" cy="552450"/>
          </a:xfrm>
          <a:prstGeom prst="rect">
            <a:avLst/>
          </a:prstGeom>
        </p:spPr>
      </p:pic>
      <p:sp>
        <p:nvSpPr>
          <p:cNvPr id="7" name="TextBox 6">
            <a:extLst>
              <a:ext uri="{FF2B5EF4-FFF2-40B4-BE49-F238E27FC236}">
                <a16:creationId xmlns:a16="http://schemas.microsoft.com/office/drawing/2014/main" id="{40854BA6-DE90-41B0-8B77-C29A646C42D4}"/>
              </a:ext>
            </a:extLst>
          </p:cNvPr>
          <p:cNvSpPr txBox="1"/>
          <p:nvPr/>
        </p:nvSpPr>
        <p:spPr>
          <a:xfrm>
            <a:off x="80682" y="2145763"/>
            <a:ext cx="7368989" cy="4555093"/>
          </a:xfrm>
          <a:prstGeom prst="rect">
            <a:avLst/>
          </a:prstGeom>
          <a:noFill/>
        </p:spPr>
        <p:txBody>
          <a:bodyPr wrap="square">
            <a:spAutoFit/>
          </a:bodyPr>
          <a:lstStyle/>
          <a:p>
            <a:pPr marL="285750" indent="-285750">
              <a:buFont typeface="Arial" panose="020B0604020202020204" pitchFamily="34" charset="0"/>
              <a:buChar char="•"/>
            </a:pPr>
            <a:r>
              <a:rPr lang="en-US" sz="1600" dirty="0"/>
              <a:t>The  step is done  to decide how many times the series needs to be differenced to make it stationary. In the first diagram we have applied first order of differencing. The first-order difference transform consists of taking the data point at the current time and subtracting it with the point before. The result is a dataset of differences between points at time t. If the first-order difference is stationary and random, then it is called a “random walk” model. The differenced data continues to have unequal variance. </a:t>
            </a:r>
          </a:p>
          <a:p>
            <a:pPr marL="285750" indent="-285750">
              <a:buFont typeface="Arial" panose="020B0604020202020204" pitchFamily="34" charset="0"/>
              <a:buChar char="•"/>
            </a:pPr>
            <a:r>
              <a:rPr lang="en-US" sz="1600" dirty="0"/>
              <a:t>In the second diagram we have applied log of data in order to check whether the data is stationary or not. Over here also we saw that the data didn’t achieved stationarity.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So finally in the third diagram I have applied Differencing and Log transformation on the data to remove trend and unequal variance. We can see that Log10 and 1 order of differencing makes the series stationary.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IN" dirty="0"/>
          </a:p>
        </p:txBody>
      </p:sp>
      <p:pic>
        <p:nvPicPr>
          <p:cNvPr id="6" name="Picture 5">
            <a:extLst>
              <a:ext uri="{FF2B5EF4-FFF2-40B4-BE49-F238E27FC236}">
                <a16:creationId xmlns:a16="http://schemas.microsoft.com/office/drawing/2014/main" id="{B246A9F7-81E7-4B0A-A417-3833D33242FB}"/>
              </a:ext>
            </a:extLst>
          </p:cNvPr>
          <p:cNvPicPr>
            <a:picLocks noChangeAspect="1"/>
          </p:cNvPicPr>
          <p:nvPr/>
        </p:nvPicPr>
        <p:blipFill>
          <a:blip r:embed="rId3"/>
          <a:stretch>
            <a:fillRect/>
          </a:stretch>
        </p:blipFill>
        <p:spPr>
          <a:xfrm>
            <a:off x="7960659" y="1596056"/>
            <a:ext cx="3397623" cy="1927988"/>
          </a:xfrm>
          <a:prstGeom prst="rect">
            <a:avLst/>
          </a:prstGeom>
        </p:spPr>
      </p:pic>
      <p:pic>
        <p:nvPicPr>
          <p:cNvPr id="9" name="Picture 8">
            <a:extLst>
              <a:ext uri="{FF2B5EF4-FFF2-40B4-BE49-F238E27FC236}">
                <a16:creationId xmlns:a16="http://schemas.microsoft.com/office/drawing/2014/main" id="{155A7AE9-2780-4410-9D52-D36D69135B8E}"/>
              </a:ext>
            </a:extLst>
          </p:cNvPr>
          <p:cNvPicPr>
            <a:picLocks noChangeAspect="1"/>
          </p:cNvPicPr>
          <p:nvPr/>
        </p:nvPicPr>
        <p:blipFill>
          <a:blip r:embed="rId4"/>
          <a:stretch>
            <a:fillRect/>
          </a:stretch>
        </p:blipFill>
        <p:spPr>
          <a:xfrm>
            <a:off x="8910778" y="3371986"/>
            <a:ext cx="2958492" cy="1678802"/>
          </a:xfrm>
          <a:prstGeom prst="rect">
            <a:avLst/>
          </a:prstGeom>
        </p:spPr>
      </p:pic>
      <p:pic>
        <p:nvPicPr>
          <p:cNvPr id="10" name="Picture 9">
            <a:extLst>
              <a:ext uri="{FF2B5EF4-FFF2-40B4-BE49-F238E27FC236}">
                <a16:creationId xmlns:a16="http://schemas.microsoft.com/office/drawing/2014/main" id="{3A30463C-58F1-4B0A-AD61-4E2F990FA827}"/>
              </a:ext>
            </a:extLst>
          </p:cNvPr>
          <p:cNvPicPr>
            <a:picLocks noChangeAspect="1"/>
          </p:cNvPicPr>
          <p:nvPr/>
        </p:nvPicPr>
        <p:blipFill>
          <a:blip r:embed="rId5"/>
          <a:stretch>
            <a:fillRect/>
          </a:stretch>
        </p:blipFill>
        <p:spPr>
          <a:xfrm>
            <a:off x="7767848" y="4898730"/>
            <a:ext cx="2877809" cy="1633018"/>
          </a:xfrm>
          <a:prstGeom prst="rect">
            <a:avLst/>
          </a:prstGeom>
        </p:spPr>
      </p:pic>
    </p:spTree>
    <p:extLst>
      <p:ext uri="{BB962C8B-B14F-4D97-AF65-F5344CB8AC3E}">
        <p14:creationId xmlns:p14="http://schemas.microsoft.com/office/powerpoint/2010/main" val="824281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BD9609-B913-4976-99AD-8FD66C899E3E}"/>
              </a:ext>
            </a:extLst>
          </p:cNvPr>
          <p:cNvSpPr txBox="1"/>
          <p:nvPr/>
        </p:nvSpPr>
        <p:spPr>
          <a:xfrm>
            <a:off x="4446494" y="152400"/>
            <a:ext cx="3334871" cy="369332"/>
          </a:xfrm>
          <a:prstGeom prst="rect">
            <a:avLst/>
          </a:prstGeom>
          <a:noFill/>
        </p:spPr>
        <p:txBody>
          <a:bodyPr wrap="square" rtlCol="0">
            <a:spAutoFit/>
          </a:bodyPr>
          <a:lstStyle/>
          <a:p>
            <a:pPr algn="ctr"/>
            <a:r>
              <a:rPr lang="en-IN" b="1" dirty="0">
                <a:solidFill>
                  <a:srgbClr val="002060"/>
                </a:solidFill>
                <a:latin typeface="Garamond" panose="02020404030301010803" pitchFamily="18" charset="0"/>
              </a:rPr>
              <a:t>STATIONARY CHECK</a:t>
            </a:r>
          </a:p>
        </p:txBody>
      </p:sp>
      <p:sp>
        <p:nvSpPr>
          <p:cNvPr id="4" name="TextBox 3">
            <a:extLst>
              <a:ext uri="{FF2B5EF4-FFF2-40B4-BE49-F238E27FC236}">
                <a16:creationId xmlns:a16="http://schemas.microsoft.com/office/drawing/2014/main" id="{D00A794C-6C5C-4BC9-BC3D-5F7DC91CD54B}"/>
              </a:ext>
            </a:extLst>
          </p:cNvPr>
          <p:cNvSpPr txBox="1"/>
          <p:nvPr/>
        </p:nvSpPr>
        <p:spPr>
          <a:xfrm>
            <a:off x="179294" y="716286"/>
            <a:ext cx="9152965" cy="646331"/>
          </a:xfrm>
          <a:prstGeom prst="rect">
            <a:avLst/>
          </a:prstGeom>
          <a:noFill/>
        </p:spPr>
        <p:txBody>
          <a:bodyPr wrap="square">
            <a:spAutoFit/>
          </a:bodyPr>
          <a:lstStyle/>
          <a:p>
            <a:r>
              <a:rPr lang="en-US" b="0" i="0" dirty="0">
                <a:solidFill>
                  <a:srgbClr val="292929"/>
                </a:solidFill>
                <a:effectLst/>
                <a:ea typeface="Lato" panose="020F0502020204030203" pitchFamily="34" charset="0"/>
                <a:cs typeface="Lato" panose="020F0502020204030203" pitchFamily="34" charset="0"/>
              </a:rPr>
              <a:t>Now we will take the first  order difference and log10, then check for stationarity with the help of </a:t>
            </a:r>
            <a:endParaRPr lang="en-IN" dirty="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571BA1A9-E4F1-4B4B-AFDD-5E6F0420CA92}"/>
              </a:ext>
            </a:extLst>
          </p:cNvPr>
          <p:cNvSpPr txBox="1"/>
          <p:nvPr/>
        </p:nvSpPr>
        <p:spPr>
          <a:xfrm>
            <a:off x="522669" y="960313"/>
            <a:ext cx="6096000" cy="369332"/>
          </a:xfrm>
          <a:prstGeom prst="rect">
            <a:avLst/>
          </a:prstGeom>
          <a:noFill/>
        </p:spPr>
        <p:txBody>
          <a:bodyPr wrap="square">
            <a:spAutoFit/>
          </a:bodyPr>
          <a:lstStyle/>
          <a:p>
            <a:r>
              <a:rPr lang="en-IN" b="1" i="0" dirty="0">
                <a:effectLst/>
              </a:rPr>
              <a:t>Augmented Dickey-Fuller Test.</a:t>
            </a:r>
            <a:endParaRPr lang="en-IN" dirty="0"/>
          </a:p>
        </p:txBody>
      </p:sp>
      <p:sp>
        <p:nvSpPr>
          <p:cNvPr id="8" name="TextBox 7">
            <a:extLst>
              <a:ext uri="{FF2B5EF4-FFF2-40B4-BE49-F238E27FC236}">
                <a16:creationId xmlns:a16="http://schemas.microsoft.com/office/drawing/2014/main" id="{AB19C3D1-4B64-4621-8476-22DF23FB9F2B}"/>
              </a:ext>
            </a:extLst>
          </p:cNvPr>
          <p:cNvSpPr txBox="1"/>
          <p:nvPr/>
        </p:nvSpPr>
        <p:spPr>
          <a:xfrm>
            <a:off x="169103" y="1501116"/>
            <a:ext cx="11810459" cy="923330"/>
          </a:xfrm>
          <a:prstGeom prst="rect">
            <a:avLst/>
          </a:prstGeom>
          <a:noFill/>
        </p:spPr>
        <p:txBody>
          <a:bodyPr wrap="square">
            <a:spAutoFit/>
          </a:bodyPr>
          <a:lstStyle/>
          <a:p>
            <a:r>
              <a:rPr lang="en-US" dirty="0"/>
              <a:t>The Augmented Dickey-Fuller test is one of the most popular tests to check for stationarity. It tests the below hypothesis.</a:t>
            </a:r>
          </a:p>
          <a:p>
            <a:r>
              <a:rPr lang="en-US" dirty="0"/>
              <a:t>Null Hypothesis, H0: The time series is not stationary.</a:t>
            </a:r>
          </a:p>
          <a:p>
            <a:r>
              <a:rPr lang="en-US" dirty="0"/>
              <a:t>Alternative Hypothesis, H1: The time series is stationary.</a:t>
            </a:r>
            <a:endParaRPr lang="en-IN" dirty="0"/>
          </a:p>
        </p:txBody>
      </p:sp>
      <p:sp>
        <p:nvSpPr>
          <p:cNvPr id="10" name="TextBox 9">
            <a:extLst>
              <a:ext uri="{FF2B5EF4-FFF2-40B4-BE49-F238E27FC236}">
                <a16:creationId xmlns:a16="http://schemas.microsoft.com/office/drawing/2014/main" id="{E472518B-65EA-4ED2-A0E5-40031EE0D6F8}"/>
              </a:ext>
            </a:extLst>
          </p:cNvPr>
          <p:cNvSpPr txBox="1"/>
          <p:nvPr/>
        </p:nvSpPr>
        <p:spPr>
          <a:xfrm>
            <a:off x="190767" y="2540842"/>
            <a:ext cx="11767129" cy="1200329"/>
          </a:xfrm>
          <a:prstGeom prst="rect">
            <a:avLst/>
          </a:prstGeom>
          <a:noFill/>
        </p:spPr>
        <p:txBody>
          <a:bodyPr wrap="square">
            <a:spAutoFit/>
          </a:bodyPr>
          <a:lstStyle/>
          <a:p>
            <a:pPr algn="l" fontAlgn="base"/>
            <a:r>
              <a:rPr lang="en-US" b="0" i="0" dirty="0">
                <a:effectLst/>
              </a:rPr>
              <a:t>If the p-value is less than or equal to 0.05 or the absolute value of the test statistics is greater than the critical value, you reject H0 and conclude that the time series is stationary.</a:t>
            </a:r>
          </a:p>
          <a:p>
            <a:pPr algn="l" fontAlgn="base"/>
            <a:r>
              <a:rPr lang="en-US" b="0" i="0" dirty="0">
                <a:effectLst/>
              </a:rPr>
              <a:t>If the p-value is greater than 0.05 or the absolute value of the test statistics is less than the critical value, you fail to reject H0 and conclude that the time series is not stationary.</a:t>
            </a:r>
          </a:p>
        </p:txBody>
      </p:sp>
      <p:sp>
        <p:nvSpPr>
          <p:cNvPr id="13" name="TextBox 12">
            <a:extLst>
              <a:ext uri="{FF2B5EF4-FFF2-40B4-BE49-F238E27FC236}">
                <a16:creationId xmlns:a16="http://schemas.microsoft.com/office/drawing/2014/main" id="{88403821-5EA6-46E9-95EC-5FA9F9570A70}"/>
              </a:ext>
            </a:extLst>
          </p:cNvPr>
          <p:cNvSpPr txBox="1"/>
          <p:nvPr/>
        </p:nvSpPr>
        <p:spPr>
          <a:xfrm>
            <a:off x="212435" y="3924742"/>
            <a:ext cx="11289283" cy="369332"/>
          </a:xfrm>
          <a:prstGeom prst="rect">
            <a:avLst/>
          </a:prstGeom>
          <a:noFill/>
        </p:spPr>
        <p:txBody>
          <a:bodyPr wrap="square" rtlCol="0">
            <a:spAutoFit/>
          </a:bodyPr>
          <a:lstStyle/>
          <a:p>
            <a:r>
              <a:rPr lang="en-IN" dirty="0"/>
              <a:t>The ADF statistic and the p-value of the first order differencing and the log10 of the data is as follows:</a:t>
            </a:r>
          </a:p>
        </p:txBody>
      </p:sp>
      <p:sp>
        <p:nvSpPr>
          <p:cNvPr id="14" name="TextBox 13">
            <a:extLst>
              <a:ext uri="{FF2B5EF4-FFF2-40B4-BE49-F238E27FC236}">
                <a16:creationId xmlns:a16="http://schemas.microsoft.com/office/drawing/2014/main" id="{4DB65EFF-4D9E-4B58-AC62-2EFB879F611C}"/>
              </a:ext>
            </a:extLst>
          </p:cNvPr>
          <p:cNvSpPr txBox="1"/>
          <p:nvPr/>
        </p:nvSpPr>
        <p:spPr>
          <a:xfrm>
            <a:off x="0" y="5708992"/>
            <a:ext cx="10464801" cy="646331"/>
          </a:xfrm>
          <a:prstGeom prst="rect">
            <a:avLst/>
          </a:prstGeom>
          <a:noFill/>
        </p:spPr>
        <p:txBody>
          <a:bodyPr wrap="square" rtlCol="0">
            <a:spAutoFit/>
          </a:bodyPr>
          <a:lstStyle/>
          <a:p>
            <a:r>
              <a:rPr lang="en-IN" dirty="0"/>
              <a:t>Since our data achieved p-value of 0.01 at first order differencing and log10 ,we will can reject H0  and accept H1,thus achieving stationarity  at first order differencing and log10 and thereby fixing the value of d at </a:t>
            </a:r>
            <a:r>
              <a:rPr lang="en-IN" b="1" dirty="0"/>
              <a:t>1</a:t>
            </a:r>
            <a:r>
              <a:rPr lang="en-IN" dirty="0"/>
              <a:t>.  </a:t>
            </a:r>
          </a:p>
        </p:txBody>
      </p:sp>
      <p:pic>
        <p:nvPicPr>
          <p:cNvPr id="5" name="Picture 4">
            <a:extLst>
              <a:ext uri="{FF2B5EF4-FFF2-40B4-BE49-F238E27FC236}">
                <a16:creationId xmlns:a16="http://schemas.microsoft.com/office/drawing/2014/main" id="{4ACD590D-A96F-48F7-BD00-C3A6EE7D1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35" y="4449628"/>
            <a:ext cx="5339100" cy="1063666"/>
          </a:xfrm>
          <a:prstGeom prst="rect">
            <a:avLst/>
          </a:prstGeom>
        </p:spPr>
      </p:pic>
    </p:spTree>
    <p:extLst>
      <p:ext uri="{BB962C8B-B14F-4D97-AF65-F5344CB8AC3E}">
        <p14:creationId xmlns:p14="http://schemas.microsoft.com/office/powerpoint/2010/main" val="882243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C26CAF-0FB7-4428-8F2D-67F46280F9E8}"/>
              </a:ext>
            </a:extLst>
          </p:cNvPr>
          <p:cNvSpPr txBox="1"/>
          <p:nvPr/>
        </p:nvSpPr>
        <p:spPr>
          <a:xfrm>
            <a:off x="0" y="547077"/>
            <a:ext cx="12191999" cy="923330"/>
          </a:xfrm>
          <a:prstGeom prst="rect">
            <a:avLst/>
          </a:prstGeom>
          <a:noFill/>
        </p:spPr>
        <p:txBody>
          <a:bodyPr wrap="square">
            <a:spAutoFit/>
          </a:bodyPr>
          <a:lstStyle/>
          <a:p>
            <a:r>
              <a:rPr lang="en-US" dirty="0"/>
              <a:t>Once a stationary series is obtained from differencing, we need to decide how many auto regressive (p) and moving average (q) terms are needed to build the forecasting model .The main tool used in the identification of the AR and MA order is Partial Auto Correlation Function (PACF) and Auto Correlation Function (ACF) respectively</a:t>
            </a:r>
            <a:endParaRPr lang="en-IN" dirty="0"/>
          </a:p>
        </p:txBody>
      </p:sp>
      <p:sp>
        <p:nvSpPr>
          <p:cNvPr id="5" name="TextBox 4">
            <a:extLst>
              <a:ext uri="{FF2B5EF4-FFF2-40B4-BE49-F238E27FC236}">
                <a16:creationId xmlns:a16="http://schemas.microsoft.com/office/drawing/2014/main" id="{1B253948-3D72-4244-A7FA-9C289713F237}"/>
              </a:ext>
            </a:extLst>
          </p:cNvPr>
          <p:cNvSpPr txBox="1"/>
          <p:nvPr/>
        </p:nvSpPr>
        <p:spPr>
          <a:xfrm>
            <a:off x="-2" y="1470407"/>
            <a:ext cx="12191999" cy="923330"/>
          </a:xfrm>
          <a:prstGeom prst="rect">
            <a:avLst/>
          </a:prstGeom>
          <a:noFill/>
        </p:spPr>
        <p:txBody>
          <a:bodyPr wrap="square">
            <a:spAutoFit/>
          </a:bodyPr>
          <a:lstStyle/>
          <a:p>
            <a:r>
              <a:rPr lang="en-US" b="1" dirty="0"/>
              <a:t>Auto Correlation Function(ACF): </a:t>
            </a:r>
            <a:r>
              <a:rPr lang="en-US" dirty="0"/>
              <a:t>measures the auto correlation between time period t and previous time periods</a:t>
            </a:r>
          </a:p>
          <a:p>
            <a:r>
              <a:rPr lang="en-US" b="1" dirty="0"/>
              <a:t>Partial Auto Correlation Function(PACF): </a:t>
            </a:r>
            <a:r>
              <a:rPr lang="en-US" dirty="0"/>
              <a:t>measures the correlation between an observation s periods ago and the current observation, after the controlling the observations at the intermediate lag.</a:t>
            </a:r>
          </a:p>
        </p:txBody>
      </p:sp>
      <p:sp>
        <p:nvSpPr>
          <p:cNvPr id="9" name="TextBox 8">
            <a:extLst>
              <a:ext uri="{FF2B5EF4-FFF2-40B4-BE49-F238E27FC236}">
                <a16:creationId xmlns:a16="http://schemas.microsoft.com/office/drawing/2014/main" id="{217500BC-B818-4924-9523-E8FEA060038A}"/>
              </a:ext>
            </a:extLst>
          </p:cNvPr>
          <p:cNvSpPr txBox="1"/>
          <p:nvPr/>
        </p:nvSpPr>
        <p:spPr>
          <a:xfrm>
            <a:off x="2181098" y="74437"/>
            <a:ext cx="7190508" cy="369332"/>
          </a:xfrm>
          <a:prstGeom prst="rect">
            <a:avLst/>
          </a:prstGeom>
          <a:noFill/>
        </p:spPr>
        <p:txBody>
          <a:bodyPr wrap="square">
            <a:spAutoFit/>
          </a:bodyPr>
          <a:lstStyle/>
          <a:p>
            <a:pPr algn="ctr"/>
            <a:r>
              <a:rPr lang="en-US" b="1" dirty="0">
                <a:solidFill>
                  <a:srgbClr val="002060"/>
                </a:solidFill>
                <a:latin typeface="Garamond" panose="02020404030301010803" pitchFamily="18" charset="0"/>
              </a:rPr>
              <a:t>DETERMINE ORDER OF AR AND MA</a:t>
            </a:r>
            <a:endParaRPr lang="en-IN" b="1" dirty="0">
              <a:solidFill>
                <a:srgbClr val="002060"/>
              </a:solidFill>
              <a:latin typeface="Garamond" panose="02020404030301010803" pitchFamily="18" charset="0"/>
            </a:endParaRPr>
          </a:p>
        </p:txBody>
      </p:sp>
      <p:sp>
        <p:nvSpPr>
          <p:cNvPr id="7" name="TextBox 6">
            <a:extLst>
              <a:ext uri="{FF2B5EF4-FFF2-40B4-BE49-F238E27FC236}">
                <a16:creationId xmlns:a16="http://schemas.microsoft.com/office/drawing/2014/main" id="{47D8B974-623C-4FA7-9E12-CC9C37F20A09}"/>
              </a:ext>
            </a:extLst>
          </p:cNvPr>
          <p:cNvSpPr txBox="1"/>
          <p:nvPr/>
        </p:nvSpPr>
        <p:spPr>
          <a:xfrm>
            <a:off x="-92364" y="5370344"/>
            <a:ext cx="11905670" cy="923330"/>
          </a:xfrm>
          <a:prstGeom prst="rect">
            <a:avLst/>
          </a:prstGeom>
          <a:noFill/>
        </p:spPr>
        <p:txBody>
          <a:bodyPr wrap="square" rtlCol="0">
            <a:spAutoFit/>
          </a:bodyPr>
          <a:lstStyle/>
          <a:p>
            <a:r>
              <a:rPr lang="en-IN" dirty="0"/>
              <a:t>First plot depicts the ACF plot  and second one shows the PACF plot.</a:t>
            </a:r>
          </a:p>
          <a:p>
            <a:r>
              <a:rPr lang="en-IN" dirty="0"/>
              <a:t>From both the plots we can see that the first significant spike occurred at level 0,so we will take the value for p and q as 0 and we will check for the neighbouring value 1.</a:t>
            </a:r>
          </a:p>
        </p:txBody>
      </p:sp>
      <p:pic>
        <p:nvPicPr>
          <p:cNvPr id="2" name="Picture 1">
            <a:extLst>
              <a:ext uri="{FF2B5EF4-FFF2-40B4-BE49-F238E27FC236}">
                <a16:creationId xmlns:a16="http://schemas.microsoft.com/office/drawing/2014/main" id="{1F721014-861F-4059-8DB6-806A75DA81EA}"/>
              </a:ext>
            </a:extLst>
          </p:cNvPr>
          <p:cNvPicPr>
            <a:picLocks noChangeAspect="1"/>
          </p:cNvPicPr>
          <p:nvPr/>
        </p:nvPicPr>
        <p:blipFill>
          <a:blip r:embed="rId2"/>
          <a:stretch>
            <a:fillRect/>
          </a:stretch>
        </p:blipFill>
        <p:spPr>
          <a:xfrm>
            <a:off x="1272988" y="2393737"/>
            <a:ext cx="8283388" cy="2984859"/>
          </a:xfrm>
          <a:prstGeom prst="rect">
            <a:avLst/>
          </a:prstGeom>
        </p:spPr>
      </p:pic>
    </p:spTree>
    <p:extLst>
      <p:ext uri="{BB962C8B-B14F-4D97-AF65-F5344CB8AC3E}">
        <p14:creationId xmlns:p14="http://schemas.microsoft.com/office/powerpoint/2010/main" val="2106031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25A837-9008-48CD-9274-D10B9B171088}"/>
              </a:ext>
            </a:extLst>
          </p:cNvPr>
          <p:cNvSpPr txBox="1"/>
          <p:nvPr/>
        </p:nvSpPr>
        <p:spPr>
          <a:xfrm>
            <a:off x="2859741" y="0"/>
            <a:ext cx="6096000" cy="369332"/>
          </a:xfrm>
          <a:prstGeom prst="rect">
            <a:avLst/>
          </a:prstGeom>
          <a:noFill/>
        </p:spPr>
        <p:txBody>
          <a:bodyPr wrap="square">
            <a:spAutoFit/>
          </a:bodyPr>
          <a:lstStyle/>
          <a:p>
            <a:pPr algn="ctr"/>
            <a:r>
              <a:rPr lang="en-US" b="1" dirty="0">
                <a:solidFill>
                  <a:srgbClr val="002060"/>
                </a:solidFill>
                <a:latin typeface="Garamond" panose="02020404030301010803" pitchFamily="18" charset="0"/>
              </a:rPr>
              <a:t>ARIMA MODEL</a:t>
            </a:r>
            <a:endParaRPr lang="en-IN" b="1" dirty="0">
              <a:solidFill>
                <a:srgbClr val="002060"/>
              </a:solidFill>
              <a:latin typeface="Garamond" panose="02020404030301010803" pitchFamily="18" charset="0"/>
            </a:endParaRPr>
          </a:p>
        </p:txBody>
      </p:sp>
      <p:sp>
        <p:nvSpPr>
          <p:cNvPr id="4" name="TextBox 3">
            <a:extLst>
              <a:ext uri="{FF2B5EF4-FFF2-40B4-BE49-F238E27FC236}">
                <a16:creationId xmlns:a16="http://schemas.microsoft.com/office/drawing/2014/main" id="{B23A11CA-E126-49D2-AABE-982AAEBFB9B7}"/>
              </a:ext>
            </a:extLst>
          </p:cNvPr>
          <p:cNvSpPr txBox="1"/>
          <p:nvPr/>
        </p:nvSpPr>
        <p:spPr>
          <a:xfrm>
            <a:off x="147917" y="643714"/>
            <a:ext cx="11896165" cy="1200329"/>
          </a:xfrm>
          <a:prstGeom prst="rect">
            <a:avLst/>
          </a:prstGeom>
          <a:noFill/>
        </p:spPr>
        <p:txBody>
          <a:bodyPr wrap="square" rtlCol="0">
            <a:spAutoFit/>
          </a:bodyPr>
          <a:lstStyle/>
          <a:p>
            <a:r>
              <a:rPr lang="en-IN" dirty="0"/>
              <a:t>After determining the order of p and q and taking d =1 we have run the </a:t>
            </a:r>
            <a:r>
              <a:rPr lang="en-IN" b="1" dirty="0"/>
              <a:t>ARIMA</a:t>
            </a:r>
            <a:r>
              <a:rPr lang="en-IN" dirty="0"/>
              <a:t> model with different combination of p and q and derived the summary of each model having different combination of p and q. The model with the combination of p=1,d=1 and q=0 gave us the best fit model which we measured on the basis of the model having the lowest </a:t>
            </a:r>
            <a:r>
              <a:rPr lang="en-IN" dirty="0" err="1"/>
              <a:t>mape</a:t>
            </a:r>
            <a:r>
              <a:rPr lang="en-IN" dirty="0"/>
              <a:t>. The summary of the model is given below</a:t>
            </a:r>
          </a:p>
        </p:txBody>
      </p:sp>
      <p:pic>
        <p:nvPicPr>
          <p:cNvPr id="6" name="Picture 5">
            <a:extLst>
              <a:ext uri="{FF2B5EF4-FFF2-40B4-BE49-F238E27FC236}">
                <a16:creationId xmlns:a16="http://schemas.microsoft.com/office/drawing/2014/main" id="{39716776-385B-4929-AD77-FC12992CB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17" y="1943527"/>
            <a:ext cx="9012337" cy="3139462"/>
          </a:xfrm>
          <a:prstGeom prst="rect">
            <a:avLst/>
          </a:prstGeom>
        </p:spPr>
      </p:pic>
      <p:sp>
        <p:nvSpPr>
          <p:cNvPr id="7" name="TextBox 6">
            <a:extLst>
              <a:ext uri="{FF2B5EF4-FFF2-40B4-BE49-F238E27FC236}">
                <a16:creationId xmlns:a16="http://schemas.microsoft.com/office/drawing/2014/main" id="{B8FF87F9-F7F9-41DA-ABE5-0A7B89D21766}"/>
              </a:ext>
            </a:extLst>
          </p:cNvPr>
          <p:cNvSpPr txBox="1"/>
          <p:nvPr/>
        </p:nvSpPr>
        <p:spPr>
          <a:xfrm>
            <a:off x="147916" y="5522259"/>
            <a:ext cx="11712389" cy="646331"/>
          </a:xfrm>
          <a:prstGeom prst="rect">
            <a:avLst/>
          </a:prstGeom>
          <a:noFill/>
        </p:spPr>
        <p:txBody>
          <a:bodyPr wrap="square" rtlCol="0">
            <a:spAutoFit/>
          </a:bodyPr>
          <a:lstStyle/>
          <a:p>
            <a:r>
              <a:rPr lang="en-IN" dirty="0"/>
              <a:t>Though we have got the best fit model through ARIMA ,still we need to run auto-arima as our data has seasonal component in it and ARIMA is not designed to handle seasonality.</a:t>
            </a:r>
          </a:p>
        </p:txBody>
      </p:sp>
    </p:spTree>
    <p:extLst>
      <p:ext uri="{BB962C8B-B14F-4D97-AF65-F5344CB8AC3E}">
        <p14:creationId xmlns:p14="http://schemas.microsoft.com/office/powerpoint/2010/main" val="3879218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60AC99-C17E-4845-88C2-6D6101D17875}"/>
              </a:ext>
            </a:extLst>
          </p:cNvPr>
          <p:cNvSpPr txBox="1"/>
          <p:nvPr/>
        </p:nvSpPr>
        <p:spPr>
          <a:xfrm>
            <a:off x="4383741" y="143435"/>
            <a:ext cx="3003177" cy="369332"/>
          </a:xfrm>
          <a:prstGeom prst="rect">
            <a:avLst/>
          </a:prstGeom>
          <a:noFill/>
        </p:spPr>
        <p:txBody>
          <a:bodyPr wrap="square" rtlCol="0">
            <a:spAutoFit/>
          </a:bodyPr>
          <a:lstStyle/>
          <a:p>
            <a:pPr algn="ctr"/>
            <a:r>
              <a:rPr lang="en-IN" b="1" dirty="0">
                <a:solidFill>
                  <a:srgbClr val="002060"/>
                </a:solidFill>
                <a:latin typeface="Garamond" panose="02020404030301010803" pitchFamily="18" charset="0"/>
              </a:rPr>
              <a:t>TIME SERIES:CONCEPT</a:t>
            </a:r>
          </a:p>
        </p:txBody>
      </p:sp>
      <p:sp>
        <p:nvSpPr>
          <p:cNvPr id="3" name="TextBox 2">
            <a:extLst>
              <a:ext uri="{FF2B5EF4-FFF2-40B4-BE49-F238E27FC236}">
                <a16:creationId xmlns:a16="http://schemas.microsoft.com/office/drawing/2014/main" id="{ECCDB80D-918A-4AC5-8AEB-556B6FF4C6A1}"/>
              </a:ext>
            </a:extLst>
          </p:cNvPr>
          <p:cNvSpPr txBox="1"/>
          <p:nvPr/>
        </p:nvSpPr>
        <p:spPr>
          <a:xfrm>
            <a:off x="98613" y="512767"/>
            <a:ext cx="11815482" cy="6463308"/>
          </a:xfrm>
          <a:prstGeom prst="rect">
            <a:avLst/>
          </a:prstGeom>
          <a:noFill/>
        </p:spPr>
        <p:txBody>
          <a:bodyPr wrap="square" rtlCol="0">
            <a:spAutoFit/>
          </a:bodyPr>
          <a:lstStyle/>
          <a:p>
            <a:r>
              <a:rPr lang="en-IN" dirty="0"/>
              <a:t>What is Time Series data?</a:t>
            </a:r>
          </a:p>
          <a:p>
            <a:endParaRPr lang="en-IN" dirty="0"/>
          </a:p>
          <a:p>
            <a:r>
              <a:rPr lang="en-US" dirty="0">
                <a:effectLst/>
                <a:latin typeface="Garamond" panose="02020404030301010803" pitchFamily="18" charset="0"/>
              </a:rPr>
              <a:t>Time series data is a collection of observations (behavior) for a single subject (entity) at different time intervals (generally equally spaced as in the case of metrics, or unequally spaced as in the case of events).For example: the daily closing prices over one year for a single financial security, or a single patient’s heart rate measured every minute over a one-hour procedure</a:t>
            </a:r>
            <a:r>
              <a:rPr lang="en-US" i="1" dirty="0">
                <a:effectLst/>
                <a:latin typeface="Rubik"/>
              </a:rPr>
              <a:t>.</a:t>
            </a:r>
          </a:p>
          <a:p>
            <a:r>
              <a:rPr lang="en-US" dirty="0"/>
              <a:t>Time Series Data: Examples (Yearly Data)</a:t>
            </a:r>
            <a:endParaRPr lang="en-US" i="1" dirty="0">
              <a:latin typeface="Rubik"/>
            </a:endParaRPr>
          </a:p>
          <a:p>
            <a:endParaRPr lang="en-US" i="1" dirty="0">
              <a:effectLst/>
              <a:latin typeface="Rubik"/>
            </a:endParaRPr>
          </a:p>
          <a:p>
            <a:endParaRPr lang="en-US" i="1" dirty="0">
              <a:latin typeface="Rubik"/>
            </a:endParaRPr>
          </a:p>
          <a:p>
            <a:endParaRPr lang="en-US" i="1" dirty="0">
              <a:effectLst/>
              <a:latin typeface="Rubik"/>
            </a:endParaRPr>
          </a:p>
          <a:p>
            <a:endParaRPr lang="en-US" i="1" dirty="0">
              <a:latin typeface="Rubik"/>
            </a:endParaRPr>
          </a:p>
          <a:p>
            <a:endParaRPr lang="en-US" i="1" dirty="0">
              <a:effectLst/>
              <a:latin typeface="Rubik"/>
            </a:endParaRPr>
          </a:p>
          <a:p>
            <a:endParaRPr lang="en-US" i="1" dirty="0">
              <a:latin typeface="Rubik"/>
            </a:endParaRPr>
          </a:p>
          <a:p>
            <a:endParaRPr lang="en-US" i="1" dirty="0">
              <a:effectLst/>
              <a:latin typeface="Rubik"/>
            </a:endParaRPr>
          </a:p>
          <a:p>
            <a:endParaRPr lang="en-US" i="1" dirty="0">
              <a:latin typeface="Rubik"/>
            </a:endParaRPr>
          </a:p>
          <a:p>
            <a:endParaRPr lang="en-US" i="1" dirty="0">
              <a:effectLst/>
              <a:latin typeface="Rubik"/>
            </a:endParaRPr>
          </a:p>
          <a:p>
            <a:endParaRPr lang="en-US" i="1" dirty="0">
              <a:effectLst/>
              <a:latin typeface="Rubik"/>
            </a:endParaRPr>
          </a:p>
          <a:p>
            <a:endParaRPr lang="en-US" i="1" dirty="0">
              <a:latin typeface="Rubik"/>
            </a:endParaRPr>
          </a:p>
          <a:p>
            <a:r>
              <a:rPr lang="en-IN" dirty="0"/>
              <a:t>What is Time Series Analysis?</a:t>
            </a:r>
          </a:p>
          <a:p>
            <a:r>
              <a:rPr lang="en-US" b="0" i="0" dirty="0">
                <a:effectLst/>
                <a:latin typeface="Garamond" panose="02020404030301010803" pitchFamily="18" charset="0"/>
              </a:rPr>
              <a:t>Time series analysis is a </a:t>
            </a:r>
            <a:r>
              <a:rPr lang="en-US" dirty="0">
                <a:latin typeface="Garamond" panose="02020404030301010803" pitchFamily="18" charset="0"/>
              </a:rPr>
              <a:t>statistical technique</a:t>
            </a:r>
            <a:r>
              <a:rPr lang="en-US" b="0" i="0" dirty="0">
                <a:effectLst/>
                <a:latin typeface="Garamond" panose="02020404030301010803" pitchFamily="18" charset="0"/>
              </a:rPr>
              <a:t> that deals with time series data to extract patterns for predictions and other characteristics of the data. It uses a model for forecasting future values in a small time frame based on previous observations. It is widely used for non-stationary data , such as economic data , weather data, stock prices and retail sales forecasting.</a:t>
            </a:r>
          </a:p>
          <a:p>
            <a:endParaRPr lang="en-US" dirty="0">
              <a:latin typeface="Garamond" panose="02020404030301010803" pitchFamily="18" charset="0"/>
            </a:endParaRPr>
          </a:p>
          <a:p>
            <a:endParaRPr lang="en-IN" dirty="0">
              <a:latin typeface="Garamond" panose="02020404030301010803" pitchFamily="18" charset="0"/>
            </a:endParaRPr>
          </a:p>
        </p:txBody>
      </p:sp>
      <p:pic>
        <p:nvPicPr>
          <p:cNvPr id="5" name="Picture 4">
            <a:extLst>
              <a:ext uri="{FF2B5EF4-FFF2-40B4-BE49-F238E27FC236}">
                <a16:creationId xmlns:a16="http://schemas.microsoft.com/office/drawing/2014/main" id="{137B5902-6B49-4E07-8538-D399535B7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03553"/>
            <a:ext cx="5522259" cy="2668484"/>
          </a:xfrm>
          <a:prstGeom prst="rect">
            <a:avLst/>
          </a:prstGeom>
        </p:spPr>
      </p:pic>
    </p:spTree>
    <p:extLst>
      <p:ext uri="{BB962C8B-B14F-4D97-AF65-F5344CB8AC3E}">
        <p14:creationId xmlns:p14="http://schemas.microsoft.com/office/powerpoint/2010/main" val="329150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E5BC3C-B53E-474A-AF95-6C710B670E71}"/>
              </a:ext>
            </a:extLst>
          </p:cNvPr>
          <p:cNvSpPr txBox="1"/>
          <p:nvPr/>
        </p:nvSpPr>
        <p:spPr>
          <a:xfrm>
            <a:off x="-62753" y="539661"/>
            <a:ext cx="11887200" cy="3693319"/>
          </a:xfrm>
          <a:prstGeom prst="rect">
            <a:avLst/>
          </a:prstGeom>
          <a:noFill/>
        </p:spPr>
        <p:txBody>
          <a:bodyPr wrap="square">
            <a:spAutoFit/>
          </a:bodyPr>
          <a:lstStyle/>
          <a:p>
            <a:endParaRPr lang="en-US" dirty="0"/>
          </a:p>
          <a:p>
            <a:endParaRPr lang="en-US" dirty="0"/>
          </a:p>
          <a:p>
            <a:r>
              <a:rPr lang="en-US" dirty="0"/>
              <a:t> Auto ARIMA  is an extension of ARIMA that supports univariate time series data with a seasonal component. Auto ARIMA requires selecting hyperparameters for both the trend and seasonal elements of the series.</a:t>
            </a:r>
          </a:p>
          <a:p>
            <a:r>
              <a:rPr lang="en-US" b="1" u="sng" dirty="0"/>
              <a:t>Trend Elements </a:t>
            </a:r>
          </a:p>
          <a:p>
            <a:r>
              <a:rPr lang="en-US" dirty="0"/>
              <a:t>There are three trend elements that require configuration:</a:t>
            </a:r>
          </a:p>
          <a:p>
            <a:r>
              <a:rPr lang="en-US" b="1" dirty="0"/>
              <a:t>p: </a:t>
            </a:r>
            <a:r>
              <a:rPr lang="en-US" dirty="0"/>
              <a:t>Trend autoregression order. </a:t>
            </a:r>
            <a:r>
              <a:rPr lang="en-US" b="1" dirty="0"/>
              <a:t>d: </a:t>
            </a:r>
            <a:r>
              <a:rPr lang="en-US" dirty="0"/>
              <a:t>Trend difference order. </a:t>
            </a:r>
            <a:r>
              <a:rPr lang="en-US" b="1" dirty="0"/>
              <a:t>q: </a:t>
            </a:r>
            <a:r>
              <a:rPr lang="en-US" dirty="0"/>
              <a:t>Trend moving average order.</a:t>
            </a:r>
          </a:p>
          <a:p>
            <a:r>
              <a:rPr lang="en-US" b="1" u="sng" dirty="0"/>
              <a:t>Seasonal Elements </a:t>
            </a:r>
          </a:p>
          <a:p>
            <a:r>
              <a:rPr lang="en-US" dirty="0"/>
              <a:t>There are four seasonal elements:</a:t>
            </a:r>
          </a:p>
          <a:p>
            <a:r>
              <a:rPr lang="en-US" b="1" dirty="0"/>
              <a:t>P: </a:t>
            </a:r>
            <a:r>
              <a:rPr lang="en-US" dirty="0"/>
              <a:t>Seasonal autoregressive order. </a:t>
            </a:r>
            <a:r>
              <a:rPr lang="en-US" b="1" dirty="0"/>
              <a:t>D: </a:t>
            </a:r>
            <a:r>
              <a:rPr lang="en-US" dirty="0"/>
              <a:t>Seasonal difference order. </a:t>
            </a:r>
            <a:r>
              <a:rPr lang="en-US" b="1" dirty="0"/>
              <a:t>Q: </a:t>
            </a:r>
            <a:r>
              <a:rPr lang="en-US" dirty="0"/>
              <a:t>Seasonal moving average order. m: The number of time steps for a single seasonal period.</a:t>
            </a:r>
          </a:p>
          <a:p>
            <a:endParaRPr lang="en-US" dirty="0"/>
          </a:p>
          <a:p>
            <a:r>
              <a:rPr lang="en-US" dirty="0"/>
              <a:t>The notation for a Auto ARIMA model is specified as: ARIMA(p,d,q)(P,D,Q)m</a:t>
            </a:r>
            <a:endParaRPr lang="en-IN" dirty="0"/>
          </a:p>
        </p:txBody>
      </p:sp>
      <p:sp>
        <p:nvSpPr>
          <p:cNvPr id="4" name="TextBox 3">
            <a:extLst>
              <a:ext uri="{FF2B5EF4-FFF2-40B4-BE49-F238E27FC236}">
                <a16:creationId xmlns:a16="http://schemas.microsoft.com/office/drawing/2014/main" id="{5026BCF2-224B-4246-BDEB-4590B3232B8A}"/>
              </a:ext>
            </a:extLst>
          </p:cNvPr>
          <p:cNvSpPr txBox="1"/>
          <p:nvPr/>
        </p:nvSpPr>
        <p:spPr>
          <a:xfrm>
            <a:off x="3532095" y="170329"/>
            <a:ext cx="6167718" cy="369332"/>
          </a:xfrm>
          <a:prstGeom prst="rect">
            <a:avLst/>
          </a:prstGeom>
          <a:noFill/>
        </p:spPr>
        <p:txBody>
          <a:bodyPr wrap="square" rtlCol="0">
            <a:spAutoFit/>
          </a:bodyPr>
          <a:lstStyle/>
          <a:p>
            <a:pPr algn="ctr"/>
            <a:r>
              <a:rPr lang="en-IN" b="1" dirty="0">
                <a:solidFill>
                  <a:srgbClr val="002060"/>
                </a:solidFill>
                <a:latin typeface="Garamond" panose="02020404030301010803" pitchFamily="18" charset="0"/>
              </a:rPr>
              <a:t>TIME SERIES FORECASTING WITH AUTO-ARIMA</a:t>
            </a:r>
          </a:p>
        </p:txBody>
      </p:sp>
      <p:sp>
        <p:nvSpPr>
          <p:cNvPr id="5" name="TextBox 4">
            <a:extLst>
              <a:ext uri="{FF2B5EF4-FFF2-40B4-BE49-F238E27FC236}">
                <a16:creationId xmlns:a16="http://schemas.microsoft.com/office/drawing/2014/main" id="{8846CD20-BD4E-4B5F-811F-2620FCEA9B98}"/>
              </a:ext>
            </a:extLst>
          </p:cNvPr>
          <p:cNvSpPr txBox="1"/>
          <p:nvPr/>
        </p:nvSpPr>
        <p:spPr>
          <a:xfrm>
            <a:off x="-62753" y="4409552"/>
            <a:ext cx="11107271" cy="369332"/>
          </a:xfrm>
          <a:prstGeom prst="rect">
            <a:avLst/>
          </a:prstGeom>
          <a:noFill/>
        </p:spPr>
        <p:txBody>
          <a:bodyPr wrap="square" rtlCol="0">
            <a:spAutoFit/>
          </a:bodyPr>
          <a:lstStyle/>
          <a:p>
            <a:r>
              <a:rPr lang="en-IN" dirty="0"/>
              <a:t>I have fixed the value for m as 12,since our data shows seasonal fluctuations after every 12 months.</a:t>
            </a:r>
          </a:p>
        </p:txBody>
      </p:sp>
      <p:sp>
        <p:nvSpPr>
          <p:cNvPr id="9" name="TextBox 8">
            <a:extLst>
              <a:ext uri="{FF2B5EF4-FFF2-40B4-BE49-F238E27FC236}">
                <a16:creationId xmlns:a16="http://schemas.microsoft.com/office/drawing/2014/main" id="{6AC09692-1146-43DF-9AE6-91A346690A9C}"/>
              </a:ext>
            </a:extLst>
          </p:cNvPr>
          <p:cNvSpPr txBox="1"/>
          <p:nvPr/>
        </p:nvSpPr>
        <p:spPr>
          <a:xfrm>
            <a:off x="-62753" y="4863123"/>
            <a:ext cx="11044518" cy="923330"/>
          </a:xfrm>
          <a:prstGeom prst="rect">
            <a:avLst/>
          </a:prstGeom>
          <a:noFill/>
        </p:spPr>
        <p:txBody>
          <a:bodyPr wrap="square">
            <a:spAutoFit/>
          </a:bodyPr>
          <a:lstStyle/>
          <a:p>
            <a:r>
              <a:rPr lang="en-US" dirty="0"/>
              <a:t>The combination of Auto ARIMA(0,1,1)x(2,1,1,12) yields the lowest mean absolute percentage error (i.e. the sum of the individual  absolute errors divided by each period separately)  of 0.4468499 .Therefore we should consider this  to be  the optimal option. </a:t>
            </a:r>
            <a:endParaRPr lang="en-IN" dirty="0"/>
          </a:p>
        </p:txBody>
      </p:sp>
    </p:spTree>
    <p:extLst>
      <p:ext uri="{BB962C8B-B14F-4D97-AF65-F5344CB8AC3E}">
        <p14:creationId xmlns:p14="http://schemas.microsoft.com/office/powerpoint/2010/main" val="1992881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B6124E-838D-435C-919D-331D11D0DC42}"/>
              </a:ext>
            </a:extLst>
          </p:cNvPr>
          <p:cNvSpPr txBox="1"/>
          <p:nvPr/>
        </p:nvSpPr>
        <p:spPr>
          <a:xfrm>
            <a:off x="3541059" y="0"/>
            <a:ext cx="6096000" cy="369332"/>
          </a:xfrm>
          <a:prstGeom prst="rect">
            <a:avLst/>
          </a:prstGeom>
          <a:noFill/>
        </p:spPr>
        <p:txBody>
          <a:bodyPr wrap="square">
            <a:spAutoFit/>
          </a:bodyPr>
          <a:lstStyle/>
          <a:p>
            <a:pPr algn="ctr"/>
            <a:r>
              <a:rPr lang="en-IN" b="1" dirty="0">
                <a:solidFill>
                  <a:srgbClr val="002060"/>
                </a:solidFill>
                <a:latin typeface="Garamond" panose="02020404030301010803" pitchFamily="18" charset="0"/>
              </a:rPr>
              <a:t>SUMMARY OF THE  AUTO-ARIMA MODEL</a:t>
            </a:r>
          </a:p>
        </p:txBody>
      </p:sp>
      <p:sp>
        <p:nvSpPr>
          <p:cNvPr id="5" name="TextBox 4">
            <a:extLst>
              <a:ext uri="{FF2B5EF4-FFF2-40B4-BE49-F238E27FC236}">
                <a16:creationId xmlns:a16="http://schemas.microsoft.com/office/drawing/2014/main" id="{8F630EB4-CF43-464B-B472-F085B8BBEBF9}"/>
              </a:ext>
            </a:extLst>
          </p:cNvPr>
          <p:cNvSpPr txBox="1"/>
          <p:nvPr/>
        </p:nvSpPr>
        <p:spPr>
          <a:xfrm>
            <a:off x="80682" y="654424"/>
            <a:ext cx="12281647" cy="646331"/>
          </a:xfrm>
          <a:prstGeom prst="rect">
            <a:avLst/>
          </a:prstGeom>
          <a:noFill/>
        </p:spPr>
        <p:txBody>
          <a:bodyPr wrap="square" rtlCol="0">
            <a:spAutoFit/>
          </a:bodyPr>
          <a:lstStyle/>
          <a:p>
            <a:r>
              <a:rPr lang="en-IN" dirty="0"/>
              <a:t>The next step is to derive  the summary of the  Auto ARIMA model with the combination of p=0,q=1,d=1,P=2,Q=1,D=1,m=12 </a:t>
            </a:r>
          </a:p>
          <a:p>
            <a:endParaRPr lang="en-IN" dirty="0"/>
          </a:p>
        </p:txBody>
      </p:sp>
      <p:pic>
        <p:nvPicPr>
          <p:cNvPr id="8" name="Picture 7">
            <a:extLst>
              <a:ext uri="{FF2B5EF4-FFF2-40B4-BE49-F238E27FC236}">
                <a16:creationId xmlns:a16="http://schemas.microsoft.com/office/drawing/2014/main" id="{8745DD56-3BB2-44C6-9E8D-6291E4A83C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81" y="1577754"/>
            <a:ext cx="10068483" cy="3451446"/>
          </a:xfrm>
          <a:prstGeom prst="rect">
            <a:avLst/>
          </a:prstGeom>
        </p:spPr>
      </p:pic>
    </p:spTree>
    <p:extLst>
      <p:ext uri="{BB962C8B-B14F-4D97-AF65-F5344CB8AC3E}">
        <p14:creationId xmlns:p14="http://schemas.microsoft.com/office/powerpoint/2010/main" val="3642819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06962D-11EC-4281-812D-F053886EDA0F}"/>
              </a:ext>
            </a:extLst>
          </p:cNvPr>
          <p:cNvSpPr txBox="1"/>
          <p:nvPr/>
        </p:nvSpPr>
        <p:spPr>
          <a:xfrm>
            <a:off x="4025153" y="206188"/>
            <a:ext cx="5056094" cy="369332"/>
          </a:xfrm>
          <a:prstGeom prst="rect">
            <a:avLst/>
          </a:prstGeom>
          <a:noFill/>
        </p:spPr>
        <p:txBody>
          <a:bodyPr wrap="square" rtlCol="0">
            <a:spAutoFit/>
          </a:bodyPr>
          <a:lstStyle/>
          <a:p>
            <a:pPr algn="ctr"/>
            <a:r>
              <a:rPr lang="en-IN" b="1" dirty="0">
                <a:solidFill>
                  <a:srgbClr val="002060"/>
                </a:solidFill>
                <a:latin typeface="Garamond" panose="02020404030301010803" pitchFamily="18" charset="0"/>
              </a:rPr>
              <a:t>VISUALIZING THE FORECAST</a:t>
            </a:r>
          </a:p>
        </p:txBody>
      </p:sp>
      <p:sp>
        <p:nvSpPr>
          <p:cNvPr id="4" name="TextBox 3">
            <a:extLst>
              <a:ext uri="{FF2B5EF4-FFF2-40B4-BE49-F238E27FC236}">
                <a16:creationId xmlns:a16="http://schemas.microsoft.com/office/drawing/2014/main" id="{CC19B2C2-F41D-41A4-AC9F-60F6AD49B216}"/>
              </a:ext>
            </a:extLst>
          </p:cNvPr>
          <p:cNvSpPr txBox="1"/>
          <p:nvPr/>
        </p:nvSpPr>
        <p:spPr>
          <a:xfrm>
            <a:off x="313764" y="5674659"/>
            <a:ext cx="7817223" cy="369332"/>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7B5C6549-54ED-4509-9C39-6C9323682995}"/>
              </a:ext>
            </a:extLst>
          </p:cNvPr>
          <p:cNvSpPr txBox="1"/>
          <p:nvPr/>
        </p:nvSpPr>
        <p:spPr>
          <a:xfrm>
            <a:off x="313763" y="923365"/>
            <a:ext cx="11313461" cy="923330"/>
          </a:xfrm>
          <a:prstGeom prst="rect">
            <a:avLst/>
          </a:prstGeom>
          <a:noFill/>
        </p:spPr>
        <p:txBody>
          <a:bodyPr wrap="square" rtlCol="0">
            <a:spAutoFit/>
          </a:bodyPr>
          <a:lstStyle/>
          <a:p>
            <a:r>
              <a:rPr lang="en-IN" dirty="0"/>
              <a:t>We have done the exponential of the data since we have log earlier in order to predict sales for next 36 months. The black line give us the actual values, red line give us the predicted values and the blue and pink lines give us the </a:t>
            </a:r>
            <a:r>
              <a:rPr lang="en-US" dirty="0"/>
              <a:t>+-2 standard error to range of </a:t>
            </a:r>
            <a:r>
              <a:rPr lang="en-US"/>
              <a:t>expected error.</a:t>
            </a:r>
            <a:r>
              <a:rPr lang="en-IN"/>
              <a:t> </a:t>
            </a:r>
            <a:endParaRPr lang="en-IN" dirty="0"/>
          </a:p>
        </p:txBody>
      </p:sp>
      <p:pic>
        <p:nvPicPr>
          <p:cNvPr id="7" name="Picture 6">
            <a:extLst>
              <a:ext uri="{FF2B5EF4-FFF2-40B4-BE49-F238E27FC236}">
                <a16:creationId xmlns:a16="http://schemas.microsoft.com/office/drawing/2014/main" id="{73B4B761-63E6-4F86-BEB3-EBE39D91235A}"/>
              </a:ext>
            </a:extLst>
          </p:cNvPr>
          <p:cNvPicPr>
            <a:picLocks noChangeAspect="1"/>
          </p:cNvPicPr>
          <p:nvPr/>
        </p:nvPicPr>
        <p:blipFill>
          <a:blip r:embed="rId2"/>
          <a:stretch>
            <a:fillRect/>
          </a:stretch>
        </p:blipFill>
        <p:spPr>
          <a:xfrm>
            <a:off x="479682" y="1917541"/>
            <a:ext cx="8601566" cy="4445475"/>
          </a:xfrm>
          <a:prstGeom prst="rect">
            <a:avLst/>
          </a:prstGeom>
        </p:spPr>
      </p:pic>
    </p:spTree>
    <p:extLst>
      <p:ext uri="{BB962C8B-B14F-4D97-AF65-F5344CB8AC3E}">
        <p14:creationId xmlns:p14="http://schemas.microsoft.com/office/powerpoint/2010/main" val="1153650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2E9DA-1599-4374-9332-539CF8E63235}"/>
              </a:ext>
            </a:extLst>
          </p:cNvPr>
          <p:cNvSpPr>
            <a:spLocks noGrp="1"/>
          </p:cNvSpPr>
          <p:nvPr>
            <p:ph type="ctrTitle"/>
          </p:nvPr>
        </p:nvSpPr>
        <p:spPr>
          <a:xfrm>
            <a:off x="663388" y="1033270"/>
            <a:ext cx="10004612" cy="3565623"/>
          </a:xfrm>
        </p:spPr>
        <p:txBody>
          <a:bodyPr/>
          <a:lstStyle/>
          <a:p>
            <a:r>
              <a:rPr lang="en-US" sz="5400" dirty="0"/>
              <a:t>THANK </a:t>
            </a:r>
            <a:br>
              <a:rPr lang="en-US" sz="5400" dirty="0"/>
            </a:br>
            <a:br>
              <a:rPr lang="en-US" sz="5400" dirty="0"/>
            </a:br>
            <a:r>
              <a:rPr lang="en-US" sz="5400"/>
              <a:t>        YOU</a:t>
            </a:r>
            <a:endParaRPr lang="en-IN" sz="5400" dirty="0"/>
          </a:p>
        </p:txBody>
      </p:sp>
    </p:spTree>
    <p:extLst>
      <p:ext uri="{BB962C8B-B14F-4D97-AF65-F5344CB8AC3E}">
        <p14:creationId xmlns:p14="http://schemas.microsoft.com/office/powerpoint/2010/main" val="3443959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021585-E3EC-4D54-B95E-7EEF34F68198}"/>
              </a:ext>
            </a:extLst>
          </p:cNvPr>
          <p:cNvSpPr txBox="1"/>
          <p:nvPr/>
        </p:nvSpPr>
        <p:spPr>
          <a:xfrm>
            <a:off x="4563035" y="170329"/>
            <a:ext cx="3263153" cy="369332"/>
          </a:xfrm>
          <a:prstGeom prst="rect">
            <a:avLst/>
          </a:prstGeom>
          <a:noFill/>
        </p:spPr>
        <p:txBody>
          <a:bodyPr wrap="square" rtlCol="0">
            <a:spAutoFit/>
          </a:bodyPr>
          <a:lstStyle/>
          <a:p>
            <a:pPr algn="ctr"/>
            <a:r>
              <a:rPr lang="en-IN" b="1" dirty="0">
                <a:solidFill>
                  <a:srgbClr val="002060"/>
                </a:solidFill>
                <a:latin typeface="Garamond" panose="02020404030301010803" pitchFamily="18" charset="0"/>
              </a:rPr>
              <a:t>TIME SERIES-CONCEPTS</a:t>
            </a:r>
          </a:p>
        </p:txBody>
      </p:sp>
      <p:sp>
        <p:nvSpPr>
          <p:cNvPr id="4" name="TextBox 3">
            <a:extLst>
              <a:ext uri="{FF2B5EF4-FFF2-40B4-BE49-F238E27FC236}">
                <a16:creationId xmlns:a16="http://schemas.microsoft.com/office/drawing/2014/main" id="{D7F00782-4DF5-45D5-9028-D62DD9A5036D}"/>
              </a:ext>
            </a:extLst>
          </p:cNvPr>
          <p:cNvSpPr txBox="1"/>
          <p:nvPr/>
        </p:nvSpPr>
        <p:spPr>
          <a:xfrm>
            <a:off x="197223" y="986118"/>
            <a:ext cx="11833412" cy="2308324"/>
          </a:xfrm>
          <a:prstGeom prst="rect">
            <a:avLst/>
          </a:prstGeom>
          <a:noFill/>
        </p:spPr>
        <p:txBody>
          <a:bodyPr wrap="square" rtlCol="0">
            <a:spAutoFit/>
          </a:bodyPr>
          <a:lstStyle/>
          <a:p>
            <a:r>
              <a:rPr lang="en-IN" dirty="0"/>
              <a:t>Time Series Components:</a:t>
            </a:r>
          </a:p>
          <a:p>
            <a:endParaRPr lang="en-IN" dirty="0"/>
          </a:p>
          <a:p>
            <a:pPr algn="l"/>
            <a:r>
              <a:rPr lang="en-US" b="1" i="0" dirty="0">
                <a:solidFill>
                  <a:srgbClr val="222222"/>
                </a:solidFill>
                <a:effectLst/>
                <a:latin typeface="Lato" panose="020F0502020204030203" pitchFamily="34" charset="0"/>
              </a:rPr>
              <a:t>1)Structural breaks:</a:t>
            </a:r>
            <a:endParaRPr lang="en-US" b="0" i="0" dirty="0">
              <a:solidFill>
                <a:srgbClr val="222222"/>
              </a:solidFill>
              <a:effectLst/>
              <a:latin typeface="Lato" panose="020F0502020204030203" pitchFamily="34" charset="0"/>
            </a:endParaRPr>
          </a:p>
          <a:p>
            <a:pPr algn="l"/>
            <a:r>
              <a:rPr lang="en-US" dirty="0">
                <a:solidFill>
                  <a:srgbClr val="222222"/>
                </a:solidFill>
              </a:rPr>
              <a:t>A </a:t>
            </a:r>
            <a:r>
              <a:rPr lang="en-US" b="0" i="0" dirty="0">
                <a:solidFill>
                  <a:srgbClr val="222222"/>
                </a:solidFill>
                <a:effectLst/>
              </a:rPr>
              <a:t> component is called structural breaks when a time series abruptly changes at a point in time. This change could involve a change in mean or a change in the other parameters of the process that produce the series. This structural break affects the reliability of the results. Statistical methods should be used to identify the structural breaks.</a:t>
            </a:r>
          </a:p>
          <a:p>
            <a:br>
              <a:rPr lang="en-US" b="0" i="0" dirty="0">
                <a:solidFill>
                  <a:srgbClr val="222222"/>
                </a:solidFill>
                <a:effectLst/>
              </a:rPr>
            </a:br>
            <a:endParaRPr lang="en-IN" dirty="0"/>
          </a:p>
        </p:txBody>
      </p:sp>
      <p:pic>
        <p:nvPicPr>
          <p:cNvPr id="1026" name="Picture 2" descr="Structural Breaks - Aptech">
            <a:extLst>
              <a:ext uri="{FF2B5EF4-FFF2-40B4-BE49-F238E27FC236}">
                <a16:creationId xmlns:a16="http://schemas.microsoft.com/office/drawing/2014/main" id="{EC98B416-028B-4867-9783-0061E1A6C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940" y="2755930"/>
            <a:ext cx="5468472" cy="3322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100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4A215F-D4C4-4FB2-9B02-4D48EF6319F1}"/>
              </a:ext>
            </a:extLst>
          </p:cNvPr>
          <p:cNvSpPr txBox="1"/>
          <p:nvPr/>
        </p:nvSpPr>
        <p:spPr>
          <a:xfrm>
            <a:off x="4464424" y="188259"/>
            <a:ext cx="3003176" cy="376517"/>
          </a:xfrm>
          <a:prstGeom prst="rect">
            <a:avLst/>
          </a:prstGeom>
          <a:noFill/>
        </p:spPr>
        <p:txBody>
          <a:bodyPr wrap="square" rtlCol="0">
            <a:spAutoFit/>
          </a:bodyPr>
          <a:lstStyle/>
          <a:p>
            <a:pPr algn="ctr"/>
            <a:r>
              <a:rPr lang="en-US" b="1" dirty="0">
                <a:solidFill>
                  <a:srgbClr val="002060"/>
                </a:solidFill>
                <a:latin typeface="Garamond" panose="02020404030301010803" pitchFamily="18" charset="0"/>
              </a:rPr>
              <a:t>TIME  SERIES-CONCEPT</a:t>
            </a:r>
            <a:endParaRPr lang="en-IN" b="1" dirty="0">
              <a:solidFill>
                <a:srgbClr val="002060"/>
              </a:solidFill>
              <a:latin typeface="Garamond" panose="02020404030301010803" pitchFamily="18" charset="0"/>
            </a:endParaRPr>
          </a:p>
        </p:txBody>
      </p:sp>
      <p:sp>
        <p:nvSpPr>
          <p:cNvPr id="3" name="TextBox 2">
            <a:extLst>
              <a:ext uri="{FF2B5EF4-FFF2-40B4-BE49-F238E27FC236}">
                <a16:creationId xmlns:a16="http://schemas.microsoft.com/office/drawing/2014/main" id="{3CC04C79-2B6C-4799-945A-DC8A8364357B}"/>
              </a:ext>
            </a:extLst>
          </p:cNvPr>
          <p:cNvSpPr txBox="1"/>
          <p:nvPr/>
        </p:nvSpPr>
        <p:spPr>
          <a:xfrm>
            <a:off x="0" y="672353"/>
            <a:ext cx="12093388" cy="1477328"/>
          </a:xfrm>
          <a:prstGeom prst="rect">
            <a:avLst/>
          </a:prstGeom>
          <a:noFill/>
        </p:spPr>
        <p:txBody>
          <a:bodyPr wrap="square" rtlCol="0">
            <a:spAutoFit/>
          </a:bodyPr>
          <a:lstStyle/>
          <a:p>
            <a:r>
              <a:rPr lang="en-US" b="1" dirty="0">
                <a:solidFill>
                  <a:srgbClr val="222222"/>
                </a:solidFill>
                <a:latin typeface="Lato" panose="020F0502020204030203" pitchFamily="34" charset="0"/>
              </a:rPr>
              <a:t>2</a:t>
            </a:r>
            <a:r>
              <a:rPr lang="en-US" b="1" i="0" dirty="0">
                <a:solidFill>
                  <a:srgbClr val="222222"/>
                </a:solidFill>
                <a:effectLst/>
                <a:latin typeface="Lato" panose="020F0502020204030203" pitchFamily="34" charset="0"/>
              </a:rPr>
              <a:t>)Trend:</a:t>
            </a:r>
            <a:endParaRPr lang="en-US" b="0" i="0" dirty="0">
              <a:solidFill>
                <a:srgbClr val="222222"/>
              </a:solidFill>
              <a:effectLst/>
              <a:latin typeface="Lato" panose="020F0502020204030203" pitchFamily="34" charset="0"/>
            </a:endParaRPr>
          </a:p>
          <a:p>
            <a:r>
              <a:rPr lang="en-US" dirty="0"/>
              <a:t>Trend is a pattern in data that shows the movement of a series to relatively higher or lower values over a long period of time. In other words, a trend is observed when there is an increasing or decreasing slope in the time series. Trend usually happens for some time and then disappears, it does not repeat. For example, some new song comes, it goes trending for a while, and then disappears. There is fairly any chance that it would be trending again.</a:t>
            </a:r>
            <a:endParaRPr lang="en-IN" dirty="0"/>
          </a:p>
        </p:txBody>
      </p:sp>
      <p:sp>
        <p:nvSpPr>
          <p:cNvPr id="8" name="TextBox 7">
            <a:extLst>
              <a:ext uri="{FF2B5EF4-FFF2-40B4-BE49-F238E27FC236}">
                <a16:creationId xmlns:a16="http://schemas.microsoft.com/office/drawing/2014/main" id="{8A89934C-C5FE-4EB2-81EF-BBA2AFDCD8A8}"/>
              </a:ext>
            </a:extLst>
          </p:cNvPr>
          <p:cNvSpPr txBox="1"/>
          <p:nvPr/>
        </p:nvSpPr>
        <p:spPr>
          <a:xfrm>
            <a:off x="-49306" y="2412392"/>
            <a:ext cx="12192000" cy="646331"/>
          </a:xfrm>
          <a:prstGeom prst="rect">
            <a:avLst/>
          </a:prstGeom>
          <a:noFill/>
        </p:spPr>
        <p:txBody>
          <a:bodyPr wrap="square">
            <a:spAutoFit/>
          </a:bodyPr>
          <a:lstStyle/>
          <a:p>
            <a:r>
              <a:rPr lang="en-US" dirty="0"/>
              <a:t>Seasonality is a component of a time series in which the data experiences regular and predictable changes that recur every calendar year. Any predictable fluctuation or pattern that recurs or repeats over a one-year period is said to be seasonal.</a:t>
            </a:r>
            <a:endParaRPr lang="en-IN" dirty="0"/>
          </a:p>
        </p:txBody>
      </p:sp>
      <p:sp>
        <p:nvSpPr>
          <p:cNvPr id="10" name="TextBox 9">
            <a:extLst>
              <a:ext uri="{FF2B5EF4-FFF2-40B4-BE49-F238E27FC236}">
                <a16:creationId xmlns:a16="http://schemas.microsoft.com/office/drawing/2014/main" id="{E9F02C58-85E6-4E06-B6EF-56513B3DFBC7}"/>
              </a:ext>
            </a:extLst>
          </p:cNvPr>
          <p:cNvSpPr txBox="1"/>
          <p:nvPr/>
        </p:nvSpPr>
        <p:spPr>
          <a:xfrm>
            <a:off x="0" y="2089693"/>
            <a:ext cx="6122894" cy="369332"/>
          </a:xfrm>
          <a:prstGeom prst="rect">
            <a:avLst/>
          </a:prstGeom>
          <a:noFill/>
        </p:spPr>
        <p:txBody>
          <a:bodyPr wrap="square">
            <a:spAutoFit/>
          </a:bodyPr>
          <a:lstStyle/>
          <a:p>
            <a:r>
              <a:rPr lang="en-US" b="1" i="0" dirty="0">
                <a:solidFill>
                  <a:srgbClr val="222222"/>
                </a:solidFill>
                <a:effectLst/>
                <a:latin typeface="Lato" panose="020F0502020204030203" pitchFamily="34" charset="0"/>
              </a:rPr>
              <a:t>3)Seasonality:</a:t>
            </a:r>
            <a:endParaRPr lang="en-US" b="0" i="0" dirty="0">
              <a:solidFill>
                <a:srgbClr val="222222"/>
              </a:solidFill>
              <a:effectLst/>
              <a:latin typeface="Lato" panose="020F0502020204030203" pitchFamily="34" charset="0"/>
            </a:endParaRPr>
          </a:p>
        </p:txBody>
      </p:sp>
      <p:pic>
        <p:nvPicPr>
          <p:cNvPr id="2056" name="Picture 8" descr="New Series of Time Series: Part 1 - RADACAD">
            <a:extLst>
              <a:ext uri="{FF2B5EF4-FFF2-40B4-BE49-F238E27FC236}">
                <a16:creationId xmlns:a16="http://schemas.microsoft.com/office/drawing/2014/main" id="{B16C03B8-3D0A-46BB-9701-A9D3969CB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82" y="3058723"/>
            <a:ext cx="9350189" cy="3296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083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9CA427-9390-488E-B75E-7391C5E838D9}"/>
              </a:ext>
            </a:extLst>
          </p:cNvPr>
          <p:cNvSpPr txBox="1"/>
          <p:nvPr/>
        </p:nvSpPr>
        <p:spPr>
          <a:xfrm>
            <a:off x="4329953" y="224118"/>
            <a:ext cx="3388659" cy="369332"/>
          </a:xfrm>
          <a:prstGeom prst="rect">
            <a:avLst/>
          </a:prstGeom>
          <a:noFill/>
        </p:spPr>
        <p:txBody>
          <a:bodyPr wrap="square" rtlCol="0">
            <a:spAutoFit/>
          </a:bodyPr>
          <a:lstStyle/>
          <a:p>
            <a:pPr algn="ctr"/>
            <a:r>
              <a:rPr lang="en-US" b="1" dirty="0">
                <a:solidFill>
                  <a:srgbClr val="002060"/>
                </a:solidFill>
                <a:latin typeface="Garamond" panose="02020404030301010803" pitchFamily="18" charset="0"/>
              </a:rPr>
              <a:t>TIME SERIES-CONCEPT</a:t>
            </a:r>
            <a:endParaRPr lang="en-IN" b="1" dirty="0">
              <a:solidFill>
                <a:srgbClr val="002060"/>
              </a:solidFill>
              <a:latin typeface="Garamond" panose="02020404030301010803" pitchFamily="18" charset="0"/>
            </a:endParaRPr>
          </a:p>
        </p:txBody>
      </p:sp>
      <p:sp>
        <p:nvSpPr>
          <p:cNvPr id="4" name="TextBox 3">
            <a:extLst>
              <a:ext uri="{FF2B5EF4-FFF2-40B4-BE49-F238E27FC236}">
                <a16:creationId xmlns:a16="http://schemas.microsoft.com/office/drawing/2014/main" id="{A3165A6A-DA7E-4012-9A2C-39D9F9E57AD2}"/>
              </a:ext>
            </a:extLst>
          </p:cNvPr>
          <p:cNvSpPr txBox="1"/>
          <p:nvPr/>
        </p:nvSpPr>
        <p:spPr>
          <a:xfrm>
            <a:off x="0" y="752146"/>
            <a:ext cx="6096000" cy="369332"/>
          </a:xfrm>
          <a:prstGeom prst="rect">
            <a:avLst/>
          </a:prstGeom>
          <a:noFill/>
        </p:spPr>
        <p:txBody>
          <a:bodyPr wrap="square">
            <a:spAutoFit/>
          </a:bodyPr>
          <a:lstStyle/>
          <a:p>
            <a:pPr algn="l"/>
            <a:r>
              <a:rPr lang="en-IN" b="1" i="0" dirty="0">
                <a:solidFill>
                  <a:srgbClr val="222222"/>
                </a:solidFill>
                <a:effectLst/>
                <a:latin typeface="Lato" panose="020F0502020204030203" pitchFamily="34" charset="0"/>
              </a:rPr>
              <a:t>4) Cyclicity:</a:t>
            </a:r>
            <a:endParaRPr lang="en-IN" b="0" i="0" dirty="0">
              <a:solidFill>
                <a:srgbClr val="222222"/>
              </a:solidFill>
              <a:effectLst/>
              <a:latin typeface="Lato" panose="020F0502020204030203" pitchFamily="34" charset="0"/>
            </a:endParaRPr>
          </a:p>
        </p:txBody>
      </p:sp>
      <p:sp>
        <p:nvSpPr>
          <p:cNvPr id="6" name="TextBox 5">
            <a:extLst>
              <a:ext uri="{FF2B5EF4-FFF2-40B4-BE49-F238E27FC236}">
                <a16:creationId xmlns:a16="http://schemas.microsoft.com/office/drawing/2014/main" id="{0D51C2B1-D539-4553-8C1D-CE3D1AD07875}"/>
              </a:ext>
            </a:extLst>
          </p:cNvPr>
          <p:cNvSpPr txBox="1"/>
          <p:nvPr/>
        </p:nvSpPr>
        <p:spPr>
          <a:xfrm>
            <a:off x="0" y="1121478"/>
            <a:ext cx="11985812" cy="1200329"/>
          </a:xfrm>
          <a:prstGeom prst="rect">
            <a:avLst/>
          </a:prstGeom>
          <a:noFill/>
        </p:spPr>
        <p:txBody>
          <a:bodyPr wrap="square">
            <a:spAutoFit/>
          </a:bodyPr>
          <a:lstStyle/>
          <a:p>
            <a:pPr algn="l"/>
            <a:r>
              <a:rPr lang="en-US" b="0" i="0" dirty="0">
                <a:solidFill>
                  <a:srgbClr val="222222"/>
                </a:solidFill>
                <a:effectLst/>
              </a:rPr>
              <a:t>Cyclicity is the component in which the time series data repeats after some interval of time. The interval is not fixed here.</a:t>
            </a:r>
          </a:p>
          <a:p>
            <a:pPr algn="l"/>
            <a:r>
              <a:rPr lang="en-US" b="0" i="0" dirty="0">
                <a:solidFill>
                  <a:srgbClr val="222222"/>
                </a:solidFill>
                <a:effectLst/>
              </a:rPr>
              <a:t>Example:</a:t>
            </a:r>
          </a:p>
          <a:p>
            <a:pPr algn="l"/>
            <a:r>
              <a:rPr lang="en-US" b="0" i="0" dirty="0">
                <a:solidFill>
                  <a:srgbClr val="222222"/>
                </a:solidFill>
                <a:effectLst/>
              </a:rPr>
              <a:t> Electricity demand per week is plotted in a time-series graph. The demand per 2 weeks repeats cyclically. This represents cyclicity.</a:t>
            </a:r>
          </a:p>
        </p:txBody>
      </p:sp>
      <p:pic>
        <p:nvPicPr>
          <p:cNvPr id="3074" name="Picture 2" descr="cyclicity | Time series Analysis">
            <a:extLst>
              <a:ext uri="{FF2B5EF4-FFF2-40B4-BE49-F238E27FC236}">
                <a16:creationId xmlns:a16="http://schemas.microsoft.com/office/drawing/2014/main" id="{47322523-F0C1-4E66-BC4F-320DC7664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23" y="2321807"/>
            <a:ext cx="8165166" cy="404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775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41709-828C-4595-BCA1-B6E659967E35}"/>
              </a:ext>
            </a:extLst>
          </p:cNvPr>
          <p:cNvSpPr txBox="1"/>
          <p:nvPr/>
        </p:nvSpPr>
        <p:spPr>
          <a:xfrm>
            <a:off x="4204447" y="152400"/>
            <a:ext cx="4061012" cy="369332"/>
          </a:xfrm>
          <a:prstGeom prst="rect">
            <a:avLst/>
          </a:prstGeom>
          <a:noFill/>
        </p:spPr>
        <p:txBody>
          <a:bodyPr wrap="square" rtlCol="0">
            <a:spAutoFit/>
          </a:bodyPr>
          <a:lstStyle/>
          <a:p>
            <a:pPr algn="ctr"/>
            <a:r>
              <a:rPr lang="en-IN" b="1" dirty="0">
                <a:solidFill>
                  <a:srgbClr val="002060"/>
                </a:solidFill>
                <a:latin typeface="Garamond" panose="02020404030301010803" pitchFamily="18" charset="0"/>
              </a:rPr>
              <a:t>STATIONARITY:CONCEPT</a:t>
            </a:r>
          </a:p>
        </p:txBody>
      </p:sp>
      <p:sp>
        <p:nvSpPr>
          <p:cNvPr id="3" name="TextBox 2">
            <a:extLst>
              <a:ext uri="{FF2B5EF4-FFF2-40B4-BE49-F238E27FC236}">
                <a16:creationId xmlns:a16="http://schemas.microsoft.com/office/drawing/2014/main" id="{07C86F50-DF4B-41A5-97D0-42745F01B565}"/>
              </a:ext>
            </a:extLst>
          </p:cNvPr>
          <p:cNvSpPr txBox="1"/>
          <p:nvPr/>
        </p:nvSpPr>
        <p:spPr>
          <a:xfrm>
            <a:off x="71716" y="966409"/>
            <a:ext cx="12218896" cy="2585323"/>
          </a:xfrm>
          <a:prstGeom prst="rect">
            <a:avLst/>
          </a:prstGeom>
          <a:noFill/>
        </p:spPr>
        <p:txBody>
          <a:bodyPr wrap="square" rtlCol="0">
            <a:spAutoFit/>
          </a:bodyPr>
          <a:lstStyle/>
          <a:p>
            <a:r>
              <a:rPr lang="en-IN" dirty="0"/>
              <a:t>What is stationarity?</a:t>
            </a:r>
          </a:p>
          <a:p>
            <a:endParaRPr lang="en-IN" dirty="0"/>
          </a:p>
          <a:p>
            <a:r>
              <a:rPr lang="en-US" dirty="0"/>
              <a:t>A time series whose statistical properties, such as mean, variance, etc., remain constant over time, are called a stationary time series. In other words, a stationary time series is a series whose statistical properties are independent of the point in time at which they are observed. A stationary time series has a constant variance and it always returns to the long-run mean.</a:t>
            </a:r>
            <a:endParaRPr lang="en-IN" dirty="0"/>
          </a:p>
          <a:p>
            <a:r>
              <a:rPr lang="en-US" dirty="0"/>
              <a:t>1. The mean of the series should not be a function of time rather should be a constant.</a:t>
            </a:r>
          </a:p>
          <a:p>
            <a:r>
              <a:rPr lang="en-US" dirty="0"/>
              <a:t>2. The variance of the series should not a be a function of time.</a:t>
            </a:r>
          </a:p>
          <a:p>
            <a:r>
              <a:rPr lang="en-US" dirty="0"/>
              <a:t>3. The covariance of the </a:t>
            </a:r>
            <a:r>
              <a:rPr lang="en-US" dirty="0" err="1"/>
              <a:t>ith</a:t>
            </a:r>
            <a:r>
              <a:rPr lang="en-US" dirty="0"/>
              <a:t> term and the (</a:t>
            </a:r>
            <a:r>
              <a:rPr lang="en-US" dirty="0" err="1"/>
              <a:t>i</a:t>
            </a:r>
            <a:r>
              <a:rPr lang="en-US" dirty="0"/>
              <a:t> + m)</a:t>
            </a:r>
            <a:r>
              <a:rPr lang="en-US" dirty="0" err="1"/>
              <a:t>th</a:t>
            </a:r>
            <a:r>
              <a:rPr lang="en-US" dirty="0"/>
              <a:t> term should not be a function of time.</a:t>
            </a:r>
          </a:p>
          <a:p>
            <a:endParaRPr lang="en-IN" dirty="0"/>
          </a:p>
        </p:txBody>
      </p:sp>
      <p:pic>
        <p:nvPicPr>
          <p:cNvPr id="4" name="Picture 3">
            <a:extLst>
              <a:ext uri="{FF2B5EF4-FFF2-40B4-BE49-F238E27FC236}">
                <a16:creationId xmlns:a16="http://schemas.microsoft.com/office/drawing/2014/main" id="{16323DD0-1E81-4DC0-8F76-F45312333A85}"/>
              </a:ext>
            </a:extLst>
          </p:cNvPr>
          <p:cNvPicPr>
            <a:picLocks noChangeAspect="1"/>
          </p:cNvPicPr>
          <p:nvPr/>
        </p:nvPicPr>
        <p:blipFill>
          <a:blip r:embed="rId2"/>
          <a:stretch>
            <a:fillRect/>
          </a:stretch>
        </p:blipFill>
        <p:spPr>
          <a:xfrm>
            <a:off x="452718" y="3181350"/>
            <a:ext cx="6001871" cy="3140979"/>
          </a:xfrm>
          <a:prstGeom prst="rect">
            <a:avLst/>
          </a:prstGeom>
        </p:spPr>
      </p:pic>
    </p:spTree>
    <p:extLst>
      <p:ext uri="{BB962C8B-B14F-4D97-AF65-F5344CB8AC3E}">
        <p14:creationId xmlns:p14="http://schemas.microsoft.com/office/powerpoint/2010/main" val="2306307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902C2E-02F0-4250-B1DB-6F9A65D41CED}"/>
              </a:ext>
            </a:extLst>
          </p:cNvPr>
          <p:cNvSpPr txBox="1"/>
          <p:nvPr/>
        </p:nvSpPr>
        <p:spPr>
          <a:xfrm>
            <a:off x="4096871" y="161365"/>
            <a:ext cx="3406588" cy="369332"/>
          </a:xfrm>
          <a:prstGeom prst="rect">
            <a:avLst/>
          </a:prstGeom>
          <a:noFill/>
        </p:spPr>
        <p:txBody>
          <a:bodyPr wrap="square" rtlCol="0">
            <a:spAutoFit/>
          </a:bodyPr>
          <a:lstStyle/>
          <a:p>
            <a:pPr algn="ctr"/>
            <a:r>
              <a:rPr lang="en-IN" b="1" dirty="0">
                <a:solidFill>
                  <a:srgbClr val="002060"/>
                </a:solidFill>
                <a:latin typeface="Garamond" panose="02020404030301010803" pitchFamily="18" charset="0"/>
              </a:rPr>
              <a:t>STATIONARITY-CONCEPT</a:t>
            </a:r>
          </a:p>
        </p:txBody>
      </p:sp>
      <p:sp>
        <p:nvSpPr>
          <p:cNvPr id="3" name="TextBox 2">
            <a:extLst>
              <a:ext uri="{FF2B5EF4-FFF2-40B4-BE49-F238E27FC236}">
                <a16:creationId xmlns:a16="http://schemas.microsoft.com/office/drawing/2014/main" id="{97F5FAA6-D46F-440C-AC68-253EA3A16313}"/>
              </a:ext>
            </a:extLst>
          </p:cNvPr>
          <p:cNvSpPr txBox="1"/>
          <p:nvPr/>
        </p:nvSpPr>
        <p:spPr>
          <a:xfrm>
            <a:off x="62753" y="530697"/>
            <a:ext cx="11743765" cy="4247317"/>
          </a:xfrm>
          <a:prstGeom prst="rect">
            <a:avLst/>
          </a:prstGeom>
          <a:noFill/>
        </p:spPr>
        <p:txBody>
          <a:bodyPr wrap="square" rtlCol="0">
            <a:spAutoFit/>
          </a:bodyPr>
          <a:lstStyle/>
          <a:p>
            <a:r>
              <a:rPr lang="en-US" b="1" dirty="0"/>
              <a:t>Types of Stationarity</a:t>
            </a:r>
          </a:p>
          <a:p>
            <a:endParaRPr lang="en-US" dirty="0"/>
          </a:p>
          <a:p>
            <a:r>
              <a:rPr lang="en-US" dirty="0"/>
              <a:t>Different types of stationarity are as follows.</a:t>
            </a:r>
          </a:p>
          <a:p>
            <a:endParaRPr lang="en-US" b="1" dirty="0"/>
          </a:p>
          <a:p>
            <a:pPr marL="342900" indent="-342900">
              <a:buFont typeface="+mj-lt"/>
              <a:buAutoNum type="arabicPeriod"/>
            </a:pPr>
            <a:r>
              <a:rPr lang="en-US" b="1" dirty="0"/>
              <a:t>Strict stationarity </a:t>
            </a:r>
            <a:r>
              <a:rPr lang="en-US" dirty="0"/>
              <a:t>- This means that the unconditional joint distribution of any moments (e.g. expected values, variances, third-order and higher moments) remains constant over time. This type of series is rarely seen in real-life practice.</a:t>
            </a:r>
          </a:p>
          <a:p>
            <a:pPr marL="342900" indent="-342900">
              <a:buFont typeface="+mj-lt"/>
              <a:buAutoNum type="arabicPeriod"/>
            </a:pPr>
            <a:r>
              <a:rPr lang="en-US" b="1" dirty="0"/>
              <a:t>First-order stationarity </a:t>
            </a:r>
            <a:r>
              <a:rPr lang="en-US" dirty="0"/>
              <a:t>- These series have a mean constant over time. Any other statistics (like variance) can change at the different points in time.</a:t>
            </a:r>
          </a:p>
          <a:p>
            <a:pPr marL="342900" indent="-342900">
              <a:buFont typeface="+mj-lt"/>
              <a:buAutoNum type="arabicPeriod"/>
            </a:pPr>
            <a:r>
              <a:rPr lang="en-US" b="1" dirty="0"/>
              <a:t>Second-order stationarity </a:t>
            </a:r>
            <a:r>
              <a:rPr lang="en-US" dirty="0"/>
              <a:t>(also called weak stationarity) - These time series have a constant mean and variance over time. Other statistics in the system are free to change over time. This is one of the most commonly observed series in real-life practice.</a:t>
            </a:r>
          </a:p>
          <a:p>
            <a:pPr marL="342900" indent="-342900">
              <a:buFont typeface="+mj-lt"/>
              <a:buAutoNum type="arabicPeriod"/>
            </a:pPr>
            <a:r>
              <a:rPr lang="en-US" b="1" dirty="0"/>
              <a:t>Trend stationarity </a:t>
            </a:r>
            <a:r>
              <a:rPr lang="en-US" dirty="0"/>
              <a:t>- These series are the series with a trend. This trend when removed from the series leaves a stationary series.</a:t>
            </a:r>
          </a:p>
          <a:p>
            <a:pPr marL="342900" indent="-342900">
              <a:buFont typeface="+mj-lt"/>
              <a:buAutoNum type="arabicPeriod"/>
            </a:pPr>
            <a:r>
              <a:rPr lang="en-US" b="1" dirty="0"/>
              <a:t>Difference stationarity </a:t>
            </a:r>
            <a:r>
              <a:rPr lang="en-US" dirty="0"/>
              <a:t>- These series are the series that need one or more differencing to become stationary.</a:t>
            </a:r>
          </a:p>
        </p:txBody>
      </p:sp>
    </p:spTree>
    <p:extLst>
      <p:ext uri="{BB962C8B-B14F-4D97-AF65-F5344CB8AC3E}">
        <p14:creationId xmlns:p14="http://schemas.microsoft.com/office/powerpoint/2010/main" val="1339699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AEB241-C4E4-47D5-8FE3-E5BC26F59F04}"/>
              </a:ext>
            </a:extLst>
          </p:cNvPr>
          <p:cNvSpPr txBox="1"/>
          <p:nvPr/>
        </p:nvSpPr>
        <p:spPr>
          <a:xfrm>
            <a:off x="3872753" y="152400"/>
            <a:ext cx="3415553" cy="367553"/>
          </a:xfrm>
          <a:prstGeom prst="rect">
            <a:avLst/>
          </a:prstGeom>
          <a:noFill/>
        </p:spPr>
        <p:txBody>
          <a:bodyPr wrap="square" rtlCol="0">
            <a:spAutoFit/>
          </a:bodyPr>
          <a:lstStyle/>
          <a:p>
            <a:pPr algn="ctr"/>
            <a:r>
              <a:rPr lang="en-IN" b="1" dirty="0">
                <a:solidFill>
                  <a:srgbClr val="002060"/>
                </a:solidFill>
                <a:latin typeface="Garamond" panose="02020404030301010803" pitchFamily="18" charset="0"/>
              </a:rPr>
              <a:t>STATIONARITY-CONCEPT</a:t>
            </a:r>
          </a:p>
        </p:txBody>
      </p:sp>
      <p:sp>
        <p:nvSpPr>
          <p:cNvPr id="4" name="TextBox 3">
            <a:extLst>
              <a:ext uri="{FF2B5EF4-FFF2-40B4-BE49-F238E27FC236}">
                <a16:creationId xmlns:a16="http://schemas.microsoft.com/office/drawing/2014/main" id="{5AC0D365-0C88-40A5-A021-2D921AA23ADF}"/>
              </a:ext>
            </a:extLst>
          </p:cNvPr>
          <p:cNvSpPr txBox="1"/>
          <p:nvPr/>
        </p:nvSpPr>
        <p:spPr>
          <a:xfrm>
            <a:off x="0" y="671464"/>
            <a:ext cx="6096000" cy="400110"/>
          </a:xfrm>
          <a:prstGeom prst="rect">
            <a:avLst/>
          </a:prstGeom>
          <a:noFill/>
        </p:spPr>
        <p:txBody>
          <a:bodyPr wrap="square">
            <a:spAutoFit/>
          </a:bodyPr>
          <a:lstStyle/>
          <a:p>
            <a:pPr algn="l" fontAlgn="base"/>
            <a:r>
              <a:rPr lang="en-IN" sz="2000" b="1" i="0" dirty="0">
                <a:solidFill>
                  <a:srgbClr val="222222"/>
                </a:solidFill>
                <a:effectLst/>
                <a:latin typeface="inherit"/>
              </a:rPr>
              <a:t>Importance of Stationarity</a:t>
            </a:r>
            <a:endParaRPr lang="en-IN" sz="2000" b="1" i="0" dirty="0">
              <a:solidFill>
                <a:srgbClr val="222222"/>
              </a:solidFill>
              <a:effectLst/>
              <a:latin typeface="Lato" panose="020F0502020204030203" pitchFamily="34" charset="0"/>
            </a:endParaRPr>
          </a:p>
        </p:txBody>
      </p:sp>
      <p:sp>
        <p:nvSpPr>
          <p:cNvPr id="5" name="TextBox 4">
            <a:extLst>
              <a:ext uri="{FF2B5EF4-FFF2-40B4-BE49-F238E27FC236}">
                <a16:creationId xmlns:a16="http://schemas.microsoft.com/office/drawing/2014/main" id="{41DAF95E-731F-46D4-9877-E276E15BB4FC}"/>
              </a:ext>
            </a:extLst>
          </p:cNvPr>
          <p:cNvSpPr txBox="1"/>
          <p:nvPr/>
        </p:nvSpPr>
        <p:spPr>
          <a:xfrm>
            <a:off x="-1" y="1308847"/>
            <a:ext cx="11824447" cy="2554545"/>
          </a:xfrm>
          <a:prstGeom prst="rect">
            <a:avLst/>
          </a:prstGeom>
          <a:noFill/>
        </p:spPr>
        <p:txBody>
          <a:bodyPr wrap="square" rtlCol="0">
            <a:spAutoFit/>
          </a:bodyPr>
          <a:lstStyle/>
          <a:p>
            <a:r>
              <a:rPr lang="en-US" sz="2000" dirty="0"/>
              <a:t>The inferences drawn from a non-stationary process will not be reliable as its statistical properties will keep on changing with time. While performing analysis, you would typically be interested in the expected value of the mean, the variance, etc. But if these parameters are continuously changing, estimating them by averaging over time will not be accurate. Hence, stationary data are easier to analyze and any forecast made using a non-stationary data would be erroneous and misleading. Because of this, many statistical procedures applied in time series analysis makes an assumption that the underlying time series data is stationary. This assumption is necessary because most time series forecasting methods predict the statistical properties of the time series will remain the same in the future as they have been in the past.</a:t>
            </a:r>
            <a:endParaRPr lang="en-IN" sz="2000" dirty="0"/>
          </a:p>
        </p:txBody>
      </p:sp>
    </p:spTree>
    <p:extLst>
      <p:ext uri="{BB962C8B-B14F-4D97-AF65-F5344CB8AC3E}">
        <p14:creationId xmlns:p14="http://schemas.microsoft.com/office/powerpoint/2010/main" val="1199480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3433E4-5D2D-4EB7-AF1A-4B77665E5132}"/>
              </a:ext>
            </a:extLst>
          </p:cNvPr>
          <p:cNvSpPr txBox="1"/>
          <p:nvPr/>
        </p:nvSpPr>
        <p:spPr>
          <a:xfrm>
            <a:off x="4455459" y="179294"/>
            <a:ext cx="2447365" cy="369332"/>
          </a:xfrm>
          <a:prstGeom prst="rect">
            <a:avLst/>
          </a:prstGeom>
          <a:noFill/>
        </p:spPr>
        <p:txBody>
          <a:bodyPr wrap="square" rtlCol="0">
            <a:spAutoFit/>
          </a:bodyPr>
          <a:lstStyle/>
          <a:p>
            <a:pPr algn="ctr"/>
            <a:r>
              <a:rPr lang="en-IN" b="1" dirty="0">
                <a:solidFill>
                  <a:srgbClr val="002060"/>
                </a:solidFill>
              </a:rPr>
              <a:t>DATASET</a:t>
            </a:r>
          </a:p>
        </p:txBody>
      </p:sp>
      <p:sp>
        <p:nvSpPr>
          <p:cNvPr id="3" name="TextBox 2">
            <a:extLst>
              <a:ext uri="{FF2B5EF4-FFF2-40B4-BE49-F238E27FC236}">
                <a16:creationId xmlns:a16="http://schemas.microsoft.com/office/drawing/2014/main" id="{9C7DC75D-4492-48DA-8F13-4F8EF6771ED1}"/>
              </a:ext>
            </a:extLst>
          </p:cNvPr>
          <p:cNvSpPr txBox="1"/>
          <p:nvPr/>
        </p:nvSpPr>
        <p:spPr>
          <a:xfrm>
            <a:off x="152400" y="1075765"/>
            <a:ext cx="11806517" cy="4643717"/>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59BDEB69-B0F7-48D9-A22D-7A1C6CDD9810}"/>
              </a:ext>
            </a:extLst>
          </p:cNvPr>
          <p:cNvSpPr txBox="1"/>
          <p:nvPr/>
        </p:nvSpPr>
        <p:spPr>
          <a:xfrm>
            <a:off x="-40341" y="1274768"/>
            <a:ext cx="11967882" cy="1477328"/>
          </a:xfrm>
          <a:prstGeom prst="rect">
            <a:avLst/>
          </a:prstGeom>
          <a:noFill/>
        </p:spPr>
        <p:txBody>
          <a:bodyPr wrap="square" rtlCol="0">
            <a:spAutoFit/>
          </a:bodyPr>
          <a:lstStyle/>
          <a:p>
            <a:r>
              <a:rPr lang="en-IN" b="1" dirty="0"/>
              <a:t>About The Data: </a:t>
            </a:r>
            <a:r>
              <a:rPr lang="en-IN" dirty="0"/>
              <a:t>It is a sales dataset. I have worked with two columns for the entire forecasting. The time series here is  date and the dependent variable is sales.</a:t>
            </a:r>
          </a:p>
          <a:p>
            <a:endParaRPr lang="en-IN" dirty="0"/>
          </a:p>
          <a:p>
            <a:r>
              <a:rPr lang="en-IN" b="1" dirty="0"/>
              <a:t>Task:  </a:t>
            </a:r>
            <a:r>
              <a:rPr lang="en-US" dirty="0"/>
              <a:t>For the given data, build an Auto Regressive Moving Average (ARIMA) model which predicts 36 data</a:t>
            </a:r>
          </a:p>
          <a:p>
            <a:r>
              <a:rPr lang="en-US" dirty="0"/>
              <a:t>points ahead for the dependent variable: Sales</a:t>
            </a:r>
            <a:endParaRPr lang="en-IN" dirty="0"/>
          </a:p>
        </p:txBody>
      </p:sp>
    </p:spTree>
    <p:extLst>
      <p:ext uri="{BB962C8B-B14F-4D97-AF65-F5344CB8AC3E}">
        <p14:creationId xmlns:p14="http://schemas.microsoft.com/office/powerpoint/2010/main" val="4074189816"/>
      </p:ext>
    </p:extLst>
  </p:cSld>
  <p:clrMapOvr>
    <a:masterClrMapping/>
  </p:clrMapOvr>
</p:sld>
</file>

<file path=ppt/theme/theme1.xml><?xml version="1.0" encoding="utf-8"?>
<a:theme xmlns:a="http://schemas.openxmlformats.org/drawingml/2006/main" name="GradientRiseVTI">
  <a:themeElements>
    <a:clrScheme name="AnalogousFromLightSeedLeftStep">
      <a:dk1>
        <a:srgbClr val="000000"/>
      </a:dk1>
      <a:lt1>
        <a:srgbClr val="FFFFFF"/>
      </a:lt1>
      <a:dk2>
        <a:srgbClr val="213A3B"/>
      </a:dk2>
      <a:lt2>
        <a:srgbClr val="E8E7E2"/>
      </a:lt2>
      <a:accent1>
        <a:srgbClr val="969BC6"/>
      </a:accent1>
      <a:accent2>
        <a:srgbClr val="7F9EBA"/>
      </a:accent2>
      <a:accent3>
        <a:srgbClr val="83ABAE"/>
      </a:accent3>
      <a:accent4>
        <a:srgbClr val="76AD9A"/>
      </a:accent4>
      <a:accent5>
        <a:srgbClr val="84AE8D"/>
      </a:accent5>
      <a:accent6>
        <a:srgbClr val="83B078"/>
      </a:accent6>
      <a:hlink>
        <a:srgbClr val="8A8453"/>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1138</TotalTime>
  <Words>2618</Words>
  <Application>Microsoft Office PowerPoint</Application>
  <PresentationFormat>Widescreen</PresentationFormat>
  <Paragraphs>169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Garamond</vt:lpstr>
      <vt:lpstr>Gill Sans Nova</vt:lpstr>
      <vt:lpstr>inherit</vt:lpstr>
      <vt:lpstr>Lato</vt:lpstr>
      <vt:lpstr>Rubik</vt:lpstr>
      <vt:lpstr>GradientRiseVTI</vt:lpstr>
      <vt:lpstr>TIME SERIES FORECASTING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FORECASTING</dc:title>
  <dc:creator>Tania Das</dc:creator>
  <cp:lastModifiedBy>Tania Das</cp:lastModifiedBy>
  <cp:revision>73</cp:revision>
  <dcterms:created xsi:type="dcterms:W3CDTF">2021-11-03T05:05:08Z</dcterms:created>
  <dcterms:modified xsi:type="dcterms:W3CDTF">2022-03-29T15:10:17Z</dcterms:modified>
</cp:coreProperties>
</file>