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6" r:id="rId9"/>
    <p:sldId id="264" r:id="rId10"/>
    <p:sldId id="265" r:id="rId11"/>
    <p:sldId id="267" r:id="rId12"/>
    <p:sldId id="268" r:id="rId13"/>
    <p:sldId id="269" r:id="rId14"/>
    <p:sldId id="270" r:id="rId15"/>
    <p:sldId id="26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3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qs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0" u="sng">
                <a:solidFill>
                  <a:schemeClr val="bg1"/>
                </a:solidFill>
                <a:latin typeface="Berlin Sans FB" panose="020E0602020502020306" pitchFamily="34" charset="0"/>
              </a:rPr>
              <a:t>City</a:t>
            </a:r>
            <a:r>
              <a:rPr lang="en-IN" sz="1800" b="0" u="sng" baseline="0">
                <a:solidFill>
                  <a:schemeClr val="bg1"/>
                </a:solidFill>
                <a:latin typeface="Berlin Sans FB" panose="020E0602020502020306" pitchFamily="34" charset="0"/>
              </a:rPr>
              <a:t> Wise Store Count</a:t>
            </a:r>
            <a:endParaRPr lang="en-IN" sz="1800" b="0" u="sng">
              <a:solidFill>
                <a:schemeClr val="bg1"/>
              </a:solidFill>
              <a:latin typeface="Berlin Sans FB" panose="020E0602020502020306"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rgbClr val="92D05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alpha val="98000"/>
                      </a:schemeClr>
                    </a:solidFill>
                    <a:latin typeface="Berlin Sans FB" panose="020E0602020502020306"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'qs2'!$A$2:$A$11</c:f>
              <c:strCache>
                <c:ptCount val="10"/>
                <c:pt idx="0">
                  <c:v>Bengaluru</c:v>
                </c:pt>
                <c:pt idx="1">
                  <c:v>Chennai</c:v>
                </c:pt>
                <c:pt idx="2">
                  <c:v>Hyderabad</c:v>
                </c:pt>
                <c:pt idx="3">
                  <c:v>Coimbatore</c:v>
                </c:pt>
                <c:pt idx="4">
                  <c:v>Visakhapatnam</c:v>
                </c:pt>
                <c:pt idx="5">
                  <c:v>Madurai</c:v>
                </c:pt>
                <c:pt idx="6">
                  <c:v>Mysuru</c:v>
                </c:pt>
                <c:pt idx="7">
                  <c:v>Mangalore</c:v>
                </c:pt>
                <c:pt idx="8">
                  <c:v>Trivandrum</c:v>
                </c:pt>
                <c:pt idx="9">
                  <c:v>Vijayawada</c:v>
                </c:pt>
              </c:strCache>
            </c:strRef>
          </c:cat>
          <c:val>
            <c:numRef>
              <c:f>'qs2'!$B$2:$B$11</c:f>
              <c:numCache>
                <c:formatCode>General</c:formatCode>
                <c:ptCount val="10"/>
                <c:pt idx="0">
                  <c:v>10</c:v>
                </c:pt>
                <c:pt idx="1">
                  <c:v>8</c:v>
                </c:pt>
                <c:pt idx="2">
                  <c:v>7</c:v>
                </c:pt>
                <c:pt idx="3">
                  <c:v>5</c:v>
                </c:pt>
                <c:pt idx="4">
                  <c:v>5</c:v>
                </c:pt>
                <c:pt idx="5">
                  <c:v>4</c:v>
                </c:pt>
                <c:pt idx="6">
                  <c:v>4</c:v>
                </c:pt>
                <c:pt idx="7">
                  <c:v>3</c:v>
                </c:pt>
                <c:pt idx="8">
                  <c:v>2</c:v>
                </c:pt>
                <c:pt idx="9">
                  <c:v>2</c:v>
                </c:pt>
              </c:numCache>
            </c:numRef>
          </c:val>
        </c:ser>
        <c:dLbls>
          <c:showLegendKey val="0"/>
          <c:showVal val="1"/>
          <c:showCatName val="0"/>
          <c:showSerName val="0"/>
          <c:showPercent val="0"/>
          <c:showBubbleSize val="0"/>
        </c:dLbls>
        <c:gapWidth val="150"/>
        <c:shape val="box"/>
        <c:axId val="206545960"/>
        <c:axId val="206543424"/>
        <c:axId val="0"/>
      </c:bar3DChart>
      <c:catAx>
        <c:axId val="2065459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Berlin Sans FB" panose="020E0602020502020306" pitchFamily="34" charset="0"/>
                <a:ea typeface="+mn-ea"/>
                <a:cs typeface="+mn-cs"/>
              </a:defRPr>
            </a:pPr>
            <a:endParaRPr lang="en-US"/>
          </a:p>
        </c:txPr>
        <c:crossAx val="206543424"/>
        <c:crosses val="autoZero"/>
        <c:auto val="1"/>
        <c:lblAlgn val="ctr"/>
        <c:lblOffset val="100"/>
        <c:noMultiLvlLbl val="0"/>
      </c:catAx>
      <c:valAx>
        <c:axId val="206543424"/>
        <c:scaling>
          <c:orientation val="minMax"/>
        </c:scaling>
        <c:delete val="1"/>
        <c:axPos val="l"/>
        <c:numFmt formatCode="General" sourceLinked="1"/>
        <c:majorTickMark val="none"/>
        <c:minorTickMark val="none"/>
        <c:tickLblPos val="nextTo"/>
        <c:crossAx val="206545960"/>
        <c:crosses val="autoZero"/>
        <c:crossBetween val="between"/>
      </c:valAx>
      <c:spPr>
        <a:noFill/>
        <a:ln>
          <a:noFill/>
        </a:ln>
        <a:effectLst/>
      </c:spPr>
    </c:plotArea>
    <c:plotVisOnly val="1"/>
    <c:dispBlanksAs val="gap"/>
    <c:showDLblsOverMax val="0"/>
  </c:chart>
  <c:spPr>
    <a:solidFill>
      <a:schemeClr val="accent5">
        <a:lumMod val="5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dirty="0">
                <a:solidFill>
                  <a:schemeClr val="bg1"/>
                </a:solidFill>
                <a:latin typeface="Berlin Sans FB" panose="020E0602020502020306" pitchFamily="34" charset="0"/>
              </a:rPr>
              <a:t>Campaign</a:t>
            </a:r>
            <a:r>
              <a:rPr lang="en-IN" sz="1600" baseline="0" dirty="0">
                <a:solidFill>
                  <a:schemeClr val="bg1"/>
                </a:solidFill>
                <a:latin typeface="Berlin Sans FB" panose="020E0602020502020306" pitchFamily="34" charset="0"/>
              </a:rPr>
              <a:t> Wise RBP &amp; RAP</a:t>
            </a:r>
            <a:endParaRPr lang="en-IN" sz="1600" dirty="0">
              <a:solidFill>
                <a:schemeClr val="bg1"/>
              </a:solidFill>
              <a:latin typeface="Berlin Sans FB" panose="020E0602020502020306" pitchFamily="34" charset="0"/>
            </a:endParaRPr>
          </a:p>
        </c:rich>
      </c:tx>
      <c:layout>
        <c:manualLayout>
          <c:xMode val="edge"/>
          <c:yMode val="edge"/>
          <c:x val="0.26385048643113157"/>
          <c:y val="3.753019161083653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'qs4'!$B$10</c:f>
              <c:strCache>
                <c:ptCount val="1"/>
                <c:pt idx="0">
                  <c:v>revenue_before_promo(RBP)</c:v>
                </c:pt>
              </c:strCache>
            </c:strRef>
          </c:tx>
          <c:spPr>
            <a:solidFill>
              <a:srgbClr val="C0000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Berlin Sans FB" panose="020E0602020502020306"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'qs4'!$A$11:$A$12</c:f>
              <c:strCache>
                <c:ptCount val="2"/>
                <c:pt idx="0">
                  <c:v>Sankranti</c:v>
                </c:pt>
                <c:pt idx="1">
                  <c:v>Diwali</c:v>
                </c:pt>
              </c:strCache>
            </c:strRef>
          </c:cat>
          <c:val>
            <c:numRef>
              <c:f>'qs4'!$B$11:$B$12</c:f>
              <c:numCache>
                <c:formatCode>General</c:formatCode>
                <c:ptCount val="2"/>
                <c:pt idx="0">
                  <c:v>58127429</c:v>
                </c:pt>
                <c:pt idx="1">
                  <c:v>82573759</c:v>
                </c:pt>
              </c:numCache>
            </c:numRef>
          </c:val>
        </c:ser>
        <c:ser>
          <c:idx val="1"/>
          <c:order val="1"/>
          <c:tx>
            <c:strRef>
              <c:f>'qs4'!$C$10</c:f>
              <c:strCache>
                <c:ptCount val="1"/>
                <c:pt idx="0">
                  <c:v>revenue_after_promo(RAP)</c:v>
                </c:pt>
              </c:strCache>
            </c:strRef>
          </c:tx>
          <c:spPr>
            <a:solidFill>
              <a:srgbClr val="92D05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Berlin Sans FB" panose="020E0602020502020306"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'qs4'!$A$11:$A$12</c:f>
              <c:strCache>
                <c:ptCount val="2"/>
                <c:pt idx="0">
                  <c:v>Sankranti</c:v>
                </c:pt>
                <c:pt idx="1">
                  <c:v>Diwali</c:v>
                </c:pt>
              </c:strCache>
            </c:strRef>
          </c:cat>
          <c:val>
            <c:numRef>
              <c:f>'qs4'!$C$11:$C$12</c:f>
              <c:numCache>
                <c:formatCode>General</c:formatCode>
                <c:ptCount val="2"/>
                <c:pt idx="0">
                  <c:v>140403941</c:v>
                </c:pt>
                <c:pt idx="1">
                  <c:v>207456209</c:v>
                </c:pt>
              </c:numCache>
            </c:numRef>
          </c:val>
        </c:ser>
        <c:dLbls>
          <c:showLegendKey val="0"/>
          <c:showVal val="1"/>
          <c:showCatName val="0"/>
          <c:showSerName val="0"/>
          <c:showPercent val="0"/>
          <c:showBubbleSize val="0"/>
        </c:dLbls>
        <c:gapWidth val="150"/>
        <c:shape val="box"/>
        <c:axId val="206711120"/>
        <c:axId val="206711512"/>
        <c:axId val="0"/>
      </c:bar3DChart>
      <c:catAx>
        <c:axId val="2067111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Berlin Sans FB" panose="020E0602020502020306" pitchFamily="34" charset="0"/>
                <a:ea typeface="+mn-ea"/>
                <a:cs typeface="+mn-cs"/>
              </a:defRPr>
            </a:pPr>
            <a:endParaRPr lang="en-US"/>
          </a:p>
        </c:txPr>
        <c:crossAx val="206711512"/>
        <c:crosses val="autoZero"/>
        <c:auto val="1"/>
        <c:lblAlgn val="ctr"/>
        <c:lblOffset val="100"/>
        <c:noMultiLvlLbl val="0"/>
      </c:catAx>
      <c:valAx>
        <c:axId val="206711512"/>
        <c:scaling>
          <c:orientation val="minMax"/>
        </c:scaling>
        <c:delete val="1"/>
        <c:axPos val="l"/>
        <c:numFmt formatCode="General" sourceLinked="1"/>
        <c:majorTickMark val="none"/>
        <c:minorTickMark val="none"/>
        <c:tickLblPos val="nextTo"/>
        <c:crossAx val="206711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Berlin Sans FB" panose="020E0602020502020306" pitchFamily="34" charset="0"/>
              <a:ea typeface="+mn-ea"/>
              <a:cs typeface="+mn-cs"/>
            </a:defRPr>
          </a:pPr>
          <a:endParaRPr lang="en-US"/>
        </a:p>
      </c:txPr>
    </c:legend>
    <c:plotVisOnly val="1"/>
    <c:dispBlanksAs val="gap"/>
    <c:showDLblsOverMax val="0"/>
  </c:chart>
  <c:spPr>
    <a:solidFill>
      <a:schemeClr val="accent5">
        <a:lumMod val="5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a:solidFill>
                  <a:schemeClr val="bg1"/>
                </a:solidFill>
                <a:latin typeface="Berlin Sans FB" panose="020E0602020502020306" pitchFamily="34" charset="0"/>
              </a:rPr>
              <a:t>Category</a:t>
            </a:r>
            <a:r>
              <a:rPr lang="en-IN" sz="1600" baseline="0">
                <a:solidFill>
                  <a:schemeClr val="bg1"/>
                </a:solidFill>
                <a:latin typeface="Berlin Sans FB" panose="020E0602020502020306" pitchFamily="34" charset="0"/>
              </a:rPr>
              <a:t> Wise ISU% During Diwali Campaign</a:t>
            </a:r>
            <a:endParaRPr lang="en-IN" sz="1600">
              <a:solidFill>
                <a:schemeClr val="bg1"/>
              </a:solidFill>
              <a:latin typeface="Berlin Sans FB" panose="020E0602020502020306" pitchFamily="34"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rgbClr val="92D05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Berlin Sans FB" panose="020E0602020502020306"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'qs4'!$A$2:$A$6</c:f>
              <c:strCache>
                <c:ptCount val="5"/>
                <c:pt idx="0">
                  <c:v>Home Appliances</c:v>
                </c:pt>
                <c:pt idx="1">
                  <c:v>Combo1</c:v>
                </c:pt>
                <c:pt idx="2">
                  <c:v>Home Care</c:v>
                </c:pt>
                <c:pt idx="3">
                  <c:v>Personal Care</c:v>
                </c:pt>
                <c:pt idx="4">
                  <c:v>Grocery &amp; Staples</c:v>
                </c:pt>
              </c:strCache>
            </c:strRef>
          </c:cat>
          <c:val>
            <c:numRef>
              <c:f>'qs4'!$B$2:$B$6</c:f>
              <c:numCache>
                <c:formatCode>General</c:formatCode>
                <c:ptCount val="5"/>
                <c:pt idx="0">
                  <c:v>244.23</c:v>
                </c:pt>
                <c:pt idx="1">
                  <c:v>202.36</c:v>
                </c:pt>
                <c:pt idx="2">
                  <c:v>79.63</c:v>
                </c:pt>
                <c:pt idx="3">
                  <c:v>31.06</c:v>
                </c:pt>
                <c:pt idx="4">
                  <c:v>18.05</c:v>
                </c:pt>
              </c:numCache>
            </c:numRef>
          </c:val>
        </c:ser>
        <c:dLbls>
          <c:showLegendKey val="0"/>
          <c:showVal val="1"/>
          <c:showCatName val="0"/>
          <c:showSerName val="0"/>
          <c:showPercent val="0"/>
          <c:showBubbleSize val="0"/>
        </c:dLbls>
        <c:gapWidth val="150"/>
        <c:shape val="box"/>
        <c:axId val="206712688"/>
        <c:axId val="206713080"/>
        <c:axId val="0"/>
      </c:bar3DChart>
      <c:catAx>
        <c:axId val="2067126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Berlin Sans FB" panose="020E0602020502020306" pitchFamily="34" charset="0"/>
                <a:ea typeface="+mn-ea"/>
                <a:cs typeface="+mn-cs"/>
              </a:defRPr>
            </a:pPr>
            <a:endParaRPr lang="en-US"/>
          </a:p>
        </c:txPr>
        <c:crossAx val="206713080"/>
        <c:crosses val="autoZero"/>
        <c:auto val="1"/>
        <c:lblAlgn val="ctr"/>
        <c:lblOffset val="100"/>
        <c:noMultiLvlLbl val="0"/>
      </c:catAx>
      <c:valAx>
        <c:axId val="206713080"/>
        <c:scaling>
          <c:orientation val="minMax"/>
        </c:scaling>
        <c:delete val="1"/>
        <c:axPos val="l"/>
        <c:numFmt formatCode="General" sourceLinked="1"/>
        <c:majorTickMark val="none"/>
        <c:minorTickMark val="none"/>
        <c:tickLblPos val="nextTo"/>
        <c:crossAx val="206712688"/>
        <c:crosses val="autoZero"/>
        <c:crossBetween val="between"/>
      </c:valAx>
      <c:spPr>
        <a:noFill/>
        <a:ln>
          <a:noFill/>
        </a:ln>
        <a:effectLst/>
      </c:spPr>
    </c:plotArea>
    <c:plotVisOnly val="1"/>
    <c:dispBlanksAs val="gap"/>
    <c:showDLblsOverMax val="0"/>
  </c:chart>
  <c:spPr>
    <a:solidFill>
      <a:schemeClr val="accent5">
        <a:lumMod val="5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748915-8AEC-4E9B-B6E7-9631BD30B2E1}"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9CE524D7-4AFB-4216-AC93-3D2B9B32B25F}">
      <dgm:prSet custT="1"/>
      <dgm:spPr/>
      <dgm:t>
        <a:bodyPr/>
        <a:lstStyle/>
        <a:p>
          <a:pPr rtl="0"/>
          <a:r>
            <a:rPr lang="en-US" sz="1800" dirty="0" smtClean="0">
              <a:solidFill>
                <a:srgbClr val="92D050"/>
              </a:solidFill>
              <a:latin typeface="Berlin Sans FB" panose="020E0602020502020306" pitchFamily="34" charset="0"/>
            </a:rPr>
            <a:t>Bengaluru, Chennai, and Hyderabad are the top cities with the highest number of stores, collectively representing 50% of the total stores in the southern region of India.</a:t>
          </a:r>
          <a:endParaRPr lang="en-IN" sz="1800" dirty="0">
            <a:solidFill>
              <a:srgbClr val="92D050"/>
            </a:solidFill>
            <a:latin typeface="Berlin Sans FB" panose="020E0602020502020306" pitchFamily="34" charset="0"/>
          </a:endParaRPr>
        </a:p>
      </dgm:t>
    </dgm:pt>
    <dgm:pt modelId="{515D1F86-8005-434B-95D6-582A6767A2BB}" type="parTrans" cxnId="{DCD57DD2-F3FB-416D-8127-AECA876D26B1}">
      <dgm:prSet/>
      <dgm:spPr/>
      <dgm:t>
        <a:bodyPr/>
        <a:lstStyle/>
        <a:p>
          <a:endParaRPr lang="en-IN"/>
        </a:p>
      </dgm:t>
    </dgm:pt>
    <dgm:pt modelId="{AA15AABB-965F-4558-95C0-068EECB2B88E}" type="sibTrans" cxnId="{DCD57DD2-F3FB-416D-8127-AECA876D26B1}">
      <dgm:prSet/>
      <dgm:spPr/>
      <dgm:t>
        <a:bodyPr/>
        <a:lstStyle/>
        <a:p>
          <a:endParaRPr lang="en-IN"/>
        </a:p>
      </dgm:t>
    </dgm:pt>
    <dgm:pt modelId="{5B9CF9A0-C074-4A96-AB3A-3FCB22A57708}">
      <dgm:prSet custT="1"/>
      <dgm:spPr/>
      <dgm:t>
        <a:bodyPr/>
        <a:lstStyle/>
        <a:p>
          <a:pPr rtl="0"/>
          <a:r>
            <a:rPr lang="en-US" sz="1800" dirty="0" smtClean="0">
              <a:solidFill>
                <a:srgbClr val="92D050"/>
              </a:solidFill>
              <a:latin typeface="Berlin Sans FB" panose="020E0602020502020306" pitchFamily="34" charset="0"/>
            </a:rPr>
            <a:t>Total sales and revenue in Bengaluru, Chennai, and Hyderabad collectively contribute to more than 58% of the total sales and revenue in the southern region of India.</a:t>
          </a:r>
          <a:endParaRPr lang="en-IN" sz="1800" dirty="0">
            <a:solidFill>
              <a:srgbClr val="92D050"/>
            </a:solidFill>
            <a:latin typeface="Berlin Sans FB" panose="020E0602020502020306" pitchFamily="34" charset="0"/>
          </a:endParaRPr>
        </a:p>
      </dgm:t>
    </dgm:pt>
    <dgm:pt modelId="{52432BA5-BCDC-49E7-B0FF-889CB8FBBA12}" type="parTrans" cxnId="{A6F31246-233B-46A6-BBF5-0D4D612E7BF1}">
      <dgm:prSet/>
      <dgm:spPr/>
      <dgm:t>
        <a:bodyPr/>
        <a:lstStyle/>
        <a:p>
          <a:endParaRPr lang="en-IN"/>
        </a:p>
      </dgm:t>
    </dgm:pt>
    <dgm:pt modelId="{87D85C95-6981-4F43-BA54-212082BE4F08}" type="sibTrans" cxnId="{A6F31246-233B-46A6-BBF5-0D4D612E7BF1}">
      <dgm:prSet/>
      <dgm:spPr/>
      <dgm:t>
        <a:bodyPr/>
        <a:lstStyle/>
        <a:p>
          <a:endParaRPr lang="en-IN"/>
        </a:p>
      </dgm:t>
    </dgm:pt>
    <dgm:pt modelId="{1F8F1E27-A581-4B83-BA84-04FE8FFA6FC9}">
      <dgm:prSet custT="1"/>
      <dgm:spPr/>
      <dgm:t>
        <a:bodyPr/>
        <a:lstStyle/>
        <a:p>
          <a:pPr rtl="0"/>
          <a:r>
            <a:rPr lang="en-US" sz="1800" dirty="0" smtClean="0">
              <a:solidFill>
                <a:srgbClr val="92D050"/>
              </a:solidFill>
              <a:latin typeface="Berlin Sans FB" panose="020E0602020502020306" pitchFamily="34" charset="0"/>
            </a:rPr>
            <a:t>Within the AtliQ Mart, the Double Bedsheet Set and Waterproof Immersion Rod are the high-value products having base price more than ₹ 1000/- offered at significant discounts through 'BOGOF' promotions.</a:t>
          </a:r>
          <a:endParaRPr lang="en-IN" sz="1800" dirty="0">
            <a:solidFill>
              <a:srgbClr val="92D050"/>
            </a:solidFill>
            <a:latin typeface="Berlin Sans FB" panose="020E0602020502020306" pitchFamily="34" charset="0"/>
          </a:endParaRPr>
        </a:p>
      </dgm:t>
    </dgm:pt>
    <dgm:pt modelId="{A6A258DF-35E5-4C0E-BFDD-F064E1E37D0D}" type="parTrans" cxnId="{FF9C18EA-0C59-4E08-933F-E82006607A67}">
      <dgm:prSet/>
      <dgm:spPr/>
      <dgm:t>
        <a:bodyPr/>
        <a:lstStyle/>
        <a:p>
          <a:endParaRPr lang="en-IN"/>
        </a:p>
      </dgm:t>
    </dgm:pt>
    <dgm:pt modelId="{3A08BC16-6EE4-4976-8CAD-544283F965E4}" type="sibTrans" cxnId="{FF9C18EA-0C59-4E08-933F-E82006607A67}">
      <dgm:prSet/>
      <dgm:spPr/>
      <dgm:t>
        <a:bodyPr/>
        <a:lstStyle/>
        <a:p>
          <a:endParaRPr lang="en-IN"/>
        </a:p>
      </dgm:t>
    </dgm:pt>
    <dgm:pt modelId="{038257FF-CEEE-4E53-AB8D-6E7A8BB5C67A}">
      <dgm:prSet custT="1"/>
      <dgm:spPr/>
      <dgm:t>
        <a:bodyPr/>
        <a:lstStyle/>
        <a:p>
          <a:pPr rtl="0"/>
          <a:r>
            <a:rPr lang="en-US" sz="1800" dirty="0" smtClean="0">
              <a:solidFill>
                <a:srgbClr val="92D050"/>
              </a:solidFill>
              <a:latin typeface="Berlin Sans FB" panose="020E0602020502020306" pitchFamily="34" charset="0"/>
            </a:rPr>
            <a:t>The Diwali and Sankranti campaigns resulted in substantial revenue increases, with revenue surging by 151% and 141% respectively.</a:t>
          </a:r>
          <a:endParaRPr lang="en-IN" sz="1800" dirty="0">
            <a:solidFill>
              <a:srgbClr val="92D050"/>
            </a:solidFill>
            <a:latin typeface="Berlin Sans FB" panose="020E0602020502020306" pitchFamily="34" charset="0"/>
          </a:endParaRPr>
        </a:p>
      </dgm:t>
    </dgm:pt>
    <dgm:pt modelId="{4AD346D7-9CF6-48F3-8276-59DFE1306F3E}" type="parTrans" cxnId="{6DFFE9C4-6E75-4685-A58B-E49890F2DA63}">
      <dgm:prSet/>
      <dgm:spPr/>
      <dgm:t>
        <a:bodyPr/>
        <a:lstStyle/>
        <a:p>
          <a:endParaRPr lang="en-IN"/>
        </a:p>
      </dgm:t>
    </dgm:pt>
    <dgm:pt modelId="{780F70C0-A8B7-4813-A21D-10642E415EDF}" type="sibTrans" cxnId="{6DFFE9C4-6E75-4685-A58B-E49890F2DA63}">
      <dgm:prSet/>
      <dgm:spPr/>
      <dgm:t>
        <a:bodyPr/>
        <a:lstStyle/>
        <a:p>
          <a:endParaRPr lang="en-IN"/>
        </a:p>
      </dgm:t>
    </dgm:pt>
    <dgm:pt modelId="{EB2F9F4D-4332-4969-8595-53864716C6F7}">
      <dgm:prSet custT="1"/>
      <dgm:spPr/>
      <dgm:t>
        <a:bodyPr/>
        <a:lstStyle/>
        <a:p>
          <a:pPr rtl="0"/>
          <a:r>
            <a:rPr lang="en-US" sz="1800" dirty="0" smtClean="0">
              <a:solidFill>
                <a:srgbClr val="92D050"/>
              </a:solidFill>
              <a:latin typeface="Berlin Sans FB" panose="020E0602020502020306" pitchFamily="34" charset="0"/>
            </a:rPr>
            <a:t>Home Appliances and Combo1 categories experienced the highest ISU% i.e.  244% &amp; 202% respectively, indicating a significant increase in sales during the Diwali campaign.</a:t>
          </a:r>
          <a:endParaRPr lang="en-IN" sz="1800" dirty="0">
            <a:solidFill>
              <a:srgbClr val="92D050"/>
            </a:solidFill>
            <a:latin typeface="Berlin Sans FB" panose="020E0602020502020306" pitchFamily="34" charset="0"/>
          </a:endParaRPr>
        </a:p>
      </dgm:t>
    </dgm:pt>
    <dgm:pt modelId="{D2E5284C-0628-4139-8D49-5319E4A73DB6}" type="parTrans" cxnId="{BBC699E0-DE07-467A-A8B4-A8C774656D66}">
      <dgm:prSet/>
      <dgm:spPr/>
      <dgm:t>
        <a:bodyPr/>
        <a:lstStyle/>
        <a:p>
          <a:endParaRPr lang="en-IN"/>
        </a:p>
      </dgm:t>
    </dgm:pt>
    <dgm:pt modelId="{65B4B67C-F1A5-42DA-9239-EAF6DF4CC03F}" type="sibTrans" cxnId="{BBC699E0-DE07-467A-A8B4-A8C774656D66}">
      <dgm:prSet/>
      <dgm:spPr/>
      <dgm:t>
        <a:bodyPr/>
        <a:lstStyle/>
        <a:p>
          <a:endParaRPr lang="en-IN"/>
        </a:p>
      </dgm:t>
    </dgm:pt>
    <dgm:pt modelId="{8B560F98-F366-4F8E-A600-02D8FAE04701}">
      <dgm:prSet custT="1"/>
      <dgm:spPr/>
      <dgm:t>
        <a:bodyPr/>
        <a:lstStyle/>
        <a:p>
          <a:pPr rtl="0"/>
          <a:r>
            <a:rPr lang="en-US" sz="1800" dirty="0" smtClean="0">
              <a:solidFill>
                <a:srgbClr val="92D050"/>
              </a:solidFill>
              <a:latin typeface="Berlin Sans FB" panose="020E0602020502020306" pitchFamily="34" charset="0"/>
            </a:rPr>
            <a:t>The Waterproof Immersion Rod, High Glo LED Bulb, Double Bedsheet set, Curtains and Home Essential 8 Product Combo are the top 5 products in the AtliQ Mart, generated substantial incremental revenue (IR%) percentages across all campaigns.</a:t>
          </a:r>
          <a:endParaRPr lang="en-IN" sz="1800" dirty="0">
            <a:solidFill>
              <a:srgbClr val="92D050"/>
            </a:solidFill>
            <a:latin typeface="Berlin Sans FB" panose="020E0602020502020306" pitchFamily="34" charset="0"/>
          </a:endParaRPr>
        </a:p>
      </dgm:t>
    </dgm:pt>
    <dgm:pt modelId="{030072F2-40D6-424A-98F7-F50852F24BAE}" type="parTrans" cxnId="{90FE098C-81FA-438E-9304-A6F939BBC2EF}">
      <dgm:prSet/>
      <dgm:spPr/>
      <dgm:t>
        <a:bodyPr/>
        <a:lstStyle/>
        <a:p>
          <a:endParaRPr lang="en-IN"/>
        </a:p>
      </dgm:t>
    </dgm:pt>
    <dgm:pt modelId="{0EC62DD2-5A2B-4ACB-804B-94CA4D7B5950}" type="sibTrans" cxnId="{90FE098C-81FA-438E-9304-A6F939BBC2EF}">
      <dgm:prSet/>
      <dgm:spPr/>
      <dgm:t>
        <a:bodyPr/>
        <a:lstStyle/>
        <a:p>
          <a:endParaRPr lang="en-IN"/>
        </a:p>
      </dgm:t>
    </dgm:pt>
    <dgm:pt modelId="{F37294F8-91FF-4C8C-B2BB-648EDF912AD0}" type="pres">
      <dgm:prSet presAssocID="{36748915-8AEC-4E9B-B6E7-9631BD30B2E1}" presName="vert0" presStyleCnt="0">
        <dgm:presLayoutVars>
          <dgm:dir/>
          <dgm:animOne val="branch"/>
          <dgm:animLvl val="lvl"/>
        </dgm:presLayoutVars>
      </dgm:prSet>
      <dgm:spPr/>
      <dgm:t>
        <a:bodyPr/>
        <a:lstStyle/>
        <a:p>
          <a:endParaRPr lang="en-IN"/>
        </a:p>
      </dgm:t>
    </dgm:pt>
    <dgm:pt modelId="{845A4F0F-44C1-4464-9528-F62A4B0A9828}" type="pres">
      <dgm:prSet presAssocID="{9CE524D7-4AFB-4216-AC93-3D2B9B32B25F}" presName="thickLine" presStyleLbl="alignNode1" presStyleIdx="0" presStyleCnt="6"/>
      <dgm:spPr/>
    </dgm:pt>
    <dgm:pt modelId="{EFFA3B30-371D-450D-8CCA-8FD02BD06C45}" type="pres">
      <dgm:prSet presAssocID="{9CE524D7-4AFB-4216-AC93-3D2B9B32B25F}" presName="horz1" presStyleCnt="0"/>
      <dgm:spPr/>
    </dgm:pt>
    <dgm:pt modelId="{36820AD2-FA37-4656-ADB9-C30FEA117E59}" type="pres">
      <dgm:prSet presAssocID="{9CE524D7-4AFB-4216-AC93-3D2B9B32B25F}" presName="tx1" presStyleLbl="revTx" presStyleIdx="0" presStyleCnt="6"/>
      <dgm:spPr/>
      <dgm:t>
        <a:bodyPr/>
        <a:lstStyle/>
        <a:p>
          <a:endParaRPr lang="en-IN"/>
        </a:p>
      </dgm:t>
    </dgm:pt>
    <dgm:pt modelId="{49F3EECB-21CA-4A3A-9D2F-275DEBE8E7AF}" type="pres">
      <dgm:prSet presAssocID="{9CE524D7-4AFB-4216-AC93-3D2B9B32B25F}" presName="vert1" presStyleCnt="0"/>
      <dgm:spPr/>
    </dgm:pt>
    <dgm:pt modelId="{9F8CE1B7-9293-455B-BEAB-A84843D3EDBB}" type="pres">
      <dgm:prSet presAssocID="{5B9CF9A0-C074-4A96-AB3A-3FCB22A57708}" presName="thickLine" presStyleLbl="alignNode1" presStyleIdx="1" presStyleCnt="6"/>
      <dgm:spPr/>
    </dgm:pt>
    <dgm:pt modelId="{B2C52A70-3702-40C4-B4D2-48756512690C}" type="pres">
      <dgm:prSet presAssocID="{5B9CF9A0-C074-4A96-AB3A-3FCB22A57708}" presName="horz1" presStyleCnt="0"/>
      <dgm:spPr/>
    </dgm:pt>
    <dgm:pt modelId="{5DADCDFF-5C27-4C6B-B6A7-EF59A47FC4D3}" type="pres">
      <dgm:prSet presAssocID="{5B9CF9A0-C074-4A96-AB3A-3FCB22A57708}" presName="tx1" presStyleLbl="revTx" presStyleIdx="1" presStyleCnt="6"/>
      <dgm:spPr/>
      <dgm:t>
        <a:bodyPr/>
        <a:lstStyle/>
        <a:p>
          <a:endParaRPr lang="en-IN"/>
        </a:p>
      </dgm:t>
    </dgm:pt>
    <dgm:pt modelId="{730F4844-5264-43A5-919F-0E158CE5E213}" type="pres">
      <dgm:prSet presAssocID="{5B9CF9A0-C074-4A96-AB3A-3FCB22A57708}" presName="vert1" presStyleCnt="0"/>
      <dgm:spPr/>
    </dgm:pt>
    <dgm:pt modelId="{2DE89376-EBDA-4B00-888E-872FCD4C0BF2}" type="pres">
      <dgm:prSet presAssocID="{1F8F1E27-A581-4B83-BA84-04FE8FFA6FC9}" presName="thickLine" presStyleLbl="alignNode1" presStyleIdx="2" presStyleCnt="6"/>
      <dgm:spPr/>
    </dgm:pt>
    <dgm:pt modelId="{2095DD75-908B-44FB-A168-E40925132488}" type="pres">
      <dgm:prSet presAssocID="{1F8F1E27-A581-4B83-BA84-04FE8FFA6FC9}" presName="horz1" presStyleCnt="0"/>
      <dgm:spPr/>
    </dgm:pt>
    <dgm:pt modelId="{B315C9CC-F442-4FC9-AF3B-C8BAB4E5656F}" type="pres">
      <dgm:prSet presAssocID="{1F8F1E27-A581-4B83-BA84-04FE8FFA6FC9}" presName="tx1" presStyleLbl="revTx" presStyleIdx="2" presStyleCnt="6"/>
      <dgm:spPr/>
      <dgm:t>
        <a:bodyPr/>
        <a:lstStyle/>
        <a:p>
          <a:endParaRPr lang="en-IN"/>
        </a:p>
      </dgm:t>
    </dgm:pt>
    <dgm:pt modelId="{859E4C40-2A9C-4945-AC4B-DC35BAFFDEE0}" type="pres">
      <dgm:prSet presAssocID="{1F8F1E27-A581-4B83-BA84-04FE8FFA6FC9}" presName="vert1" presStyleCnt="0"/>
      <dgm:spPr/>
    </dgm:pt>
    <dgm:pt modelId="{5BD406C5-C227-4E68-91F9-B75B597B4D6D}" type="pres">
      <dgm:prSet presAssocID="{038257FF-CEEE-4E53-AB8D-6E7A8BB5C67A}" presName="thickLine" presStyleLbl="alignNode1" presStyleIdx="3" presStyleCnt="6"/>
      <dgm:spPr/>
    </dgm:pt>
    <dgm:pt modelId="{F2CD4694-D3C3-4454-BA72-1AC72A9496ED}" type="pres">
      <dgm:prSet presAssocID="{038257FF-CEEE-4E53-AB8D-6E7A8BB5C67A}" presName="horz1" presStyleCnt="0"/>
      <dgm:spPr/>
    </dgm:pt>
    <dgm:pt modelId="{35B81D61-A76A-4271-8075-1C1AE4277555}" type="pres">
      <dgm:prSet presAssocID="{038257FF-CEEE-4E53-AB8D-6E7A8BB5C67A}" presName="tx1" presStyleLbl="revTx" presStyleIdx="3" presStyleCnt="6"/>
      <dgm:spPr/>
      <dgm:t>
        <a:bodyPr/>
        <a:lstStyle/>
        <a:p>
          <a:endParaRPr lang="en-IN"/>
        </a:p>
      </dgm:t>
    </dgm:pt>
    <dgm:pt modelId="{A4346DB8-0BEF-4C70-AB67-C3C6FA04C6FB}" type="pres">
      <dgm:prSet presAssocID="{038257FF-CEEE-4E53-AB8D-6E7A8BB5C67A}" presName="vert1" presStyleCnt="0"/>
      <dgm:spPr/>
    </dgm:pt>
    <dgm:pt modelId="{8DCB2D2E-6F56-4BF1-BD45-34CC3E210421}" type="pres">
      <dgm:prSet presAssocID="{EB2F9F4D-4332-4969-8595-53864716C6F7}" presName="thickLine" presStyleLbl="alignNode1" presStyleIdx="4" presStyleCnt="6"/>
      <dgm:spPr/>
    </dgm:pt>
    <dgm:pt modelId="{AE789F07-89F3-4DE5-94B8-ABE050E6F5F2}" type="pres">
      <dgm:prSet presAssocID="{EB2F9F4D-4332-4969-8595-53864716C6F7}" presName="horz1" presStyleCnt="0"/>
      <dgm:spPr/>
    </dgm:pt>
    <dgm:pt modelId="{EA3FD0E0-427F-49AE-8ABC-226BBAA1EC17}" type="pres">
      <dgm:prSet presAssocID="{EB2F9F4D-4332-4969-8595-53864716C6F7}" presName="tx1" presStyleLbl="revTx" presStyleIdx="4" presStyleCnt="6"/>
      <dgm:spPr/>
      <dgm:t>
        <a:bodyPr/>
        <a:lstStyle/>
        <a:p>
          <a:endParaRPr lang="en-IN"/>
        </a:p>
      </dgm:t>
    </dgm:pt>
    <dgm:pt modelId="{821C65C3-53BE-4252-B807-BD382B770F7A}" type="pres">
      <dgm:prSet presAssocID="{EB2F9F4D-4332-4969-8595-53864716C6F7}" presName="vert1" presStyleCnt="0"/>
      <dgm:spPr/>
    </dgm:pt>
    <dgm:pt modelId="{2974FC53-DEFE-421E-AAC0-CEA5174A75D2}" type="pres">
      <dgm:prSet presAssocID="{8B560F98-F366-4F8E-A600-02D8FAE04701}" presName="thickLine" presStyleLbl="alignNode1" presStyleIdx="5" presStyleCnt="6"/>
      <dgm:spPr/>
    </dgm:pt>
    <dgm:pt modelId="{1249F853-39B2-479D-A2AA-4519F5865FBA}" type="pres">
      <dgm:prSet presAssocID="{8B560F98-F366-4F8E-A600-02D8FAE04701}" presName="horz1" presStyleCnt="0"/>
      <dgm:spPr/>
    </dgm:pt>
    <dgm:pt modelId="{58B82020-5F00-416E-B2D8-2966ED02F77E}" type="pres">
      <dgm:prSet presAssocID="{8B560F98-F366-4F8E-A600-02D8FAE04701}" presName="tx1" presStyleLbl="revTx" presStyleIdx="5" presStyleCnt="6"/>
      <dgm:spPr/>
      <dgm:t>
        <a:bodyPr/>
        <a:lstStyle/>
        <a:p>
          <a:endParaRPr lang="en-IN"/>
        </a:p>
      </dgm:t>
    </dgm:pt>
    <dgm:pt modelId="{29290262-B87E-4DF8-BFF2-7B87F103EA7A}" type="pres">
      <dgm:prSet presAssocID="{8B560F98-F366-4F8E-A600-02D8FAE04701}" presName="vert1" presStyleCnt="0"/>
      <dgm:spPr/>
    </dgm:pt>
  </dgm:ptLst>
  <dgm:cxnLst>
    <dgm:cxn modelId="{DCD57DD2-F3FB-416D-8127-AECA876D26B1}" srcId="{36748915-8AEC-4E9B-B6E7-9631BD30B2E1}" destId="{9CE524D7-4AFB-4216-AC93-3D2B9B32B25F}" srcOrd="0" destOrd="0" parTransId="{515D1F86-8005-434B-95D6-582A6767A2BB}" sibTransId="{AA15AABB-965F-4558-95C0-068EECB2B88E}"/>
    <dgm:cxn modelId="{11E00199-C2C2-40FD-A8FE-94BBA80350E2}" type="presOf" srcId="{5B9CF9A0-C074-4A96-AB3A-3FCB22A57708}" destId="{5DADCDFF-5C27-4C6B-B6A7-EF59A47FC4D3}" srcOrd="0" destOrd="0" presId="urn:microsoft.com/office/officeart/2008/layout/LinedList"/>
    <dgm:cxn modelId="{C3AA8BDE-C6DD-45B9-8E41-306104766CFD}" type="presOf" srcId="{9CE524D7-4AFB-4216-AC93-3D2B9B32B25F}" destId="{36820AD2-FA37-4656-ADB9-C30FEA117E59}" srcOrd="0" destOrd="0" presId="urn:microsoft.com/office/officeart/2008/layout/LinedList"/>
    <dgm:cxn modelId="{CAB8849A-7AD7-413A-B7A9-616DB556BAF0}" type="presOf" srcId="{038257FF-CEEE-4E53-AB8D-6E7A8BB5C67A}" destId="{35B81D61-A76A-4271-8075-1C1AE4277555}" srcOrd="0" destOrd="0" presId="urn:microsoft.com/office/officeart/2008/layout/LinedList"/>
    <dgm:cxn modelId="{FF9C18EA-0C59-4E08-933F-E82006607A67}" srcId="{36748915-8AEC-4E9B-B6E7-9631BD30B2E1}" destId="{1F8F1E27-A581-4B83-BA84-04FE8FFA6FC9}" srcOrd="2" destOrd="0" parTransId="{A6A258DF-35E5-4C0E-BFDD-F064E1E37D0D}" sibTransId="{3A08BC16-6EE4-4976-8CAD-544283F965E4}"/>
    <dgm:cxn modelId="{A6F31246-233B-46A6-BBF5-0D4D612E7BF1}" srcId="{36748915-8AEC-4E9B-B6E7-9631BD30B2E1}" destId="{5B9CF9A0-C074-4A96-AB3A-3FCB22A57708}" srcOrd="1" destOrd="0" parTransId="{52432BA5-BCDC-49E7-B0FF-889CB8FBBA12}" sibTransId="{87D85C95-6981-4F43-BA54-212082BE4F08}"/>
    <dgm:cxn modelId="{C1E8DC62-6F2F-4D16-87F3-DEF853A36A74}" type="presOf" srcId="{36748915-8AEC-4E9B-B6E7-9631BD30B2E1}" destId="{F37294F8-91FF-4C8C-B2BB-648EDF912AD0}" srcOrd="0" destOrd="0" presId="urn:microsoft.com/office/officeart/2008/layout/LinedList"/>
    <dgm:cxn modelId="{6DFFE9C4-6E75-4685-A58B-E49890F2DA63}" srcId="{36748915-8AEC-4E9B-B6E7-9631BD30B2E1}" destId="{038257FF-CEEE-4E53-AB8D-6E7A8BB5C67A}" srcOrd="3" destOrd="0" parTransId="{4AD346D7-9CF6-48F3-8276-59DFE1306F3E}" sibTransId="{780F70C0-A8B7-4813-A21D-10642E415EDF}"/>
    <dgm:cxn modelId="{90FE098C-81FA-438E-9304-A6F939BBC2EF}" srcId="{36748915-8AEC-4E9B-B6E7-9631BD30B2E1}" destId="{8B560F98-F366-4F8E-A600-02D8FAE04701}" srcOrd="5" destOrd="0" parTransId="{030072F2-40D6-424A-98F7-F50852F24BAE}" sibTransId="{0EC62DD2-5A2B-4ACB-804B-94CA4D7B5950}"/>
    <dgm:cxn modelId="{E11A3FB4-14C9-4545-8390-4A08BAF82DBA}" type="presOf" srcId="{1F8F1E27-A581-4B83-BA84-04FE8FFA6FC9}" destId="{B315C9CC-F442-4FC9-AF3B-C8BAB4E5656F}" srcOrd="0" destOrd="0" presId="urn:microsoft.com/office/officeart/2008/layout/LinedList"/>
    <dgm:cxn modelId="{BBC699E0-DE07-467A-A8B4-A8C774656D66}" srcId="{36748915-8AEC-4E9B-B6E7-9631BD30B2E1}" destId="{EB2F9F4D-4332-4969-8595-53864716C6F7}" srcOrd="4" destOrd="0" parTransId="{D2E5284C-0628-4139-8D49-5319E4A73DB6}" sibTransId="{65B4B67C-F1A5-42DA-9239-EAF6DF4CC03F}"/>
    <dgm:cxn modelId="{5BB28007-F466-4588-9ED0-069914676EBA}" type="presOf" srcId="{8B560F98-F366-4F8E-A600-02D8FAE04701}" destId="{58B82020-5F00-416E-B2D8-2966ED02F77E}" srcOrd="0" destOrd="0" presId="urn:microsoft.com/office/officeart/2008/layout/LinedList"/>
    <dgm:cxn modelId="{74722230-A734-4DA0-A9EF-E2BDF36BEF09}" type="presOf" srcId="{EB2F9F4D-4332-4969-8595-53864716C6F7}" destId="{EA3FD0E0-427F-49AE-8ABC-226BBAA1EC17}" srcOrd="0" destOrd="0" presId="urn:microsoft.com/office/officeart/2008/layout/LinedList"/>
    <dgm:cxn modelId="{519F2B34-F463-4CF2-9BCB-0854E1E2809F}" type="presParOf" srcId="{F37294F8-91FF-4C8C-B2BB-648EDF912AD0}" destId="{845A4F0F-44C1-4464-9528-F62A4B0A9828}" srcOrd="0" destOrd="0" presId="urn:microsoft.com/office/officeart/2008/layout/LinedList"/>
    <dgm:cxn modelId="{C0BC0856-6C81-487D-BA7C-91214957A7F9}" type="presParOf" srcId="{F37294F8-91FF-4C8C-B2BB-648EDF912AD0}" destId="{EFFA3B30-371D-450D-8CCA-8FD02BD06C45}" srcOrd="1" destOrd="0" presId="urn:microsoft.com/office/officeart/2008/layout/LinedList"/>
    <dgm:cxn modelId="{47BE16FD-F9A9-40FF-90E3-497CED3E144A}" type="presParOf" srcId="{EFFA3B30-371D-450D-8CCA-8FD02BD06C45}" destId="{36820AD2-FA37-4656-ADB9-C30FEA117E59}" srcOrd="0" destOrd="0" presId="urn:microsoft.com/office/officeart/2008/layout/LinedList"/>
    <dgm:cxn modelId="{CB2055F4-3936-4396-A0B6-782627FD8212}" type="presParOf" srcId="{EFFA3B30-371D-450D-8CCA-8FD02BD06C45}" destId="{49F3EECB-21CA-4A3A-9D2F-275DEBE8E7AF}" srcOrd="1" destOrd="0" presId="urn:microsoft.com/office/officeart/2008/layout/LinedList"/>
    <dgm:cxn modelId="{5A77F5BE-BF97-441B-9688-5878F6EC3D92}" type="presParOf" srcId="{F37294F8-91FF-4C8C-B2BB-648EDF912AD0}" destId="{9F8CE1B7-9293-455B-BEAB-A84843D3EDBB}" srcOrd="2" destOrd="0" presId="urn:microsoft.com/office/officeart/2008/layout/LinedList"/>
    <dgm:cxn modelId="{7B310BEA-B9F6-4CFF-8327-31A4E3750903}" type="presParOf" srcId="{F37294F8-91FF-4C8C-B2BB-648EDF912AD0}" destId="{B2C52A70-3702-40C4-B4D2-48756512690C}" srcOrd="3" destOrd="0" presId="urn:microsoft.com/office/officeart/2008/layout/LinedList"/>
    <dgm:cxn modelId="{979314DC-4FCF-4F68-81E4-8C836822D06C}" type="presParOf" srcId="{B2C52A70-3702-40C4-B4D2-48756512690C}" destId="{5DADCDFF-5C27-4C6B-B6A7-EF59A47FC4D3}" srcOrd="0" destOrd="0" presId="urn:microsoft.com/office/officeart/2008/layout/LinedList"/>
    <dgm:cxn modelId="{AED57E7F-8E7A-4140-AFB5-A8D87644271E}" type="presParOf" srcId="{B2C52A70-3702-40C4-B4D2-48756512690C}" destId="{730F4844-5264-43A5-919F-0E158CE5E213}" srcOrd="1" destOrd="0" presId="urn:microsoft.com/office/officeart/2008/layout/LinedList"/>
    <dgm:cxn modelId="{33E71693-F0BE-4F80-84A0-E9B891117472}" type="presParOf" srcId="{F37294F8-91FF-4C8C-B2BB-648EDF912AD0}" destId="{2DE89376-EBDA-4B00-888E-872FCD4C0BF2}" srcOrd="4" destOrd="0" presId="urn:microsoft.com/office/officeart/2008/layout/LinedList"/>
    <dgm:cxn modelId="{A90E9A5F-20ED-494D-9136-3EE3C6800928}" type="presParOf" srcId="{F37294F8-91FF-4C8C-B2BB-648EDF912AD0}" destId="{2095DD75-908B-44FB-A168-E40925132488}" srcOrd="5" destOrd="0" presId="urn:microsoft.com/office/officeart/2008/layout/LinedList"/>
    <dgm:cxn modelId="{95C75586-89EA-4EBE-A897-465B52F096DE}" type="presParOf" srcId="{2095DD75-908B-44FB-A168-E40925132488}" destId="{B315C9CC-F442-4FC9-AF3B-C8BAB4E5656F}" srcOrd="0" destOrd="0" presId="urn:microsoft.com/office/officeart/2008/layout/LinedList"/>
    <dgm:cxn modelId="{5406FDA6-2BAE-40D8-B1D6-8741E245D9E0}" type="presParOf" srcId="{2095DD75-908B-44FB-A168-E40925132488}" destId="{859E4C40-2A9C-4945-AC4B-DC35BAFFDEE0}" srcOrd="1" destOrd="0" presId="urn:microsoft.com/office/officeart/2008/layout/LinedList"/>
    <dgm:cxn modelId="{2889E187-DD39-4AA5-ACEC-FE116B6B7CAD}" type="presParOf" srcId="{F37294F8-91FF-4C8C-B2BB-648EDF912AD0}" destId="{5BD406C5-C227-4E68-91F9-B75B597B4D6D}" srcOrd="6" destOrd="0" presId="urn:microsoft.com/office/officeart/2008/layout/LinedList"/>
    <dgm:cxn modelId="{00FBA4E5-2FF9-4EE9-8813-D76CA1242FFD}" type="presParOf" srcId="{F37294F8-91FF-4C8C-B2BB-648EDF912AD0}" destId="{F2CD4694-D3C3-4454-BA72-1AC72A9496ED}" srcOrd="7" destOrd="0" presId="urn:microsoft.com/office/officeart/2008/layout/LinedList"/>
    <dgm:cxn modelId="{D4853FBE-EEF8-4EBD-AB28-EC93BFF9E099}" type="presParOf" srcId="{F2CD4694-D3C3-4454-BA72-1AC72A9496ED}" destId="{35B81D61-A76A-4271-8075-1C1AE4277555}" srcOrd="0" destOrd="0" presId="urn:microsoft.com/office/officeart/2008/layout/LinedList"/>
    <dgm:cxn modelId="{E8677E35-7D2F-4ADE-AEFD-A3C8F6F1B6A0}" type="presParOf" srcId="{F2CD4694-D3C3-4454-BA72-1AC72A9496ED}" destId="{A4346DB8-0BEF-4C70-AB67-C3C6FA04C6FB}" srcOrd="1" destOrd="0" presId="urn:microsoft.com/office/officeart/2008/layout/LinedList"/>
    <dgm:cxn modelId="{E7849294-F986-40C6-B915-AD4A9569CB26}" type="presParOf" srcId="{F37294F8-91FF-4C8C-B2BB-648EDF912AD0}" destId="{8DCB2D2E-6F56-4BF1-BD45-34CC3E210421}" srcOrd="8" destOrd="0" presId="urn:microsoft.com/office/officeart/2008/layout/LinedList"/>
    <dgm:cxn modelId="{697CE755-E83C-4F8D-8A01-2BC66E5BB671}" type="presParOf" srcId="{F37294F8-91FF-4C8C-B2BB-648EDF912AD0}" destId="{AE789F07-89F3-4DE5-94B8-ABE050E6F5F2}" srcOrd="9" destOrd="0" presId="urn:microsoft.com/office/officeart/2008/layout/LinedList"/>
    <dgm:cxn modelId="{C47DDECE-BDA8-4E25-8341-C9DF640DC4D5}" type="presParOf" srcId="{AE789F07-89F3-4DE5-94B8-ABE050E6F5F2}" destId="{EA3FD0E0-427F-49AE-8ABC-226BBAA1EC17}" srcOrd="0" destOrd="0" presId="urn:microsoft.com/office/officeart/2008/layout/LinedList"/>
    <dgm:cxn modelId="{992B8DAF-F76F-4C1A-BCDE-76918C73922E}" type="presParOf" srcId="{AE789F07-89F3-4DE5-94B8-ABE050E6F5F2}" destId="{821C65C3-53BE-4252-B807-BD382B770F7A}" srcOrd="1" destOrd="0" presId="urn:microsoft.com/office/officeart/2008/layout/LinedList"/>
    <dgm:cxn modelId="{D63C08E5-13D0-494B-88EB-97FC16E504B7}" type="presParOf" srcId="{F37294F8-91FF-4C8C-B2BB-648EDF912AD0}" destId="{2974FC53-DEFE-421E-AAC0-CEA5174A75D2}" srcOrd="10" destOrd="0" presId="urn:microsoft.com/office/officeart/2008/layout/LinedList"/>
    <dgm:cxn modelId="{4E95101E-E228-4337-8973-0274F7807A5F}" type="presParOf" srcId="{F37294F8-91FF-4C8C-B2BB-648EDF912AD0}" destId="{1249F853-39B2-479D-A2AA-4519F5865FBA}" srcOrd="11" destOrd="0" presId="urn:microsoft.com/office/officeart/2008/layout/LinedList"/>
    <dgm:cxn modelId="{C4B8C6B8-2907-48DA-B685-5EAB0D983E23}" type="presParOf" srcId="{1249F853-39B2-479D-A2AA-4519F5865FBA}" destId="{58B82020-5F00-416E-B2D8-2966ED02F77E}" srcOrd="0" destOrd="0" presId="urn:microsoft.com/office/officeart/2008/layout/LinedList"/>
    <dgm:cxn modelId="{0263301B-774A-408C-9254-0D3FEA325603}" type="presParOf" srcId="{1249F853-39B2-479D-A2AA-4519F5865FBA}" destId="{29290262-B87E-4DF8-BFF2-7B87F103EA7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748915-8AEC-4E9B-B6E7-9631BD30B2E1}"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IN"/>
        </a:p>
      </dgm:t>
    </dgm:pt>
    <dgm:pt modelId="{9CE524D7-4AFB-4216-AC93-3D2B9B32B25F}">
      <dgm:prSet custT="1"/>
      <dgm:spPr/>
      <dgm:t>
        <a:bodyPr/>
        <a:lstStyle/>
        <a:p>
          <a:pPr rtl="0"/>
          <a:r>
            <a:rPr lang="en-US" sz="1800" b="0" i="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Focus on optimizing retail operations in Bengaluru, Chennai and Hyderabad cities to maximize profitability, while also exploring expansion opportunities in other promising cities.</a:t>
          </a:r>
          <a:endParaRPr lang="en-IN" sz="1800" dirty="0">
            <a:solidFill>
              <a:srgbClr val="92D050"/>
            </a:solidFill>
            <a:effectLst/>
            <a:latin typeface="Berlin Sans FB" panose="020E0602020502020306" pitchFamily="34" charset="0"/>
          </a:endParaRPr>
        </a:p>
      </dgm:t>
    </dgm:pt>
    <dgm:pt modelId="{515D1F86-8005-434B-95D6-582A6767A2BB}" type="parTrans" cxnId="{DCD57DD2-F3FB-416D-8127-AECA876D26B1}">
      <dgm:prSet/>
      <dgm:spPr/>
      <dgm:t>
        <a:bodyPr/>
        <a:lstStyle/>
        <a:p>
          <a:endParaRPr lang="en-IN"/>
        </a:p>
      </dgm:t>
    </dgm:pt>
    <dgm:pt modelId="{AA15AABB-965F-4558-95C0-068EECB2B88E}" type="sibTrans" cxnId="{DCD57DD2-F3FB-416D-8127-AECA876D26B1}">
      <dgm:prSet/>
      <dgm:spPr/>
      <dgm:t>
        <a:bodyPr/>
        <a:lstStyle/>
        <a:p>
          <a:endParaRPr lang="en-IN"/>
        </a:p>
      </dgm:t>
    </dgm:pt>
    <dgm:pt modelId="{5B9CF9A0-C074-4A96-AB3A-3FCB22A57708}">
      <dgm:prSet custT="1"/>
      <dgm:spPr/>
      <dgm:t>
        <a:bodyPr/>
        <a:lstStyle/>
        <a:p>
          <a:pPr rtl="0"/>
          <a:r>
            <a:rPr lang="en-US" sz="1800" b="0" i="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Given the significant contribution from top 3 cities i.e. in Bengaluru, Chennai &amp; Hyderabad, focus on customer engagement, retention strategies, and operational efficiency to further boost sales and revenue. </a:t>
          </a:r>
          <a:endParaRPr lang="en-IN" sz="1800" dirty="0">
            <a:solidFill>
              <a:srgbClr val="92D050"/>
            </a:solidFill>
            <a:effectLst/>
            <a:latin typeface="Berlin Sans FB" panose="020E0602020502020306" pitchFamily="34" charset="0"/>
          </a:endParaRPr>
        </a:p>
      </dgm:t>
    </dgm:pt>
    <dgm:pt modelId="{52432BA5-BCDC-49E7-B0FF-889CB8FBBA12}" type="parTrans" cxnId="{A6F31246-233B-46A6-BBF5-0D4D612E7BF1}">
      <dgm:prSet/>
      <dgm:spPr/>
      <dgm:t>
        <a:bodyPr/>
        <a:lstStyle/>
        <a:p>
          <a:endParaRPr lang="en-IN"/>
        </a:p>
      </dgm:t>
    </dgm:pt>
    <dgm:pt modelId="{87D85C95-6981-4F43-BA54-212082BE4F08}" type="sibTrans" cxnId="{A6F31246-233B-46A6-BBF5-0D4D612E7BF1}">
      <dgm:prSet/>
      <dgm:spPr/>
      <dgm:t>
        <a:bodyPr/>
        <a:lstStyle/>
        <a:p>
          <a:endParaRPr lang="en-IN"/>
        </a:p>
      </dgm:t>
    </dgm:pt>
    <dgm:pt modelId="{1F8F1E27-A581-4B83-BA84-04FE8FFA6FC9}">
      <dgm:prSet custT="1"/>
      <dgm:spPr/>
      <dgm:t>
        <a:bodyPr/>
        <a:lstStyle/>
        <a:p>
          <a:pPr rtl="0"/>
          <a:r>
            <a:rPr lang="en-US" sz="1800" b="0" i="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Consider leveraging similar promotions for other high-value products to stimulate sales and attract customers. </a:t>
          </a:r>
          <a:endParaRPr lang="en-IN" sz="1800" dirty="0">
            <a:solidFill>
              <a:srgbClr val="92D050"/>
            </a:solidFill>
            <a:effectLst/>
            <a:latin typeface="Berlin Sans FB" panose="020E0602020502020306" pitchFamily="34" charset="0"/>
          </a:endParaRPr>
        </a:p>
      </dgm:t>
    </dgm:pt>
    <dgm:pt modelId="{A6A258DF-35E5-4C0E-BFDD-F064E1E37D0D}" type="parTrans" cxnId="{FF9C18EA-0C59-4E08-933F-E82006607A67}">
      <dgm:prSet/>
      <dgm:spPr/>
      <dgm:t>
        <a:bodyPr/>
        <a:lstStyle/>
        <a:p>
          <a:endParaRPr lang="en-IN"/>
        </a:p>
      </dgm:t>
    </dgm:pt>
    <dgm:pt modelId="{3A08BC16-6EE4-4976-8CAD-544283F965E4}" type="sibTrans" cxnId="{FF9C18EA-0C59-4E08-933F-E82006607A67}">
      <dgm:prSet/>
      <dgm:spPr/>
      <dgm:t>
        <a:bodyPr/>
        <a:lstStyle/>
        <a:p>
          <a:endParaRPr lang="en-IN"/>
        </a:p>
      </dgm:t>
    </dgm:pt>
    <dgm:pt modelId="{038257FF-CEEE-4E53-AB8D-6E7A8BB5C67A}">
      <dgm:prSet custT="1"/>
      <dgm:spPr/>
      <dgm:t>
        <a:bodyPr/>
        <a:lstStyle/>
        <a:p>
          <a:pPr rtl="0"/>
          <a:r>
            <a:rPr lang="en-US" sz="1800" b="0" i="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Continue investing in impactful promotional campaigns during festive seasons and analyze campaign strategies to replicate success in future campaigns. </a:t>
          </a:r>
          <a:endParaRPr lang="en-IN" sz="1800" dirty="0">
            <a:solidFill>
              <a:srgbClr val="92D050"/>
            </a:solidFill>
            <a:effectLst/>
            <a:latin typeface="Berlin Sans FB" panose="020E0602020502020306" pitchFamily="34" charset="0"/>
          </a:endParaRPr>
        </a:p>
      </dgm:t>
    </dgm:pt>
    <dgm:pt modelId="{4AD346D7-9CF6-48F3-8276-59DFE1306F3E}" type="parTrans" cxnId="{6DFFE9C4-6E75-4685-A58B-E49890F2DA63}">
      <dgm:prSet/>
      <dgm:spPr/>
      <dgm:t>
        <a:bodyPr/>
        <a:lstStyle/>
        <a:p>
          <a:endParaRPr lang="en-IN"/>
        </a:p>
      </dgm:t>
    </dgm:pt>
    <dgm:pt modelId="{780F70C0-A8B7-4813-A21D-10642E415EDF}" type="sibTrans" cxnId="{6DFFE9C4-6E75-4685-A58B-E49890F2DA63}">
      <dgm:prSet/>
      <dgm:spPr/>
      <dgm:t>
        <a:bodyPr/>
        <a:lstStyle/>
        <a:p>
          <a:endParaRPr lang="en-IN"/>
        </a:p>
      </dgm:t>
    </dgm:pt>
    <dgm:pt modelId="{EB2F9F4D-4332-4969-8595-53864716C6F7}">
      <dgm:prSet custT="1"/>
      <dgm:spPr/>
      <dgm:t>
        <a:bodyPr/>
        <a:lstStyle/>
        <a:p>
          <a:pPr rtl="0"/>
          <a:r>
            <a:rPr lang="en-US" sz="1800" b="0" i="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Allocate resources and marketing efforts towards categories with higher ISU% to capitalize on seasonal demand and maximize incremental sales. </a:t>
          </a:r>
          <a:endParaRPr lang="en-IN" sz="1800" dirty="0">
            <a:solidFill>
              <a:srgbClr val="92D050"/>
            </a:solidFill>
            <a:effectLst/>
            <a:latin typeface="Berlin Sans FB" panose="020E0602020502020306" pitchFamily="34" charset="0"/>
          </a:endParaRPr>
        </a:p>
      </dgm:t>
    </dgm:pt>
    <dgm:pt modelId="{D2E5284C-0628-4139-8D49-5319E4A73DB6}" type="parTrans" cxnId="{BBC699E0-DE07-467A-A8B4-A8C774656D66}">
      <dgm:prSet/>
      <dgm:spPr/>
      <dgm:t>
        <a:bodyPr/>
        <a:lstStyle/>
        <a:p>
          <a:endParaRPr lang="en-IN"/>
        </a:p>
      </dgm:t>
    </dgm:pt>
    <dgm:pt modelId="{65B4B67C-F1A5-42DA-9239-EAF6DF4CC03F}" type="sibTrans" cxnId="{BBC699E0-DE07-467A-A8B4-A8C774656D66}">
      <dgm:prSet/>
      <dgm:spPr/>
      <dgm:t>
        <a:bodyPr/>
        <a:lstStyle/>
        <a:p>
          <a:endParaRPr lang="en-IN"/>
        </a:p>
      </dgm:t>
    </dgm:pt>
    <dgm:pt modelId="{8B560F98-F366-4F8E-A600-02D8FAE04701}">
      <dgm:prSet custT="1"/>
      <dgm:spPr/>
      <dgm:t>
        <a:bodyPr/>
        <a:lstStyle/>
        <a:p>
          <a:pPr rtl="0"/>
          <a:r>
            <a:rPr lang="en-US" sz="1800" b="0" i="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Prioritize the top-performing products in promotional activities and ensure sufficient stock availability to meet increased demand.</a:t>
          </a:r>
          <a:endParaRPr lang="en-IN" sz="1800" dirty="0">
            <a:solidFill>
              <a:srgbClr val="92D050"/>
            </a:solidFill>
            <a:effectLst/>
            <a:latin typeface="Berlin Sans FB" panose="020E0602020502020306" pitchFamily="34" charset="0"/>
          </a:endParaRPr>
        </a:p>
      </dgm:t>
    </dgm:pt>
    <dgm:pt modelId="{030072F2-40D6-424A-98F7-F50852F24BAE}" type="parTrans" cxnId="{90FE098C-81FA-438E-9304-A6F939BBC2EF}">
      <dgm:prSet/>
      <dgm:spPr/>
      <dgm:t>
        <a:bodyPr/>
        <a:lstStyle/>
        <a:p>
          <a:endParaRPr lang="en-IN"/>
        </a:p>
      </dgm:t>
    </dgm:pt>
    <dgm:pt modelId="{0EC62DD2-5A2B-4ACB-804B-94CA4D7B5950}" type="sibTrans" cxnId="{90FE098C-81FA-438E-9304-A6F939BBC2EF}">
      <dgm:prSet/>
      <dgm:spPr/>
      <dgm:t>
        <a:bodyPr/>
        <a:lstStyle/>
        <a:p>
          <a:endParaRPr lang="en-IN"/>
        </a:p>
      </dgm:t>
    </dgm:pt>
    <dgm:pt modelId="{F37294F8-91FF-4C8C-B2BB-648EDF912AD0}" type="pres">
      <dgm:prSet presAssocID="{36748915-8AEC-4E9B-B6E7-9631BD30B2E1}" presName="vert0" presStyleCnt="0">
        <dgm:presLayoutVars>
          <dgm:dir/>
          <dgm:animOne val="branch"/>
          <dgm:animLvl val="lvl"/>
        </dgm:presLayoutVars>
      </dgm:prSet>
      <dgm:spPr/>
      <dgm:t>
        <a:bodyPr/>
        <a:lstStyle/>
        <a:p>
          <a:endParaRPr lang="en-IN"/>
        </a:p>
      </dgm:t>
    </dgm:pt>
    <dgm:pt modelId="{845A4F0F-44C1-4464-9528-F62A4B0A9828}" type="pres">
      <dgm:prSet presAssocID="{9CE524D7-4AFB-4216-AC93-3D2B9B32B25F}" presName="thickLine" presStyleLbl="alignNode1" presStyleIdx="0" presStyleCnt="6"/>
      <dgm:spPr/>
    </dgm:pt>
    <dgm:pt modelId="{EFFA3B30-371D-450D-8CCA-8FD02BD06C45}" type="pres">
      <dgm:prSet presAssocID="{9CE524D7-4AFB-4216-AC93-3D2B9B32B25F}" presName="horz1" presStyleCnt="0"/>
      <dgm:spPr/>
    </dgm:pt>
    <dgm:pt modelId="{36820AD2-FA37-4656-ADB9-C30FEA117E59}" type="pres">
      <dgm:prSet presAssocID="{9CE524D7-4AFB-4216-AC93-3D2B9B32B25F}" presName="tx1" presStyleLbl="revTx" presStyleIdx="0" presStyleCnt="6"/>
      <dgm:spPr/>
      <dgm:t>
        <a:bodyPr/>
        <a:lstStyle/>
        <a:p>
          <a:endParaRPr lang="en-IN"/>
        </a:p>
      </dgm:t>
    </dgm:pt>
    <dgm:pt modelId="{49F3EECB-21CA-4A3A-9D2F-275DEBE8E7AF}" type="pres">
      <dgm:prSet presAssocID="{9CE524D7-4AFB-4216-AC93-3D2B9B32B25F}" presName="vert1" presStyleCnt="0"/>
      <dgm:spPr/>
    </dgm:pt>
    <dgm:pt modelId="{9F8CE1B7-9293-455B-BEAB-A84843D3EDBB}" type="pres">
      <dgm:prSet presAssocID="{5B9CF9A0-C074-4A96-AB3A-3FCB22A57708}" presName="thickLine" presStyleLbl="alignNode1" presStyleIdx="1" presStyleCnt="6"/>
      <dgm:spPr/>
    </dgm:pt>
    <dgm:pt modelId="{B2C52A70-3702-40C4-B4D2-48756512690C}" type="pres">
      <dgm:prSet presAssocID="{5B9CF9A0-C074-4A96-AB3A-3FCB22A57708}" presName="horz1" presStyleCnt="0"/>
      <dgm:spPr/>
    </dgm:pt>
    <dgm:pt modelId="{5DADCDFF-5C27-4C6B-B6A7-EF59A47FC4D3}" type="pres">
      <dgm:prSet presAssocID="{5B9CF9A0-C074-4A96-AB3A-3FCB22A57708}" presName="tx1" presStyleLbl="revTx" presStyleIdx="1" presStyleCnt="6"/>
      <dgm:spPr/>
      <dgm:t>
        <a:bodyPr/>
        <a:lstStyle/>
        <a:p>
          <a:endParaRPr lang="en-IN"/>
        </a:p>
      </dgm:t>
    </dgm:pt>
    <dgm:pt modelId="{730F4844-5264-43A5-919F-0E158CE5E213}" type="pres">
      <dgm:prSet presAssocID="{5B9CF9A0-C074-4A96-AB3A-3FCB22A57708}" presName="vert1" presStyleCnt="0"/>
      <dgm:spPr/>
    </dgm:pt>
    <dgm:pt modelId="{2DE89376-EBDA-4B00-888E-872FCD4C0BF2}" type="pres">
      <dgm:prSet presAssocID="{1F8F1E27-A581-4B83-BA84-04FE8FFA6FC9}" presName="thickLine" presStyleLbl="alignNode1" presStyleIdx="2" presStyleCnt="6"/>
      <dgm:spPr/>
    </dgm:pt>
    <dgm:pt modelId="{2095DD75-908B-44FB-A168-E40925132488}" type="pres">
      <dgm:prSet presAssocID="{1F8F1E27-A581-4B83-BA84-04FE8FFA6FC9}" presName="horz1" presStyleCnt="0"/>
      <dgm:spPr/>
    </dgm:pt>
    <dgm:pt modelId="{B315C9CC-F442-4FC9-AF3B-C8BAB4E5656F}" type="pres">
      <dgm:prSet presAssocID="{1F8F1E27-A581-4B83-BA84-04FE8FFA6FC9}" presName="tx1" presStyleLbl="revTx" presStyleIdx="2" presStyleCnt="6"/>
      <dgm:spPr/>
      <dgm:t>
        <a:bodyPr/>
        <a:lstStyle/>
        <a:p>
          <a:endParaRPr lang="en-IN"/>
        </a:p>
      </dgm:t>
    </dgm:pt>
    <dgm:pt modelId="{859E4C40-2A9C-4945-AC4B-DC35BAFFDEE0}" type="pres">
      <dgm:prSet presAssocID="{1F8F1E27-A581-4B83-BA84-04FE8FFA6FC9}" presName="vert1" presStyleCnt="0"/>
      <dgm:spPr/>
    </dgm:pt>
    <dgm:pt modelId="{5BD406C5-C227-4E68-91F9-B75B597B4D6D}" type="pres">
      <dgm:prSet presAssocID="{038257FF-CEEE-4E53-AB8D-6E7A8BB5C67A}" presName="thickLine" presStyleLbl="alignNode1" presStyleIdx="3" presStyleCnt="6"/>
      <dgm:spPr/>
    </dgm:pt>
    <dgm:pt modelId="{F2CD4694-D3C3-4454-BA72-1AC72A9496ED}" type="pres">
      <dgm:prSet presAssocID="{038257FF-CEEE-4E53-AB8D-6E7A8BB5C67A}" presName="horz1" presStyleCnt="0"/>
      <dgm:spPr/>
    </dgm:pt>
    <dgm:pt modelId="{35B81D61-A76A-4271-8075-1C1AE4277555}" type="pres">
      <dgm:prSet presAssocID="{038257FF-CEEE-4E53-AB8D-6E7A8BB5C67A}" presName="tx1" presStyleLbl="revTx" presStyleIdx="3" presStyleCnt="6"/>
      <dgm:spPr/>
      <dgm:t>
        <a:bodyPr/>
        <a:lstStyle/>
        <a:p>
          <a:endParaRPr lang="en-IN"/>
        </a:p>
      </dgm:t>
    </dgm:pt>
    <dgm:pt modelId="{A4346DB8-0BEF-4C70-AB67-C3C6FA04C6FB}" type="pres">
      <dgm:prSet presAssocID="{038257FF-CEEE-4E53-AB8D-6E7A8BB5C67A}" presName="vert1" presStyleCnt="0"/>
      <dgm:spPr/>
    </dgm:pt>
    <dgm:pt modelId="{8DCB2D2E-6F56-4BF1-BD45-34CC3E210421}" type="pres">
      <dgm:prSet presAssocID="{EB2F9F4D-4332-4969-8595-53864716C6F7}" presName="thickLine" presStyleLbl="alignNode1" presStyleIdx="4" presStyleCnt="6"/>
      <dgm:spPr/>
    </dgm:pt>
    <dgm:pt modelId="{AE789F07-89F3-4DE5-94B8-ABE050E6F5F2}" type="pres">
      <dgm:prSet presAssocID="{EB2F9F4D-4332-4969-8595-53864716C6F7}" presName="horz1" presStyleCnt="0"/>
      <dgm:spPr/>
    </dgm:pt>
    <dgm:pt modelId="{EA3FD0E0-427F-49AE-8ABC-226BBAA1EC17}" type="pres">
      <dgm:prSet presAssocID="{EB2F9F4D-4332-4969-8595-53864716C6F7}" presName="tx1" presStyleLbl="revTx" presStyleIdx="4" presStyleCnt="6"/>
      <dgm:spPr/>
      <dgm:t>
        <a:bodyPr/>
        <a:lstStyle/>
        <a:p>
          <a:endParaRPr lang="en-IN"/>
        </a:p>
      </dgm:t>
    </dgm:pt>
    <dgm:pt modelId="{821C65C3-53BE-4252-B807-BD382B770F7A}" type="pres">
      <dgm:prSet presAssocID="{EB2F9F4D-4332-4969-8595-53864716C6F7}" presName="vert1" presStyleCnt="0"/>
      <dgm:spPr/>
    </dgm:pt>
    <dgm:pt modelId="{2974FC53-DEFE-421E-AAC0-CEA5174A75D2}" type="pres">
      <dgm:prSet presAssocID="{8B560F98-F366-4F8E-A600-02D8FAE04701}" presName="thickLine" presStyleLbl="alignNode1" presStyleIdx="5" presStyleCnt="6"/>
      <dgm:spPr/>
    </dgm:pt>
    <dgm:pt modelId="{1249F853-39B2-479D-A2AA-4519F5865FBA}" type="pres">
      <dgm:prSet presAssocID="{8B560F98-F366-4F8E-A600-02D8FAE04701}" presName="horz1" presStyleCnt="0"/>
      <dgm:spPr/>
    </dgm:pt>
    <dgm:pt modelId="{58B82020-5F00-416E-B2D8-2966ED02F77E}" type="pres">
      <dgm:prSet presAssocID="{8B560F98-F366-4F8E-A600-02D8FAE04701}" presName="tx1" presStyleLbl="revTx" presStyleIdx="5" presStyleCnt="6"/>
      <dgm:spPr/>
      <dgm:t>
        <a:bodyPr/>
        <a:lstStyle/>
        <a:p>
          <a:endParaRPr lang="en-IN"/>
        </a:p>
      </dgm:t>
    </dgm:pt>
    <dgm:pt modelId="{29290262-B87E-4DF8-BFF2-7B87F103EA7A}" type="pres">
      <dgm:prSet presAssocID="{8B560F98-F366-4F8E-A600-02D8FAE04701}" presName="vert1" presStyleCnt="0"/>
      <dgm:spPr/>
    </dgm:pt>
  </dgm:ptLst>
  <dgm:cxnLst>
    <dgm:cxn modelId="{7BEF5D2B-80B0-4779-BDC8-C03462C6E5B3}" type="presOf" srcId="{EB2F9F4D-4332-4969-8595-53864716C6F7}" destId="{EA3FD0E0-427F-49AE-8ABC-226BBAA1EC17}" srcOrd="0" destOrd="0" presId="urn:microsoft.com/office/officeart/2008/layout/LinedList"/>
    <dgm:cxn modelId="{E018D714-039A-4C2A-A221-77054E515914}" type="presOf" srcId="{1F8F1E27-A581-4B83-BA84-04FE8FFA6FC9}" destId="{B315C9CC-F442-4FC9-AF3B-C8BAB4E5656F}" srcOrd="0" destOrd="0" presId="urn:microsoft.com/office/officeart/2008/layout/LinedList"/>
    <dgm:cxn modelId="{6DFFE9C4-6E75-4685-A58B-E49890F2DA63}" srcId="{36748915-8AEC-4E9B-B6E7-9631BD30B2E1}" destId="{038257FF-CEEE-4E53-AB8D-6E7A8BB5C67A}" srcOrd="3" destOrd="0" parTransId="{4AD346D7-9CF6-48F3-8276-59DFE1306F3E}" sibTransId="{780F70C0-A8B7-4813-A21D-10642E415EDF}"/>
    <dgm:cxn modelId="{C9C116A5-680D-4C77-BBCF-8A79E21647CC}" type="presOf" srcId="{038257FF-CEEE-4E53-AB8D-6E7A8BB5C67A}" destId="{35B81D61-A76A-4271-8075-1C1AE4277555}" srcOrd="0" destOrd="0" presId="urn:microsoft.com/office/officeart/2008/layout/LinedList"/>
    <dgm:cxn modelId="{FF9C18EA-0C59-4E08-933F-E82006607A67}" srcId="{36748915-8AEC-4E9B-B6E7-9631BD30B2E1}" destId="{1F8F1E27-A581-4B83-BA84-04FE8FFA6FC9}" srcOrd="2" destOrd="0" parTransId="{A6A258DF-35E5-4C0E-BFDD-F064E1E37D0D}" sibTransId="{3A08BC16-6EE4-4976-8CAD-544283F965E4}"/>
    <dgm:cxn modelId="{4D207DC8-3006-49C6-9B4C-D60DB7FFAEC4}" type="presOf" srcId="{9CE524D7-4AFB-4216-AC93-3D2B9B32B25F}" destId="{36820AD2-FA37-4656-ADB9-C30FEA117E59}" srcOrd="0" destOrd="0" presId="urn:microsoft.com/office/officeart/2008/layout/LinedList"/>
    <dgm:cxn modelId="{A6F31246-233B-46A6-BBF5-0D4D612E7BF1}" srcId="{36748915-8AEC-4E9B-B6E7-9631BD30B2E1}" destId="{5B9CF9A0-C074-4A96-AB3A-3FCB22A57708}" srcOrd="1" destOrd="0" parTransId="{52432BA5-BCDC-49E7-B0FF-889CB8FBBA12}" sibTransId="{87D85C95-6981-4F43-BA54-212082BE4F08}"/>
    <dgm:cxn modelId="{43D4D0FF-1BAA-4189-B63A-B7E7A892DE23}" type="presOf" srcId="{36748915-8AEC-4E9B-B6E7-9631BD30B2E1}" destId="{F37294F8-91FF-4C8C-B2BB-648EDF912AD0}" srcOrd="0" destOrd="0" presId="urn:microsoft.com/office/officeart/2008/layout/LinedList"/>
    <dgm:cxn modelId="{A8AB78EF-08B0-4B61-B96D-5B58AEFB6935}" type="presOf" srcId="{5B9CF9A0-C074-4A96-AB3A-3FCB22A57708}" destId="{5DADCDFF-5C27-4C6B-B6A7-EF59A47FC4D3}" srcOrd="0" destOrd="0" presId="urn:microsoft.com/office/officeart/2008/layout/LinedList"/>
    <dgm:cxn modelId="{90FE098C-81FA-438E-9304-A6F939BBC2EF}" srcId="{36748915-8AEC-4E9B-B6E7-9631BD30B2E1}" destId="{8B560F98-F366-4F8E-A600-02D8FAE04701}" srcOrd="5" destOrd="0" parTransId="{030072F2-40D6-424A-98F7-F50852F24BAE}" sibTransId="{0EC62DD2-5A2B-4ACB-804B-94CA4D7B5950}"/>
    <dgm:cxn modelId="{BBC699E0-DE07-467A-A8B4-A8C774656D66}" srcId="{36748915-8AEC-4E9B-B6E7-9631BD30B2E1}" destId="{EB2F9F4D-4332-4969-8595-53864716C6F7}" srcOrd="4" destOrd="0" parTransId="{D2E5284C-0628-4139-8D49-5319E4A73DB6}" sibTransId="{65B4B67C-F1A5-42DA-9239-EAF6DF4CC03F}"/>
    <dgm:cxn modelId="{5A634D29-6A5E-4EA4-845E-569F4CAD911B}" type="presOf" srcId="{8B560F98-F366-4F8E-A600-02D8FAE04701}" destId="{58B82020-5F00-416E-B2D8-2966ED02F77E}" srcOrd="0" destOrd="0" presId="urn:microsoft.com/office/officeart/2008/layout/LinedList"/>
    <dgm:cxn modelId="{DCD57DD2-F3FB-416D-8127-AECA876D26B1}" srcId="{36748915-8AEC-4E9B-B6E7-9631BD30B2E1}" destId="{9CE524D7-4AFB-4216-AC93-3D2B9B32B25F}" srcOrd="0" destOrd="0" parTransId="{515D1F86-8005-434B-95D6-582A6767A2BB}" sibTransId="{AA15AABB-965F-4558-95C0-068EECB2B88E}"/>
    <dgm:cxn modelId="{9BBD6D59-B355-4722-893A-EE16D1D61689}" type="presParOf" srcId="{F37294F8-91FF-4C8C-B2BB-648EDF912AD0}" destId="{845A4F0F-44C1-4464-9528-F62A4B0A9828}" srcOrd="0" destOrd="0" presId="urn:microsoft.com/office/officeart/2008/layout/LinedList"/>
    <dgm:cxn modelId="{B222369D-E694-4F7F-945B-EEB26BFE3A2F}" type="presParOf" srcId="{F37294F8-91FF-4C8C-B2BB-648EDF912AD0}" destId="{EFFA3B30-371D-450D-8CCA-8FD02BD06C45}" srcOrd="1" destOrd="0" presId="urn:microsoft.com/office/officeart/2008/layout/LinedList"/>
    <dgm:cxn modelId="{E1591644-1ED6-4E61-BC34-E6FB3F21C215}" type="presParOf" srcId="{EFFA3B30-371D-450D-8CCA-8FD02BD06C45}" destId="{36820AD2-FA37-4656-ADB9-C30FEA117E59}" srcOrd="0" destOrd="0" presId="urn:microsoft.com/office/officeart/2008/layout/LinedList"/>
    <dgm:cxn modelId="{B08E69F5-BBB3-4C45-9CBE-5B4B382161AE}" type="presParOf" srcId="{EFFA3B30-371D-450D-8CCA-8FD02BD06C45}" destId="{49F3EECB-21CA-4A3A-9D2F-275DEBE8E7AF}" srcOrd="1" destOrd="0" presId="urn:microsoft.com/office/officeart/2008/layout/LinedList"/>
    <dgm:cxn modelId="{EC80F3F6-101B-4ECA-B6AF-80D043C93736}" type="presParOf" srcId="{F37294F8-91FF-4C8C-B2BB-648EDF912AD0}" destId="{9F8CE1B7-9293-455B-BEAB-A84843D3EDBB}" srcOrd="2" destOrd="0" presId="urn:microsoft.com/office/officeart/2008/layout/LinedList"/>
    <dgm:cxn modelId="{CF9C82C8-0B93-4EB3-A044-B8F3F1AC8BC8}" type="presParOf" srcId="{F37294F8-91FF-4C8C-B2BB-648EDF912AD0}" destId="{B2C52A70-3702-40C4-B4D2-48756512690C}" srcOrd="3" destOrd="0" presId="urn:microsoft.com/office/officeart/2008/layout/LinedList"/>
    <dgm:cxn modelId="{1833ACAD-5A4D-4726-A1B6-23B04F7D06F7}" type="presParOf" srcId="{B2C52A70-3702-40C4-B4D2-48756512690C}" destId="{5DADCDFF-5C27-4C6B-B6A7-EF59A47FC4D3}" srcOrd="0" destOrd="0" presId="urn:microsoft.com/office/officeart/2008/layout/LinedList"/>
    <dgm:cxn modelId="{269E3376-928C-49DC-B53E-20068659C9DB}" type="presParOf" srcId="{B2C52A70-3702-40C4-B4D2-48756512690C}" destId="{730F4844-5264-43A5-919F-0E158CE5E213}" srcOrd="1" destOrd="0" presId="urn:microsoft.com/office/officeart/2008/layout/LinedList"/>
    <dgm:cxn modelId="{04C2695C-D475-411A-B1BF-0250DE807714}" type="presParOf" srcId="{F37294F8-91FF-4C8C-B2BB-648EDF912AD0}" destId="{2DE89376-EBDA-4B00-888E-872FCD4C0BF2}" srcOrd="4" destOrd="0" presId="urn:microsoft.com/office/officeart/2008/layout/LinedList"/>
    <dgm:cxn modelId="{8E5F9821-8489-4C04-AB66-2AA79DE9835E}" type="presParOf" srcId="{F37294F8-91FF-4C8C-B2BB-648EDF912AD0}" destId="{2095DD75-908B-44FB-A168-E40925132488}" srcOrd="5" destOrd="0" presId="urn:microsoft.com/office/officeart/2008/layout/LinedList"/>
    <dgm:cxn modelId="{B6FC6DAC-0391-4D48-985D-D361C6D4F7F9}" type="presParOf" srcId="{2095DD75-908B-44FB-A168-E40925132488}" destId="{B315C9CC-F442-4FC9-AF3B-C8BAB4E5656F}" srcOrd="0" destOrd="0" presId="urn:microsoft.com/office/officeart/2008/layout/LinedList"/>
    <dgm:cxn modelId="{C974F319-6020-472B-AAF2-C6A5CC401708}" type="presParOf" srcId="{2095DD75-908B-44FB-A168-E40925132488}" destId="{859E4C40-2A9C-4945-AC4B-DC35BAFFDEE0}" srcOrd="1" destOrd="0" presId="urn:microsoft.com/office/officeart/2008/layout/LinedList"/>
    <dgm:cxn modelId="{073F8E72-3E34-4593-843D-EBE2E7970078}" type="presParOf" srcId="{F37294F8-91FF-4C8C-B2BB-648EDF912AD0}" destId="{5BD406C5-C227-4E68-91F9-B75B597B4D6D}" srcOrd="6" destOrd="0" presId="urn:microsoft.com/office/officeart/2008/layout/LinedList"/>
    <dgm:cxn modelId="{A1075A92-2968-4EE4-B769-70962A93FEC4}" type="presParOf" srcId="{F37294F8-91FF-4C8C-B2BB-648EDF912AD0}" destId="{F2CD4694-D3C3-4454-BA72-1AC72A9496ED}" srcOrd="7" destOrd="0" presId="urn:microsoft.com/office/officeart/2008/layout/LinedList"/>
    <dgm:cxn modelId="{0E57C1B7-0A84-490C-901F-71A2ED1E5031}" type="presParOf" srcId="{F2CD4694-D3C3-4454-BA72-1AC72A9496ED}" destId="{35B81D61-A76A-4271-8075-1C1AE4277555}" srcOrd="0" destOrd="0" presId="urn:microsoft.com/office/officeart/2008/layout/LinedList"/>
    <dgm:cxn modelId="{EFD7D67F-EE75-4202-9003-4F0F3B593633}" type="presParOf" srcId="{F2CD4694-D3C3-4454-BA72-1AC72A9496ED}" destId="{A4346DB8-0BEF-4C70-AB67-C3C6FA04C6FB}" srcOrd="1" destOrd="0" presId="urn:microsoft.com/office/officeart/2008/layout/LinedList"/>
    <dgm:cxn modelId="{84041F00-5621-4740-BA1C-0A42759A1C15}" type="presParOf" srcId="{F37294F8-91FF-4C8C-B2BB-648EDF912AD0}" destId="{8DCB2D2E-6F56-4BF1-BD45-34CC3E210421}" srcOrd="8" destOrd="0" presId="urn:microsoft.com/office/officeart/2008/layout/LinedList"/>
    <dgm:cxn modelId="{866C90ED-7B58-403F-83D5-DB910BB83864}" type="presParOf" srcId="{F37294F8-91FF-4C8C-B2BB-648EDF912AD0}" destId="{AE789F07-89F3-4DE5-94B8-ABE050E6F5F2}" srcOrd="9" destOrd="0" presId="urn:microsoft.com/office/officeart/2008/layout/LinedList"/>
    <dgm:cxn modelId="{14752641-C775-468D-A8D5-C4515913315D}" type="presParOf" srcId="{AE789F07-89F3-4DE5-94B8-ABE050E6F5F2}" destId="{EA3FD0E0-427F-49AE-8ABC-226BBAA1EC17}" srcOrd="0" destOrd="0" presId="urn:microsoft.com/office/officeart/2008/layout/LinedList"/>
    <dgm:cxn modelId="{C021CD5B-1F1C-4A9E-AEE2-BA5E962FDDF3}" type="presParOf" srcId="{AE789F07-89F3-4DE5-94B8-ABE050E6F5F2}" destId="{821C65C3-53BE-4252-B807-BD382B770F7A}" srcOrd="1" destOrd="0" presId="urn:microsoft.com/office/officeart/2008/layout/LinedList"/>
    <dgm:cxn modelId="{8E3CD84F-D5AE-4054-8E48-C5A8D861E519}" type="presParOf" srcId="{F37294F8-91FF-4C8C-B2BB-648EDF912AD0}" destId="{2974FC53-DEFE-421E-AAC0-CEA5174A75D2}" srcOrd="10" destOrd="0" presId="urn:microsoft.com/office/officeart/2008/layout/LinedList"/>
    <dgm:cxn modelId="{32993521-F487-4B4D-A4F4-94A969C7C339}" type="presParOf" srcId="{F37294F8-91FF-4C8C-B2BB-648EDF912AD0}" destId="{1249F853-39B2-479D-A2AA-4519F5865FBA}" srcOrd="11" destOrd="0" presId="urn:microsoft.com/office/officeart/2008/layout/LinedList"/>
    <dgm:cxn modelId="{83B46228-AE99-4A78-9D3D-FE650ABDAE23}" type="presParOf" srcId="{1249F853-39B2-479D-A2AA-4519F5865FBA}" destId="{58B82020-5F00-416E-B2D8-2966ED02F77E}" srcOrd="0" destOrd="0" presId="urn:microsoft.com/office/officeart/2008/layout/LinedList"/>
    <dgm:cxn modelId="{61B845A8-8A28-445B-8628-F39404007898}" type="presParOf" srcId="{1249F853-39B2-479D-A2AA-4519F5865FBA}" destId="{29290262-B87E-4DF8-BFF2-7B87F103EA7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4F0F-44C1-4464-9528-F62A4B0A9828}">
      <dsp:nvSpPr>
        <dsp:cNvPr id="0" name=""/>
        <dsp:cNvSpPr/>
      </dsp:nvSpPr>
      <dsp:spPr>
        <a:xfrm>
          <a:off x="0" y="2817"/>
          <a:ext cx="816559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20AD2-FA37-4656-ADB9-C30FEA117E59}">
      <dsp:nvSpPr>
        <dsp:cNvPr id="0" name=""/>
        <dsp:cNvSpPr/>
      </dsp:nvSpPr>
      <dsp:spPr>
        <a:xfrm>
          <a:off x="0" y="2817"/>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rgbClr val="92D050"/>
              </a:solidFill>
              <a:latin typeface="Berlin Sans FB" panose="020E0602020502020306" pitchFamily="34" charset="0"/>
            </a:rPr>
            <a:t>Bengaluru, Chennai, and Hyderabad are the top cities with the highest number of stores, collectively representing 50% of the total stores in the southern region of India.</a:t>
          </a:r>
          <a:endParaRPr lang="en-IN" sz="1800" kern="1200" dirty="0">
            <a:solidFill>
              <a:srgbClr val="92D050"/>
            </a:solidFill>
            <a:latin typeface="Berlin Sans FB" panose="020E0602020502020306" pitchFamily="34" charset="0"/>
          </a:endParaRPr>
        </a:p>
      </dsp:txBody>
      <dsp:txXfrm>
        <a:off x="0" y="2817"/>
        <a:ext cx="8165592" cy="960704"/>
      </dsp:txXfrm>
    </dsp:sp>
    <dsp:sp modelId="{9F8CE1B7-9293-455B-BEAB-A84843D3EDBB}">
      <dsp:nvSpPr>
        <dsp:cNvPr id="0" name=""/>
        <dsp:cNvSpPr/>
      </dsp:nvSpPr>
      <dsp:spPr>
        <a:xfrm>
          <a:off x="0" y="963522"/>
          <a:ext cx="8165592" cy="0"/>
        </a:xfrm>
        <a:prstGeom prst="line">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DCDFF-5C27-4C6B-B6A7-EF59A47FC4D3}">
      <dsp:nvSpPr>
        <dsp:cNvPr id="0" name=""/>
        <dsp:cNvSpPr/>
      </dsp:nvSpPr>
      <dsp:spPr>
        <a:xfrm>
          <a:off x="0" y="963522"/>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rgbClr val="92D050"/>
              </a:solidFill>
              <a:latin typeface="Berlin Sans FB" panose="020E0602020502020306" pitchFamily="34" charset="0"/>
            </a:rPr>
            <a:t>Total sales and revenue in Bengaluru, Chennai, and Hyderabad collectively contribute to more than 58% of the total sales and revenue in the southern region of India.</a:t>
          </a:r>
          <a:endParaRPr lang="en-IN" sz="1800" kern="1200" dirty="0">
            <a:solidFill>
              <a:srgbClr val="92D050"/>
            </a:solidFill>
            <a:latin typeface="Berlin Sans FB" panose="020E0602020502020306" pitchFamily="34" charset="0"/>
          </a:endParaRPr>
        </a:p>
      </dsp:txBody>
      <dsp:txXfrm>
        <a:off x="0" y="963522"/>
        <a:ext cx="8165592" cy="960704"/>
      </dsp:txXfrm>
    </dsp:sp>
    <dsp:sp modelId="{2DE89376-EBDA-4B00-888E-872FCD4C0BF2}">
      <dsp:nvSpPr>
        <dsp:cNvPr id="0" name=""/>
        <dsp:cNvSpPr/>
      </dsp:nvSpPr>
      <dsp:spPr>
        <a:xfrm>
          <a:off x="0" y="1924227"/>
          <a:ext cx="8165592" cy="0"/>
        </a:xfrm>
        <a:prstGeom prst="line">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5C9CC-F442-4FC9-AF3B-C8BAB4E5656F}">
      <dsp:nvSpPr>
        <dsp:cNvPr id="0" name=""/>
        <dsp:cNvSpPr/>
      </dsp:nvSpPr>
      <dsp:spPr>
        <a:xfrm>
          <a:off x="0" y="1924227"/>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rgbClr val="92D050"/>
              </a:solidFill>
              <a:latin typeface="Berlin Sans FB" panose="020E0602020502020306" pitchFamily="34" charset="0"/>
            </a:rPr>
            <a:t>Within the AtliQ Mart, the Double Bedsheet Set and Waterproof Immersion Rod are the high-value products having base price more than ₹ 1000/- offered at significant discounts through 'BOGOF' promotions.</a:t>
          </a:r>
          <a:endParaRPr lang="en-IN" sz="1800" kern="1200" dirty="0">
            <a:solidFill>
              <a:srgbClr val="92D050"/>
            </a:solidFill>
            <a:latin typeface="Berlin Sans FB" panose="020E0602020502020306" pitchFamily="34" charset="0"/>
          </a:endParaRPr>
        </a:p>
      </dsp:txBody>
      <dsp:txXfrm>
        <a:off x="0" y="1924227"/>
        <a:ext cx="8165592" cy="960704"/>
      </dsp:txXfrm>
    </dsp:sp>
    <dsp:sp modelId="{5BD406C5-C227-4E68-91F9-B75B597B4D6D}">
      <dsp:nvSpPr>
        <dsp:cNvPr id="0" name=""/>
        <dsp:cNvSpPr/>
      </dsp:nvSpPr>
      <dsp:spPr>
        <a:xfrm>
          <a:off x="0" y="2884932"/>
          <a:ext cx="8165592" cy="0"/>
        </a:xfrm>
        <a:prstGeom prst="line">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B81D61-A76A-4271-8075-1C1AE4277555}">
      <dsp:nvSpPr>
        <dsp:cNvPr id="0" name=""/>
        <dsp:cNvSpPr/>
      </dsp:nvSpPr>
      <dsp:spPr>
        <a:xfrm>
          <a:off x="0" y="2884932"/>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rgbClr val="92D050"/>
              </a:solidFill>
              <a:latin typeface="Berlin Sans FB" panose="020E0602020502020306" pitchFamily="34" charset="0"/>
            </a:rPr>
            <a:t>The Diwali and Sankranti campaigns resulted in substantial revenue increases, with revenue surging by 151% and 141% respectively.</a:t>
          </a:r>
          <a:endParaRPr lang="en-IN" sz="1800" kern="1200" dirty="0">
            <a:solidFill>
              <a:srgbClr val="92D050"/>
            </a:solidFill>
            <a:latin typeface="Berlin Sans FB" panose="020E0602020502020306" pitchFamily="34" charset="0"/>
          </a:endParaRPr>
        </a:p>
      </dsp:txBody>
      <dsp:txXfrm>
        <a:off x="0" y="2884932"/>
        <a:ext cx="8165592" cy="960704"/>
      </dsp:txXfrm>
    </dsp:sp>
    <dsp:sp modelId="{8DCB2D2E-6F56-4BF1-BD45-34CC3E210421}">
      <dsp:nvSpPr>
        <dsp:cNvPr id="0" name=""/>
        <dsp:cNvSpPr/>
      </dsp:nvSpPr>
      <dsp:spPr>
        <a:xfrm>
          <a:off x="0" y="3845636"/>
          <a:ext cx="8165592" cy="0"/>
        </a:xfrm>
        <a:prstGeom prst="line">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FD0E0-427F-49AE-8ABC-226BBAA1EC17}">
      <dsp:nvSpPr>
        <dsp:cNvPr id="0" name=""/>
        <dsp:cNvSpPr/>
      </dsp:nvSpPr>
      <dsp:spPr>
        <a:xfrm>
          <a:off x="0" y="3845636"/>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rgbClr val="92D050"/>
              </a:solidFill>
              <a:latin typeface="Berlin Sans FB" panose="020E0602020502020306" pitchFamily="34" charset="0"/>
            </a:rPr>
            <a:t>Home Appliances and Combo1 categories experienced the highest ISU% i.e.  244% &amp; 202% respectively, indicating a significant increase in sales during the Diwali campaign.</a:t>
          </a:r>
          <a:endParaRPr lang="en-IN" sz="1800" kern="1200" dirty="0">
            <a:solidFill>
              <a:srgbClr val="92D050"/>
            </a:solidFill>
            <a:latin typeface="Berlin Sans FB" panose="020E0602020502020306" pitchFamily="34" charset="0"/>
          </a:endParaRPr>
        </a:p>
      </dsp:txBody>
      <dsp:txXfrm>
        <a:off x="0" y="3845636"/>
        <a:ext cx="8165592" cy="960704"/>
      </dsp:txXfrm>
    </dsp:sp>
    <dsp:sp modelId="{2974FC53-DEFE-421E-AAC0-CEA5174A75D2}">
      <dsp:nvSpPr>
        <dsp:cNvPr id="0" name=""/>
        <dsp:cNvSpPr/>
      </dsp:nvSpPr>
      <dsp:spPr>
        <a:xfrm>
          <a:off x="0" y="4806341"/>
          <a:ext cx="8165592" cy="0"/>
        </a:xfrm>
        <a:prstGeom prst="line">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B82020-5F00-416E-B2D8-2966ED02F77E}">
      <dsp:nvSpPr>
        <dsp:cNvPr id="0" name=""/>
        <dsp:cNvSpPr/>
      </dsp:nvSpPr>
      <dsp:spPr>
        <a:xfrm>
          <a:off x="0" y="4806341"/>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rgbClr val="92D050"/>
              </a:solidFill>
              <a:latin typeface="Berlin Sans FB" panose="020E0602020502020306" pitchFamily="34" charset="0"/>
            </a:rPr>
            <a:t>The Waterproof Immersion Rod, High Glo LED Bulb, Double Bedsheet set, Curtains and Home Essential 8 Product Combo are the top 5 products in the AtliQ Mart, generated substantial incremental revenue (IR%) percentages across all campaigns.</a:t>
          </a:r>
          <a:endParaRPr lang="en-IN" sz="1800" kern="1200" dirty="0">
            <a:solidFill>
              <a:srgbClr val="92D050"/>
            </a:solidFill>
            <a:latin typeface="Berlin Sans FB" panose="020E0602020502020306" pitchFamily="34" charset="0"/>
          </a:endParaRPr>
        </a:p>
      </dsp:txBody>
      <dsp:txXfrm>
        <a:off x="0" y="4806341"/>
        <a:ext cx="8165592" cy="960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4F0F-44C1-4464-9528-F62A4B0A9828}">
      <dsp:nvSpPr>
        <dsp:cNvPr id="0" name=""/>
        <dsp:cNvSpPr/>
      </dsp:nvSpPr>
      <dsp:spPr>
        <a:xfrm>
          <a:off x="0" y="2817"/>
          <a:ext cx="816559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20AD2-FA37-4656-ADB9-C30FEA117E59}">
      <dsp:nvSpPr>
        <dsp:cNvPr id="0" name=""/>
        <dsp:cNvSpPr/>
      </dsp:nvSpPr>
      <dsp:spPr>
        <a:xfrm>
          <a:off x="0" y="2817"/>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0" i="0" kern="120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Focus on optimizing retail operations in Bengaluru, Chennai and Hyderabad cities to maximize profitability, while also exploring expansion opportunities in other promising cities.</a:t>
          </a:r>
          <a:endParaRPr lang="en-IN" sz="1800" kern="1200" dirty="0">
            <a:solidFill>
              <a:srgbClr val="92D050"/>
            </a:solidFill>
            <a:effectLst/>
            <a:latin typeface="Berlin Sans FB" panose="020E0602020502020306" pitchFamily="34" charset="0"/>
          </a:endParaRPr>
        </a:p>
      </dsp:txBody>
      <dsp:txXfrm>
        <a:off x="0" y="2817"/>
        <a:ext cx="8165592" cy="960704"/>
      </dsp:txXfrm>
    </dsp:sp>
    <dsp:sp modelId="{9F8CE1B7-9293-455B-BEAB-A84843D3EDBB}">
      <dsp:nvSpPr>
        <dsp:cNvPr id="0" name=""/>
        <dsp:cNvSpPr/>
      </dsp:nvSpPr>
      <dsp:spPr>
        <a:xfrm>
          <a:off x="0" y="963522"/>
          <a:ext cx="8165592" cy="0"/>
        </a:xfrm>
        <a:prstGeom prst="line">
          <a:avLst/>
        </a:prstGeom>
        <a:solidFill>
          <a:schemeClr val="accent4">
            <a:hueOff val="2079139"/>
            <a:satOff val="-9594"/>
            <a:lumOff val="353"/>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DCDFF-5C27-4C6B-B6A7-EF59A47FC4D3}">
      <dsp:nvSpPr>
        <dsp:cNvPr id="0" name=""/>
        <dsp:cNvSpPr/>
      </dsp:nvSpPr>
      <dsp:spPr>
        <a:xfrm>
          <a:off x="0" y="963522"/>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0" i="0" kern="120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Given the significant contribution from top 3 cities i.e. in Bengaluru, Chennai &amp; Hyderabad, focus on customer engagement, retention strategies, and operational efficiency to further boost sales and revenue. </a:t>
          </a:r>
          <a:endParaRPr lang="en-IN" sz="1800" kern="1200" dirty="0">
            <a:solidFill>
              <a:srgbClr val="92D050"/>
            </a:solidFill>
            <a:effectLst/>
            <a:latin typeface="Berlin Sans FB" panose="020E0602020502020306" pitchFamily="34" charset="0"/>
          </a:endParaRPr>
        </a:p>
      </dsp:txBody>
      <dsp:txXfrm>
        <a:off x="0" y="963522"/>
        <a:ext cx="8165592" cy="960704"/>
      </dsp:txXfrm>
    </dsp:sp>
    <dsp:sp modelId="{2DE89376-EBDA-4B00-888E-872FCD4C0BF2}">
      <dsp:nvSpPr>
        <dsp:cNvPr id="0" name=""/>
        <dsp:cNvSpPr/>
      </dsp:nvSpPr>
      <dsp:spPr>
        <a:xfrm>
          <a:off x="0" y="1924227"/>
          <a:ext cx="8165592" cy="0"/>
        </a:xfrm>
        <a:prstGeom prst="line">
          <a:avLst/>
        </a:prstGeom>
        <a:solidFill>
          <a:schemeClr val="accent4">
            <a:hueOff val="4158277"/>
            <a:satOff val="-19187"/>
            <a:lumOff val="706"/>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5C9CC-F442-4FC9-AF3B-C8BAB4E5656F}">
      <dsp:nvSpPr>
        <dsp:cNvPr id="0" name=""/>
        <dsp:cNvSpPr/>
      </dsp:nvSpPr>
      <dsp:spPr>
        <a:xfrm>
          <a:off x="0" y="1924227"/>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0" i="0" kern="120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Consider leveraging similar promotions for other high-value products to stimulate sales and attract customers. </a:t>
          </a:r>
          <a:endParaRPr lang="en-IN" sz="1800" kern="1200" dirty="0">
            <a:solidFill>
              <a:srgbClr val="92D050"/>
            </a:solidFill>
            <a:effectLst/>
            <a:latin typeface="Berlin Sans FB" panose="020E0602020502020306" pitchFamily="34" charset="0"/>
          </a:endParaRPr>
        </a:p>
      </dsp:txBody>
      <dsp:txXfrm>
        <a:off x="0" y="1924227"/>
        <a:ext cx="8165592" cy="960704"/>
      </dsp:txXfrm>
    </dsp:sp>
    <dsp:sp modelId="{5BD406C5-C227-4E68-91F9-B75B597B4D6D}">
      <dsp:nvSpPr>
        <dsp:cNvPr id="0" name=""/>
        <dsp:cNvSpPr/>
      </dsp:nvSpPr>
      <dsp:spPr>
        <a:xfrm>
          <a:off x="0" y="2884932"/>
          <a:ext cx="8165592" cy="0"/>
        </a:xfrm>
        <a:prstGeom prst="line">
          <a:avLst/>
        </a:prstGeom>
        <a:solidFill>
          <a:schemeClr val="accent4">
            <a:hueOff val="6237415"/>
            <a:satOff val="-28781"/>
            <a:lumOff val="1059"/>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B81D61-A76A-4271-8075-1C1AE4277555}">
      <dsp:nvSpPr>
        <dsp:cNvPr id="0" name=""/>
        <dsp:cNvSpPr/>
      </dsp:nvSpPr>
      <dsp:spPr>
        <a:xfrm>
          <a:off x="0" y="2884932"/>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0" i="0" kern="120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Continue investing in impactful promotional campaigns during festive seasons and analyze campaign strategies to replicate success in future campaigns. </a:t>
          </a:r>
          <a:endParaRPr lang="en-IN" sz="1800" kern="1200" dirty="0">
            <a:solidFill>
              <a:srgbClr val="92D050"/>
            </a:solidFill>
            <a:effectLst/>
            <a:latin typeface="Berlin Sans FB" panose="020E0602020502020306" pitchFamily="34" charset="0"/>
          </a:endParaRPr>
        </a:p>
      </dsp:txBody>
      <dsp:txXfrm>
        <a:off x="0" y="2884932"/>
        <a:ext cx="8165592" cy="960704"/>
      </dsp:txXfrm>
    </dsp:sp>
    <dsp:sp modelId="{8DCB2D2E-6F56-4BF1-BD45-34CC3E210421}">
      <dsp:nvSpPr>
        <dsp:cNvPr id="0" name=""/>
        <dsp:cNvSpPr/>
      </dsp:nvSpPr>
      <dsp:spPr>
        <a:xfrm>
          <a:off x="0" y="3845636"/>
          <a:ext cx="8165592" cy="0"/>
        </a:xfrm>
        <a:prstGeom prst="line">
          <a:avLst/>
        </a:prstGeom>
        <a:solidFill>
          <a:schemeClr val="accent4">
            <a:hueOff val="8316554"/>
            <a:satOff val="-38374"/>
            <a:lumOff val="1412"/>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FD0E0-427F-49AE-8ABC-226BBAA1EC17}">
      <dsp:nvSpPr>
        <dsp:cNvPr id="0" name=""/>
        <dsp:cNvSpPr/>
      </dsp:nvSpPr>
      <dsp:spPr>
        <a:xfrm>
          <a:off x="0" y="3845636"/>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0" i="0" kern="120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Allocate resources and marketing efforts towards categories with higher ISU% to capitalize on seasonal demand and maximize incremental sales. </a:t>
          </a:r>
          <a:endParaRPr lang="en-IN" sz="1800" kern="1200" dirty="0">
            <a:solidFill>
              <a:srgbClr val="92D050"/>
            </a:solidFill>
            <a:effectLst/>
            <a:latin typeface="Berlin Sans FB" panose="020E0602020502020306" pitchFamily="34" charset="0"/>
          </a:endParaRPr>
        </a:p>
      </dsp:txBody>
      <dsp:txXfrm>
        <a:off x="0" y="3845636"/>
        <a:ext cx="8165592" cy="960704"/>
      </dsp:txXfrm>
    </dsp:sp>
    <dsp:sp modelId="{2974FC53-DEFE-421E-AAC0-CEA5174A75D2}">
      <dsp:nvSpPr>
        <dsp:cNvPr id="0" name=""/>
        <dsp:cNvSpPr/>
      </dsp:nvSpPr>
      <dsp:spPr>
        <a:xfrm>
          <a:off x="0" y="4806341"/>
          <a:ext cx="8165592" cy="0"/>
        </a:xfrm>
        <a:prstGeom prst="line">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B82020-5F00-416E-B2D8-2966ED02F77E}">
      <dsp:nvSpPr>
        <dsp:cNvPr id="0" name=""/>
        <dsp:cNvSpPr/>
      </dsp:nvSpPr>
      <dsp:spPr>
        <a:xfrm>
          <a:off x="0" y="4806341"/>
          <a:ext cx="8165592" cy="9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0" i="0" kern="1200" dirty="0" smtClean="0">
              <a:ln>
                <a:solidFill>
                  <a:schemeClr val="bg1">
                    <a:lumMod val="75000"/>
                    <a:lumOff val="25000"/>
                    <a:alpha val="10000"/>
                  </a:schemeClr>
                </a:solidFill>
              </a:ln>
              <a:solidFill>
                <a:srgbClr val="92D050"/>
              </a:solidFill>
              <a:effectLst/>
              <a:latin typeface="Berlin Sans FB" panose="020E0602020502020306" pitchFamily="34" charset="0"/>
              <a:ea typeface="Calibri" panose="020F0502020204030204" pitchFamily="34" charset="0"/>
              <a:cs typeface="Calibri" panose="020F0502020204030204" pitchFamily="34" charset="0"/>
            </a:rPr>
            <a:t>Prioritize the top-performing products in promotional activities and ensure sufficient stock availability to meet increased demand.</a:t>
          </a:r>
          <a:endParaRPr lang="en-IN" sz="1800" kern="1200" dirty="0">
            <a:solidFill>
              <a:srgbClr val="92D050"/>
            </a:solidFill>
            <a:effectLst/>
            <a:latin typeface="Berlin Sans FB" panose="020E0602020502020306" pitchFamily="34" charset="0"/>
          </a:endParaRPr>
        </a:p>
      </dsp:txBody>
      <dsp:txXfrm>
        <a:off x="0" y="4806341"/>
        <a:ext cx="8165592" cy="96070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59F35-9652-4E6A-BC84-543E2E7145AE}" type="datetimeFigureOut">
              <a:rPr lang="en-IN" smtClean="0"/>
              <a:t>22-02-2024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26387-B907-4093-BF6E-EFE87C8C6386}" type="slidenum">
              <a:rPr lang="en-IN" smtClean="0"/>
              <a:t>‹#›</a:t>
            </a:fld>
            <a:endParaRPr lang="en-IN"/>
          </a:p>
        </p:txBody>
      </p:sp>
    </p:spTree>
    <p:extLst>
      <p:ext uri="{BB962C8B-B14F-4D97-AF65-F5344CB8AC3E}">
        <p14:creationId xmlns:p14="http://schemas.microsoft.com/office/powerpoint/2010/main" val="28684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EE26387-B907-4093-BF6E-EFE87C8C6386}" type="slidenum">
              <a:rPr lang="en-IN" smtClean="0"/>
              <a:t>14</a:t>
            </a:fld>
            <a:endParaRPr lang="en-IN"/>
          </a:p>
        </p:txBody>
      </p:sp>
    </p:spTree>
    <p:extLst>
      <p:ext uri="{BB962C8B-B14F-4D97-AF65-F5344CB8AC3E}">
        <p14:creationId xmlns:p14="http://schemas.microsoft.com/office/powerpoint/2010/main" val="3859181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C4ABD8-B9A6-4591-AD1D-37EDF8F89F0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290702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C4ABD8-B9A6-4591-AD1D-37EDF8F89F0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214752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C4ABD8-B9A6-4591-AD1D-37EDF8F89F0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272046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C4ABD8-B9A6-4591-AD1D-37EDF8F89F0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256833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4ABD8-B9A6-4591-AD1D-37EDF8F89F04}" type="datetimeFigureOut">
              <a:rPr lang="en-IN" smtClean="0"/>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1703237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C4ABD8-B9A6-4591-AD1D-37EDF8F89F04}"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328136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C4ABD8-B9A6-4591-AD1D-37EDF8F89F04}" type="datetimeFigureOut">
              <a:rPr lang="en-IN" smtClean="0"/>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258769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C4ABD8-B9A6-4591-AD1D-37EDF8F89F04}" type="datetimeFigureOut">
              <a:rPr lang="en-IN" smtClean="0"/>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10526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4ABD8-B9A6-4591-AD1D-37EDF8F89F04}" type="datetimeFigureOut">
              <a:rPr lang="en-IN" smtClean="0"/>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53209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4ABD8-B9A6-4591-AD1D-37EDF8F89F04}"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979780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4ABD8-B9A6-4591-AD1D-37EDF8F89F04}" type="datetimeFigureOut">
              <a:rPr lang="en-IN" smtClean="0"/>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79CB2-FC37-4A76-A2BC-0C604CCB60E4}" type="slidenum">
              <a:rPr lang="en-IN" smtClean="0"/>
              <a:t>‹#›</a:t>
            </a:fld>
            <a:endParaRPr lang="en-IN"/>
          </a:p>
        </p:txBody>
      </p:sp>
    </p:spTree>
    <p:extLst>
      <p:ext uri="{BB962C8B-B14F-4D97-AF65-F5344CB8AC3E}">
        <p14:creationId xmlns:p14="http://schemas.microsoft.com/office/powerpoint/2010/main" val="86901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4ABD8-B9A6-4591-AD1D-37EDF8F89F04}" type="datetimeFigureOut">
              <a:rPr lang="en-IN" smtClean="0"/>
              <a:t>22-02-2024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79CB2-FC37-4A76-A2BC-0C604CCB60E4}" type="slidenum">
              <a:rPr lang="en-IN" smtClean="0"/>
              <a:t>‹#›</a:t>
            </a:fld>
            <a:endParaRPr lang="en-IN"/>
          </a:p>
        </p:txBody>
      </p:sp>
    </p:spTree>
    <p:extLst>
      <p:ext uri="{BB962C8B-B14F-4D97-AF65-F5344CB8AC3E}">
        <p14:creationId xmlns:p14="http://schemas.microsoft.com/office/powerpoint/2010/main" val="1644002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131" y="116457"/>
            <a:ext cx="2306397" cy="886202"/>
          </a:xfrm>
          <a:prstGeom prst="rect">
            <a:avLst/>
          </a:prstGeom>
        </p:spPr>
      </p:pic>
      <p:sp>
        <p:nvSpPr>
          <p:cNvPr id="7" name="TextBox 6"/>
          <p:cNvSpPr txBox="1"/>
          <p:nvPr/>
        </p:nvSpPr>
        <p:spPr>
          <a:xfrm>
            <a:off x="293298" y="1725283"/>
            <a:ext cx="6323162" cy="3046988"/>
          </a:xfrm>
          <a:prstGeom prst="rect">
            <a:avLst/>
          </a:prstGeom>
          <a:noFill/>
          <a:ln w="38100">
            <a:solidFill>
              <a:srgbClr val="92D050"/>
            </a:solidFill>
          </a:ln>
          <a:effectLst>
            <a:glow rad="228600">
              <a:schemeClr val="accent6">
                <a:satMod val="175000"/>
                <a:alpha val="40000"/>
              </a:schemeClr>
            </a:glow>
            <a:outerShdw blurRad="152400" dist="317500" dir="5400000" sx="90000" sy="-19000" rotWithShape="0">
              <a:prstClr val="black">
                <a:alpha val="15000"/>
              </a:prstClr>
            </a:outerShdw>
          </a:effectLst>
          <a:scene3d>
            <a:camera prst="perspectiveLeft"/>
            <a:lightRig rig="threePt" dir="t"/>
          </a:scene3d>
        </p:spPr>
        <p:txBody>
          <a:bodyPr wrap="square" rtlCol="0">
            <a:spAutoFit/>
          </a:bodyPr>
          <a:lstStyle/>
          <a:p>
            <a:r>
              <a:rPr lang="en-GB" sz="5400" b="1" dirty="0" smtClean="0">
                <a:solidFill>
                  <a:srgbClr val="92D050"/>
                </a:solidFill>
              </a:rPr>
              <a:t>Festive Flourish :</a:t>
            </a:r>
          </a:p>
          <a:p>
            <a:endParaRPr lang="en-GB" dirty="0"/>
          </a:p>
          <a:p>
            <a:r>
              <a:rPr lang="en-GB" sz="4000" dirty="0" smtClean="0">
                <a:solidFill>
                  <a:srgbClr val="92D050"/>
                </a:solidFill>
                <a:latin typeface="Arial Rounded MT Bold" panose="020F0704030504030204" pitchFamily="34" charset="0"/>
              </a:rPr>
              <a:t>Analysing AtliQ Mart’s Diwali 2023 &amp; Sankrantii 2024 Promotions</a:t>
            </a:r>
            <a:endParaRPr lang="en-IN" sz="4000" dirty="0">
              <a:solidFill>
                <a:srgbClr val="92D050"/>
              </a:solidFill>
              <a:latin typeface="Arial Rounded MT Bold" panose="020F0704030504030204" pitchFamily="34" charset="0"/>
            </a:endParaRPr>
          </a:p>
        </p:txBody>
      </p:sp>
      <p:cxnSp>
        <p:nvCxnSpPr>
          <p:cNvPr id="9" name="Straight Connector 8"/>
          <p:cNvCxnSpPr/>
          <p:nvPr/>
        </p:nvCxnSpPr>
        <p:spPr>
          <a:xfrm>
            <a:off x="8333117" y="5287992"/>
            <a:ext cx="3459193" cy="43132"/>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609825" y="5400135"/>
            <a:ext cx="3036499" cy="1200329"/>
          </a:xfrm>
          <a:prstGeom prst="rect">
            <a:avLst/>
          </a:prstGeom>
          <a:noFill/>
        </p:spPr>
        <p:txBody>
          <a:bodyPr wrap="square" rtlCol="0">
            <a:spAutoFit/>
          </a:bodyPr>
          <a:lstStyle/>
          <a:p>
            <a:r>
              <a:rPr lang="en-GB" sz="2400" dirty="0" smtClean="0">
                <a:solidFill>
                  <a:srgbClr val="92D050"/>
                </a:solidFill>
                <a:latin typeface="Bahnschrift Light Condensed" panose="020B0502040204020203" pitchFamily="34" charset="0"/>
              </a:rPr>
              <a:t>Presented By</a:t>
            </a:r>
          </a:p>
          <a:p>
            <a:r>
              <a:rPr lang="en-GB" sz="2400" dirty="0" smtClean="0">
                <a:solidFill>
                  <a:srgbClr val="92D050"/>
                </a:solidFill>
                <a:latin typeface="Bahnschrift Light Condensed" panose="020B0502040204020203" pitchFamily="34" charset="0"/>
              </a:rPr>
              <a:t>Tanisha Das</a:t>
            </a:r>
          </a:p>
          <a:p>
            <a:r>
              <a:rPr lang="en-GB" sz="2400" dirty="0" smtClean="0">
                <a:solidFill>
                  <a:srgbClr val="92D050"/>
                </a:solidFill>
                <a:latin typeface="Bahnschrift Light Condensed" panose="020B0502040204020203" pitchFamily="34" charset="0"/>
              </a:rPr>
              <a:t>AKA Peter Pandey</a:t>
            </a:r>
            <a:endParaRPr lang="en-IN" sz="2400" dirty="0">
              <a:solidFill>
                <a:srgbClr val="92D050"/>
              </a:solidFill>
              <a:latin typeface="Bahnschrift Light Condensed" panose="020B0502040204020203" pitchFamily="34"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773" y="2023792"/>
            <a:ext cx="4580538" cy="211688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217" y="4965915"/>
            <a:ext cx="1367737" cy="1367737"/>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2954" y="5058525"/>
            <a:ext cx="1182515" cy="1182515"/>
          </a:xfrm>
          <a:prstGeom prst="rect">
            <a:avLst/>
          </a:prstGeom>
        </p:spPr>
      </p:pic>
    </p:spTree>
    <p:extLst>
      <p:ext uri="{BB962C8B-B14F-4D97-AF65-F5344CB8AC3E}">
        <p14:creationId xmlns:p14="http://schemas.microsoft.com/office/powerpoint/2010/main" val="2678909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p:nvCxnSpPr>
        <p:spPr>
          <a:xfrm>
            <a:off x="0" y="256032"/>
            <a:ext cx="288950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4864" y="256032"/>
            <a:ext cx="2779776" cy="461665"/>
          </a:xfrm>
          <a:prstGeom prst="rect">
            <a:avLst/>
          </a:prstGeom>
          <a:noFill/>
        </p:spPr>
        <p:txBody>
          <a:bodyPr wrap="square" rtlCol="0">
            <a:spAutoFit/>
          </a:bodyPr>
          <a:lstStyle/>
          <a:p>
            <a:r>
              <a:rPr lang="en-GB" sz="2400" dirty="0" smtClean="0">
                <a:solidFill>
                  <a:schemeClr val="bg1"/>
                </a:solidFill>
                <a:latin typeface="Berlin Sans FB" panose="020E0602020502020306" pitchFamily="34" charset="0"/>
              </a:rPr>
              <a:t>Business Request 1</a:t>
            </a:r>
            <a:endParaRPr lang="en-IN" sz="2400" dirty="0">
              <a:solidFill>
                <a:schemeClr val="bg1"/>
              </a:solidFill>
              <a:latin typeface="Berlin Sans FB" panose="020E0602020502020306" pitchFamily="34" charset="0"/>
            </a:endParaRPr>
          </a:p>
        </p:txBody>
      </p:sp>
      <p:sp>
        <p:nvSpPr>
          <p:cNvPr id="6" name="TextBox 5"/>
          <p:cNvSpPr txBox="1"/>
          <p:nvPr/>
        </p:nvSpPr>
        <p:spPr>
          <a:xfrm>
            <a:off x="1508760" y="1042416"/>
            <a:ext cx="5349240" cy="1938992"/>
          </a:xfrm>
          <a:prstGeom prst="rect">
            <a:avLst/>
          </a:prstGeom>
          <a:noFill/>
        </p:spPr>
        <p:txBody>
          <a:bodyPr wrap="square" rtlCol="0">
            <a:spAutoFit/>
          </a:bodyPr>
          <a:lstStyle/>
          <a:p>
            <a:r>
              <a:rPr lang="en-IN" sz="2000" dirty="0">
                <a:solidFill>
                  <a:schemeClr val="bg1"/>
                </a:solidFill>
                <a:latin typeface="Berlin Sans FB" panose="020E0602020502020306" pitchFamily="34" charset="0"/>
              </a:rPr>
              <a:t>select distinct product_code,product_name </a:t>
            </a:r>
            <a:r>
              <a:rPr lang="en-IN" sz="2000" dirty="0" smtClean="0">
                <a:solidFill>
                  <a:schemeClr val="bg1"/>
                </a:solidFill>
                <a:latin typeface="Berlin Sans FB" panose="020E0602020502020306" pitchFamily="34" charset="0"/>
              </a:rPr>
              <a:t>from(Select f.product_code,p.product_namefrom </a:t>
            </a:r>
            <a:r>
              <a:rPr lang="en-IN" sz="2000" dirty="0">
                <a:solidFill>
                  <a:schemeClr val="bg1"/>
                </a:solidFill>
                <a:latin typeface="Berlin Sans FB" panose="020E0602020502020306" pitchFamily="34" charset="0"/>
              </a:rPr>
              <a:t>fact_events f inner join dim_products p on f.product_code=p.product_codewhere f.base_price&gt;500 and f.promo_type="BOGOF") tt;</a:t>
            </a:r>
          </a:p>
        </p:txBody>
      </p:sp>
      <p:cxnSp>
        <p:nvCxnSpPr>
          <p:cNvPr id="7" name="Straight Connector 6"/>
          <p:cNvCxnSpPr/>
          <p:nvPr/>
        </p:nvCxnSpPr>
        <p:spPr>
          <a:xfrm>
            <a:off x="7644384" y="1572768"/>
            <a:ext cx="9144" cy="234086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00416" y="2560320"/>
            <a:ext cx="3858768" cy="1200329"/>
          </a:xfrm>
          <a:prstGeom prst="rect">
            <a:avLst/>
          </a:prstGeom>
          <a:noFill/>
        </p:spPr>
        <p:txBody>
          <a:bodyPr wrap="square" rtlCol="0">
            <a:spAutoFit/>
          </a:bodyPr>
          <a:lstStyle/>
          <a:p>
            <a:r>
              <a:rPr lang="en-GB" kern="100" dirty="0">
                <a:solidFill>
                  <a:schemeClr val="bg1"/>
                </a:solidFill>
                <a:latin typeface="Berlin Sans FB" panose="020E0602020502020306" pitchFamily="34" charset="0"/>
                <a:ea typeface="Calibri" panose="020F0502020204030204" pitchFamily="34" charset="0"/>
                <a:cs typeface="Times New Roman" panose="02020603050405020304" pitchFamily="18" charset="0"/>
              </a:rPr>
              <a:t>Provide a list of products with a base price greater than 500 and that are featured in promo type of ‘BOGOF’ (buy one get one free</a:t>
            </a:r>
            <a:r>
              <a:rPr lang="en-GB" kern="100" dirty="0" smtClean="0">
                <a:solidFill>
                  <a:schemeClr val="bg1"/>
                </a:solidFill>
                <a:latin typeface="Berlin Sans FB" panose="020E0602020502020306" pitchFamily="34" charset="0"/>
                <a:ea typeface="Calibri" panose="020F0502020204030204" pitchFamily="34" charset="0"/>
                <a:cs typeface="Times New Roman" panose="02020603050405020304" pitchFamily="18" charset="0"/>
              </a:rPr>
              <a:t>).</a:t>
            </a:r>
            <a:endParaRPr lang="en-IN" kern="100" dirty="0">
              <a:solidFill>
                <a:schemeClr val="bg1"/>
              </a:solidFill>
              <a:latin typeface="Berlin Sans FB" panose="020E0602020502020306" pitchFamily="34" charset="0"/>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464217"/>
              </p:ext>
            </p:extLst>
          </p:nvPr>
        </p:nvGraphicFramePr>
        <p:xfrm>
          <a:off x="235204" y="3445996"/>
          <a:ext cx="5394452" cy="1593639"/>
        </p:xfrm>
        <a:graphic>
          <a:graphicData uri="http://schemas.openxmlformats.org/drawingml/2006/table">
            <a:tbl>
              <a:tblPr/>
              <a:tblGrid>
                <a:gridCol w="1768038"/>
                <a:gridCol w="3626414"/>
              </a:tblGrid>
              <a:tr h="539781">
                <a:tc>
                  <a:txBody>
                    <a:bodyPr/>
                    <a:lstStyle/>
                    <a:p>
                      <a:pPr algn="l" fontAlgn="b"/>
                      <a:r>
                        <a:rPr lang="en-IN" sz="1600" b="1" i="0" u="none" strike="noStrike" dirty="0" err="1">
                          <a:solidFill>
                            <a:srgbClr val="FFFFFF"/>
                          </a:solidFill>
                          <a:effectLst/>
                          <a:latin typeface="Arial Black" panose="020B0A04020102020204" pitchFamily="34" charset="0"/>
                        </a:rPr>
                        <a:t>product_code</a:t>
                      </a:r>
                      <a:endParaRPr lang="en-IN" sz="1600" b="1" i="0" u="none" strike="noStrike" dirty="0">
                        <a:solidFill>
                          <a:srgbClr val="FFFFFF"/>
                        </a:solidFill>
                        <a:effectLst/>
                        <a:latin typeface="Arial Black" panose="020B0A04020102020204" pitchFamily="34" charset="0"/>
                      </a:endParaRP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l" fontAlgn="b"/>
                      <a:r>
                        <a:rPr lang="en-IN" sz="1600" b="1" i="0" u="none" strike="noStrike">
                          <a:solidFill>
                            <a:srgbClr val="FFFFFF"/>
                          </a:solidFill>
                          <a:effectLst/>
                          <a:latin typeface="Arial Black" panose="020B0A04020102020204" pitchFamily="34" charset="0"/>
                        </a:rPr>
                        <a:t>product_name</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tr>
              <a:tr h="526929">
                <a:tc>
                  <a:txBody>
                    <a:bodyPr/>
                    <a:lstStyle/>
                    <a:p>
                      <a:pPr algn="l" fontAlgn="b"/>
                      <a:r>
                        <a:rPr lang="en-IN" sz="2000" b="0" i="0" u="none" strike="noStrike">
                          <a:solidFill>
                            <a:srgbClr val="000000"/>
                          </a:solidFill>
                          <a:effectLst/>
                          <a:latin typeface="Berlin Sans FB" panose="020E0602020502020306" pitchFamily="34" charset="0"/>
                        </a:rPr>
                        <a:t>P08</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l" fontAlgn="b"/>
                      <a:r>
                        <a:rPr lang="en-IN" sz="2000" b="0" i="0" u="none" strike="noStrike">
                          <a:solidFill>
                            <a:srgbClr val="000000"/>
                          </a:solidFill>
                          <a:effectLst/>
                          <a:latin typeface="Berlin Sans FB" panose="020E0602020502020306" pitchFamily="34" charset="0"/>
                        </a:rPr>
                        <a:t>Atliq_Double_Bedsheet_set</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r>
              <a:tr h="526929">
                <a:tc>
                  <a:txBody>
                    <a:bodyPr/>
                    <a:lstStyle/>
                    <a:p>
                      <a:pPr algn="l" fontAlgn="b"/>
                      <a:r>
                        <a:rPr lang="en-IN" sz="2000" b="0" i="0" u="none" strike="noStrike">
                          <a:solidFill>
                            <a:srgbClr val="000000"/>
                          </a:solidFill>
                          <a:effectLst/>
                          <a:latin typeface="Berlin Sans FB" panose="020E0602020502020306" pitchFamily="34" charset="0"/>
                        </a:rPr>
                        <a:t>P14</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l" fontAlgn="b"/>
                      <a:r>
                        <a:rPr lang="en-IN" sz="2000" b="0" i="0" u="none" strike="noStrike" dirty="0">
                          <a:solidFill>
                            <a:srgbClr val="000000"/>
                          </a:solidFill>
                          <a:effectLst/>
                          <a:latin typeface="Berlin Sans FB" panose="020E0602020502020306" pitchFamily="34" charset="0"/>
                        </a:rPr>
                        <a:t>Atliq_waterproof_Immersion_Rod</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2EFDA"/>
                    </a:solidFill>
                  </a:tcPr>
                </a:tc>
              </a:tr>
            </a:tbl>
          </a:graphicData>
        </a:graphic>
      </p:graphicFrame>
      <p:sp>
        <p:nvSpPr>
          <p:cNvPr id="8" name="Arc 7"/>
          <p:cNvSpPr/>
          <p:nvPr/>
        </p:nvSpPr>
        <p:spPr>
          <a:xfrm>
            <a:off x="5559552" y="4334256"/>
            <a:ext cx="704088" cy="1014984"/>
          </a:xfrm>
          <a:prstGeom prst="arc">
            <a:avLst>
              <a:gd name="adj1" fmla="val 13588778"/>
              <a:gd name="adj2" fmla="val 0"/>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Cloud 8"/>
          <p:cNvSpPr/>
          <p:nvPr/>
        </p:nvSpPr>
        <p:spPr>
          <a:xfrm>
            <a:off x="5629656" y="4469478"/>
            <a:ext cx="5772912" cy="2388522"/>
          </a:xfrm>
          <a:prstGeom prst="cloud">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sz="1600" dirty="0">
                <a:solidFill>
                  <a:srgbClr val="92D050"/>
                </a:solidFill>
                <a:effectLst/>
                <a:latin typeface="Berlin Sans FB" panose="020E0602020502020306" pitchFamily="34" charset="0"/>
              </a:rPr>
              <a:t>Within AtliQ Mart, the Double Bed sheet Set and the Waterproof Immersion Rod are highlighted as high-value products. They are currently being offered at substantial discounts through 'BOGOF' (Buy One Get One Free) promotions.</a:t>
            </a:r>
            <a:endParaRPr lang="en-IN" sz="1600" dirty="0">
              <a:solidFill>
                <a:srgbClr val="92D050"/>
              </a:solidFill>
              <a:effectLst/>
              <a:latin typeface="Berlin Sans FB" panose="020E0602020502020306" pitchFamily="34" charset="0"/>
            </a:endParaRPr>
          </a:p>
        </p:txBody>
      </p:sp>
    </p:spTree>
    <p:extLst>
      <p:ext uri="{BB962C8B-B14F-4D97-AF65-F5344CB8AC3E}">
        <p14:creationId xmlns:p14="http://schemas.microsoft.com/office/powerpoint/2010/main" val="203915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p:nvCxnSpPr>
        <p:spPr>
          <a:xfrm>
            <a:off x="0" y="256032"/>
            <a:ext cx="288950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4864" y="256032"/>
            <a:ext cx="2779776" cy="461665"/>
          </a:xfrm>
          <a:prstGeom prst="rect">
            <a:avLst/>
          </a:prstGeom>
          <a:noFill/>
        </p:spPr>
        <p:txBody>
          <a:bodyPr wrap="square" rtlCol="0">
            <a:spAutoFit/>
          </a:bodyPr>
          <a:lstStyle/>
          <a:p>
            <a:r>
              <a:rPr lang="en-GB" sz="2400" dirty="0" smtClean="0">
                <a:solidFill>
                  <a:schemeClr val="bg1"/>
                </a:solidFill>
                <a:latin typeface="Berlin Sans FB" panose="020E0602020502020306" pitchFamily="34" charset="0"/>
              </a:rPr>
              <a:t>Business Request 2</a:t>
            </a:r>
            <a:endParaRPr lang="en-IN" sz="2400" dirty="0">
              <a:solidFill>
                <a:schemeClr val="bg1"/>
              </a:solidFill>
              <a:latin typeface="Berlin Sans FB" panose="020E0602020502020306" pitchFamily="34" charset="0"/>
            </a:endParaRPr>
          </a:p>
        </p:txBody>
      </p:sp>
      <p:sp>
        <p:nvSpPr>
          <p:cNvPr id="6" name="TextBox 5"/>
          <p:cNvSpPr txBox="1"/>
          <p:nvPr/>
        </p:nvSpPr>
        <p:spPr>
          <a:xfrm>
            <a:off x="1508760" y="1042416"/>
            <a:ext cx="5349240" cy="1384995"/>
          </a:xfrm>
          <a:prstGeom prst="rect">
            <a:avLst/>
          </a:prstGeom>
          <a:noFill/>
        </p:spPr>
        <p:txBody>
          <a:bodyPr wrap="square" rtlCol="0">
            <a:spAutoFit/>
          </a:bodyPr>
          <a:lstStyle/>
          <a:p>
            <a:r>
              <a:rPr lang="en-GB" sz="2800" dirty="0">
                <a:solidFill>
                  <a:schemeClr val="bg1"/>
                </a:solidFill>
                <a:latin typeface="Berlin Sans FB" panose="020E0602020502020306" pitchFamily="34" charset="0"/>
              </a:rPr>
              <a:t>Select city, count(store_id) as store_countfrom dim_storesgroup by cityorder by store_count desc;</a:t>
            </a:r>
            <a:endParaRPr lang="en-IN" sz="2800" dirty="0">
              <a:solidFill>
                <a:schemeClr val="bg1"/>
              </a:solidFill>
              <a:latin typeface="Berlin Sans FB" panose="020E0602020502020306" pitchFamily="34" charset="0"/>
            </a:endParaRPr>
          </a:p>
        </p:txBody>
      </p:sp>
      <p:cxnSp>
        <p:nvCxnSpPr>
          <p:cNvPr id="7" name="Straight Connector 6"/>
          <p:cNvCxnSpPr/>
          <p:nvPr/>
        </p:nvCxnSpPr>
        <p:spPr>
          <a:xfrm>
            <a:off x="6940296" y="1088136"/>
            <a:ext cx="9144" cy="234086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69434" y="1734913"/>
            <a:ext cx="4187413" cy="1754326"/>
          </a:xfrm>
          <a:prstGeom prst="rect">
            <a:avLst/>
          </a:prstGeom>
          <a:noFill/>
        </p:spPr>
        <p:txBody>
          <a:bodyPr wrap="square" rtlCol="0">
            <a:spAutoFit/>
          </a:bodyPr>
          <a:lstStyle/>
          <a:p>
            <a:r>
              <a:rPr lang="en-US" dirty="0">
                <a:solidFill>
                  <a:schemeClr val="bg1"/>
                </a:solidFill>
                <a:latin typeface="Berlin Sans FB" panose="020E0602020502020306" pitchFamily="34" charset="0"/>
              </a:rPr>
              <a:t>Generate a report that provides an overview of the number of stores in each city. The results will be sorted in descending order of store counts, allowing us to identify the cities with the highest store presence.</a:t>
            </a:r>
            <a:endParaRPr lang="en-IN" kern="100" dirty="0">
              <a:solidFill>
                <a:schemeClr val="bg1"/>
              </a:solidFill>
              <a:latin typeface="Berlin Sans FB" panose="020E0602020502020306" pitchFamily="34" charset="0"/>
              <a:ea typeface="Calibri" panose="020F0502020204030204" pitchFamily="34" charset="0"/>
              <a:cs typeface="Times New Roman" panose="02020603050405020304"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1563226028"/>
              </p:ext>
            </p:extLst>
          </p:nvPr>
        </p:nvGraphicFramePr>
        <p:xfrm>
          <a:off x="272034" y="2752130"/>
          <a:ext cx="4960620" cy="3045548"/>
        </p:xfrm>
        <a:graphic>
          <a:graphicData uri="http://schemas.openxmlformats.org/drawingml/2006/chart">
            <c:chart xmlns:c="http://schemas.openxmlformats.org/drawingml/2006/chart" xmlns:r="http://schemas.openxmlformats.org/officeDocument/2006/relationships" r:id="rId3"/>
          </a:graphicData>
        </a:graphic>
      </p:graphicFrame>
      <p:sp>
        <p:nvSpPr>
          <p:cNvPr id="3" name="Arc 2"/>
          <p:cNvSpPr/>
          <p:nvPr/>
        </p:nvSpPr>
        <p:spPr>
          <a:xfrm>
            <a:off x="4462272" y="3694176"/>
            <a:ext cx="1554480" cy="1435608"/>
          </a:xfrm>
          <a:prstGeom prst="arc">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Cloud 7"/>
          <p:cNvSpPr/>
          <p:nvPr/>
        </p:nvSpPr>
        <p:spPr>
          <a:xfrm>
            <a:off x="5353812" y="3997732"/>
            <a:ext cx="4466844" cy="2723108"/>
          </a:xfrm>
          <a:prstGeom prst="cloud">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sz="2000" dirty="0">
                <a:solidFill>
                  <a:srgbClr val="92D050"/>
                </a:solidFill>
                <a:effectLst/>
                <a:latin typeface="Berlin Sans FB" panose="020E0602020502020306" pitchFamily="34" charset="0"/>
              </a:rPr>
              <a:t>Bengaluru has the highest stores of Atliq which is 10 stores  followed by Chennai &amp; Hyderabad.</a:t>
            </a:r>
            <a:endParaRPr lang="en-IN" sz="2000" dirty="0">
              <a:solidFill>
                <a:srgbClr val="92D050"/>
              </a:solidFill>
              <a:effectLst/>
              <a:latin typeface="Berlin Sans FB" panose="020E0602020502020306" pitchFamily="34" charset="0"/>
            </a:endParaRPr>
          </a:p>
          <a:p>
            <a:pPr lvl="0"/>
            <a:endParaRPr lang="en-IN" sz="2000" dirty="0">
              <a:solidFill>
                <a:srgbClr val="92D050"/>
              </a:solidFill>
              <a:effectLst/>
              <a:latin typeface="Berlin Sans FB" panose="020E0602020502020306" pitchFamily="34" charset="0"/>
            </a:endParaRPr>
          </a:p>
        </p:txBody>
      </p:sp>
    </p:spTree>
    <p:extLst>
      <p:ext uri="{BB962C8B-B14F-4D97-AF65-F5344CB8AC3E}">
        <p14:creationId xmlns:p14="http://schemas.microsoft.com/office/powerpoint/2010/main" val="276479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p:nvCxnSpPr>
        <p:spPr>
          <a:xfrm>
            <a:off x="0" y="256032"/>
            <a:ext cx="288950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256032"/>
            <a:ext cx="2779776" cy="461665"/>
          </a:xfrm>
          <a:prstGeom prst="rect">
            <a:avLst/>
          </a:prstGeom>
          <a:noFill/>
        </p:spPr>
        <p:txBody>
          <a:bodyPr wrap="square" rtlCol="0">
            <a:spAutoFit/>
          </a:bodyPr>
          <a:lstStyle/>
          <a:p>
            <a:r>
              <a:rPr lang="en-GB" sz="2400" dirty="0" smtClean="0">
                <a:solidFill>
                  <a:schemeClr val="bg1"/>
                </a:solidFill>
                <a:latin typeface="Berlin Sans FB" panose="020E0602020502020306" pitchFamily="34" charset="0"/>
              </a:rPr>
              <a:t>Business Request 3</a:t>
            </a:r>
            <a:endParaRPr lang="en-IN" sz="2400" dirty="0">
              <a:solidFill>
                <a:schemeClr val="bg1"/>
              </a:solidFill>
              <a:latin typeface="Berlin Sans FB" panose="020E0602020502020306" pitchFamily="34" charset="0"/>
            </a:endParaRPr>
          </a:p>
        </p:txBody>
      </p:sp>
      <p:sp>
        <p:nvSpPr>
          <p:cNvPr id="6" name="TextBox 5"/>
          <p:cNvSpPr txBox="1"/>
          <p:nvPr/>
        </p:nvSpPr>
        <p:spPr>
          <a:xfrm>
            <a:off x="539227" y="934694"/>
            <a:ext cx="6291072" cy="2554545"/>
          </a:xfrm>
          <a:prstGeom prst="rect">
            <a:avLst/>
          </a:prstGeom>
          <a:noFill/>
        </p:spPr>
        <p:txBody>
          <a:bodyPr wrap="square" rtlCol="0">
            <a:spAutoFit/>
          </a:bodyPr>
          <a:lstStyle/>
          <a:p>
            <a:r>
              <a:rPr lang="en-IN" sz="2000" dirty="0">
                <a:solidFill>
                  <a:schemeClr val="bg1"/>
                </a:solidFill>
                <a:latin typeface="Berlin Sans FB" panose="020E0602020502020306" pitchFamily="34" charset="0"/>
              </a:rPr>
              <a:t>select c.campaign_name,sum(base_price*quantity_sold_before_promo) as revenue_before_promo,sum(base_price*quantity_sold_after_promo) as revenue_after_promofrom fact_events f inner join dim_campaigns c on f.campaign_id=c.campaign_idgroup by c.campaign_name;</a:t>
            </a:r>
          </a:p>
        </p:txBody>
      </p:sp>
      <p:cxnSp>
        <p:nvCxnSpPr>
          <p:cNvPr id="7" name="Straight Connector 6"/>
          <p:cNvCxnSpPr/>
          <p:nvPr/>
        </p:nvCxnSpPr>
        <p:spPr>
          <a:xfrm>
            <a:off x="6940296" y="1088136"/>
            <a:ext cx="57845" cy="234086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055985" y="1734913"/>
            <a:ext cx="4763755" cy="1754326"/>
          </a:xfrm>
          <a:prstGeom prst="rect">
            <a:avLst/>
          </a:prstGeom>
          <a:noFill/>
        </p:spPr>
        <p:txBody>
          <a:bodyPr wrap="square" rtlCol="0">
            <a:spAutoFit/>
          </a:bodyPr>
          <a:lstStyle/>
          <a:p>
            <a:r>
              <a:rPr lang="en-US" dirty="0">
                <a:solidFill>
                  <a:schemeClr val="bg1"/>
                </a:solidFill>
                <a:latin typeface="Berlin Sans FB" panose="020E0602020502020306" pitchFamily="34" charset="0"/>
              </a:rPr>
              <a:t>Generate a report that displays each campaign along with the total revenue generated before and after the campaign? The report includes three key fields: campaign_name, total_revenue(before_promotion), total_revenue(after_promotion).</a:t>
            </a:r>
            <a:endParaRPr lang="en-IN" kern="100" dirty="0">
              <a:solidFill>
                <a:schemeClr val="bg1"/>
              </a:solidFill>
              <a:latin typeface="Berlin Sans FB" panose="020E0602020502020306" pitchFamily="34" charset="0"/>
              <a:ea typeface="Calibri" panose="020F0502020204030204" pitchFamily="34" charset="0"/>
              <a:cs typeface="Times New Roman" panose="02020603050405020304" pitchFamily="18" charset="0"/>
            </a:endParaRPr>
          </a:p>
        </p:txBody>
      </p:sp>
      <p:graphicFrame>
        <p:nvGraphicFramePr>
          <p:cNvPr id="9" name="Chart 8"/>
          <p:cNvGraphicFramePr>
            <a:graphicFrameLocks/>
          </p:cNvGraphicFramePr>
          <p:nvPr>
            <p:extLst>
              <p:ext uri="{D42A27DB-BD31-4B8C-83A1-F6EECF244321}">
                <p14:modId xmlns:p14="http://schemas.microsoft.com/office/powerpoint/2010/main" val="195466814"/>
              </p:ext>
            </p:extLst>
          </p:nvPr>
        </p:nvGraphicFramePr>
        <p:xfrm>
          <a:off x="299466" y="3489239"/>
          <a:ext cx="4960620" cy="3045548"/>
        </p:xfrm>
        <a:graphic>
          <a:graphicData uri="http://schemas.openxmlformats.org/drawingml/2006/chart">
            <c:chart xmlns:c="http://schemas.openxmlformats.org/drawingml/2006/chart" xmlns:r="http://schemas.openxmlformats.org/officeDocument/2006/relationships" r:id="rId3"/>
          </a:graphicData>
        </a:graphic>
      </p:graphicFrame>
      <p:sp>
        <p:nvSpPr>
          <p:cNvPr id="8" name="Arc 7"/>
          <p:cNvSpPr/>
          <p:nvPr/>
        </p:nvSpPr>
        <p:spPr>
          <a:xfrm>
            <a:off x="4352544" y="4067315"/>
            <a:ext cx="1819656" cy="1263637"/>
          </a:xfrm>
          <a:prstGeom prst="arc">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Cloud 10"/>
          <p:cNvSpPr/>
          <p:nvPr/>
        </p:nvSpPr>
        <p:spPr>
          <a:xfrm>
            <a:off x="5650992" y="4167900"/>
            <a:ext cx="4873752" cy="2589515"/>
          </a:xfrm>
          <a:prstGeom prst="cloud">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dirty="0">
                <a:solidFill>
                  <a:srgbClr val="92D050"/>
                </a:solidFill>
                <a:effectLst/>
                <a:latin typeface="Berlin Sans FB" panose="020E0602020502020306" pitchFamily="34" charset="0"/>
              </a:rPr>
              <a:t>Based on the visualization, it is evident that there has been a notable increase in revenue following the promotional campaigns conducted during both Diwali and Sankranti festivities.</a:t>
            </a:r>
            <a:endParaRPr lang="en-IN" dirty="0">
              <a:solidFill>
                <a:srgbClr val="92D050"/>
              </a:solidFill>
              <a:effectLst/>
              <a:latin typeface="Berlin Sans FB" panose="020E0602020502020306" pitchFamily="34" charset="0"/>
            </a:endParaRPr>
          </a:p>
        </p:txBody>
      </p:sp>
    </p:spTree>
    <p:extLst>
      <p:ext uri="{BB962C8B-B14F-4D97-AF65-F5344CB8AC3E}">
        <p14:creationId xmlns:p14="http://schemas.microsoft.com/office/powerpoint/2010/main" val="303679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p:nvCxnSpPr>
        <p:spPr>
          <a:xfrm>
            <a:off x="0" y="256032"/>
            <a:ext cx="288950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246888"/>
            <a:ext cx="2779776" cy="461665"/>
          </a:xfrm>
          <a:prstGeom prst="rect">
            <a:avLst/>
          </a:prstGeom>
          <a:noFill/>
        </p:spPr>
        <p:txBody>
          <a:bodyPr wrap="square" rtlCol="0">
            <a:spAutoFit/>
          </a:bodyPr>
          <a:lstStyle/>
          <a:p>
            <a:r>
              <a:rPr lang="en-GB" sz="2400" dirty="0" smtClean="0">
                <a:solidFill>
                  <a:schemeClr val="bg1"/>
                </a:solidFill>
                <a:latin typeface="Berlin Sans FB" panose="020E0602020502020306" pitchFamily="34" charset="0"/>
              </a:rPr>
              <a:t>Business Request 4</a:t>
            </a:r>
            <a:endParaRPr lang="en-IN" sz="2400" dirty="0">
              <a:solidFill>
                <a:schemeClr val="bg1"/>
              </a:solidFill>
              <a:latin typeface="Berlin Sans FB" panose="020E0602020502020306" pitchFamily="34" charset="0"/>
            </a:endParaRPr>
          </a:p>
        </p:txBody>
      </p:sp>
      <p:sp>
        <p:nvSpPr>
          <p:cNvPr id="6" name="TextBox 5"/>
          <p:cNvSpPr txBox="1"/>
          <p:nvPr/>
        </p:nvSpPr>
        <p:spPr>
          <a:xfrm>
            <a:off x="5553266" y="708553"/>
            <a:ext cx="5026113" cy="2246769"/>
          </a:xfrm>
          <a:prstGeom prst="rect">
            <a:avLst/>
          </a:prstGeom>
          <a:noFill/>
        </p:spPr>
        <p:txBody>
          <a:bodyPr wrap="square" rtlCol="0">
            <a:spAutoFit/>
          </a:bodyPr>
          <a:lstStyle/>
          <a:p>
            <a:r>
              <a:rPr lang="en-US" sz="2000" dirty="0">
                <a:solidFill>
                  <a:schemeClr val="bg1"/>
                </a:solidFill>
                <a:latin typeface="Berlin Sans FB" panose="020E0602020502020306" pitchFamily="34" charset="0"/>
              </a:rPr>
              <a:t>Produce a report that calculates the Incremental Sold Quantity (ISU%) for each category during the Diwali campaign. Additionally, provide rankings for the categories based on their ISU%. The report will include three key fields: category, </a:t>
            </a:r>
            <a:r>
              <a:rPr lang="en-US" sz="2000" dirty="0" smtClean="0">
                <a:solidFill>
                  <a:schemeClr val="bg1"/>
                </a:solidFill>
                <a:latin typeface="Berlin Sans FB" panose="020E0602020502020306" pitchFamily="34" charset="0"/>
              </a:rPr>
              <a:t>ISU%, </a:t>
            </a:r>
            <a:r>
              <a:rPr lang="en-US" sz="2000" dirty="0">
                <a:solidFill>
                  <a:schemeClr val="bg1"/>
                </a:solidFill>
                <a:latin typeface="Berlin Sans FB" panose="020E0602020502020306" pitchFamily="34" charset="0"/>
              </a:rPr>
              <a:t>and rank order. </a:t>
            </a:r>
            <a:endParaRPr lang="en-IN" sz="2000" dirty="0">
              <a:solidFill>
                <a:schemeClr val="bg1"/>
              </a:solidFill>
              <a:latin typeface="Berlin Sans FB" panose="020E0602020502020306" pitchFamily="34" charset="0"/>
            </a:endParaRPr>
          </a:p>
        </p:txBody>
      </p:sp>
      <p:cxnSp>
        <p:nvCxnSpPr>
          <p:cNvPr id="7" name="Straight Connector 6"/>
          <p:cNvCxnSpPr/>
          <p:nvPr/>
        </p:nvCxnSpPr>
        <p:spPr>
          <a:xfrm flipH="1">
            <a:off x="5483100" y="133276"/>
            <a:ext cx="70166" cy="311163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348" y="717697"/>
            <a:ext cx="4906966" cy="2585323"/>
          </a:xfrm>
          <a:prstGeom prst="rect">
            <a:avLst/>
          </a:prstGeom>
          <a:noFill/>
        </p:spPr>
        <p:txBody>
          <a:bodyPr wrap="square" rtlCol="0">
            <a:spAutoFit/>
          </a:bodyPr>
          <a:lstStyle/>
          <a:p>
            <a:r>
              <a:rPr lang="en-IN" kern="100" dirty="0">
                <a:solidFill>
                  <a:schemeClr val="bg1"/>
                </a:solidFill>
                <a:latin typeface="Berlin Sans FB" panose="020E0602020502020306" pitchFamily="34" charset="0"/>
                <a:ea typeface="Calibri" panose="020F0502020204030204" pitchFamily="34" charset="0"/>
                <a:cs typeface="Times New Roman" panose="02020603050405020304" pitchFamily="18" charset="0"/>
              </a:rPr>
              <a:t>select category, round(((qap-qbp)/qbp)*100,2) isu_perc, rank() over(order by ((qap-qbp)/qbp)*100 desc) as rnk from(Select p.category,sum(quantity_sold_before_promo) as qbp, sum(quantity_sold_after_promo) as qapfrom fact_events f inner join dim_products p on f.product_code=p.product_codewhere f.campaign_id="CAMP_DIW_01"group by p.category ) as tt;</a:t>
            </a:r>
          </a:p>
        </p:txBody>
      </p:sp>
      <p:graphicFrame>
        <p:nvGraphicFramePr>
          <p:cNvPr id="12" name="Chart 11"/>
          <p:cNvGraphicFramePr>
            <a:graphicFrameLocks/>
          </p:cNvGraphicFramePr>
          <p:nvPr>
            <p:extLst>
              <p:ext uri="{D42A27DB-BD31-4B8C-83A1-F6EECF244321}">
                <p14:modId xmlns:p14="http://schemas.microsoft.com/office/powerpoint/2010/main" val="2557385802"/>
              </p:ext>
            </p:extLst>
          </p:nvPr>
        </p:nvGraphicFramePr>
        <p:xfrm>
          <a:off x="1247394" y="3424130"/>
          <a:ext cx="5144262" cy="326927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73546034"/>
              </p:ext>
            </p:extLst>
          </p:nvPr>
        </p:nvGraphicFramePr>
        <p:xfrm>
          <a:off x="7009502" y="4605560"/>
          <a:ext cx="4347345" cy="1850105"/>
        </p:xfrm>
        <a:graphic>
          <a:graphicData uri="http://schemas.openxmlformats.org/drawingml/2006/table">
            <a:tbl>
              <a:tblPr/>
              <a:tblGrid>
                <a:gridCol w="1946791"/>
                <a:gridCol w="1361290"/>
                <a:gridCol w="1039264"/>
              </a:tblGrid>
              <a:tr h="403340">
                <a:tc>
                  <a:txBody>
                    <a:bodyPr/>
                    <a:lstStyle/>
                    <a:p>
                      <a:pPr algn="l" fontAlgn="b"/>
                      <a:r>
                        <a:rPr lang="en-IN" sz="1800" b="1" i="0" u="none" strike="noStrike">
                          <a:solidFill>
                            <a:srgbClr val="FFFFFF"/>
                          </a:solidFill>
                          <a:effectLst/>
                          <a:latin typeface="Arial Black" panose="020B0A04020102020204" pitchFamily="34" charset="0"/>
                        </a:rPr>
                        <a:t>category</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l" fontAlgn="b"/>
                      <a:r>
                        <a:rPr lang="en-IN" sz="1800" b="1" i="0" u="none" strike="noStrike">
                          <a:solidFill>
                            <a:srgbClr val="FFFFFF"/>
                          </a:solidFill>
                          <a:effectLst/>
                          <a:latin typeface="Arial Black" panose="020B0A04020102020204" pitchFamily="34" charset="0"/>
                        </a:rPr>
                        <a:t>isu_perc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l" fontAlgn="b"/>
                      <a:r>
                        <a:rPr lang="en-IN" sz="1800" b="1" i="0" u="none" strike="noStrike">
                          <a:solidFill>
                            <a:srgbClr val="FFFFFF"/>
                          </a:solidFill>
                          <a:effectLst/>
                          <a:latin typeface="Arial Black" panose="020B0A04020102020204" pitchFamily="34" charset="0"/>
                        </a:rPr>
                        <a:t>rnk</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tr>
              <a:tr h="289353">
                <a:tc>
                  <a:txBody>
                    <a:bodyPr/>
                    <a:lstStyle/>
                    <a:p>
                      <a:pPr algn="l" fontAlgn="b"/>
                      <a:r>
                        <a:rPr lang="en-IN" sz="1400" b="0" i="0" u="none" strike="noStrike">
                          <a:solidFill>
                            <a:srgbClr val="000000"/>
                          </a:solidFill>
                          <a:effectLst/>
                          <a:latin typeface="Berlin Sans FB" panose="020E0602020502020306" pitchFamily="34" charset="0"/>
                        </a:rPr>
                        <a:t>Home Appliances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r" fontAlgn="b"/>
                      <a:r>
                        <a:rPr lang="en-IN" sz="1600" b="0" i="0" u="none" strike="noStrike">
                          <a:solidFill>
                            <a:srgbClr val="000000"/>
                          </a:solidFill>
                          <a:effectLst/>
                          <a:latin typeface="Berlin Sans FB" panose="020E0602020502020306" pitchFamily="34" charset="0"/>
                        </a:rPr>
                        <a:t>244.23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0AD47"/>
                    </a:solidFill>
                  </a:tcPr>
                </a:tc>
                <a:tc>
                  <a:txBody>
                    <a:bodyPr/>
                    <a:lstStyle/>
                    <a:p>
                      <a:pPr algn="r" fontAlgn="b"/>
                      <a:r>
                        <a:rPr lang="en-IN" sz="1600" b="0" i="0" u="none" strike="noStrike">
                          <a:solidFill>
                            <a:srgbClr val="000000"/>
                          </a:solidFill>
                          <a:effectLst/>
                          <a:latin typeface="Berlin Sans FB" panose="020E0602020502020306" pitchFamily="34" charset="0"/>
                        </a:rPr>
                        <a:t>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r>
              <a:tr h="289353">
                <a:tc>
                  <a:txBody>
                    <a:bodyPr/>
                    <a:lstStyle/>
                    <a:p>
                      <a:pPr algn="l" fontAlgn="b"/>
                      <a:r>
                        <a:rPr lang="en-IN" sz="1400" b="0" i="0" u="none" strike="noStrike">
                          <a:solidFill>
                            <a:srgbClr val="000000"/>
                          </a:solidFill>
                          <a:effectLst/>
                          <a:latin typeface="Berlin Sans FB" panose="020E0602020502020306" pitchFamily="34" charset="0"/>
                        </a:rPr>
                        <a:t>Combo1</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r" fontAlgn="b"/>
                      <a:r>
                        <a:rPr lang="en-IN" sz="1600" b="0" i="0" u="none" strike="noStrike">
                          <a:solidFill>
                            <a:srgbClr val="000000"/>
                          </a:solidFill>
                          <a:effectLst/>
                          <a:latin typeface="Berlin Sans FB" panose="020E0602020502020306" pitchFamily="34" charset="0"/>
                        </a:rPr>
                        <a:t>202.36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0AD47"/>
                    </a:solidFill>
                  </a:tcPr>
                </a:tc>
                <a:tc>
                  <a:txBody>
                    <a:bodyPr/>
                    <a:lstStyle/>
                    <a:p>
                      <a:pPr algn="r" fontAlgn="b"/>
                      <a:r>
                        <a:rPr lang="en-IN" sz="1600" b="0" i="0" u="none" strike="noStrike">
                          <a:solidFill>
                            <a:srgbClr val="000000"/>
                          </a:solidFill>
                          <a:effectLst/>
                          <a:latin typeface="Berlin Sans FB" panose="020E0602020502020306" pitchFamily="34" charset="0"/>
                        </a:rPr>
                        <a:t>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r>
              <a:tr h="289353">
                <a:tc>
                  <a:txBody>
                    <a:bodyPr/>
                    <a:lstStyle/>
                    <a:p>
                      <a:pPr algn="l" fontAlgn="b"/>
                      <a:r>
                        <a:rPr lang="en-IN" sz="1400" b="0" i="0" u="none" strike="noStrike">
                          <a:solidFill>
                            <a:srgbClr val="000000"/>
                          </a:solidFill>
                          <a:effectLst/>
                          <a:latin typeface="Berlin Sans FB" panose="020E0602020502020306" pitchFamily="34" charset="0"/>
                        </a:rPr>
                        <a:t>Home Care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r" fontAlgn="b"/>
                      <a:r>
                        <a:rPr lang="en-IN" sz="1600" b="0" i="0" u="none" strike="noStrike">
                          <a:solidFill>
                            <a:srgbClr val="000000"/>
                          </a:solidFill>
                          <a:effectLst/>
                          <a:latin typeface="Berlin Sans FB" panose="020E0602020502020306" pitchFamily="34" charset="0"/>
                        </a:rPr>
                        <a:t>79.63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0AD47"/>
                    </a:solidFill>
                  </a:tcPr>
                </a:tc>
                <a:tc>
                  <a:txBody>
                    <a:bodyPr/>
                    <a:lstStyle/>
                    <a:p>
                      <a:pPr algn="r" fontAlgn="b"/>
                      <a:r>
                        <a:rPr lang="en-IN" sz="1600" b="0" i="0" u="none" strike="noStrike">
                          <a:solidFill>
                            <a:srgbClr val="000000"/>
                          </a:solidFill>
                          <a:effectLst/>
                          <a:latin typeface="Berlin Sans FB" panose="020E0602020502020306" pitchFamily="34" charset="0"/>
                        </a:rPr>
                        <a:t>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r>
              <a:tr h="289353">
                <a:tc>
                  <a:txBody>
                    <a:bodyPr/>
                    <a:lstStyle/>
                    <a:p>
                      <a:pPr algn="l" fontAlgn="b"/>
                      <a:r>
                        <a:rPr lang="en-IN" sz="1400" b="0" i="0" u="none" strike="noStrike">
                          <a:solidFill>
                            <a:srgbClr val="000000"/>
                          </a:solidFill>
                          <a:effectLst/>
                          <a:latin typeface="Berlin Sans FB" panose="020E0602020502020306" pitchFamily="34" charset="0"/>
                        </a:rPr>
                        <a:t>Personal Care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r" fontAlgn="b"/>
                      <a:r>
                        <a:rPr lang="en-IN" sz="1600" b="0" i="0" u="none" strike="noStrike">
                          <a:solidFill>
                            <a:srgbClr val="000000"/>
                          </a:solidFill>
                          <a:effectLst/>
                          <a:latin typeface="Berlin Sans FB" panose="020E0602020502020306" pitchFamily="34" charset="0"/>
                        </a:rPr>
                        <a:t>31.06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0AD47"/>
                    </a:solidFill>
                  </a:tcPr>
                </a:tc>
                <a:tc>
                  <a:txBody>
                    <a:bodyPr/>
                    <a:lstStyle/>
                    <a:p>
                      <a:pPr algn="r" fontAlgn="b"/>
                      <a:r>
                        <a:rPr lang="en-IN" sz="1600" b="0" i="0" u="none" strike="noStrike">
                          <a:solidFill>
                            <a:srgbClr val="000000"/>
                          </a:solidFill>
                          <a:effectLst/>
                          <a:latin typeface="Berlin Sans FB" panose="020E0602020502020306" pitchFamily="34" charset="0"/>
                        </a:rPr>
                        <a:t>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A9D08E"/>
                    </a:solidFill>
                  </a:tcPr>
                </a:tc>
              </a:tr>
              <a:tr h="289353">
                <a:tc>
                  <a:txBody>
                    <a:bodyPr/>
                    <a:lstStyle/>
                    <a:p>
                      <a:pPr algn="l" fontAlgn="b"/>
                      <a:r>
                        <a:rPr lang="en-IN" sz="1400" b="0" i="0" u="none" strike="noStrike">
                          <a:solidFill>
                            <a:srgbClr val="000000"/>
                          </a:solidFill>
                          <a:effectLst/>
                          <a:latin typeface="Berlin Sans FB" panose="020E0602020502020306" pitchFamily="34" charset="0"/>
                        </a:rPr>
                        <a:t>Grocery &amp; Staples</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r" fontAlgn="b"/>
                      <a:r>
                        <a:rPr lang="en-IN" sz="1600" b="0" i="0" u="none" strike="noStrike">
                          <a:solidFill>
                            <a:srgbClr val="000000"/>
                          </a:solidFill>
                          <a:effectLst/>
                          <a:latin typeface="Berlin Sans FB" panose="020E0602020502020306" pitchFamily="34" charset="0"/>
                        </a:rPr>
                        <a:t>18.05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70AD47"/>
                    </a:solidFill>
                  </a:tcPr>
                </a:tc>
                <a:tc>
                  <a:txBody>
                    <a:bodyPr/>
                    <a:lstStyle/>
                    <a:p>
                      <a:pPr algn="r" fontAlgn="b"/>
                      <a:r>
                        <a:rPr lang="en-IN" sz="1600" b="0" i="0" u="none" strike="noStrike" dirty="0">
                          <a:solidFill>
                            <a:srgbClr val="000000"/>
                          </a:solidFill>
                          <a:effectLst/>
                          <a:latin typeface="Berlin Sans FB" panose="020E0602020502020306" pitchFamily="34" charset="0"/>
                        </a:rPr>
                        <a:t>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A9D08E"/>
                    </a:solidFill>
                  </a:tcPr>
                </a:tc>
              </a:tr>
            </a:tbl>
          </a:graphicData>
        </a:graphic>
      </p:graphicFrame>
    </p:spTree>
    <p:extLst>
      <p:ext uri="{BB962C8B-B14F-4D97-AF65-F5344CB8AC3E}">
        <p14:creationId xmlns:p14="http://schemas.microsoft.com/office/powerpoint/2010/main" val="415782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4" name="Straight Connector 3"/>
          <p:cNvCxnSpPr/>
          <p:nvPr/>
        </p:nvCxnSpPr>
        <p:spPr>
          <a:xfrm>
            <a:off x="0" y="256032"/>
            <a:ext cx="288950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246888"/>
            <a:ext cx="2779776" cy="461665"/>
          </a:xfrm>
          <a:prstGeom prst="rect">
            <a:avLst/>
          </a:prstGeom>
          <a:noFill/>
        </p:spPr>
        <p:txBody>
          <a:bodyPr wrap="square" rtlCol="0">
            <a:spAutoFit/>
          </a:bodyPr>
          <a:lstStyle/>
          <a:p>
            <a:r>
              <a:rPr lang="en-GB" sz="2400" dirty="0" smtClean="0">
                <a:solidFill>
                  <a:schemeClr val="bg1"/>
                </a:solidFill>
                <a:latin typeface="Berlin Sans FB" panose="020E0602020502020306" pitchFamily="34" charset="0"/>
              </a:rPr>
              <a:t>Business Request </a:t>
            </a:r>
            <a:r>
              <a:rPr lang="en-GB" sz="2400" dirty="0">
                <a:solidFill>
                  <a:schemeClr val="bg1"/>
                </a:solidFill>
                <a:latin typeface="Berlin Sans FB" panose="020E0602020502020306" pitchFamily="34" charset="0"/>
              </a:rPr>
              <a:t>5</a:t>
            </a:r>
            <a:endParaRPr lang="en-IN" sz="2400" dirty="0">
              <a:solidFill>
                <a:schemeClr val="bg1"/>
              </a:solidFill>
              <a:latin typeface="Berlin Sans FB" panose="020E0602020502020306" pitchFamily="34" charset="0"/>
            </a:endParaRPr>
          </a:p>
        </p:txBody>
      </p:sp>
      <p:sp>
        <p:nvSpPr>
          <p:cNvPr id="6" name="TextBox 5"/>
          <p:cNvSpPr txBox="1"/>
          <p:nvPr/>
        </p:nvSpPr>
        <p:spPr>
          <a:xfrm>
            <a:off x="6830298" y="1439619"/>
            <a:ext cx="4932211" cy="1631216"/>
          </a:xfrm>
          <a:prstGeom prst="rect">
            <a:avLst/>
          </a:prstGeom>
          <a:noFill/>
        </p:spPr>
        <p:txBody>
          <a:bodyPr wrap="square" rtlCol="0">
            <a:spAutoFit/>
          </a:bodyPr>
          <a:lstStyle/>
          <a:p>
            <a:r>
              <a:rPr lang="en-US" sz="2000" dirty="0">
                <a:solidFill>
                  <a:schemeClr val="bg1"/>
                </a:solidFill>
                <a:latin typeface="Berlin Sans FB" panose="020E0602020502020306" pitchFamily="34" charset="0"/>
              </a:rPr>
              <a:t>Create a report featuring the Top 5 products, ranked by Incremental Revenue Percentage (IR%), across all campaigns. The report will provide essential information including product name, category, and </a:t>
            </a:r>
            <a:r>
              <a:rPr lang="en-US" sz="2000" dirty="0" smtClean="0">
                <a:solidFill>
                  <a:schemeClr val="bg1"/>
                </a:solidFill>
                <a:latin typeface="Berlin Sans FB" panose="020E0602020502020306" pitchFamily="34" charset="0"/>
              </a:rPr>
              <a:t>IR%. </a:t>
            </a:r>
            <a:endParaRPr lang="en-IN" sz="2000" dirty="0">
              <a:solidFill>
                <a:schemeClr val="bg1"/>
              </a:solidFill>
              <a:latin typeface="Berlin Sans FB" panose="020E0602020502020306" pitchFamily="34" charset="0"/>
            </a:endParaRPr>
          </a:p>
        </p:txBody>
      </p:sp>
      <p:cxnSp>
        <p:nvCxnSpPr>
          <p:cNvPr id="7" name="Straight Connector 6"/>
          <p:cNvCxnSpPr/>
          <p:nvPr/>
        </p:nvCxnSpPr>
        <p:spPr>
          <a:xfrm>
            <a:off x="6642183" y="582573"/>
            <a:ext cx="0" cy="272044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4752" y="717697"/>
            <a:ext cx="5072142" cy="2585323"/>
          </a:xfrm>
          <a:prstGeom prst="rect">
            <a:avLst/>
          </a:prstGeom>
          <a:noFill/>
        </p:spPr>
        <p:txBody>
          <a:bodyPr wrap="square" rtlCol="0">
            <a:spAutoFit/>
          </a:bodyPr>
          <a:lstStyle/>
          <a:p>
            <a:r>
              <a:rPr lang="en-IN" kern="100" dirty="0">
                <a:solidFill>
                  <a:schemeClr val="bg1"/>
                </a:solidFill>
                <a:latin typeface="Berlin Sans FB" panose="020E0602020502020306" pitchFamily="34" charset="0"/>
                <a:ea typeface="Calibri" panose="020F0502020204030204" pitchFamily="34" charset="0"/>
                <a:cs typeface="Times New Roman" panose="02020603050405020304" pitchFamily="18" charset="0"/>
              </a:rPr>
              <a:t>select product_name,category, round(((rap-rbp)/rbp)*100,2) as IR_perc from(select p.product_name,p.category,sum(base_price*quantity_sold_before_promo) as rbp,sum(base_price*quantity_sold_after_promo) as rapfrom fact_events f inner join dim_products p on f.product_code=p.product_codegroup by product_name,category) tt order by IR_perc desclimit 5;</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91" y="3552347"/>
            <a:ext cx="6565208" cy="2916936"/>
          </a:xfrm>
          <a:prstGeom prst="rect">
            <a:avLst/>
          </a:prstGeom>
        </p:spPr>
      </p:pic>
      <p:sp>
        <p:nvSpPr>
          <p:cNvPr id="8" name="Arc 7"/>
          <p:cNvSpPr/>
          <p:nvPr/>
        </p:nvSpPr>
        <p:spPr>
          <a:xfrm>
            <a:off x="6267808" y="4418990"/>
            <a:ext cx="1124981" cy="786384"/>
          </a:xfrm>
          <a:prstGeom prst="arc">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Cloud 11"/>
          <p:cNvSpPr/>
          <p:nvPr/>
        </p:nvSpPr>
        <p:spPr>
          <a:xfrm>
            <a:off x="6949754" y="4231008"/>
            <a:ext cx="5242246" cy="2453256"/>
          </a:xfrm>
          <a:prstGeom prst="cloud">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92D050"/>
                </a:solidFill>
                <a:latin typeface="Berlin Sans FB" panose="020E0602020502020306" pitchFamily="34" charset="0"/>
              </a:rPr>
              <a:t>This report helps us to identify the products which had maximum promotion impact on them. Home Appliances of AtliQ have huge revenue increment across both the campaigns</a:t>
            </a:r>
            <a:endParaRPr lang="en-IN" dirty="0">
              <a:solidFill>
                <a:srgbClr val="92D050"/>
              </a:solidFill>
              <a:latin typeface="Berlin Sans FB" panose="020E0602020502020306" pitchFamily="34" charset="0"/>
            </a:endParaRPr>
          </a:p>
        </p:txBody>
      </p:sp>
    </p:spTree>
    <p:extLst>
      <p:ext uri="{BB962C8B-B14F-4D97-AF65-F5344CB8AC3E}">
        <p14:creationId xmlns:p14="http://schemas.microsoft.com/office/powerpoint/2010/main" val="3893656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0" y="2660904"/>
            <a:ext cx="3246120" cy="923330"/>
          </a:xfrm>
          <a:prstGeom prst="rect">
            <a:avLst/>
          </a:prstGeom>
          <a:noFill/>
          <a:scene3d>
            <a:camera prst="perspectiveRight"/>
            <a:lightRig rig="threePt" dir="t"/>
          </a:scene3d>
        </p:spPr>
        <p:txBody>
          <a:bodyPr wrap="square" rtlCol="0">
            <a:spAutoFit/>
          </a:bodyPr>
          <a:lstStyle/>
          <a:p>
            <a:pPr algn="ctr"/>
            <a:r>
              <a:rPr lang="en-GB" sz="5400" dirty="0" smtClean="0">
                <a:solidFill>
                  <a:schemeClr val="bg1"/>
                </a:solidFill>
                <a:latin typeface="Berlin Sans FB" panose="020E0602020502020306" pitchFamily="34" charset="0"/>
              </a:rPr>
              <a:t>INSIGHTS</a:t>
            </a:r>
            <a:endParaRPr lang="en-IN" sz="5400" dirty="0">
              <a:solidFill>
                <a:schemeClr val="bg1"/>
              </a:solidFill>
              <a:latin typeface="Berlin Sans FB" panose="020E0602020502020306" pitchFamily="34" charset="0"/>
            </a:endParaRPr>
          </a:p>
        </p:txBody>
      </p:sp>
      <p:graphicFrame>
        <p:nvGraphicFramePr>
          <p:cNvPr id="7" name="Diagram 6"/>
          <p:cNvGraphicFramePr/>
          <p:nvPr>
            <p:extLst>
              <p:ext uri="{D42A27DB-BD31-4B8C-83A1-F6EECF244321}">
                <p14:modId xmlns:p14="http://schemas.microsoft.com/office/powerpoint/2010/main" val="2390619642"/>
              </p:ext>
            </p:extLst>
          </p:nvPr>
        </p:nvGraphicFramePr>
        <p:xfrm>
          <a:off x="3739896" y="804672"/>
          <a:ext cx="8165592" cy="5769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p:cNvCxnSpPr/>
          <p:nvPr/>
        </p:nvCxnSpPr>
        <p:spPr>
          <a:xfrm flipH="1">
            <a:off x="3026664" y="548640"/>
            <a:ext cx="82296" cy="602589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15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0" y="2660904"/>
            <a:ext cx="3538728" cy="523220"/>
          </a:xfrm>
          <a:prstGeom prst="rect">
            <a:avLst/>
          </a:prstGeom>
          <a:noFill/>
          <a:scene3d>
            <a:camera prst="perspectiveRight"/>
            <a:lightRig rig="threePt" dir="t"/>
          </a:scene3d>
        </p:spPr>
        <p:txBody>
          <a:bodyPr wrap="square" rtlCol="0">
            <a:spAutoFit/>
          </a:bodyPr>
          <a:lstStyle/>
          <a:p>
            <a:pPr algn="ctr"/>
            <a:r>
              <a:rPr lang="en-GB" sz="2800" dirty="0" smtClean="0">
                <a:solidFill>
                  <a:schemeClr val="bg1"/>
                </a:solidFill>
                <a:latin typeface="Berlin Sans FB" panose="020E0602020502020306" pitchFamily="34" charset="0"/>
              </a:rPr>
              <a:t>RECOMMENDATIONS</a:t>
            </a:r>
            <a:endParaRPr lang="en-IN" sz="2800" dirty="0">
              <a:solidFill>
                <a:schemeClr val="bg1"/>
              </a:solidFill>
              <a:latin typeface="Berlin Sans FB" panose="020E0602020502020306" pitchFamily="34" charset="0"/>
            </a:endParaRPr>
          </a:p>
        </p:txBody>
      </p:sp>
      <p:graphicFrame>
        <p:nvGraphicFramePr>
          <p:cNvPr id="7" name="Diagram 6"/>
          <p:cNvGraphicFramePr/>
          <p:nvPr>
            <p:extLst>
              <p:ext uri="{D42A27DB-BD31-4B8C-83A1-F6EECF244321}">
                <p14:modId xmlns:p14="http://schemas.microsoft.com/office/powerpoint/2010/main" val="140949367"/>
              </p:ext>
            </p:extLst>
          </p:nvPr>
        </p:nvGraphicFramePr>
        <p:xfrm>
          <a:off x="3739896" y="804672"/>
          <a:ext cx="8165592" cy="5769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p:cNvCxnSpPr/>
          <p:nvPr/>
        </p:nvCxnSpPr>
        <p:spPr>
          <a:xfrm flipH="1">
            <a:off x="3456432" y="548640"/>
            <a:ext cx="82296" cy="6025896"/>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7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072384" y="2093976"/>
            <a:ext cx="6473952" cy="3046988"/>
          </a:xfrm>
          <a:prstGeom prst="rect">
            <a:avLst/>
          </a:prstGeom>
          <a:noFill/>
          <a:ln>
            <a:solidFill>
              <a:srgbClr val="92D050"/>
            </a:solidFill>
            <a:prstDash val="lgDashDotDot"/>
          </a:ln>
        </p:spPr>
        <p:txBody>
          <a:bodyPr wrap="square" rtlCol="0">
            <a:spAutoFit/>
          </a:bodyPr>
          <a:lstStyle/>
          <a:p>
            <a:pPr algn="ctr"/>
            <a:r>
              <a:rPr lang="en-GB" sz="9600" dirty="0" smtClean="0">
                <a:solidFill>
                  <a:srgbClr val="92D050"/>
                </a:solidFill>
                <a:latin typeface="Berlin Sans FB" panose="020E0602020502020306" pitchFamily="34" charset="0"/>
              </a:rPr>
              <a:t>THANK YOU</a:t>
            </a:r>
            <a:endParaRPr lang="en-IN" sz="9600" dirty="0">
              <a:solidFill>
                <a:srgbClr val="92D050"/>
              </a:solidFill>
              <a:latin typeface="Berlin Sans FB" panose="020E0602020502020306" pitchFamily="34" charset="0"/>
            </a:endParaRPr>
          </a:p>
        </p:txBody>
      </p:sp>
    </p:spTree>
    <p:extLst>
      <p:ext uri="{BB962C8B-B14F-4D97-AF65-F5344CB8AC3E}">
        <p14:creationId xmlns:p14="http://schemas.microsoft.com/office/powerpoint/2010/main" val="37572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2D050"/>
          </a:solidFill>
          <a:ln>
            <a:solidFill>
              <a:srgbClr val="92D050"/>
            </a:solidFill>
          </a:ln>
          <a:effectLst>
            <a:glow rad="101600">
              <a:schemeClr val="accent6">
                <a:satMod val="175000"/>
                <a:alpha val="40000"/>
              </a:schemeClr>
            </a:glow>
          </a:effectLst>
        </p:spPr>
      </p:pic>
      <p:sp>
        <p:nvSpPr>
          <p:cNvPr id="2" name="Flowchart: Preparation 1"/>
          <p:cNvSpPr/>
          <p:nvPr/>
        </p:nvSpPr>
        <p:spPr>
          <a:xfrm rot="16200000">
            <a:off x="6021242" y="1164565"/>
            <a:ext cx="1962506" cy="1953881"/>
          </a:xfrm>
          <a:prstGeom prst="flowChartPreparation">
            <a:avLst/>
          </a:prstGeom>
          <a:solidFill>
            <a:srgbClr val="92D050"/>
          </a:solid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smtClean="0">
                <a:solidFill>
                  <a:schemeClr val="tx1"/>
                </a:solidFill>
                <a:latin typeface="Arial Rounded MT Bold" panose="020F0704030504030204" pitchFamily="34" charset="0"/>
              </a:rPr>
              <a:t>PROBLEM</a:t>
            </a:r>
          </a:p>
          <a:p>
            <a:pPr algn="ctr"/>
            <a:r>
              <a:rPr lang="en-GB" dirty="0" smtClean="0">
                <a:solidFill>
                  <a:schemeClr val="tx1"/>
                </a:solidFill>
                <a:latin typeface="Arial Rounded MT Bold" panose="020F0704030504030204" pitchFamily="34" charset="0"/>
              </a:rPr>
              <a:t>STATEMENT</a:t>
            </a:r>
            <a:endParaRPr lang="en-IN" dirty="0">
              <a:solidFill>
                <a:schemeClr val="tx1"/>
              </a:solidFill>
              <a:latin typeface="Arial Rounded MT Bold" panose="020F0704030504030204" pitchFamily="34" charset="0"/>
            </a:endParaRPr>
          </a:p>
        </p:txBody>
      </p:sp>
      <p:sp>
        <p:nvSpPr>
          <p:cNvPr id="5" name="Flowchart: Preparation 4"/>
          <p:cNvSpPr/>
          <p:nvPr/>
        </p:nvSpPr>
        <p:spPr>
          <a:xfrm rot="16200000">
            <a:off x="8197260" y="1164565"/>
            <a:ext cx="1962506" cy="1953881"/>
          </a:xfrm>
          <a:prstGeom prst="flowChartPreparation">
            <a:avLst/>
          </a:prstGeom>
          <a:solidFill>
            <a:srgbClr val="92D050"/>
          </a:solid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sz="1600" dirty="0" smtClean="0">
                <a:solidFill>
                  <a:schemeClr val="tx1"/>
                </a:solidFill>
                <a:latin typeface="Arial Rounded MT Bold" panose="020F0704030504030204" pitchFamily="34" charset="0"/>
              </a:rPr>
              <a:t>DATA WALKTHROUGH</a:t>
            </a:r>
            <a:endParaRPr lang="en-IN" sz="1600" dirty="0">
              <a:solidFill>
                <a:schemeClr val="tx1"/>
              </a:solidFill>
              <a:latin typeface="Arial Rounded MT Bold" panose="020F0704030504030204" pitchFamily="34" charset="0"/>
            </a:endParaRPr>
          </a:p>
        </p:txBody>
      </p:sp>
      <p:sp>
        <p:nvSpPr>
          <p:cNvPr id="6" name="Flowchart: Preparation 5"/>
          <p:cNvSpPr/>
          <p:nvPr/>
        </p:nvSpPr>
        <p:spPr>
          <a:xfrm rot="16200000">
            <a:off x="8197261" y="4520237"/>
            <a:ext cx="1962506" cy="1953881"/>
          </a:xfrm>
          <a:prstGeom prst="flowChartPreparation">
            <a:avLst/>
          </a:prstGeom>
          <a:solidFill>
            <a:srgbClr val="92D050"/>
          </a:solid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GB" sz="1600" dirty="0" smtClean="0">
                <a:solidFill>
                  <a:schemeClr val="tx1"/>
                </a:solidFill>
                <a:latin typeface="Arial Rounded MT Bold" panose="020F0704030504030204" pitchFamily="34" charset="0"/>
              </a:rPr>
              <a:t>Recommendations And Insights</a:t>
            </a:r>
            <a:endParaRPr lang="en-IN" sz="1600" dirty="0">
              <a:solidFill>
                <a:schemeClr val="tx1"/>
              </a:solidFill>
              <a:latin typeface="Arial Rounded MT Bold" panose="020F0704030504030204" pitchFamily="34" charset="0"/>
            </a:endParaRPr>
          </a:p>
        </p:txBody>
      </p:sp>
      <p:sp>
        <p:nvSpPr>
          <p:cNvPr id="7" name="Flowchart: Preparation 6"/>
          <p:cNvSpPr/>
          <p:nvPr/>
        </p:nvSpPr>
        <p:spPr>
          <a:xfrm rot="16200000">
            <a:off x="7109251" y="2842401"/>
            <a:ext cx="1962506" cy="1953881"/>
          </a:xfrm>
          <a:prstGeom prst="flowChartPreparation">
            <a:avLst/>
          </a:prstGeom>
          <a:solidFill>
            <a:srgbClr val="92D050"/>
          </a:solid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smtClean="0">
                <a:solidFill>
                  <a:schemeClr val="tx1"/>
                </a:solidFill>
                <a:latin typeface="Arial Rounded MT Bold" panose="020F0704030504030204" pitchFamily="34" charset="0"/>
              </a:rPr>
              <a:t>Understanding the KPI’s and Dashboard Overview</a:t>
            </a:r>
            <a:endParaRPr lang="en-IN" dirty="0">
              <a:solidFill>
                <a:schemeClr val="tx1"/>
              </a:solidFill>
              <a:latin typeface="Arial Rounded MT Bold" panose="020F0704030504030204" pitchFamily="34" charset="0"/>
            </a:endParaRPr>
          </a:p>
        </p:txBody>
      </p:sp>
      <p:sp>
        <p:nvSpPr>
          <p:cNvPr id="8" name="Flowchart: Preparation 7"/>
          <p:cNvSpPr/>
          <p:nvPr/>
        </p:nvSpPr>
        <p:spPr>
          <a:xfrm rot="16200000">
            <a:off x="9285269" y="2842401"/>
            <a:ext cx="1962506" cy="1953881"/>
          </a:xfrm>
          <a:prstGeom prst="flowChartPreparation">
            <a:avLst/>
          </a:prstGeom>
          <a:solidFill>
            <a:srgbClr val="92D050"/>
          </a:solid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GB" dirty="0" smtClean="0">
                <a:solidFill>
                  <a:schemeClr val="tx1"/>
                </a:solidFill>
                <a:latin typeface="Arial Rounded MT Bold" panose="020F0704030504030204" pitchFamily="34" charset="0"/>
              </a:rPr>
              <a:t>Ad-hoc requests and it’s solutions</a:t>
            </a:r>
            <a:endParaRPr lang="en-IN" dirty="0">
              <a:solidFill>
                <a:schemeClr val="tx1"/>
              </a:solidFill>
              <a:latin typeface="Arial Rounded MT Bold" panose="020F0704030504030204" pitchFamily="34" charset="0"/>
            </a:endParaRPr>
          </a:p>
        </p:txBody>
      </p:sp>
      <p:sp>
        <p:nvSpPr>
          <p:cNvPr id="3" name="TextBox 2"/>
          <p:cNvSpPr txBox="1"/>
          <p:nvPr/>
        </p:nvSpPr>
        <p:spPr>
          <a:xfrm>
            <a:off x="224287" y="2009955"/>
            <a:ext cx="4252822" cy="1200329"/>
          </a:xfrm>
          <a:prstGeom prst="rect">
            <a:avLst/>
          </a:prstGeom>
          <a:noFill/>
        </p:spPr>
        <p:txBody>
          <a:bodyPr wrap="square" rtlCol="0">
            <a:spAutoFit/>
          </a:bodyPr>
          <a:lstStyle/>
          <a:p>
            <a:r>
              <a:rPr lang="en-GB" sz="7200" b="1" dirty="0" smtClean="0">
                <a:solidFill>
                  <a:srgbClr val="92D050"/>
                </a:solidFill>
                <a:latin typeface="Arial Rounded MT Bold" panose="020F0704030504030204" pitchFamily="34" charset="0"/>
              </a:rPr>
              <a:t>AGENDA</a:t>
            </a:r>
            <a:endParaRPr lang="en-IN" sz="7200" b="1" dirty="0">
              <a:solidFill>
                <a:srgbClr val="92D050"/>
              </a:solidFill>
              <a:latin typeface="Arial Rounded MT Bold" panose="020F0704030504030204" pitchFamily="34" charset="0"/>
            </a:endParaRPr>
          </a:p>
        </p:txBody>
      </p:sp>
      <p:sp>
        <p:nvSpPr>
          <p:cNvPr id="9" name="Flowchart: Preparation 8"/>
          <p:cNvSpPr/>
          <p:nvPr/>
        </p:nvSpPr>
        <p:spPr>
          <a:xfrm rot="16200000">
            <a:off x="4903409" y="2802145"/>
            <a:ext cx="1962506" cy="1953881"/>
          </a:xfrm>
          <a:prstGeom prst="flowChartPreparation">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Flowchart: Preparation 9"/>
          <p:cNvSpPr/>
          <p:nvPr/>
        </p:nvSpPr>
        <p:spPr>
          <a:xfrm rot="16200000">
            <a:off x="5961589" y="4439726"/>
            <a:ext cx="1962506" cy="1953881"/>
          </a:xfrm>
          <a:prstGeom prst="flowChartPreparation">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Preparation 10"/>
          <p:cNvSpPr/>
          <p:nvPr/>
        </p:nvSpPr>
        <p:spPr>
          <a:xfrm rot="16200000">
            <a:off x="10329417" y="4615848"/>
            <a:ext cx="1962506" cy="1762661"/>
          </a:xfrm>
          <a:prstGeom prst="flowChartPreparation">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eparation 11"/>
          <p:cNvSpPr/>
          <p:nvPr/>
        </p:nvSpPr>
        <p:spPr>
          <a:xfrm rot="16200000">
            <a:off x="10248009" y="1178766"/>
            <a:ext cx="1962506" cy="1925479"/>
          </a:xfrm>
          <a:prstGeom prst="flowChartPreparation">
            <a:avLst/>
          </a:prstGeom>
          <a:noFill/>
          <a:ln>
            <a:solidFill>
              <a:srgbClr val="92D050"/>
            </a:solidFill>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5229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3416060" y="0"/>
            <a:ext cx="5805578" cy="646331"/>
          </a:xfrm>
          <a:prstGeom prst="rect">
            <a:avLst/>
          </a:prstGeom>
          <a:noFill/>
          <a:effectLst>
            <a:reflection blurRad="6350" stA="50000" endA="300" endPos="90000" dir="5400000" sy="-100000" algn="bl" rotWithShape="0"/>
          </a:effectLst>
          <a:scene3d>
            <a:camera prst="perspectiveRelaxedModerately"/>
            <a:lightRig rig="threePt" dir="t"/>
          </a:scene3d>
        </p:spPr>
        <p:txBody>
          <a:bodyPr wrap="square" rtlCol="0">
            <a:spAutoFit/>
          </a:bodyPr>
          <a:lstStyle/>
          <a:p>
            <a:pPr algn="ctr"/>
            <a:r>
              <a:rPr lang="en-GB" sz="3600" dirty="0" smtClean="0">
                <a:solidFill>
                  <a:srgbClr val="92D050"/>
                </a:solidFill>
                <a:latin typeface="Arial Rounded MT Bold" panose="020F0704030504030204" pitchFamily="34" charset="0"/>
              </a:rPr>
              <a:t>PROBLEM STATEMENT</a:t>
            </a:r>
            <a:endParaRPr lang="en-IN" sz="3600" dirty="0">
              <a:solidFill>
                <a:srgbClr val="92D050"/>
              </a:solidFill>
              <a:latin typeface="Arial Rounded MT Bold" panose="020F0704030504030204" pitchFamily="34" charset="0"/>
            </a:endParaRPr>
          </a:p>
        </p:txBody>
      </p:sp>
      <p:sp>
        <p:nvSpPr>
          <p:cNvPr id="3" name="Pentagon 2"/>
          <p:cNvSpPr/>
          <p:nvPr/>
        </p:nvSpPr>
        <p:spPr>
          <a:xfrm>
            <a:off x="241539" y="1907820"/>
            <a:ext cx="1009290" cy="569343"/>
          </a:xfrm>
          <a:prstGeom prst="homePlate">
            <a:avLst/>
          </a:prstGeom>
          <a:solidFill>
            <a:srgbClr val="92D050"/>
          </a:solidFill>
          <a:ln>
            <a:solidFill>
              <a:srgbClr val="92D05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01792" y="1830832"/>
            <a:ext cx="4606506" cy="923330"/>
          </a:xfrm>
          <a:prstGeom prst="rect">
            <a:avLst/>
          </a:prstGeom>
          <a:effectLst>
            <a:glow rad="139700">
              <a:schemeClr val="accent6">
                <a:satMod val="175000"/>
                <a:alpha val="40000"/>
              </a:schemeClr>
            </a:glow>
          </a:effectLst>
        </p:spPr>
        <p:style>
          <a:lnRef idx="0">
            <a:scrgbClr r="0" g="0" b="0"/>
          </a:lnRef>
          <a:fillRef idx="1003">
            <a:schemeClr val="lt2"/>
          </a:fillRef>
          <a:effectRef idx="0">
            <a:scrgbClr r="0" g="0" b="0"/>
          </a:effectRef>
          <a:fontRef idx="major"/>
        </p:style>
        <p:txBody>
          <a:bodyPr wrap="square" rtlCol="0">
            <a:spAutoFit/>
          </a:bodyPr>
          <a:lstStyle/>
          <a:p>
            <a:r>
              <a:rPr lang="en-GB" dirty="0" smtClean="0">
                <a:latin typeface="Arial Rounded MT Bold" panose="020F0704030504030204" pitchFamily="34" charset="0"/>
              </a:rPr>
              <a:t>AtliQ Mart is a Retail giant with over 50 supermarkets in the Southern Region Of India</a:t>
            </a:r>
            <a:endParaRPr lang="en-IN" dirty="0">
              <a:latin typeface="Arial Rounded MT Bold" panose="020F0704030504030204" pitchFamily="34" charset="0"/>
            </a:endParaRPr>
          </a:p>
        </p:txBody>
      </p:sp>
      <p:sp>
        <p:nvSpPr>
          <p:cNvPr id="6" name="Pentagon 5"/>
          <p:cNvSpPr/>
          <p:nvPr/>
        </p:nvSpPr>
        <p:spPr>
          <a:xfrm>
            <a:off x="241539" y="4191135"/>
            <a:ext cx="1009290" cy="569343"/>
          </a:xfrm>
          <a:prstGeom prst="homePlate">
            <a:avLst/>
          </a:prstGeom>
          <a:solidFill>
            <a:srgbClr val="92D050"/>
          </a:solidFill>
          <a:ln>
            <a:solidFill>
              <a:srgbClr val="92D05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Pentagon 6"/>
          <p:cNvSpPr/>
          <p:nvPr/>
        </p:nvSpPr>
        <p:spPr>
          <a:xfrm rot="10800000">
            <a:off x="11053312" y="4096245"/>
            <a:ext cx="1009290" cy="569343"/>
          </a:xfrm>
          <a:prstGeom prst="homePlate">
            <a:avLst/>
          </a:prstGeom>
          <a:solidFill>
            <a:srgbClr val="92D050"/>
          </a:solidFill>
          <a:ln>
            <a:solidFill>
              <a:srgbClr val="92D05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Pentagon 7"/>
          <p:cNvSpPr/>
          <p:nvPr/>
        </p:nvSpPr>
        <p:spPr>
          <a:xfrm rot="10800000">
            <a:off x="11053312" y="1867293"/>
            <a:ext cx="1009290" cy="569343"/>
          </a:xfrm>
          <a:prstGeom prst="homePlate">
            <a:avLst/>
          </a:prstGeom>
          <a:solidFill>
            <a:srgbClr val="92D050"/>
          </a:solidFill>
          <a:ln>
            <a:solidFill>
              <a:srgbClr val="92D050"/>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625087" y="1830832"/>
            <a:ext cx="4287328" cy="1200329"/>
          </a:xfrm>
          <a:prstGeom prst="rect">
            <a:avLst/>
          </a:prstGeom>
          <a:effectLst>
            <a:glow rad="139700">
              <a:schemeClr val="accent6">
                <a:satMod val="175000"/>
                <a:alpha val="40000"/>
              </a:schemeClr>
            </a:glow>
          </a:effectLst>
        </p:spPr>
        <p:style>
          <a:lnRef idx="0">
            <a:scrgbClr r="0" g="0" b="0"/>
          </a:lnRef>
          <a:fillRef idx="1003">
            <a:schemeClr val="lt2"/>
          </a:fillRef>
          <a:effectRef idx="0">
            <a:scrgbClr r="0" g="0" b="0"/>
          </a:effectRef>
          <a:fontRef idx="major"/>
        </p:style>
        <p:txBody>
          <a:bodyPr wrap="square" rtlCol="0">
            <a:spAutoFit/>
          </a:bodyPr>
          <a:lstStyle>
            <a:defPPr>
              <a:defRPr lang="en-US"/>
            </a:defPPr>
            <a:lvl1pPr>
              <a:defRPr>
                <a:latin typeface="Arial Rounded MT Bold" panose="020F0704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GB" dirty="0"/>
              <a:t>There was a promotion campaign during Diwali 2023 and Sankranti 2024 on their AtliQ branded products</a:t>
            </a:r>
            <a:endParaRPr lang="en-IN" dirty="0"/>
          </a:p>
        </p:txBody>
      </p:sp>
      <p:sp>
        <p:nvSpPr>
          <p:cNvPr id="13" name="TextBox 12"/>
          <p:cNvSpPr txBox="1"/>
          <p:nvPr/>
        </p:nvSpPr>
        <p:spPr>
          <a:xfrm>
            <a:off x="1492370" y="3804249"/>
            <a:ext cx="4580626" cy="1754326"/>
          </a:xfrm>
          <a:prstGeom prst="rect">
            <a:avLst/>
          </a:prstGeom>
          <a:effectLst>
            <a:glow rad="139700">
              <a:schemeClr val="accent6">
                <a:satMod val="175000"/>
                <a:alpha val="40000"/>
              </a:schemeClr>
            </a:glow>
          </a:effectLst>
        </p:spPr>
        <p:style>
          <a:lnRef idx="0">
            <a:scrgbClr r="0" g="0" b="0"/>
          </a:lnRef>
          <a:fillRef idx="1003">
            <a:schemeClr val="lt2"/>
          </a:fillRef>
          <a:effectRef idx="0">
            <a:scrgbClr r="0" g="0" b="0"/>
          </a:effectRef>
          <a:fontRef idx="major"/>
        </p:style>
        <p:txBody>
          <a:bodyPr wrap="square" rtlCol="0">
            <a:spAutoFit/>
          </a:bodyPr>
          <a:lstStyle>
            <a:defPPr>
              <a:defRPr lang="en-US"/>
            </a:defPPr>
            <a:lvl1pPr>
              <a:defRPr>
                <a:latin typeface="Arial Rounded MT Bold" panose="020F0704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GB" dirty="0"/>
              <a:t>With that the Sales Director, Bruce Haryali wants to understand which promotions were successful and which were not in order to make informed decisions for future promotional periods</a:t>
            </a:r>
            <a:endParaRPr lang="en-IN" dirty="0"/>
          </a:p>
        </p:txBody>
      </p:sp>
      <p:sp>
        <p:nvSpPr>
          <p:cNvPr id="14" name="TextBox 13"/>
          <p:cNvSpPr txBox="1"/>
          <p:nvPr/>
        </p:nvSpPr>
        <p:spPr>
          <a:xfrm>
            <a:off x="6625087" y="3743864"/>
            <a:ext cx="4287328" cy="1200329"/>
          </a:xfrm>
          <a:prstGeom prst="rect">
            <a:avLst/>
          </a:prstGeom>
          <a:effectLst>
            <a:glow rad="139700">
              <a:schemeClr val="accent6">
                <a:satMod val="175000"/>
                <a:alpha val="40000"/>
              </a:schemeClr>
            </a:glow>
          </a:effectLst>
        </p:spPr>
        <p:style>
          <a:lnRef idx="0">
            <a:scrgbClr r="0" g="0" b="0"/>
          </a:lnRef>
          <a:fillRef idx="1003">
            <a:schemeClr val="lt2"/>
          </a:fillRef>
          <a:effectRef idx="0">
            <a:scrgbClr r="0" g="0" b="0"/>
          </a:effectRef>
          <a:fontRef idx="major"/>
        </p:style>
        <p:txBody>
          <a:bodyPr wrap="square" rtlCol="0">
            <a:spAutoFit/>
          </a:bodyPr>
          <a:lstStyle>
            <a:defPPr>
              <a:defRPr lang="en-US"/>
            </a:defPPr>
            <a:lvl1pPr>
              <a:defRPr>
                <a:latin typeface="Arial Rounded MT Bold" panose="020F0704030504030204" pitchFamily="34" charset="0"/>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GB" dirty="0"/>
              <a:t>The Analytics Manager, Tony </a:t>
            </a:r>
            <a:r>
              <a:rPr lang="en-GB" dirty="0" smtClean="0"/>
              <a:t>delegates </a:t>
            </a:r>
            <a:r>
              <a:rPr lang="en-GB" dirty="0"/>
              <a:t>this analysis task to Peter Pandey, a curious data analyst at AtliQ Mart</a:t>
            </a:r>
            <a:endParaRPr lang="en-IN" dirty="0"/>
          </a:p>
        </p:txBody>
      </p:sp>
    </p:spTree>
    <p:extLst>
      <p:ext uri="{BB962C8B-B14F-4D97-AF65-F5344CB8AC3E}">
        <p14:creationId xmlns:p14="http://schemas.microsoft.com/office/powerpoint/2010/main" val="399079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276045" y="267419"/>
            <a:ext cx="4572000" cy="523220"/>
          </a:xfrm>
          <a:prstGeom prst="rect">
            <a:avLst/>
          </a:prstGeom>
          <a:noFill/>
        </p:spPr>
        <p:txBody>
          <a:bodyPr wrap="square" rtlCol="0">
            <a:spAutoFit/>
          </a:bodyPr>
          <a:lstStyle/>
          <a:p>
            <a:r>
              <a:rPr lang="en-GB" sz="2800" dirty="0" smtClean="0">
                <a:ln>
                  <a:solidFill>
                    <a:srgbClr val="92D050"/>
                  </a:solidFill>
                </a:ln>
                <a:solidFill>
                  <a:srgbClr val="92D050"/>
                </a:solidFill>
                <a:effectLst>
                  <a:reflection blurRad="6350" stA="60000" endA="900" endPos="58000" dir="5400000" sy="-100000" algn="bl" rotWithShape="0"/>
                </a:effectLst>
                <a:latin typeface="Arial Rounded MT Bold" panose="020F0704030504030204" pitchFamily="34" charset="0"/>
              </a:rPr>
              <a:t>DATA WALKTHROUGH</a:t>
            </a:r>
            <a:endParaRPr lang="en-IN" sz="2800" dirty="0">
              <a:ln>
                <a:solidFill>
                  <a:srgbClr val="92D050"/>
                </a:solidFill>
              </a:ln>
              <a:solidFill>
                <a:srgbClr val="92D050"/>
              </a:solidFill>
              <a:effectLst>
                <a:reflection blurRad="6350" stA="60000" endA="900" endPos="58000" dir="5400000" sy="-100000" algn="bl" rotWithShape="0"/>
              </a:effectLst>
              <a:latin typeface="Arial Rounded MT Bold" panose="020F0704030504030204" pitchFamily="34" charset="0"/>
            </a:endParaRPr>
          </a:p>
        </p:txBody>
      </p:sp>
      <p:sp>
        <p:nvSpPr>
          <p:cNvPr id="3" name="Rectangle 2"/>
          <p:cNvSpPr/>
          <p:nvPr/>
        </p:nvSpPr>
        <p:spPr>
          <a:xfrm>
            <a:off x="6003635" y="2967335"/>
            <a:ext cx="184730" cy="923330"/>
          </a:xfrm>
          <a:prstGeom prst="rect">
            <a:avLst/>
          </a:prstGeom>
          <a:noFill/>
        </p:spPr>
        <p:txBody>
          <a:bodyPr wrap="none" lIns="91440" tIns="45720" rIns="91440" bIns="45720">
            <a:spAutoFit/>
          </a:bodyPr>
          <a:lstStyle/>
          <a:p>
            <a:pPr algn="ct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Flowchart: Punched Tape 5"/>
          <p:cNvSpPr/>
          <p:nvPr/>
        </p:nvSpPr>
        <p:spPr>
          <a:xfrm>
            <a:off x="6003634" y="0"/>
            <a:ext cx="3977127" cy="1653280"/>
          </a:xfrm>
          <a:prstGeom prst="flowChartPunchedTap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solidFill>
              <a:srgbClr val="92D05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smtClean="0">
                <a:latin typeface="Arial Rounded MT Bold" panose="020F0704030504030204" pitchFamily="34" charset="0"/>
              </a:rPr>
              <a:t>The data model consists of 4 main tables:</a:t>
            </a:r>
          </a:p>
          <a:p>
            <a:r>
              <a:rPr lang="en-GB" sz="1600" b="1" dirty="0" smtClean="0">
                <a:latin typeface="Arial Rounded MT Bold" panose="020F0704030504030204" pitchFamily="34" charset="0"/>
              </a:rPr>
              <a:t>1. dim_products</a:t>
            </a:r>
          </a:p>
          <a:p>
            <a:r>
              <a:rPr lang="en-GB" sz="1600" b="1" dirty="0" smtClean="0">
                <a:latin typeface="Arial Rounded MT Bold" panose="020F0704030504030204" pitchFamily="34" charset="0"/>
              </a:rPr>
              <a:t>2. dim_stores</a:t>
            </a:r>
          </a:p>
          <a:p>
            <a:r>
              <a:rPr lang="en-GB" sz="1600" b="1" dirty="0" smtClean="0">
                <a:latin typeface="Arial Rounded MT Bold" panose="020F0704030504030204" pitchFamily="34" charset="0"/>
              </a:rPr>
              <a:t>3. dim_campaigns</a:t>
            </a:r>
          </a:p>
          <a:p>
            <a:r>
              <a:rPr lang="en-GB" sz="1600" b="1" dirty="0" smtClean="0">
                <a:latin typeface="Arial Rounded MT Bold" panose="020F0704030504030204" pitchFamily="34" charset="0"/>
              </a:rPr>
              <a:t>4. fact_events</a:t>
            </a:r>
            <a:endParaRPr lang="en-GB" sz="1600" b="1" dirty="0">
              <a:latin typeface="Arial Rounded MT Bold" panose="020F0704030504030204" pitchFamily="34" charset="0"/>
            </a:endParaRPr>
          </a:p>
        </p:txBody>
      </p:sp>
      <p:sp>
        <p:nvSpPr>
          <p:cNvPr id="7" name="Flowchart: Stored Data 6"/>
          <p:cNvSpPr/>
          <p:nvPr/>
        </p:nvSpPr>
        <p:spPr>
          <a:xfrm>
            <a:off x="954081" y="1709496"/>
            <a:ext cx="5013847" cy="1943531"/>
          </a:xfrm>
          <a:prstGeom prst="flowChartOnlineStorag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solidFill>
              <a:srgbClr val="92D05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spcBef>
                <a:spcPts val="0"/>
              </a:spcBef>
            </a:pPr>
            <a:r>
              <a:rPr lang="en-GB" dirty="0" smtClean="0">
                <a:latin typeface="Berlin Sans FB" panose="020E0602020502020306" pitchFamily="34" charset="0"/>
                <a:ea typeface="Calibri" panose="020F0502020204030204" pitchFamily="34" charset="0"/>
                <a:cs typeface="Calibri" panose="020F0502020204030204" pitchFamily="34" charset="0"/>
              </a:rPr>
              <a:t>dim_products - This table consists of all the necessary information about the products. It includes product id, product name (specific description), category of product</a:t>
            </a:r>
            <a:r>
              <a:rPr lang="en-GB" dirty="0" smtClean="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8" name="Flowchart: Stored Data 7"/>
          <p:cNvSpPr/>
          <p:nvPr/>
        </p:nvSpPr>
        <p:spPr>
          <a:xfrm>
            <a:off x="6739129" y="1709496"/>
            <a:ext cx="5157216" cy="1943531"/>
          </a:xfrm>
          <a:prstGeom prst="flowChartOnlineStorag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solidFill>
              <a:srgbClr val="92D05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latin typeface="Berlin Sans FB" panose="020E0602020502020306" pitchFamily="34" charset="0"/>
                <a:ea typeface="Calibri" panose="020F0502020204030204" pitchFamily="34" charset="0"/>
                <a:cs typeface="Calibri" panose="020F0502020204030204" pitchFamily="34" charset="0"/>
              </a:rPr>
              <a:t>dim_stores - This table consists of the information of stores of Atliq located in different cities where Atliq has its supermarket</a:t>
            </a:r>
            <a:r>
              <a:rPr lang="en-GB" dirty="0" smtClean="0">
                <a:latin typeface="Calibri" panose="020F0502020204030204" pitchFamily="34" charset="0"/>
                <a:ea typeface="Calibri" panose="020F0502020204030204" pitchFamily="34" charset="0"/>
                <a:cs typeface="Calibri" panose="020F0502020204030204" pitchFamily="34" charset="0"/>
              </a:rPr>
              <a:t>.</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9" name="Flowchart: Stored Data 8"/>
          <p:cNvSpPr/>
          <p:nvPr/>
        </p:nvSpPr>
        <p:spPr>
          <a:xfrm>
            <a:off x="954081" y="3890665"/>
            <a:ext cx="5013847" cy="2409551"/>
          </a:xfrm>
          <a:prstGeom prst="flowChartOnlineStorag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smtClean="0">
                <a:latin typeface="Berlin Sans FB" panose="020E0602020502020306" pitchFamily="34" charset="0"/>
                <a:ea typeface="Calibri" panose="020F0502020204030204" pitchFamily="34" charset="0"/>
                <a:cs typeface="Calibri" panose="020F0502020204030204" pitchFamily="34" charset="0"/>
              </a:rPr>
              <a:t>dim_campaigns - This table gives us the idea about the promotion campaigns being run by Atliq in their supermarkets.</a:t>
            </a:r>
            <a:endParaRPr lang="en-GB" sz="2000" dirty="0">
              <a:latin typeface="Berlin Sans FB" panose="020E0602020502020306" pitchFamily="34" charset="0"/>
              <a:ea typeface="Calibri" panose="020F0502020204030204" pitchFamily="34" charset="0"/>
              <a:cs typeface="Calibri" panose="020F0502020204030204" pitchFamily="34" charset="0"/>
            </a:endParaRPr>
          </a:p>
        </p:txBody>
      </p:sp>
      <p:sp>
        <p:nvSpPr>
          <p:cNvPr id="10" name="Flowchart: Stored Data 9"/>
          <p:cNvSpPr/>
          <p:nvPr/>
        </p:nvSpPr>
        <p:spPr>
          <a:xfrm>
            <a:off x="6899149" y="3876842"/>
            <a:ext cx="4704587" cy="2423374"/>
          </a:xfrm>
          <a:prstGeom prst="flowChartOnlineStorag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solidFill>
              <a:srgbClr val="92D05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latin typeface="Berlin Sans FB" panose="020E0602020502020306" pitchFamily="34" charset="0"/>
                <a:ea typeface="Calibri" panose="020F0502020204030204" pitchFamily="34" charset="0"/>
                <a:cs typeface="Calibri" panose="020F0502020204030204" pitchFamily="34" charset="0"/>
              </a:rPr>
              <a:t>Fact_events - It gives information about unique sales event of Atliq supermarket.</a:t>
            </a:r>
          </a:p>
          <a:p>
            <a:r>
              <a:rPr lang="en-GB" dirty="0" smtClean="0">
                <a:latin typeface="Berlin Sans FB" panose="020E0602020502020306" pitchFamily="34" charset="0"/>
                <a:ea typeface="Calibri" panose="020F0502020204030204" pitchFamily="34" charset="0"/>
                <a:cs typeface="Calibri" panose="020F0502020204030204" pitchFamily="34" charset="0"/>
              </a:rPr>
              <a:t>Each record gives the info about product id , store id, base price, promo offer applied on it , as well as quantity sold before &amp; after promotion.</a:t>
            </a:r>
            <a:endParaRPr lang="en-GB" dirty="0">
              <a:latin typeface="Berlin Sans FB" panose="020E0602020502020306"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34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2999232" y="155448"/>
            <a:ext cx="5980176"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GB" dirty="0" smtClean="0">
                <a:solidFill>
                  <a:schemeClr val="tx1">
                    <a:lumMod val="95000"/>
                    <a:lumOff val="5000"/>
                  </a:schemeClr>
                </a:solidFill>
                <a:latin typeface="Arial Rounded MT Bold" panose="020F0704030504030204" pitchFamily="34" charset="0"/>
              </a:rPr>
              <a:t>Understanding the KPIs</a:t>
            </a:r>
            <a:endParaRPr lang="en-IN" dirty="0">
              <a:solidFill>
                <a:schemeClr val="tx1">
                  <a:lumMod val="95000"/>
                  <a:lumOff val="5000"/>
                </a:schemeClr>
              </a:solidFill>
              <a:latin typeface="Arial Rounded MT Bold" panose="020F0704030504030204" pitchFamily="34" charset="0"/>
            </a:endParaRPr>
          </a:p>
        </p:txBody>
      </p:sp>
      <p:sp>
        <p:nvSpPr>
          <p:cNvPr id="3" name="Rounded Rectangle 2"/>
          <p:cNvSpPr/>
          <p:nvPr/>
        </p:nvSpPr>
        <p:spPr>
          <a:xfrm>
            <a:off x="256032" y="680228"/>
            <a:ext cx="11091672" cy="1642348"/>
          </a:xfrm>
          <a:prstGeom prst="roundRect">
            <a:avLst/>
          </a:prstGeom>
          <a:solidFill>
            <a:srgbClr val="92D050"/>
          </a:solidFill>
          <a:ln>
            <a:noFill/>
          </a:ln>
          <a:effectLst>
            <a:glow rad="228600">
              <a:schemeClr val="accent6">
                <a:satMod val="175000"/>
                <a:alpha val="40000"/>
              </a:schemeClr>
            </a:glo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00000"/>
              </a:lnSpc>
              <a:spcBef>
                <a:spcPts val="0"/>
              </a:spcBef>
              <a:buFont typeface="Arial" panose="020B0604020202020204" pitchFamily="34" charset="0"/>
              <a:buChar char="•"/>
            </a:pPr>
            <a:r>
              <a:rPr lang="en-GB" dirty="0">
                <a:solidFill>
                  <a:schemeClr val="tx1">
                    <a:lumMod val="95000"/>
                    <a:lumOff val="5000"/>
                  </a:schemeClr>
                </a:solidFill>
                <a:latin typeface="Berlin Sans FB" panose="020E0602020502020306" pitchFamily="34" charset="0"/>
                <a:ea typeface="Calibri" panose="020F0502020204030204" pitchFamily="34" charset="0"/>
                <a:cs typeface="Calibri" panose="020F0502020204030204" pitchFamily="34" charset="0"/>
              </a:rPr>
              <a:t>KPI’S are key performance indicators. It is an important metric which helps us to track progress of our specific goal or objective.</a:t>
            </a:r>
          </a:p>
          <a:p>
            <a:pPr marL="285750" indent="-285750">
              <a:lnSpc>
                <a:spcPct val="100000"/>
              </a:lnSpc>
              <a:spcBef>
                <a:spcPts val="0"/>
              </a:spcBef>
              <a:buFont typeface="Arial" panose="020B0604020202020204" pitchFamily="34" charset="0"/>
              <a:buChar char="•"/>
            </a:pPr>
            <a:r>
              <a:rPr lang="en-GB" dirty="0">
                <a:solidFill>
                  <a:schemeClr val="tx1">
                    <a:lumMod val="95000"/>
                    <a:lumOff val="5000"/>
                  </a:schemeClr>
                </a:solidFill>
                <a:latin typeface="Berlin Sans FB" panose="020E0602020502020306" pitchFamily="34" charset="0"/>
                <a:ea typeface="Calibri" panose="020F0502020204030204" pitchFamily="34" charset="0"/>
                <a:cs typeface="Calibri" panose="020F0502020204030204" pitchFamily="34" charset="0"/>
              </a:rPr>
              <a:t>Very important insights can be derived from this KPI’s to drive our business in more better way.</a:t>
            </a:r>
          </a:p>
          <a:p>
            <a:pPr marL="285750" indent="-285750">
              <a:lnSpc>
                <a:spcPct val="100000"/>
              </a:lnSpc>
              <a:spcBef>
                <a:spcPts val="0"/>
              </a:spcBef>
              <a:buFont typeface="Arial" panose="020B0604020202020204" pitchFamily="34" charset="0"/>
              <a:buChar char="•"/>
            </a:pPr>
            <a:r>
              <a:rPr lang="en-GB" dirty="0">
                <a:solidFill>
                  <a:schemeClr val="tx1">
                    <a:lumMod val="95000"/>
                    <a:lumOff val="5000"/>
                  </a:schemeClr>
                </a:solidFill>
                <a:latin typeface="Berlin Sans FB" panose="020E0602020502020306" pitchFamily="34" charset="0"/>
                <a:ea typeface="Calibri" panose="020F0502020204030204" pitchFamily="34" charset="0"/>
                <a:cs typeface="Calibri" panose="020F0502020204030204" pitchFamily="34" charset="0"/>
              </a:rPr>
              <a:t>The important KPI’S which we have used to gain insights of the sales performance of Atliq by different promotion campaigns are as follows</a:t>
            </a:r>
          </a:p>
          <a:p>
            <a:pPr marL="285750" indent="-285750">
              <a:lnSpc>
                <a:spcPct val="100000"/>
              </a:lnSpc>
              <a:spcBef>
                <a:spcPts val="0"/>
              </a:spcBef>
              <a:buFont typeface="Wingdings" panose="05000000000000000000" pitchFamily="2" charset="2"/>
              <a:buChar char="§"/>
            </a:pPr>
            <a:endParaRPr lang="en-GB" dirty="0">
              <a:latin typeface="Berlin Sans FB" panose="020E0602020502020306" pitchFamily="34" charset="0"/>
              <a:ea typeface="Calibri" panose="020F0502020204030204" pitchFamily="34" charset="0"/>
              <a:cs typeface="Calibri" panose="020F0502020204030204" pitchFamily="34" charset="0"/>
            </a:endParaRPr>
          </a:p>
        </p:txBody>
      </p:sp>
      <p:sp>
        <p:nvSpPr>
          <p:cNvPr id="5" name="Double Bracket 4"/>
          <p:cNvSpPr/>
          <p:nvPr/>
        </p:nvSpPr>
        <p:spPr>
          <a:xfrm>
            <a:off x="420624" y="2980944"/>
            <a:ext cx="11356848" cy="2569464"/>
          </a:xfrm>
          <a:prstGeom prst="bracketPair">
            <a:avLst/>
          </a:prstGeom>
          <a:ln w="762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00000"/>
              </a:lnSpc>
              <a:spcBef>
                <a:spcPts val="0"/>
              </a:spcBef>
            </a:pPr>
            <a:r>
              <a:rPr lang="en-GB" b="1" u="sng" dirty="0" smtClean="0">
                <a:solidFill>
                  <a:srgbClr val="92D050"/>
                </a:solidFill>
                <a:latin typeface="Berlin Sans FB Demi" panose="020E0802020502020306" pitchFamily="34" charset="0"/>
                <a:ea typeface="Calibri" panose="020F0502020204030204" pitchFamily="34" charset="0"/>
                <a:cs typeface="Calibri" panose="020F0502020204030204" pitchFamily="34" charset="0"/>
              </a:rPr>
              <a:t>Revenue </a:t>
            </a:r>
            <a:r>
              <a:rPr lang="en-GB" b="1" u="sng" dirty="0">
                <a:solidFill>
                  <a:srgbClr val="92D050"/>
                </a:solidFill>
                <a:latin typeface="Berlin Sans FB Demi" panose="020E0802020502020306" pitchFamily="34" charset="0"/>
                <a:ea typeface="Calibri" panose="020F0502020204030204" pitchFamily="34" charset="0"/>
                <a:cs typeface="Calibri" panose="020F0502020204030204" pitchFamily="34" charset="0"/>
              </a:rPr>
              <a:t>After Promotion:- </a:t>
            </a:r>
            <a:r>
              <a:rPr lang="en-GB" dirty="0">
                <a:solidFill>
                  <a:srgbClr val="92D050"/>
                </a:solidFill>
                <a:latin typeface="Berlin Sans FB Demi" panose="020E0802020502020306" pitchFamily="34" charset="0"/>
                <a:ea typeface="Calibri" panose="020F0502020204030204" pitchFamily="34" charset="0"/>
                <a:cs typeface="Calibri" panose="020F0502020204030204" pitchFamily="34" charset="0"/>
              </a:rPr>
              <a:t> It can be defined as the revenue generated by Atliq sales after the application of promotion campaigns which are Diwali 2023 &amp; Sankranti 2024.</a:t>
            </a:r>
          </a:p>
          <a:p>
            <a:pPr marL="285750" indent="-285750">
              <a:lnSpc>
                <a:spcPct val="100000"/>
              </a:lnSpc>
              <a:spcBef>
                <a:spcPts val="0"/>
              </a:spcBef>
              <a:buFont typeface="Wingdings" panose="05000000000000000000" pitchFamily="2" charset="2"/>
              <a:buChar char="Ø"/>
            </a:pPr>
            <a:endParaRPr lang="en-GB" b="1" u="sng" dirty="0">
              <a:solidFill>
                <a:srgbClr val="92D050"/>
              </a:solidFill>
              <a:latin typeface="Berlin Sans FB Demi" panose="020E0802020502020306"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u="sng" dirty="0">
                <a:solidFill>
                  <a:srgbClr val="92D050"/>
                </a:solidFill>
                <a:latin typeface="Berlin Sans FB Demi" panose="020E0802020502020306" pitchFamily="34" charset="0"/>
                <a:ea typeface="Calibri" panose="020F0502020204030204" pitchFamily="34" charset="0"/>
                <a:cs typeface="Calibri" panose="020F0502020204030204" pitchFamily="34" charset="0"/>
              </a:rPr>
              <a:t>Formula: </a:t>
            </a:r>
            <a:r>
              <a:rPr lang="en-GB" dirty="0">
                <a:solidFill>
                  <a:srgbClr val="92D050"/>
                </a:solidFill>
                <a:latin typeface="Berlin Sans FB Demi" panose="020E0802020502020306" pitchFamily="34" charset="0"/>
                <a:ea typeface="Calibri" panose="020F0502020204030204" pitchFamily="34" charset="0"/>
                <a:cs typeface="Calibri" panose="020F0502020204030204" pitchFamily="34" charset="0"/>
              </a:rPr>
              <a:t>Quantity sold after promotions </a:t>
            </a:r>
            <a:r>
              <a:rPr lang="en-GB" dirty="0" smtClean="0">
                <a:solidFill>
                  <a:srgbClr val="92D050"/>
                </a:solidFill>
                <a:latin typeface="Berlin Sans FB Demi" panose="020E0802020502020306" pitchFamily="34" charset="0"/>
                <a:ea typeface="Calibri" panose="020F0502020204030204" pitchFamily="34" charset="0"/>
                <a:cs typeface="Calibri" panose="020F0502020204030204" pitchFamily="34" charset="0"/>
              </a:rPr>
              <a:t>* base </a:t>
            </a:r>
            <a:r>
              <a:rPr lang="en-GB" dirty="0">
                <a:solidFill>
                  <a:srgbClr val="92D050"/>
                </a:solidFill>
                <a:latin typeface="Berlin Sans FB Demi" panose="020E0802020502020306" pitchFamily="34" charset="0"/>
                <a:ea typeface="Calibri" panose="020F0502020204030204" pitchFamily="34" charset="0"/>
                <a:cs typeface="Calibri" panose="020F0502020204030204" pitchFamily="34" charset="0"/>
              </a:rPr>
              <a:t>price per unit</a:t>
            </a:r>
          </a:p>
          <a:p>
            <a:pPr marL="285750" indent="-285750">
              <a:lnSpc>
                <a:spcPct val="100000"/>
              </a:lnSpc>
              <a:spcBef>
                <a:spcPts val="0"/>
              </a:spcBef>
              <a:buFont typeface="Arial" panose="020B0604020202020204" pitchFamily="34" charset="0"/>
              <a:buChar char="•"/>
            </a:pPr>
            <a:endParaRPr lang="en-GB" u="sng" dirty="0">
              <a:latin typeface="Calibri" panose="020F0502020204030204" pitchFamily="34" charset="0"/>
              <a:ea typeface="Calibri" panose="020F0502020204030204" pitchFamily="34" charset="0"/>
              <a:cs typeface="Calibri" panose="020F0502020204030204" pitchFamily="34" charset="0"/>
            </a:endParaRPr>
          </a:p>
        </p:txBody>
      </p:sp>
      <p:sp>
        <p:nvSpPr>
          <p:cNvPr id="6" name="Rounded Rectangle 5"/>
          <p:cNvSpPr/>
          <p:nvPr/>
        </p:nvSpPr>
        <p:spPr>
          <a:xfrm>
            <a:off x="4297680" y="5234940"/>
            <a:ext cx="2423160" cy="135331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latin typeface="Berlin Sans FB" panose="020E0602020502020306" pitchFamily="34" charset="0"/>
              </a:rPr>
              <a:t>Total Revenue After Promotion</a:t>
            </a:r>
          </a:p>
          <a:p>
            <a:pPr algn="ctr"/>
            <a:endParaRPr lang="en-GB" dirty="0"/>
          </a:p>
          <a:p>
            <a:pPr algn="ctr"/>
            <a:r>
              <a:rPr lang="en-GB" sz="3600" dirty="0" smtClean="0"/>
              <a:t>348M</a:t>
            </a:r>
            <a:endParaRPr lang="en-IN" sz="3600" dirty="0"/>
          </a:p>
        </p:txBody>
      </p:sp>
    </p:spTree>
    <p:extLst>
      <p:ext uri="{BB962C8B-B14F-4D97-AF65-F5344CB8AC3E}">
        <p14:creationId xmlns:p14="http://schemas.microsoft.com/office/powerpoint/2010/main" val="253287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999232" y="155448"/>
            <a:ext cx="5980176" cy="369332"/>
          </a:xfrm>
          <a:prstGeom prst="rect">
            <a:avLst/>
          </a:prstGeom>
        </p:spPr>
        <p:style>
          <a:lnRef idx="0">
            <a:scrgbClr r="0" g="0" b="0"/>
          </a:lnRef>
          <a:fillRef idx="1003">
            <a:schemeClr val="lt2"/>
          </a:fillRef>
          <a:effectRef idx="0">
            <a:scrgbClr r="0" g="0" b="0"/>
          </a:effectRef>
          <a:fontRef idx="major"/>
        </p:style>
        <p:txBody>
          <a:bodyPr wrap="square" rtlCol="0">
            <a:spAutoFit/>
          </a:bodyPr>
          <a:lstStyle/>
          <a:p>
            <a:pPr algn="ctr"/>
            <a:r>
              <a:rPr lang="en-GB" dirty="0" smtClean="0">
                <a:solidFill>
                  <a:schemeClr val="tx1">
                    <a:lumMod val="95000"/>
                    <a:lumOff val="5000"/>
                  </a:schemeClr>
                </a:solidFill>
                <a:latin typeface="Arial Rounded MT Bold" panose="020F0704030504030204" pitchFamily="34" charset="0"/>
              </a:rPr>
              <a:t>Understanding the KPIs</a:t>
            </a:r>
            <a:endParaRPr lang="en-IN" dirty="0">
              <a:solidFill>
                <a:schemeClr val="tx1">
                  <a:lumMod val="95000"/>
                  <a:lumOff val="5000"/>
                </a:schemeClr>
              </a:solidFill>
              <a:latin typeface="Arial Rounded MT Bold" panose="020F0704030504030204" pitchFamily="34" charset="0"/>
            </a:endParaRPr>
          </a:p>
        </p:txBody>
      </p:sp>
      <p:sp>
        <p:nvSpPr>
          <p:cNvPr id="5" name="Double Bracket 4"/>
          <p:cNvSpPr/>
          <p:nvPr/>
        </p:nvSpPr>
        <p:spPr>
          <a:xfrm>
            <a:off x="484632" y="340114"/>
            <a:ext cx="11356848" cy="2457950"/>
          </a:xfrm>
          <a:prstGeom prst="bracketPair">
            <a:avLst/>
          </a:prstGeom>
          <a:ln w="762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r>
              <a:rPr lang="en-GB" u="sng" dirty="0">
                <a:solidFill>
                  <a:srgbClr val="92D050"/>
                </a:solidFill>
                <a:latin typeface="Berlin Sans FB" panose="020E0602020502020306" pitchFamily="34" charset="0"/>
                <a:ea typeface="Calibri" panose="020F0502020204030204" pitchFamily="34" charset="0"/>
                <a:cs typeface="Calibri" panose="020F0502020204030204" pitchFamily="34" charset="0"/>
              </a:rPr>
              <a:t>Incremental Revenue % </a:t>
            </a:r>
            <a:r>
              <a:rPr lang="en-GB" dirty="0">
                <a:solidFill>
                  <a:srgbClr val="92D050"/>
                </a:solidFill>
                <a:latin typeface="Berlin Sans FB" panose="020E0602020502020306" pitchFamily="34" charset="0"/>
                <a:ea typeface="Calibri" panose="020F0502020204030204" pitchFamily="34" charset="0"/>
                <a:cs typeface="Calibri" panose="020F0502020204030204" pitchFamily="34" charset="0"/>
              </a:rPr>
              <a:t>:- It is an important metric which indicates the impact of promotional campaigns in various cities with different categories of products</a:t>
            </a:r>
            <a:r>
              <a:rPr lang="en-GB"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a:t>
            </a:r>
          </a:p>
          <a:p>
            <a:r>
              <a:rPr lang="en-GB" u="sng"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Incremental Revenue (IR) </a:t>
            </a:r>
            <a:r>
              <a:rPr lang="en-GB"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 </a:t>
            </a:r>
            <a:r>
              <a:rPr lang="en-GB" dirty="0">
                <a:solidFill>
                  <a:srgbClr val="92D050"/>
                </a:solidFill>
                <a:latin typeface="Berlin Sans FB" panose="020E0602020502020306" pitchFamily="34" charset="0"/>
                <a:ea typeface="Calibri" panose="020F0502020204030204" pitchFamily="34" charset="0"/>
                <a:cs typeface="Calibri" panose="020F0502020204030204" pitchFamily="34" charset="0"/>
              </a:rPr>
              <a:t>Revenue after promotion – Revenue before promotion</a:t>
            </a:r>
          </a:p>
          <a:p>
            <a:endParaRPr lang="en-GB" u="sng"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u="sng"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Formula</a:t>
            </a:r>
            <a:r>
              <a:rPr lang="en-GB" dirty="0">
                <a:solidFill>
                  <a:srgbClr val="92D050"/>
                </a:solidFill>
                <a:latin typeface="Berlin Sans FB" panose="020E0602020502020306" pitchFamily="34" charset="0"/>
                <a:ea typeface="Calibri" panose="020F0502020204030204" pitchFamily="34" charset="0"/>
                <a:cs typeface="Calibri" panose="020F0502020204030204" pitchFamily="34" charset="0"/>
              </a:rPr>
              <a:t>:- </a:t>
            </a:r>
            <a:r>
              <a:rPr lang="en-GB"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a:t>
            </a:r>
            <a:r>
              <a:rPr lang="en-GB" dirty="0">
                <a:latin typeface="Calibri" panose="020F0502020204030204" pitchFamily="34" charset="0"/>
                <a:ea typeface="Calibri" panose="020F0502020204030204" pitchFamily="34" charset="0"/>
                <a:cs typeface="Calibri" panose="020F0502020204030204" pitchFamily="34" charset="0"/>
              </a:rPr>
              <a:t> </a:t>
            </a:r>
            <a:r>
              <a:rPr lang="en-GB"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IR </a:t>
            </a:r>
            <a:r>
              <a:rPr lang="en-GB" dirty="0">
                <a:solidFill>
                  <a:srgbClr val="92D050"/>
                </a:solidFill>
                <a:latin typeface="Berlin Sans FB" panose="020E0602020502020306" pitchFamily="34" charset="0"/>
                <a:ea typeface="Calibri" panose="020F0502020204030204" pitchFamily="34" charset="0"/>
                <a:cs typeface="Calibri" panose="020F0502020204030204" pitchFamily="34" charset="0"/>
              </a:rPr>
              <a:t>/ Revenue before Promotion) * 100</a:t>
            </a:r>
          </a:p>
          <a:p>
            <a:pPr>
              <a:lnSpc>
                <a:spcPct val="100000"/>
              </a:lnSpc>
              <a:spcBef>
                <a:spcPts val="0"/>
              </a:spcBef>
            </a:pPr>
            <a:endParaRPr lang="en-GB" u="sng" dirty="0">
              <a:latin typeface="Calibri" panose="020F0502020204030204" pitchFamily="34" charset="0"/>
              <a:ea typeface="Calibri" panose="020F0502020204030204" pitchFamily="34" charset="0"/>
              <a:cs typeface="Calibri" panose="020F0502020204030204" pitchFamily="34" charset="0"/>
            </a:endParaRPr>
          </a:p>
        </p:txBody>
      </p:sp>
      <p:sp>
        <p:nvSpPr>
          <p:cNvPr id="6" name="Rounded Rectangle 5"/>
          <p:cNvSpPr/>
          <p:nvPr/>
        </p:nvSpPr>
        <p:spPr>
          <a:xfrm>
            <a:off x="8756904" y="1444752"/>
            <a:ext cx="2423160" cy="135331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Incremental Revenue </a:t>
            </a:r>
          </a:p>
          <a:p>
            <a:pPr algn="ctr"/>
            <a:r>
              <a:rPr lang="en-GB" dirty="0" smtClean="0"/>
              <a:t>(IR%)</a:t>
            </a:r>
            <a:endParaRPr lang="en-GB" dirty="0"/>
          </a:p>
          <a:p>
            <a:pPr algn="ctr"/>
            <a:r>
              <a:rPr lang="en-GB" sz="3600" dirty="0" smtClean="0"/>
              <a:t>147.23%</a:t>
            </a:r>
            <a:endParaRPr lang="en-IN" sz="3600" dirty="0"/>
          </a:p>
        </p:txBody>
      </p:sp>
      <p:cxnSp>
        <p:nvCxnSpPr>
          <p:cNvPr id="8" name="Elbow Connector 7"/>
          <p:cNvCxnSpPr>
            <a:endCxn id="6" idx="1"/>
          </p:cNvCxnSpPr>
          <p:nvPr/>
        </p:nvCxnSpPr>
        <p:spPr>
          <a:xfrm flipV="1">
            <a:off x="7351776" y="2121408"/>
            <a:ext cx="1405128" cy="44805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13048" y="2212848"/>
            <a:ext cx="3474720" cy="1200329"/>
          </a:xfrm>
          <a:prstGeom prst="rect">
            <a:avLst/>
          </a:prstGeom>
          <a:noFill/>
        </p:spPr>
        <p:txBody>
          <a:bodyPr wrap="square" rtlCol="0">
            <a:spAutoFit/>
          </a:bodyPr>
          <a:lstStyle/>
          <a:p>
            <a:pPr algn="ct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IR% of </a:t>
            </a:r>
            <a:r>
              <a:rPr lang="en-GB" dirty="0" smtClean="0">
                <a:solidFill>
                  <a:schemeClr val="bg1"/>
                </a:solidFill>
                <a:latin typeface="Calibri" panose="020F0502020204030204" pitchFamily="34" charset="0"/>
                <a:ea typeface="Calibri" panose="020F0502020204030204" pitchFamily="34" charset="0"/>
                <a:cs typeface="Calibri" panose="020F0502020204030204" pitchFamily="34" charset="0"/>
              </a:rPr>
              <a:t>147.23 </a:t>
            </a: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means the revenue has increased </a:t>
            </a:r>
            <a:r>
              <a:rPr lang="en-GB" dirty="0" smtClean="0">
                <a:solidFill>
                  <a:schemeClr val="bg1"/>
                </a:solidFill>
                <a:latin typeface="Calibri" panose="020F0502020204030204" pitchFamily="34" charset="0"/>
                <a:ea typeface="Calibri" panose="020F0502020204030204" pitchFamily="34" charset="0"/>
                <a:cs typeface="Calibri" panose="020F0502020204030204" pitchFamily="34" charset="0"/>
              </a:rPr>
              <a:t>147.23% </a:t>
            </a: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more compared to revenue before promotions.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Double Bracket 10"/>
          <p:cNvSpPr/>
          <p:nvPr/>
        </p:nvSpPr>
        <p:spPr>
          <a:xfrm>
            <a:off x="417576" y="3319272"/>
            <a:ext cx="11356848" cy="2587752"/>
          </a:xfrm>
          <a:prstGeom prst="bracketPair">
            <a:avLst/>
          </a:prstGeom>
          <a:ln w="762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nSpc>
                <a:spcPct val="100000"/>
              </a:lnSpc>
              <a:spcBef>
                <a:spcPts val="0"/>
              </a:spcBef>
            </a:pPr>
            <a:r>
              <a:rPr lang="en-GB" u="sng" dirty="0">
                <a:solidFill>
                  <a:srgbClr val="92D050"/>
                </a:solidFill>
                <a:latin typeface="Berlin Sans FB" panose="020E0602020502020306" pitchFamily="34" charset="0"/>
                <a:ea typeface="Calibri" panose="020F0502020204030204" pitchFamily="34" charset="0"/>
                <a:cs typeface="Calibri" panose="020F0502020204030204" pitchFamily="34" charset="0"/>
              </a:rPr>
              <a:t>Incremental Sold Unit % </a:t>
            </a:r>
            <a:r>
              <a:rPr lang="en-GB" dirty="0">
                <a:solidFill>
                  <a:srgbClr val="92D050"/>
                </a:solidFill>
                <a:latin typeface="Berlin Sans FB" panose="020E0602020502020306" pitchFamily="34" charset="0"/>
                <a:ea typeface="Calibri" panose="020F0502020204030204" pitchFamily="34" charset="0"/>
                <a:cs typeface="Calibri" panose="020F0502020204030204" pitchFamily="34" charset="0"/>
              </a:rPr>
              <a:t>:- It can be defined as percentage of increase in sales of units of product due to promotions at Atliq stores</a:t>
            </a:r>
            <a:r>
              <a:rPr lang="en-GB" sz="2000" dirty="0" smtClean="0">
                <a:solidFill>
                  <a:srgbClr val="92D050"/>
                </a:solidFill>
                <a:latin typeface="Berlin Sans FB" panose="020E0602020502020306" pitchFamily="34" charset="0"/>
                <a:ea typeface="Calibri" panose="020F0502020204030204" pitchFamily="34" charset="0"/>
                <a:cs typeface="Calibri" panose="020F0502020204030204" pitchFamily="34" charset="0"/>
              </a:rPr>
              <a:t>.</a:t>
            </a:r>
          </a:p>
          <a:p>
            <a:pPr>
              <a:lnSpc>
                <a:spcPct val="100000"/>
              </a:lnSpc>
              <a:spcBef>
                <a:spcPts val="0"/>
              </a:spcBef>
            </a:pPr>
            <a:endParaRPr lang="en-GB" sz="2000" dirty="0">
              <a:solidFill>
                <a:srgbClr val="92D050"/>
              </a:solidFill>
              <a:latin typeface="Berlin Sans FB" panose="020E0602020502020306"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u="sng" dirty="0">
                <a:solidFill>
                  <a:srgbClr val="92D050"/>
                </a:solidFill>
                <a:latin typeface="Berlin Sans FB" panose="020E0602020502020306" pitchFamily="34" charset="0"/>
                <a:ea typeface="Calibri" panose="020F0502020204030204" pitchFamily="34" charset="0"/>
                <a:cs typeface="Calibri" panose="020F0502020204030204" pitchFamily="34" charset="0"/>
              </a:rPr>
              <a:t>Formula:-</a:t>
            </a:r>
            <a:r>
              <a:rPr lang="en-GB" sz="2000" dirty="0">
                <a:solidFill>
                  <a:srgbClr val="92D050"/>
                </a:solidFill>
                <a:latin typeface="Berlin Sans FB" panose="020E0602020502020306" pitchFamily="34" charset="0"/>
                <a:ea typeface="Calibri" panose="020F0502020204030204" pitchFamily="34" charset="0"/>
                <a:cs typeface="Calibri" panose="020F0502020204030204" pitchFamily="34" charset="0"/>
              </a:rPr>
              <a:t> (Incremental quantity / quantity sold before promotion ) * 100</a:t>
            </a:r>
            <a:endParaRPr lang="en-IN" sz="2000" dirty="0">
              <a:solidFill>
                <a:srgbClr val="92D050"/>
              </a:solidFill>
              <a:latin typeface="Berlin Sans FB" panose="020E0602020502020306" pitchFamily="34" charset="0"/>
              <a:ea typeface="Calibri" panose="020F0502020204030204" pitchFamily="34" charset="0"/>
              <a:cs typeface="Calibri" panose="020F0502020204030204" pitchFamily="34" charset="0"/>
            </a:endParaRPr>
          </a:p>
          <a:p>
            <a:pPr>
              <a:lnSpc>
                <a:spcPct val="100000"/>
              </a:lnSpc>
              <a:spcBef>
                <a:spcPts val="0"/>
              </a:spcBef>
            </a:pPr>
            <a:endParaRPr lang="en-GB" sz="2000" dirty="0">
              <a:latin typeface="Calibri" panose="020F0502020204030204" pitchFamily="34" charset="0"/>
              <a:ea typeface="Calibri" panose="020F0502020204030204" pitchFamily="34" charset="0"/>
              <a:cs typeface="Calibri" panose="020F0502020204030204" pitchFamily="34" charset="0"/>
            </a:endParaRPr>
          </a:p>
        </p:txBody>
      </p:sp>
      <p:sp>
        <p:nvSpPr>
          <p:cNvPr id="12" name="Rounded Rectangle 11"/>
          <p:cNvSpPr/>
          <p:nvPr/>
        </p:nvSpPr>
        <p:spPr>
          <a:xfrm>
            <a:off x="2270760" y="5280660"/>
            <a:ext cx="2423160" cy="1353312"/>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Incremental Sold Unit </a:t>
            </a:r>
          </a:p>
          <a:p>
            <a:pPr algn="ctr"/>
            <a:r>
              <a:rPr lang="en-GB" dirty="0" smtClean="0"/>
              <a:t>(ISU%)</a:t>
            </a:r>
            <a:endParaRPr lang="en-GB" dirty="0"/>
          </a:p>
          <a:p>
            <a:pPr algn="ctr"/>
            <a:r>
              <a:rPr lang="en-GB" sz="3600" dirty="0" smtClean="0"/>
              <a:t>108.31%</a:t>
            </a:r>
            <a:endParaRPr lang="en-IN" sz="3600" dirty="0"/>
          </a:p>
        </p:txBody>
      </p:sp>
      <p:cxnSp>
        <p:nvCxnSpPr>
          <p:cNvPr id="14" name="Elbow Connector 13"/>
          <p:cNvCxnSpPr/>
          <p:nvPr/>
        </p:nvCxnSpPr>
        <p:spPr>
          <a:xfrm>
            <a:off x="4693920" y="5751576"/>
            <a:ext cx="1469136" cy="44805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16396" y="5460968"/>
            <a:ext cx="3752088" cy="1477328"/>
          </a:xfrm>
          <a:prstGeom prst="rect">
            <a:avLst/>
          </a:prstGeom>
          <a:noFill/>
        </p:spPr>
        <p:txBody>
          <a:bodyPr wrap="square" rtlCol="0">
            <a:spAutoFit/>
          </a:bodyPr>
          <a:lstStyle/>
          <a:p>
            <a:pPr algn="ct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ISU% of </a:t>
            </a:r>
            <a:r>
              <a:rPr lang="en-GB" dirty="0" smtClean="0">
                <a:solidFill>
                  <a:schemeClr val="bg1"/>
                </a:solidFill>
                <a:latin typeface="Calibri" panose="020F0502020204030204" pitchFamily="34" charset="0"/>
                <a:ea typeface="Calibri" panose="020F0502020204030204" pitchFamily="34" charset="0"/>
                <a:cs typeface="Calibri" panose="020F0502020204030204" pitchFamily="34" charset="0"/>
              </a:rPr>
              <a:t>108.31 </a:t>
            </a:r>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means the percent hike in quantity of units sold after the promotions as compared to quantity sold before promotions.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873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hevron 2"/>
          <p:cNvSpPr/>
          <p:nvPr/>
        </p:nvSpPr>
        <p:spPr>
          <a:xfrm>
            <a:off x="164592" y="82296"/>
            <a:ext cx="5212080" cy="438912"/>
          </a:xfrm>
          <a:prstGeom prst="chevron">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Berlin Sans FB" panose="020E0602020502020306" pitchFamily="34" charset="0"/>
              </a:rPr>
              <a:t>Dashboard Overview</a:t>
            </a:r>
            <a:endParaRPr lang="en-IN" sz="3600" dirty="0">
              <a:solidFill>
                <a:schemeClr val="tx1"/>
              </a:solidFill>
              <a:latin typeface="Berlin Sans FB" panose="020E0602020502020306"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5648" y="603504"/>
            <a:ext cx="9253728" cy="6254496"/>
          </a:xfrm>
          <a:prstGeom prst="rect">
            <a:avLst/>
          </a:prstGeom>
        </p:spPr>
      </p:pic>
    </p:spTree>
    <p:extLst>
      <p:ext uri="{BB962C8B-B14F-4D97-AF65-F5344CB8AC3E}">
        <p14:creationId xmlns:p14="http://schemas.microsoft.com/office/powerpoint/2010/main" val="247500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hevron 2"/>
          <p:cNvSpPr/>
          <p:nvPr/>
        </p:nvSpPr>
        <p:spPr>
          <a:xfrm>
            <a:off x="164592" y="82296"/>
            <a:ext cx="5212080" cy="438912"/>
          </a:xfrm>
          <a:prstGeom prst="chevron">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Berlin Sans FB" panose="020E0602020502020306" pitchFamily="34" charset="0"/>
              </a:rPr>
              <a:t>Dashboard Overview</a:t>
            </a:r>
            <a:endParaRPr lang="en-IN" sz="3600" dirty="0">
              <a:solidFill>
                <a:schemeClr val="tx1"/>
              </a:solidFill>
              <a:latin typeface="Berlin Sans FB" panose="020E0602020502020306"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0240" y="603504"/>
            <a:ext cx="8769095" cy="6254496"/>
          </a:xfrm>
          <a:prstGeom prst="rect">
            <a:avLst/>
          </a:prstGeom>
        </p:spPr>
      </p:pic>
    </p:spTree>
    <p:extLst>
      <p:ext uri="{BB962C8B-B14F-4D97-AF65-F5344CB8AC3E}">
        <p14:creationId xmlns:p14="http://schemas.microsoft.com/office/powerpoint/2010/main" val="405849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hevron 2"/>
          <p:cNvSpPr/>
          <p:nvPr/>
        </p:nvSpPr>
        <p:spPr>
          <a:xfrm>
            <a:off x="164592" y="82296"/>
            <a:ext cx="5212080" cy="438912"/>
          </a:xfrm>
          <a:prstGeom prst="chevron">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solidFill>
                  <a:schemeClr val="tx1"/>
                </a:solidFill>
                <a:latin typeface="Berlin Sans FB" panose="020E0602020502020306" pitchFamily="34" charset="0"/>
              </a:rPr>
              <a:t>Dashboard Overview</a:t>
            </a:r>
            <a:endParaRPr lang="en-IN" sz="3600" dirty="0">
              <a:solidFill>
                <a:schemeClr val="tx1"/>
              </a:solidFill>
              <a:latin typeface="Berlin Sans FB" panose="020E0602020502020306"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7088" y="603504"/>
            <a:ext cx="8238744" cy="6172200"/>
          </a:xfrm>
          <a:prstGeom prst="rect">
            <a:avLst/>
          </a:prstGeom>
        </p:spPr>
      </p:pic>
    </p:spTree>
    <p:extLst>
      <p:ext uri="{BB962C8B-B14F-4D97-AF65-F5344CB8AC3E}">
        <p14:creationId xmlns:p14="http://schemas.microsoft.com/office/powerpoint/2010/main" val="1308741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1364</Words>
  <Application>Microsoft Office PowerPoint</Application>
  <PresentationFormat>Widescreen</PresentationFormat>
  <Paragraphs>120</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Arial Rounded MT Bold</vt:lpstr>
      <vt:lpstr>Bahnschrift Light Condensed</vt:lpstr>
      <vt:lpstr>Berlin Sans FB</vt:lpstr>
      <vt:lpstr>Berlin Sans FB Demi</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38</cp:revision>
  <dcterms:created xsi:type="dcterms:W3CDTF">2024-02-19T06:42:02Z</dcterms:created>
  <dcterms:modified xsi:type="dcterms:W3CDTF">2024-02-22T14:39:56Z</dcterms:modified>
</cp:coreProperties>
</file>