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66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9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wikitplus.online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8875986" cy="8229600"/>
          </a:xfrm>
          <a:prstGeom prst="rect">
            <a:avLst/>
          </a:prstGeom>
          <a:solidFill>
            <a:srgbClr val="6E74E6"/>
          </a:solidFill>
          <a:ln/>
        </p:spPr>
        <p:txBody>
          <a:bodyPr/>
          <a:lstStyle/>
          <a:p>
            <a:endParaRPr lang="es-CO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38" y="648431"/>
            <a:ext cx="10828261" cy="617599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699528" y="5539740"/>
            <a:ext cx="1996559" cy="379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86"/>
              </a:lnSpc>
              <a:buNone/>
            </a:pPr>
            <a:endParaRPr lang="en-US" sz="2133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BCD04A58-A070-C872-E214-F22E4866530D}"/>
              </a:ext>
            </a:extLst>
          </p:cNvPr>
          <p:cNvSpPr txBox="1"/>
          <p:nvPr/>
        </p:nvSpPr>
        <p:spPr>
          <a:xfrm>
            <a:off x="2543800" y="1232027"/>
            <a:ext cx="8760075" cy="1279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267"/>
              </a:lnSpc>
            </a:pPr>
            <a:r>
              <a:rPr lang="en-US" sz="10000" spc="-318" dirty="0">
                <a:solidFill>
                  <a:srgbClr val="4A2A72"/>
                </a:solidFill>
                <a:latin typeface="Mistral" panose="03090702030407020403" pitchFamily="66" charset="0"/>
                <a:ea typeface="Hind Jalandhar Bold"/>
                <a:cs typeface="Hind Jalandhar Bold"/>
                <a:sym typeface="Hind Jalandhar Bold"/>
              </a:rPr>
              <a:t>WIKIT</a:t>
            </a: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51F10D12-9AEF-BA49-6E9D-33462099B365}"/>
              </a:ext>
            </a:extLst>
          </p:cNvPr>
          <p:cNvSpPr txBox="1"/>
          <p:nvPr/>
        </p:nvSpPr>
        <p:spPr>
          <a:xfrm>
            <a:off x="1502621" y="3245719"/>
            <a:ext cx="9028745" cy="245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267"/>
              </a:lnSpc>
              <a:spcBef>
                <a:spcPct val="0"/>
              </a:spcBef>
            </a:pPr>
            <a:r>
              <a:rPr lang="en-US" sz="9653" u="none" spc="-318" dirty="0">
                <a:latin typeface="Mistral" panose="03090702030407020403" pitchFamily="66" charset="0"/>
                <a:ea typeface="Hind Jalandhar Bold"/>
                <a:cs typeface="Hind Jalandhar Bold"/>
                <a:sym typeface="Hind Jalandhar Bold"/>
              </a:rPr>
              <a:t>DERECHO </a:t>
            </a:r>
          </a:p>
          <a:p>
            <a:pPr marL="0" lvl="0" indent="0" algn="l">
              <a:lnSpc>
                <a:spcPts val="9267"/>
              </a:lnSpc>
              <a:spcBef>
                <a:spcPct val="0"/>
              </a:spcBef>
            </a:pPr>
            <a:r>
              <a:rPr lang="en-US" sz="9653" u="none" spc="-318" dirty="0">
                <a:latin typeface="Mistral" panose="03090702030407020403" pitchFamily="66" charset="0"/>
                <a:ea typeface="Hind Jalandhar Bold"/>
                <a:cs typeface="Hind Jalandhar Bold"/>
                <a:sym typeface="Hind Jalandhar Bold"/>
              </a:rPr>
              <a:t>A LA EDUCACION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0543" y="-38100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s-CO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05359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011680" y="883444"/>
            <a:ext cx="10271759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</a:rPr>
              <a:t>               </a:t>
            </a:r>
            <a:r>
              <a:rPr lang="en-US" sz="6000" b="1" dirty="0">
                <a:solidFill>
                  <a:srgbClr val="7068F4"/>
                </a:solidFill>
                <a:latin typeface="Barlow" pitchFamily="34" charset="0"/>
              </a:rPr>
              <a:t>MODELO EMPRESARIAL </a:t>
            </a:r>
            <a:endParaRPr lang="en-US" sz="6000" dirty="0"/>
          </a:p>
        </p:txBody>
      </p:sp>
      <p:sp>
        <p:nvSpPr>
          <p:cNvPr id="7" name="Text 2"/>
          <p:cNvSpPr/>
          <p:nvPr/>
        </p:nvSpPr>
        <p:spPr>
          <a:xfrm>
            <a:off x="4451575" y="2425525"/>
            <a:ext cx="9547621" cy="30675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423"/>
              </a:lnSpc>
            </a:pPr>
            <a:r>
              <a:rPr lang="en-US" sz="24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¿Cómo empezar?</a:t>
            </a:r>
          </a:p>
          <a:p>
            <a:pPr algn="l">
              <a:lnSpc>
                <a:spcPts val="3423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 Visita nuestra página web:   </a:t>
            </a: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5"/>
              </a:rPr>
              <a:t>https://wikitplus.online</a:t>
            </a:r>
            <a:endParaRPr lang="en-US" sz="24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423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•  Regístrate como usuario: Solo necesitas un correo electrónico y una   </a:t>
            </a:r>
          </a:p>
          <a:p>
            <a:pPr algn="l">
              <a:lnSpc>
                <a:spcPts val="3423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contraseña.</a:t>
            </a:r>
          </a:p>
          <a:p>
            <a:pPr algn="l">
              <a:lnSpc>
                <a:spcPts val="3423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Explora nuestro catálogo de cursos: Elige el curso que más te interese.</a:t>
            </a:r>
          </a:p>
          <a:p>
            <a:pPr algn="l">
              <a:lnSpc>
                <a:spcPts val="3423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¡Comienza a aprender!: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941427" y="5536168"/>
            <a:ext cx="121087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endParaRPr lang="en-US" sz="2694" dirty="0"/>
          </a:p>
        </p:txBody>
      </p:sp>
      <p:sp>
        <p:nvSpPr>
          <p:cNvPr id="10" name="Text 5"/>
          <p:cNvSpPr/>
          <p:nvPr/>
        </p:nvSpPr>
        <p:spPr>
          <a:xfrm>
            <a:off x="1462326" y="5463540"/>
            <a:ext cx="3099554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endParaRPr lang="en-US" sz="2245" dirty="0"/>
          </a:p>
        </p:txBody>
      </p:sp>
      <p:sp>
        <p:nvSpPr>
          <p:cNvPr id="13" name="Text 8"/>
          <p:cNvSpPr/>
          <p:nvPr/>
        </p:nvSpPr>
        <p:spPr>
          <a:xfrm>
            <a:off x="5349597" y="5536168"/>
            <a:ext cx="191572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endParaRPr lang="en-US" sz="2694" dirty="0"/>
          </a:p>
        </p:txBody>
      </p:sp>
      <p:sp>
        <p:nvSpPr>
          <p:cNvPr id="14" name="Text 9"/>
          <p:cNvSpPr/>
          <p:nvPr/>
        </p:nvSpPr>
        <p:spPr>
          <a:xfrm>
            <a:off x="5905738" y="5463540"/>
            <a:ext cx="3522821" cy="712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06"/>
              </a:lnSpc>
              <a:buNone/>
            </a:pPr>
            <a:endParaRPr lang="en-US" sz="2245" dirty="0"/>
          </a:p>
        </p:txBody>
      </p:sp>
      <p:sp>
        <p:nvSpPr>
          <p:cNvPr id="17" name="Text 12"/>
          <p:cNvSpPr/>
          <p:nvPr/>
        </p:nvSpPr>
        <p:spPr>
          <a:xfrm>
            <a:off x="9796463" y="5536168"/>
            <a:ext cx="184666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endParaRPr lang="en-US" sz="2694" dirty="0"/>
          </a:p>
        </p:txBody>
      </p:sp>
      <p:pic>
        <p:nvPicPr>
          <p:cNvPr id="22" name="Imagen 2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5F61F357-9537-2858-4CD1-4C6E54FF3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97083" y="1327844"/>
            <a:ext cx="9772826" cy="55739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52248" y="-141889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42999" y="2911078"/>
            <a:ext cx="5701546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¿Qué es Wikit?</a:t>
            </a:r>
            <a:endParaRPr lang="en-US" sz="4489" dirty="0"/>
          </a:p>
        </p:txBody>
      </p:sp>
      <p:sp>
        <p:nvSpPr>
          <p:cNvPr id="7" name="Text 2"/>
          <p:cNvSpPr/>
          <p:nvPr/>
        </p:nvSpPr>
        <p:spPr>
          <a:xfrm>
            <a:off x="541615" y="3825575"/>
            <a:ext cx="13113782" cy="15210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s-ES" sz="2400" dirty="0"/>
              <a:t>Wikit  es una  plataforma de aprendizaje en línea especializada en programación y desarrollo de software. Con una amplia variedad de cursos y materiales, Wikit ofrece soluciones educativas diseñadas para llevar tus habilidades al siguiente nivel, ya seas un principiante o un profesional buscando expandir su conocimiento.</a:t>
            </a:r>
            <a:endParaRPr lang="en-US" sz="2400" dirty="0"/>
          </a:p>
        </p:txBody>
      </p:sp>
      <p:sp>
        <p:nvSpPr>
          <p:cNvPr id="8" name="Shape 3"/>
          <p:cNvSpPr/>
          <p:nvPr/>
        </p:nvSpPr>
        <p:spPr>
          <a:xfrm>
            <a:off x="758309" y="5476518"/>
            <a:ext cx="4226838" cy="1959412"/>
          </a:xfrm>
          <a:prstGeom prst="roundRect">
            <a:avLst>
              <a:gd name="adj" fmla="val 995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9" name="Text 4"/>
          <p:cNvSpPr/>
          <p:nvPr/>
        </p:nvSpPr>
        <p:spPr>
          <a:xfrm>
            <a:off x="974884" y="5693093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Colaboración</a:t>
            </a:r>
            <a:endParaRPr lang="en-US" sz="2245" dirty="0"/>
          </a:p>
        </p:txBody>
      </p:sp>
      <p:sp>
        <p:nvSpPr>
          <p:cNvPr id="10" name="Text 5"/>
          <p:cNvSpPr/>
          <p:nvPr/>
        </p:nvSpPr>
        <p:spPr>
          <a:xfrm>
            <a:off x="974884" y="6179225"/>
            <a:ext cx="3793688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Wikit facilita la colaboración entre usuarios, permitiendo la edición conjunta de contenido.</a:t>
            </a:r>
            <a:endParaRPr lang="en-US" sz="1706" dirty="0"/>
          </a:p>
        </p:txBody>
      </p:sp>
      <p:sp>
        <p:nvSpPr>
          <p:cNvPr id="11" name="Shape 6"/>
          <p:cNvSpPr/>
          <p:nvPr/>
        </p:nvSpPr>
        <p:spPr>
          <a:xfrm>
            <a:off x="5201722" y="5476518"/>
            <a:ext cx="4226838" cy="1959412"/>
          </a:xfrm>
          <a:prstGeom prst="roundRect">
            <a:avLst>
              <a:gd name="adj" fmla="val 995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2" name="Text 7"/>
          <p:cNvSpPr/>
          <p:nvPr/>
        </p:nvSpPr>
        <p:spPr>
          <a:xfrm>
            <a:off x="5418296" y="5693093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Accesibilidad</a:t>
            </a:r>
            <a:endParaRPr lang="en-US" sz="2245" dirty="0"/>
          </a:p>
        </p:txBody>
      </p:sp>
      <p:sp>
        <p:nvSpPr>
          <p:cNvPr id="13" name="Text 8"/>
          <p:cNvSpPr/>
          <p:nvPr/>
        </p:nvSpPr>
        <p:spPr>
          <a:xfrm>
            <a:off x="5418296" y="6179225"/>
            <a:ext cx="3793688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plataforma ofrece un </a:t>
            </a:r>
            <a:r>
              <a:rPr lang="en-US" sz="1706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acceso</a:t>
            </a: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abierto y gratuito a una amplia gama de información.</a:t>
            </a:r>
            <a:endParaRPr lang="en-US" sz="1706" dirty="0"/>
          </a:p>
        </p:txBody>
      </p:sp>
      <p:sp>
        <p:nvSpPr>
          <p:cNvPr id="14" name="Shape 9"/>
          <p:cNvSpPr/>
          <p:nvPr/>
        </p:nvSpPr>
        <p:spPr>
          <a:xfrm>
            <a:off x="9645134" y="5476518"/>
            <a:ext cx="4226838" cy="1959412"/>
          </a:xfrm>
          <a:prstGeom prst="roundRect">
            <a:avLst>
              <a:gd name="adj" fmla="val 995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5" name="Text 10"/>
          <p:cNvSpPr/>
          <p:nvPr/>
        </p:nvSpPr>
        <p:spPr>
          <a:xfrm>
            <a:off x="9861709" y="5693093"/>
            <a:ext cx="3058239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Actualización constante</a:t>
            </a:r>
            <a:endParaRPr lang="en-US" sz="2245" dirty="0"/>
          </a:p>
        </p:txBody>
      </p:sp>
      <p:sp>
        <p:nvSpPr>
          <p:cNvPr id="16" name="Text 11"/>
          <p:cNvSpPr/>
          <p:nvPr/>
        </p:nvSpPr>
        <p:spPr>
          <a:xfrm>
            <a:off x="9861709" y="6179225"/>
            <a:ext cx="3793688" cy="1398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contenido de Wikit se actualiza continuamente .</a:t>
            </a:r>
            <a:endParaRPr lang="en-US" sz="1706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3B7B765-26F2-0E84-7797-2F22917A8F2D}"/>
              </a:ext>
            </a:extLst>
          </p:cNvPr>
          <p:cNvSpPr txBox="1"/>
          <p:nvPr/>
        </p:nvSpPr>
        <p:spPr>
          <a:xfrm>
            <a:off x="758309" y="485644"/>
            <a:ext cx="132624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spc="-318" dirty="0">
                <a:solidFill>
                  <a:srgbClr val="4A2A72"/>
                </a:solidFill>
                <a:latin typeface="Mistral" panose="03090702030407020403" pitchFamily="66" charset="0"/>
                <a:ea typeface="Hind Jalandhar Bold"/>
                <a:cs typeface="Hind Jalandhar Bold"/>
                <a:sym typeface="Hind Jalandhar Bold"/>
              </a:rPr>
              <a:t>WIKIT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06680" y="-72092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748" y="2326362"/>
            <a:ext cx="4944785" cy="357675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001971" y="1098263"/>
            <a:ext cx="6512242" cy="8986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Objetivos del proyecto</a:t>
            </a:r>
            <a:endParaRPr lang="en-US" sz="4489" dirty="0"/>
          </a:p>
        </p:txBody>
      </p:sp>
      <p:sp>
        <p:nvSpPr>
          <p:cNvPr id="7" name="Text 2"/>
          <p:cNvSpPr/>
          <p:nvPr/>
        </p:nvSpPr>
        <p:spPr>
          <a:xfrm>
            <a:off x="472440" y="1420952"/>
            <a:ext cx="8021598" cy="40977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endParaRPr lang="es-ES" dirty="0"/>
          </a:p>
          <a:p>
            <a:pPr marL="0" indent="0">
              <a:lnSpc>
                <a:spcPts val="2730"/>
              </a:lnSpc>
              <a:buNone/>
            </a:pPr>
            <a:endParaRPr lang="es-ES" dirty="0"/>
          </a:p>
          <a:p>
            <a:pPr marL="0" indent="0">
              <a:lnSpc>
                <a:spcPts val="2730"/>
              </a:lnSpc>
              <a:buNone/>
            </a:pPr>
            <a:endParaRPr lang="es-ES" dirty="0"/>
          </a:p>
          <a:p>
            <a:pPr marL="0" indent="0">
              <a:lnSpc>
                <a:spcPts val="2730"/>
              </a:lnSpc>
              <a:buNone/>
            </a:pPr>
            <a:endParaRPr lang="es-ES" dirty="0"/>
          </a:p>
          <a:p>
            <a:pPr marL="0" indent="0">
              <a:lnSpc>
                <a:spcPts val="2730"/>
              </a:lnSpc>
              <a:buNone/>
            </a:pPr>
            <a:r>
              <a:rPr lang="es-ES" dirty="0"/>
              <a:t>El objetivo principal de Wikit es democratizar el acceso a la educación en programación y desarrollo de software, ofreciendo cursos de alta calidad y recursos educativos accesibles para todos, desde principiantes hasta profesionales experimentados.</a:t>
            </a:r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1462326" y="4131826"/>
            <a:ext cx="3001447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endParaRPr lang="en-US" sz="1706" dirty="0"/>
          </a:p>
        </p:txBody>
      </p:sp>
      <p:sp>
        <p:nvSpPr>
          <p:cNvPr id="13" name="Text 8"/>
          <p:cNvSpPr/>
          <p:nvPr/>
        </p:nvSpPr>
        <p:spPr>
          <a:xfrm>
            <a:off x="4874776" y="3362087"/>
            <a:ext cx="191572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endParaRPr lang="en-US" sz="2694" dirty="0"/>
          </a:p>
        </p:txBody>
      </p:sp>
      <p:sp>
        <p:nvSpPr>
          <p:cNvPr id="15" name="Text 10"/>
          <p:cNvSpPr/>
          <p:nvPr/>
        </p:nvSpPr>
        <p:spPr>
          <a:xfrm>
            <a:off x="5384363" y="4131826"/>
            <a:ext cx="3001447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endParaRPr lang="en-US" sz="1706" dirty="0"/>
          </a:p>
        </p:txBody>
      </p:sp>
      <p:sp>
        <p:nvSpPr>
          <p:cNvPr id="16" name="Shape 11"/>
          <p:cNvSpPr/>
          <p:nvPr/>
        </p:nvSpPr>
        <p:spPr>
          <a:xfrm>
            <a:off x="758309" y="597896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7" name="Text 12"/>
          <p:cNvSpPr/>
          <p:nvPr/>
        </p:nvSpPr>
        <p:spPr>
          <a:xfrm>
            <a:off x="909638" y="6051590"/>
            <a:ext cx="184666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endParaRPr lang="en-US" sz="269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s-CO" dirty="0"/>
          </a:p>
        </p:txBody>
      </p:sp>
      <p:sp>
        <p:nvSpPr>
          <p:cNvPr id="4" name="Text 1"/>
          <p:cNvSpPr/>
          <p:nvPr/>
        </p:nvSpPr>
        <p:spPr>
          <a:xfrm>
            <a:off x="895469" y="890766"/>
            <a:ext cx="5701546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000" u="none" strike="noStrike" spc="-318" dirty="0">
                <a:solidFill>
                  <a:srgbClr val="6E74E6"/>
                </a:solidFill>
                <a:latin typeface="Barlow" panose="00000500000000000000" pitchFamily="2" charset="0"/>
                <a:ea typeface="Hind Jalandhar Bold"/>
                <a:cs typeface="Hind Jalandhar Bold"/>
                <a:sym typeface="Hind Jalandhar Bold"/>
              </a:rPr>
              <a:t>¿</a:t>
            </a:r>
            <a:r>
              <a:rPr lang="en-US" sz="4000" u="none" strike="noStrike" spc="-318" dirty="0">
                <a:solidFill>
                  <a:srgbClr val="000000"/>
                </a:solidFill>
                <a:latin typeface="Barlow" panose="00000500000000000000" pitchFamily="2" charset="0"/>
                <a:ea typeface="Hind Jalandhar Bold"/>
                <a:cs typeface="Hind Jalandhar Bold"/>
                <a:sym typeface="Hind Jalandhar Bold"/>
              </a:rPr>
              <a:t> </a:t>
            </a:r>
            <a:r>
              <a:rPr lang="en-US" sz="4489" b="1" dirty="0">
                <a:solidFill>
                  <a:srgbClr val="7068F4"/>
                </a:solidFill>
                <a:latin typeface="Barlow" pitchFamily="34" charset="0"/>
              </a:rPr>
              <a:t>Por que elejir Wikit ?</a:t>
            </a:r>
            <a:endParaRPr lang="en-US" sz="4489" dirty="0"/>
          </a:p>
        </p:txBody>
      </p:sp>
      <p:sp>
        <p:nvSpPr>
          <p:cNvPr id="5" name="Text 2"/>
          <p:cNvSpPr/>
          <p:nvPr/>
        </p:nvSpPr>
        <p:spPr>
          <a:xfrm>
            <a:off x="813435" y="1855410"/>
            <a:ext cx="13113782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Wikit ofrece una serie de beneficios para la sociedad, tales como los siguientes :</a:t>
            </a:r>
            <a:endParaRPr lang="en-US" sz="1706" dirty="0"/>
          </a:p>
        </p:txBody>
      </p:sp>
      <p:sp>
        <p:nvSpPr>
          <p:cNvPr id="6" name="Text 3"/>
          <p:cNvSpPr/>
          <p:nvPr/>
        </p:nvSpPr>
        <p:spPr>
          <a:xfrm>
            <a:off x="758309" y="2800766"/>
            <a:ext cx="3381137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Acceso gratuito de paga </a:t>
            </a:r>
            <a:endParaRPr lang="en-US" sz="2245" dirty="0"/>
          </a:p>
        </p:txBody>
      </p:sp>
      <p:sp>
        <p:nvSpPr>
          <p:cNvPr id="7" name="Text 4"/>
          <p:cNvSpPr/>
          <p:nvPr/>
        </p:nvSpPr>
        <p:spPr>
          <a:xfrm>
            <a:off x="634603" y="3408937"/>
            <a:ext cx="3960257" cy="1909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Wikit ofrece una serie de material educativo  gratuito en constante actualizacion con la posibilidad de obtener un certificado por un costo monetario muy bajo .</a:t>
            </a:r>
            <a:endParaRPr lang="en-US" sz="1706" dirty="0"/>
          </a:p>
        </p:txBody>
      </p:sp>
      <p:sp>
        <p:nvSpPr>
          <p:cNvPr id="8" name="Text 5"/>
          <p:cNvSpPr/>
          <p:nvPr/>
        </p:nvSpPr>
        <p:spPr>
          <a:xfrm>
            <a:off x="5312926" y="2802790"/>
            <a:ext cx="3152775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</a:rPr>
              <a:t>flexibilidad</a:t>
            </a:r>
            <a:endParaRPr lang="en-US" sz="2245" dirty="0"/>
          </a:p>
        </p:txBody>
      </p:sp>
      <p:sp>
        <p:nvSpPr>
          <p:cNvPr id="9" name="Text 6"/>
          <p:cNvSpPr/>
          <p:nvPr/>
        </p:nvSpPr>
        <p:spPr>
          <a:xfrm>
            <a:off x="5229463" y="3412985"/>
            <a:ext cx="4018359" cy="1909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Wikit  facilita la flexibilidad  en el  manejo de la Plataforma con nuestros usuarios  ya que contamos con una interfaz muy intuitiva y facil de manejar </a:t>
            </a:r>
            <a:endParaRPr lang="en-US" sz="1706" dirty="0"/>
          </a:p>
        </p:txBody>
      </p:sp>
      <p:sp>
        <p:nvSpPr>
          <p:cNvPr id="10" name="Text 7"/>
          <p:cNvSpPr/>
          <p:nvPr/>
        </p:nvSpPr>
        <p:spPr>
          <a:xfrm>
            <a:off x="9947374" y="2800765"/>
            <a:ext cx="3589377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</a:rPr>
              <a:t>Sin requisitos previos </a:t>
            </a:r>
            <a:endParaRPr lang="en-US" sz="2245" dirty="0"/>
          </a:p>
        </p:txBody>
      </p:sp>
      <p:sp>
        <p:nvSpPr>
          <p:cNvPr id="11" name="Text 8"/>
          <p:cNvSpPr/>
          <p:nvPr/>
        </p:nvSpPr>
        <p:spPr>
          <a:xfrm>
            <a:off x="9758720" y="3502643"/>
            <a:ext cx="4168497" cy="2173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Wikit permite que nuestros usuarios realizen sus registros sin tanto requisitos previos y eso es lo que nos diferencia de las demas plataformas de aprendizaje </a:t>
            </a:r>
            <a:endParaRPr lang="en-US" sz="170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99430"/>
            <a:ext cx="1491996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s-CO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94333" y="544116"/>
            <a:ext cx="6250067" cy="9205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99"/>
              </a:lnSpc>
              <a:buNone/>
            </a:pPr>
            <a:r>
              <a:rPr lang="en-US" sz="3600" b="1" dirty="0">
                <a:solidFill>
                  <a:srgbClr val="7068F4"/>
                </a:solidFill>
                <a:latin typeface="Barlow" pitchFamily="34" charset="0"/>
              </a:rPr>
              <a:t>¿ A quien va dirijido wikit ?</a:t>
            </a:r>
            <a:endParaRPr lang="en-US" sz="3600" dirty="0"/>
          </a:p>
        </p:txBody>
      </p:sp>
      <p:sp>
        <p:nvSpPr>
          <p:cNvPr id="7" name="Text 2"/>
          <p:cNvSpPr/>
          <p:nvPr/>
        </p:nvSpPr>
        <p:spPr>
          <a:xfrm>
            <a:off x="6159460" y="1421308"/>
            <a:ext cx="9781580" cy="957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9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Plataforma wikit va dirijiida y enfocada al siguiente listado de personas :</a:t>
            </a:r>
            <a:endParaRPr lang="en-US" sz="2000" dirty="0"/>
          </a:p>
        </p:txBody>
      </p:sp>
      <p:sp>
        <p:nvSpPr>
          <p:cNvPr id="8" name="Shape 3"/>
          <p:cNvSpPr/>
          <p:nvPr/>
        </p:nvSpPr>
        <p:spPr>
          <a:xfrm>
            <a:off x="6343411" y="2198489"/>
            <a:ext cx="45719" cy="3172300"/>
          </a:xfrm>
          <a:prstGeom prst="roundRect">
            <a:avLst>
              <a:gd name="adj" fmla="val 68392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9" name="Shape 4"/>
          <p:cNvSpPr/>
          <p:nvPr/>
        </p:nvSpPr>
        <p:spPr>
          <a:xfrm>
            <a:off x="6527363" y="2577822"/>
            <a:ext cx="607933" cy="22860"/>
          </a:xfrm>
          <a:prstGeom prst="roundRect">
            <a:avLst>
              <a:gd name="adj" fmla="val 68392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0" name="Shape 5"/>
          <p:cNvSpPr/>
          <p:nvPr/>
        </p:nvSpPr>
        <p:spPr>
          <a:xfrm>
            <a:off x="6159460" y="2393871"/>
            <a:ext cx="390763" cy="390763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1" name="Text 6"/>
          <p:cNvSpPr/>
          <p:nvPr/>
        </p:nvSpPr>
        <p:spPr>
          <a:xfrm>
            <a:off x="6306264" y="2452092"/>
            <a:ext cx="97155" cy="2743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60"/>
              </a:lnSpc>
              <a:buNone/>
            </a:pPr>
            <a:r>
              <a:rPr lang="en-US" sz="216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160" dirty="0"/>
          </a:p>
        </p:txBody>
      </p:sp>
      <p:sp>
        <p:nvSpPr>
          <p:cNvPr id="12" name="Text 7"/>
          <p:cNvSpPr/>
          <p:nvPr/>
        </p:nvSpPr>
        <p:spPr>
          <a:xfrm>
            <a:off x="7310199" y="2372200"/>
            <a:ext cx="4577001" cy="553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s-ES" sz="20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Estudiantes de secundaria y bachillerato</a:t>
            </a:r>
          </a:p>
          <a:p>
            <a:pPr marL="0" indent="0" algn="l">
              <a:lnSpc>
                <a:spcPts val="2250"/>
              </a:lnSpc>
              <a:buNone/>
            </a:pPr>
            <a:endParaRPr lang="en-US" sz="1800" dirty="0"/>
          </a:p>
        </p:txBody>
      </p:sp>
      <p:sp>
        <p:nvSpPr>
          <p:cNvPr id="14" name="Shape 9"/>
          <p:cNvSpPr/>
          <p:nvPr/>
        </p:nvSpPr>
        <p:spPr>
          <a:xfrm>
            <a:off x="6527363" y="3766780"/>
            <a:ext cx="607933" cy="22860"/>
          </a:xfrm>
          <a:prstGeom prst="roundRect">
            <a:avLst>
              <a:gd name="adj" fmla="val 68392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5" name="Shape 10"/>
          <p:cNvSpPr/>
          <p:nvPr/>
        </p:nvSpPr>
        <p:spPr>
          <a:xfrm>
            <a:off x="6159460" y="3582829"/>
            <a:ext cx="390763" cy="390763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6" name="Text 11"/>
          <p:cNvSpPr/>
          <p:nvPr/>
        </p:nvSpPr>
        <p:spPr>
          <a:xfrm>
            <a:off x="6278047" y="3641050"/>
            <a:ext cx="153591" cy="2743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60"/>
              </a:lnSpc>
              <a:buNone/>
            </a:pPr>
            <a:r>
              <a:rPr lang="en-US" sz="216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160" dirty="0"/>
          </a:p>
        </p:txBody>
      </p:sp>
      <p:sp>
        <p:nvSpPr>
          <p:cNvPr id="17" name="Text 12"/>
          <p:cNvSpPr/>
          <p:nvPr/>
        </p:nvSpPr>
        <p:spPr>
          <a:xfrm>
            <a:off x="7310199" y="3561158"/>
            <a:ext cx="7247573" cy="553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s-ES" sz="20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Personas que no tienen tiempo para asistir a clases presenciales</a:t>
            </a:r>
          </a:p>
        </p:txBody>
      </p:sp>
      <p:sp>
        <p:nvSpPr>
          <p:cNvPr id="19" name="Shape 14"/>
          <p:cNvSpPr/>
          <p:nvPr/>
        </p:nvSpPr>
        <p:spPr>
          <a:xfrm>
            <a:off x="6527363" y="5233630"/>
            <a:ext cx="607933" cy="22860"/>
          </a:xfrm>
          <a:prstGeom prst="roundRect">
            <a:avLst>
              <a:gd name="adj" fmla="val 68392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20" name="Shape 15"/>
          <p:cNvSpPr/>
          <p:nvPr/>
        </p:nvSpPr>
        <p:spPr>
          <a:xfrm>
            <a:off x="6159460" y="5049679"/>
            <a:ext cx="390763" cy="390763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21" name="Text 16"/>
          <p:cNvSpPr/>
          <p:nvPr/>
        </p:nvSpPr>
        <p:spPr>
          <a:xfrm>
            <a:off x="6280785" y="5107900"/>
            <a:ext cx="148114" cy="2743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60"/>
              </a:lnSpc>
              <a:buNone/>
            </a:pPr>
            <a:r>
              <a:rPr lang="en-US" sz="216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160" dirty="0"/>
          </a:p>
        </p:txBody>
      </p:sp>
      <p:sp>
        <p:nvSpPr>
          <p:cNvPr id="22" name="Text 17"/>
          <p:cNvSpPr/>
          <p:nvPr/>
        </p:nvSpPr>
        <p:spPr>
          <a:xfrm>
            <a:off x="7135296" y="5060155"/>
            <a:ext cx="7247573" cy="8297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" pitchFamily="34" charset="0"/>
              </a:rPr>
              <a:t>Personas que no cuentan con los recursos para pagar sus estudios </a:t>
            </a:r>
            <a:endParaRPr lang="en-US" sz="2000" dirty="0"/>
          </a:p>
        </p:txBody>
      </p:sp>
      <p:sp>
        <p:nvSpPr>
          <p:cNvPr id="24" name="Shape 19"/>
          <p:cNvSpPr/>
          <p:nvPr/>
        </p:nvSpPr>
        <p:spPr>
          <a:xfrm>
            <a:off x="6527363" y="6700480"/>
            <a:ext cx="607933" cy="22860"/>
          </a:xfrm>
          <a:prstGeom prst="roundRect">
            <a:avLst>
              <a:gd name="adj" fmla="val 68392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25" name="Shape 20"/>
          <p:cNvSpPr/>
          <p:nvPr/>
        </p:nvSpPr>
        <p:spPr>
          <a:xfrm>
            <a:off x="6236256" y="5370789"/>
            <a:ext cx="390763" cy="390763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A1229E20-0503-A12B-5225-F28E030719B4}"/>
              </a:ext>
            </a:extLst>
          </p:cNvPr>
          <p:cNvSpPr/>
          <p:nvPr/>
        </p:nvSpPr>
        <p:spPr>
          <a:xfrm>
            <a:off x="325636" y="2452092"/>
            <a:ext cx="4889897" cy="3363277"/>
          </a:xfrm>
          <a:custGeom>
            <a:avLst/>
            <a:gdLst/>
            <a:ahLst/>
            <a:cxnLst/>
            <a:rect l="l" t="t" r="r" b="b"/>
            <a:pathLst>
              <a:path w="12352120" h="8229600">
                <a:moveTo>
                  <a:pt x="0" y="0"/>
                </a:moveTo>
                <a:lnTo>
                  <a:pt x="12352121" y="0"/>
                </a:lnTo>
                <a:lnTo>
                  <a:pt x="1235212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491" b="-9932"/>
            </a:stretch>
          </a:blipFill>
        </p:spPr>
        <p:txBody>
          <a:bodyPr/>
          <a:lstStyle/>
          <a:p>
            <a:endParaRPr lang="es-CO" sz="1440"/>
          </a:p>
        </p:txBody>
      </p:sp>
      <p:sp>
        <p:nvSpPr>
          <p:cNvPr id="3" name="TextBox 3"/>
          <p:cNvSpPr txBox="1"/>
          <p:nvPr/>
        </p:nvSpPr>
        <p:spPr>
          <a:xfrm>
            <a:off x="0" y="2854693"/>
            <a:ext cx="14630400" cy="2214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45"/>
              </a:lnSpc>
              <a:spcBef>
                <a:spcPct val="0"/>
              </a:spcBef>
            </a:pPr>
            <a:r>
              <a:rPr lang="en-US" sz="11260" dirty="0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COSTO DE INVERSIONES </a:t>
            </a: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0396" y="0"/>
            <a:ext cx="5774596" cy="8229600"/>
          </a:xfrm>
          <a:custGeom>
            <a:avLst/>
            <a:gdLst/>
            <a:ahLst/>
            <a:cxnLst/>
            <a:rect l="l" t="t" r="r" b="b"/>
            <a:pathLst>
              <a:path w="7218245" h="10287000">
                <a:moveTo>
                  <a:pt x="0" y="0"/>
                </a:moveTo>
                <a:lnTo>
                  <a:pt x="7218245" y="0"/>
                </a:lnTo>
                <a:lnTo>
                  <a:pt x="721824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 sz="1440"/>
          </a:p>
        </p:txBody>
      </p:sp>
      <p:sp>
        <p:nvSpPr>
          <p:cNvPr id="3" name="Freeform 3"/>
          <p:cNvSpPr/>
          <p:nvPr/>
        </p:nvSpPr>
        <p:spPr>
          <a:xfrm>
            <a:off x="6884522" y="126702"/>
            <a:ext cx="6922918" cy="8102898"/>
          </a:xfrm>
          <a:custGeom>
            <a:avLst/>
            <a:gdLst/>
            <a:ahLst/>
            <a:cxnLst/>
            <a:rect l="l" t="t" r="r" b="b"/>
            <a:pathLst>
              <a:path w="8653648" h="10128623">
                <a:moveTo>
                  <a:pt x="0" y="0"/>
                </a:moveTo>
                <a:lnTo>
                  <a:pt x="8653648" y="0"/>
                </a:lnTo>
                <a:lnTo>
                  <a:pt x="8653648" y="10128623"/>
                </a:lnTo>
                <a:lnTo>
                  <a:pt x="0" y="10128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35" b="-1435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sz="1440"/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59888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s-CO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46244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244043" y="262592"/>
            <a:ext cx="5701546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</a:rPr>
              <a:t>Proyeccion de ventas </a:t>
            </a:r>
            <a:endParaRPr lang="en-US" sz="4489" dirty="0"/>
          </a:p>
        </p:txBody>
      </p:sp>
      <p:sp>
        <p:nvSpPr>
          <p:cNvPr id="7" name="Text 2"/>
          <p:cNvSpPr/>
          <p:nvPr/>
        </p:nvSpPr>
        <p:spPr>
          <a:xfrm>
            <a:off x="727889" y="2759987"/>
            <a:ext cx="1311378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endParaRPr lang="en-US" sz="1706" dirty="0"/>
          </a:p>
        </p:txBody>
      </p:sp>
      <p:sp>
        <p:nvSpPr>
          <p:cNvPr id="8" name="Shape 3"/>
          <p:cNvSpPr/>
          <p:nvPr/>
        </p:nvSpPr>
        <p:spPr>
          <a:xfrm>
            <a:off x="758309" y="5031819"/>
            <a:ext cx="13113782" cy="2502218"/>
          </a:xfrm>
          <a:prstGeom prst="roundRect">
            <a:avLst>
              <a:gd name="adj" fmla="val 779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0" name="Text 5"/>
          <p:cNvSpPr/>
          <p:nvPr/>
        </p:nvSpPr>
        <p:spPr>
          <a:xfrm>
            <a:off x="982504" y="5176957"/>
            <a:ext cx="611231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endParaRPr lang="en-US" sz="1706" dirty="0"/>
          </a:p>
        </p:txBody>
      </p:sp>
      <p:sp>
        <p:nvSpPr>
          <p:cNvPr id="11" name="Text 6"/>
          <p:cNvSpPr/>
          <p:nvPr/>
        </p:nvSpPr>
        <p:spPr>
          <a:xfrm>
            <a:off x="7535585" y="5176957"/>
            <a:ext cx="611231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endParaRPr lang="en-US" sz="1706" dirty="0"/>
          </a:p>
        </p:txBody>
      </p:sp>
      <p:sp>
        <p:nvSpPr>
          <p:cNvPr id="13" name="Text 8"/>
          <p:cNvSpPr/>
          <p:nvPr/>
        </p:nvSpPr>
        <p:spPr>
          <a:xfrm>
            <a:off x="982504" y="5798701"/>
            <a:ext cx="611231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endParaRPr lang="en-US" sz="1706" dirty="0"/>
          </a:p>
        </p:txBody>
      </p:sp>
      <p:sp>
        <p:nvSpPr>
          <p:cNvPr id="14" name="Text 9"/>
          <p:cNvSpPr/>
          <p:nvPr/>
        </p:nvSpPr>
        <p:spPr>
          <a:xfrm>
            <a:off x="7535585" y="5798701"/>
            <a:ext cx="611231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endParaRPr lang="en-US" sz="1706" dirty="0"/>
          </a:p>
        </p:txBody>
      </p:sp>
      <p:sp>
        <p:nvSpPr>
          <p:cNvPr id="16" name="Text 11"/>
          <p:cNvSpPr/>
          <p:nvPr/>
        </p:nvSpPr>
        <p:spPr>
          <a:xfrm>
            <a:off x="982504" y="6420445"/>
            <a:ext cx="611231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endParaRPr lang="en-US" sz="1706" dirty="0"/>
          </a:p>
        </p:txBody>
      </p:sp>
      <p:sp>
        <p:nvSpPr>
          <p:cNvPr id="17" name="Text 12"/>
          <p:cNvSpPr/>
          <p:nvPr/>
        </p:nvSpPr>
        <p:spPr>
          <a:xfrm>
            <a:off x="7535585" y="6420445"/>
            <a:ext cx="611231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endParaRPr lang="en-US" sz="1706" dirty="0"/>
          </a:p>
        </p:txBody>
      </p:sp>
      <p:sp>
        <p:nvSpPr>
          <p:cNvPr id="19" name="Text 14"/>
          <p:cNvSpPr/>
          <p:nvPr/>
        </p:nvSpPr>
        <p:spPr>
          <a:xfrm>
            <a:off x="982504" y="7042190"/>
            <a:ext cx="611231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endParaRPr lang="en-US" sz="1706" dirty="0"/>
          </a:p>
        </p:txBody>
      </p:sp>
      <p:sp>
        <p:nvSpPr>
          <p:cNvPr id="20" name="Text 15"/>
          <p:cNvSpPr/>
          <p:nvPr/>
        </p:nvSpPr>
        <p:spPr>
          <a:xfrm>
            <a:off x="7535585" y="7042190"/>
            <a:ext cx="611231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endParaRPr lang="en-US" sz="1706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39D85C8B-FB81-A742-DC0F-F72FE998FECF}"/>
              </a:ext>
            </a:extLst>
          </p:cNvPr>
          <p:cNvSpPr/>
          <p:nvPr/>
        </p:nvSpPr>
        <p:spPr>
          <a:xfrm>
            <a:off x="1760816" y="1811752"/>
            <a:ext cx="10668000" cy="5961422"/>
          </a:xfrm>
          <a:custGeom>
            <a:avLst/>
            <a:gdLst/>
            <a:ahLst/>
            <a:cxnLst/>
            <a:rect l="l" t="t" r="r" b="b"/>
            <a:pathLst>
              <a:path w="9388257" h="5632954">
                <a:moveTo>
                  <a:pt x="0" y="0"/>
                </a:moveTo>
                <a:lnTo>
                  <a:pt x="9388257" y="0"/>
                </a:lnTo>
                <a:lnTo>
                  <a:pt x="9388257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2972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828800" y="746760"/>
            <a:ext cx="5486400" cy="10101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93"/>
              </a:lnSpc>
              <a:buNone/>
            </a:pPr>
            <a:r>
              <a:rPr lang="en-US" sz="3594" b="1" dirty="0">
                <a:solidFill>
                  <a:srgbClr val="7068F4"/>
                </a:solidFill>
                <a:latin typeface="Barlow" pitchFamily="34" charset="0"/>
              </a:rPr>
              <a:t>	Plan de negocio </a:t>
            </a:r>
            <a:endParaRPr lang="en-US" sz="3594" dirty="0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142B437D-856F-0853-C9F4-A0E771E0F0D5}"/>
              </a:ext>
            </a:extLst>
          </p:cNvPr>
          <p:cNvSpPr/>
          <p:nvPr/>
        </p:nvSpPr>
        <p:spPr>
          <a:xfrm>
            <a:off x="9496428" y="451794"/>
            <a:ext cx="4781543" cy="3111383"/>
          </a:xfrm>
          <a:custGeom>
            <a:avLst/>
            <a:gdLst/>
            <a:ahLst/>
            <a:cxnLst/>
            <a:rect l="l" t="t" r="r" b="b"/>
            <a:pathLst>
              <a:path w="4781543" h="3111383">
                <a:moveTo>
                  <a:pt x="0" y="0"/>
                </a:moveTo>
                <a:lnTo>
                  <a:pt x="4781543" y="0"/>
                </a:lnTo>
                <a:lnTo>
                  <a:pt x="4781543" y="3111383"/>
                </a:lnTo>
                <a:lnTo>
                  <a:pt x="0" y="31113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813" b="-7813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6931952-E589-8FFF-A390-82EA23AFB7C9}"/>
              </a:ext>
            </a:extLst>
          </p:cNvPr>
          <p:cNvSpPr/>
          <p:nvPr/>
        </p:nvSpPr>
        <p:spPr>
          <a:xfrm>
            <a:off x="9673742" y="4001828"/>
            <a:ext cx="4426914" cy="3775978"/>
          </a:xfrm>
          <a:custGeom>
            <a:avLst/>
            <a:gdLst/>
            <a:ahLst/>
            <a:cxnLst/>
            <a:rect l="l" t="t" r="r" b="b"/>
            <a:pathLst>
              <a:path w="4426914" h="3775978">
                <a:moveTo>
                  <a:pt x="0" y="0"/>
                </a:moveTo>
                <a:lnTo>
                  <a:pt x="4426914" y="0"/>
                </a:lnTo>
                <a:lnTo>
                  <a:pt x="4426914" y="3775978"/>
                </a:lnTo>
                <a:lnTo>
                  <a:pt x="0" y="37759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794" t="-18979" r="-4454" b="-12620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BCE2DF2-F757-5EDC-C601-7FD5F7067982}"/>
              </a:ext>
            </a:extLst>
          </p:cNvPr>
          <p:cNvSpPr txBox="1"/>
          <p:nvPr/>
        </p:nvSpPr>
        <p:spPr>
          <a:xfrm>
            <a:off x="352429" y="1776414"/>
            <a:ext cx="8526700" cy="351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472"/>
              </a:lnSpc>
              <a:spcBef>
                <a:spcPct val="0"/>
              </a:spcBef>
            </a:pPr>
            <a:r>
              <a:rPr lang="en-US" sz="2000" dirty="0">
                <a:latin typeface="Arialle Bold"/>
                <a:ea typeface="Arialle Bold"/>
                <a:cs typeface="Arialle Bold"/>
                <a:sym typeface="Arialle Bold"/>
              </a:rPr>
              <a:t>1: Wikit ofrece cursos gratuitos financiados a través de publicidad.</a:t>
            </a:r>
          </a:p>
          <a:p>
            <a:pPr algn="just">
              <a:lnSpc>
                <a:spcPts val="3472"/>
              </a:lnSpc>
              <a:spcBef>
                <a:spcPct val="0"/>
              </a:spcBef>
            </a:pPr>
            <a:endParaRPr lang="en-US" sz="2000" dirty="0">
              <a:latin typeface="Arialle Bold"/>
              <a:ea typeface="Arialle Bold"/>
              <a:cs typeface="Arialle Bold"/>
              <a:sym typeface="Arialle Bold"/>
            </a:endParaRPr>
          </a:p>
          <a:p>
            <a:pPr algn="just">
              <a:lnSpc>
                <a:spcPts val="3472"/>
              </a:lnSpc>
              <a:spcBef>
                <a:spcPct val="0"/>
              </a:spcBef>
            </a:pPr>
            <a:r>
              <a:rPr lang="en-US" sz="2000" dirty="0">
                <a:latin typeface="Arialle Bold"/>
                <a:ea typeface="Arialle Bold"/>
                <a:cs typeface="Arialle Bold"/>
                <a:sym typeface="Arialle Bold"/>
              </a:rPr>
              <a:t>2: Cursos con material gratuito donde su unico costo sera su certificado de aprobacion de los cursos</a:t>
            </a:r>
          </a:p>
          <a:p>
            <a:pPr algn="just">
              <a:lnSpc>
                <a:spcPts val="3472"/>
              </a:lnSpc>
              <a:spcBef>
                <a:spcPct val="0"/>
              </a:spcBef>
            </a:pPr>
            <a:endParaRPr lang="en-US" sz="2000" dirty="0">
              <a:latin typeface="Arialle Bold"/>
              <a:ea typeface="Arialle Bold"/>
              <a:cs typeface="Arialle Bold"/>
              <a:sym typeface="Arialle Bold"/>
            </a:endParaRPr>
          </a:p>
          <a:p>
            <a:pPr algn="just">
              <a:lnSpc>
                <a:spcPts val="3472"/>
              </a:lnSpc>
              <a:spcBef>
                <a:spcPct val="0"/>
              </a:spcBef>
            </a:pPr>
            <a:r>
              <a:rPr lang="en-US" sz="2000" dirty="0">
                <a:latin typeface="Arialle Bold"/>
                <a:ea typeface="Arialle Bold"/>
                <a:cs typeface="Arialle Bold"/>
                <a:sym typeface="Arialle Bold"/>
              </a:rPr>
              <a:t>3: wikit tendra mucho mas enfoque en el area de los usuarios autodidactas que buscan nuevos metodos de aprendizaje 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119</TotalTime>
  <Words>418</Words>
  <Application>Microsoft Office PowerPoint</Application>
  <PresentationFormat>Personalizado</PresentationFormat>
  <Paragraphs>57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Arialle Bold</vt:lpstr>
      <vt:lpstr>Arimo</vt:lpstr>
      <vt:lpstr>Arimo Bold</vt:lpstr>
      <vt:lpstr>Barlow</vt:lpstr>
      <vt:lpstr>Bungee</vt:lpstr>
      <vt:lpstr>Mistral</vt:lpstr>
      <vt:lpstr>Montserrat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Keiner Yamith Tarache Parra</cp:lastModifiedBy>
  <cp:revision>2</cp:revision>
  <dcterms:created xsi:type="dcterms:W3CDTF">2024-08-15T19:08:35Z</dcterms:created>
  <dcterms:modified xsi:type="dcterms:W3CDTF">2024-08-15T21:29:19Z</dcterms:modified>
</cp:coreProperties>
</file>