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35" r:id="rId2"/>
    <p:sldId id="313" r:id="rId3"/>
    <p:sldId id="280" r:id="rId4"/>
    <p:sldId id="288"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0833" autoAdjust="0"/>
  </p:normalViewPr>
  <p:slideViewPr>
    <p:cSldViewPr snapToGrid="0">
      <p:cViewPr varScale="1">
        <p:scale>
          <a:sx n="105" d="100"/>
          <a:sy n="105" d="100"/>
        </p:scale>
        <p:origin x="774" y="12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B60F6-3CC4-4898-B8AB-45C0F4589630}" type="doc">
      <dgm:prSet loTypeId="urn:microsoft.com/office/officeart/2005/8/layout/cycle8" loCatId="cycle" qsTypeId="urn:microsoft.com/office/officeart/2005/8/quickstyle/simple1" qsCatId="simple" csTypeId="urn:microsoft.com/office/officeart/2005/8/colors/accent1_2" csCatId="accent1" phldr="1"/>
      <dgm:spPr/>
    </dgm:pt>
    <dgm:pt modelId="{4A1615F6-7FD6-42B2-9EB3-AF19859935AA}">
      <dgm:prSet phldrT="[Text]">
        <dgm:style>
          <a:lnRef idx="2">
            <a:schemeClr val="accent6"/>
          </a:lnRef>
          <a:fillRef idx="1">
            <a:schemeClr val="lt1"/>
          </a:fillRef>
          <a:effectRef idx="0">
            <a:schemeClr val="accent6"/>
          </a:effectRef>
          <a:fontRef idx="minor">
            <a:schemeClr val="dk1"/>
          </a:fontRef>
        </dgm:style>
      </dgm:prSet>
      <dgm:spPr/>
      <dgm:t>
        <a:bodyPr/>
        <a:lstStyle/>
        <a:p>
          <a:r>
            <a:rPr lang="en-US" b="1" dirty="0" smtClean="0">
              <a:solidFill>
                <a:srgbClr val="7030A0"/>
              </a:solidFill>
            </a:rPr>
            <a:t>Larger Government</a:t>
          </a:r>
        </a:p>
        <a:p>
          <a:r>
            <a:rPr lang="en-US" b="1" dirty="0" smtClean="0"/>
            <a:t>Decide the funding </a:t>
          </a:r>
          <a:r>
            <a:rPr lang="en-US" dirty="0" smtClean="0"/>
            <a:t>of the Bureaucracy</a:t>
          </a:r>
          <a:endParaRPr lang="en-US" dirty="0"/>
        </a:p>
      </dgm:t>
    </dgm:pt>
    <dgm:pt modelId="{68363297-18A1-41C2-8537-A7454C045A3B}" type="parTrans" cxnId="{DE6FC7CC-0F55-4410-B05D-13D8CCF77E1E}">
      <dgm:prSet/>
      <dgm:spPr/>
      <dgm:t>
        <a:bodyPr/>
        <a:lstStyle/>
        <a:p>
          <a:endParaRPr lang="en-US"/>
        </a:p>
      </dgm:t>
    </dgm:pt>
    <dgm:pt modelId="{BB70627A-DA97-4B9A-A59A-9DD5A5380A19}" type="sibTrans" cxnId="{DE6FC7CC-0F55-4410-B05D-13D8CCF77E1E}">
      <dgm:prSet/>
      <dgm:spPr/>
      <dgm:t>
        <a:bodyPr/>
        <a:lstStyle/>
        <a:p>
          <a:endParaRPr lang="en-US"/>
        </a:p>
      </dgm:t>
    </dgm:pt>
    <dgm:pt modelId="{EA0730C9-9380-41DF-B0D7-2DA42B4E5386}">
      <dgm:prSet phldrT="[Text]">
        <dgm:style>
          <a:lnRef idx="2">
            <a:schemeClr val="accent6"/>
          </a:lnRef>
          <a:fillRef idx="1">
            <a:schemeClr val="lt1"/>
          </a:fillRef>
          <a:effectRef idx="0">
            <a:schemeClr val="accent6"/>
          </a:effectRef>
          <a:fontRef idx="minor">
            <a:schemeClr val="dk1"/>
          </a:fontRef>
        </dgm:style>
      </dgm:prSet>
      <dgm:spPr/>
      <dgm:t>
        <a:bodyPr/>
        <a:lstStyle/>
        <a:p>
          <a:pPr algn="ctr"/>
          <a:r>
            <a:rPr lang="en-US" b="1" dirty="0" smtClean="0">
              <a:solidFill>
                <a:srgbClr val="7030A0"/>
              </a:solidFill>
            </a:rPr>
            <a:t>Bureaucracy</a:t>
          </a:r>
          <a:r>
            <a:rPr lang="en-US" b="1" dirty="0" smtClean="0"/>
            <a:t> </a:t>
          </a:r>
        </a:p>
        <a:p>
          <a:pPr algn="ctr"/>
          <a:r>
            <a:rPr lang="en-US" dirty="0" smtClean="0"/>
            <a:t>organizations of civil servants. Has monopoly on a service</a:t>
          </a:r>
          <a:endParaRPr lang="en-US" dirty="0"/>
        </a:p>
      </dgm:t>
    </dgm:pt>
    <dgm:pt modelId="{4145C16A-5FD2-4D84-91C6-66AF8687E55F}" type="parTrans" cxnId="{26AB3C07-58C1-4BA6-B441-C4C305C3AE6A}">
      <dgm:prSet/>
      <dgm:spPr/>
      <dgm:t>
        <a:bodyPr/>
        <a:lstStyle/>
        <a:p>
          <a:endParaRPr lang="en-US"/>
        </a:p>
      </dgm:t>
    </dgm:pt>
    <dgm:pt modelId="{AA118F55-3914-436C-9E29-03C80D024A74}" type="sibTrans" cxnId="{26AB3C07-58C1-4BA6-B441-C4C305C3AE6A}">
      <dgm:prSet/>
      <dgm:spPr/>
      <dgm:t>
        <a:bodyPr/>
        <a:lstStyle/>
        <a:p>
          <a:endParaRPr lang="en-US"/>
        </a:p>
      </dgm:t>
    </dgm:pt>
    <dgm:pt modelId="{9BAE584E-7F72-4890-A5DE-ACC29474C98A}" type="pres">
      <dgm:prSet presAssocID="{1F3B60F6-3CC4-4898-B8AB-45C0F4589630}" presName="compositeShape" presStyleCnt="0">
        <dgm:presLayoutVars>
          <dgm:chMax val="7"/>
          <dgm:dir/>
          <dgm:resizeHandles val="exact"/>
        </dgm:presLayoutVars>
      </dgm:prSet>
      <dgm:spPr/>
    </dgm:pt>
    <dgm:pt modelId="{03980DD7-BB0B-46F4-AD35-132FD6890847}" type="pres">
      <dgm:prSet presAssocID="{1F3B60F6-3CC4-4898-B8AB-45C0F4589630}" presName="wedge1" presStyleLbl="node1" presStyleIdx="0" presStyleCnt="2"/>
      <dgm:spPr/>
      <dgm:t>
        <a:bodyPr/>
        <a:lstStyle/>
        <a:p>
          <a:endParaRPr lang="en-US"/>
        </a:p>
      </dgm:t>
    </dgm:pt>
    <dgm:pt modelId="{78AF76F2-17F8-49F1-AB94-89436C88386B}" type="pres">
      <dgm:prSet presAssocID="{1F3B60F6-3CC4-4898-B8AB-45C0F4589630}" presName="dummy1a" presStyleCnt="0"/>
      <dgm:spPr/>
    </dgm:pt>
    <dgm:pt modelId="{1D1ED940-2D13-49AA-8C25-88E561ACCA0D}" type="pres">
      <dgm:prSet presAssocID="{1F3B60F6-3CC4-4898-B8AB-45C0F4589630}" presName="dummy1b" presStyleCnt="0"/>
      <dgm:spPr/>
    </dgm:pt>
    <dgm:pt modelId="{402FF1CB-B912-4287-B3B8-7B10AFF24878}" type="pres">
      <dgm:prSet presAssocID="{1F3B60F6-3CC4-4898-B8AB-45C0F4589630}" presName="wedge1Tx" presStyleLbl="node1" presStyleIdx="0" presStyleCnt="2">
        <dgm:presLayoutVars>
          <dgm:chMax val="0"/>
          <dgm:chPref val="0"/>
          <dgm:bulletEnabled val="1"/>
        </dgm:presLayoutVars>
      </dgm:prSet>
      <dgm:spPr/>
      <dgm:t>
        <a:bodyPr/>
        <a:lstStyle/>
        <a:p>
          <a:endParaRPr lang="en-US"/>
        </a:p>
      </dgm:t>
    </dgm:pt>
    <dgm:pt modelId="{A3F540ED-9199-4EFE-AACC-4C18B2F190FC}" type="pres">
      <dgm:prSet presAssocID="{1F3B60F6-3CC4-4898-B8AB-45C0F4589630}" presName="wedge2" presStyleLbl="node1" presStyleIdx="1" presStyleCnt="2"/>
      <dgm:spPr/>
      <dgm:t>
        <a:bodyPr/>
        <a:lstStyle/>
        <a:p>
          <a:endParaRPr lang="en-US"/>
        </a:p>
      </dgm:t>
    </dgm:pt>
    <dgm:pt modelId="{D01E1D4B-D449-47F9-8274-AE6CCBE8EB83}" type="pres">
      <dgm:prSet presAssocID="{1F3B60F6-3CC4-4898-B8AB-45C0F4589630}" presName="dummy2a" presStyleCnt="0"/>
      <dgm:spPr/>
    </dgm:pt>
    <dgm:pt modelId="{6C9C502B-AF41-484D-8C65-3709CE5F1E69}" type="pres">
      <dgm:prSet presAssocID="{1F3B60F6-3CC4-4898-B8AB-45C0F4589630}" presName="dummy2b" presStyleCnt="0"/>
      <dgm:spPr/>
    </dgm:pt>
    <dgm:pt modelId="{4CCD744D-A1CB-4583-8682-2F644846D669}" type="pres">
      <dgm:prSet presAssocID="{1F3B60F6-3CC4-4898-B8AB-45C0F4589630}" presName="wedge2Tx" presStyleLbl="node1" presStyleIdx="1" presStyleCnt="2">
        <dgm:presLayoutVars>
          <dgm:chMax val="0"/>
          <dgm:chPref val="0"/>
          <dgm:bulletEnabled val="1"/>
        </dgm:presLayoutVars>
      </dgm:prSet>
      <dgm:spPr/>
      <dgm:t>
        <a:bodyPr/>
        <a:lstStyle/>
        <a:p>
          <a:endParaRPr lang="en-US"/>
        </a:p>
      </dgm:t>
    </dgm:pt>
    <dgm:pt modelId="{DD2EE0C2-0673-47D4-91FD-08A2CD6C84EC}" type="pres">
      <dgm:prSet presAssocID="{BB70627A-DA97-4B9A-A59A-9DD5A5380A19}" presName="arrowWedge1" presStyleLbl="fgSibTrans2D1" presStyleIdx="0" presStyleCnt="2"/>
      <dgm:spPr/>
    </dgm:pt>
    <dgm:pt modelId="{8A1FC593-86E5-43BC-ABC0-AB4874646666}" type="pres">
      <dgm:prSet presAssocID="{AA118F55-3914-436C-9E29-03C80D024A74}" presName="arrowWedge2" presStyleLbl="fgSibTrans2D1" presStyleIdx="1" presStyleCnt="2"/>
      <dgm:spPr/>
    </dgm:pt>
  </dgm:ptLst>
  <dgm:cxnLst>
    <dgm:cxn modelId="{AE8E093F-D8C8-4D5D-8196-2B7CF438EFAA}" type="presOf" srcId="{EA0730C9-9380-41DF-B0D7-2DA42B4E5386}" destId="{A3F540ED-9199-4EFE-AACC-4C18B2F190FC}" srcOrd="0" destOrd="0" presId="urn:microsoft.com/office/officeart/2005/8/layout/cycle8"/>
    <dgm:cxn modelId="{A4EC0327-FB1D-4B06-B9B7-0CB643727433}" type="presOf" srcId="{EA0730C9-9380-41DF-B0D7-2DA42B4E5386}" destId="{4CCD744D-A1CB-4583-8682-2F644846D669}" srcOrd="1" destOrd="0" presId="urn:microsoft.com/office/officeart/2005/8/layout/cycle8"/>
    <dgm:cxn modelId="{9A3F722C-4016-421B-8F01-3EED37E2CDFE}" type="presOf" srcId="{1F3B60F6-3CC4-4898-B8AB-45C0F4589630}" destId="{9BAE584E-7F72-4890-A5DE-ACC29474C98A}" srcOrd="0" destOrd="0" presId="urn:microsoft.com/office/officeart/2005/8/layout/cycle8"/>
    <dgm:cxn modelId="{DE6FC7CC-0F55-4410-B05D-13D8CCF77E1E}" srcId="{1F3B60F6-3CC4-4898-B8AB-45C0F4589630}" destId="{4A1615F6-7FD6-42B2-9EB3-AF19859935AA}" srcOrd="0" destOrd="0" parTransId="{68363297-18A1-41C2-8537-A7454C045A3B}" sibTransId="{BB70627A-DA97-4B9A-A59A-9DD5A5380A19}"/>
    <dgm:cxn modelId="{26AB3C07-58C1-4BA6-B441-C4C305C3AE6A}" srcId="{1F3B60F6-3CC4-4898-B8AB-45C0F4589630}" destId="{EA0730C9-9380-41DF-B0D7-2DA42B4E5386}" srcOrd="1" destOrd="0" parTransId="{4145C16A-5FD2-4D84-91C6-66AF8687E55F}" sibTransId="{AA118F55-3914-436C-9E29-03C80D024A74}"/>
    <dgm:cxn modelId="{01D1BD25-78BB-4A85-A007-353937E07FD6}" type="presOf" srcId="{4A1615F6-7FD6-42B2-9EB3-AF19859935AA}" destId="{03980DD7-BB0B-46F4-AD35-132FD6890847}" srcOrd="0" destOrd="0" presId="urn:microsoft.com/office/officeart/2005/8/layout/cycle8"/>
    <dgm:cxn modelId="{0E0920FE-9CD8-4347-BFAF-7378523022DE}" type="presOf" srcId="{4A1615F6-7FD6-42B2-9EB3-AF19859935AA}" destId="{402FF1CB-B912-4287-B3B8-7B10AFF24878}" srcOrd="1" destOrd="0" presId="urn:microsoft.com/office/officeart/2005/8/layout/cycle8"/>
    <dgm:cxn modelId="{0BBED8D7-5D8A-4191-8DC0-5EB36CAC8614}" type="presParOf" srcId="{9BAE584E-7F72-4890-A5DE-ACC29474C98A}" destId="{03980DD7-BB0B-46F4-AD35-132FD6890847}" srcOrd="0" destOrd="0" presId="urn:microsoft.com/office/officeart/2005/8/layout/cycle8"/>
    <dgm:cxn modelId="{53512883-4E96-44A8-A7FD-63AA2BC425B8}" type="presParOf" srcId="{9BAE584E-7F72-4890-A5DE-ACC29474C98A}" destId="{78AF76F2-17F8-49F1-AB94-89436C88386B}" srcOrd="1" destOrd="0" presId="urn:microsoft.com/office/officeart/2005/8/layout/cycle8"/>
    <dgm:cxn modelId="{CFC27BDA-9376-4EB9-B2A0-0D3F8A14EB24}" type="presParOf" srcId="{9BAE584E-7F72-4890-A5DE-ACC29474C98A}" destId="{1D1ED940-2D13-49AA-8C25-88E561ACCA0D}" srcOrd="2" destOrd="0" presId="urn:microsoft.com/office/officeart/2005/8/layout/cycle8"/>
    <dgm:cxn modelId="{406FED7D-EA0B-4BCD-AE26-DC7546707325}" type="presParOf" srcId="{9BAE584E-7F72-4890-A5DE-ACC29474C98A}" destId="{402FF1CB-B912-4287-B3B8-7B10AFF24878}" srcOrd="3" destOrd="0" presId="urn:microsoft.com/office/officeart/2005/8/layout/cycle8"/>
    <dgm:cxn modelId="{C780716E-6817-4B5B-A8CF-8E57590C60B7}" type="presParOf" srcId="{9BAE584E-7F72-4890-A5DE-ACC29474C98A}" destId="{A3F540ED-9199-4EFE-AACC-4C18B2F190FC}" srcOrd="4" destOrd="0" presId="urn:microsoft.com/office/officeart/2005/8/layout/cycle8"/>
    <dgm:cxn modelId="{D473D25F-A205-45F3-AD76-88EF1E55B99D}" type="presParOf" srcId="{9BAE584E-7F72-4890-A5DE-ACC29474C98A}" destId="{D01E1D4B-D449-47F9-8274-AE6CCBE8EB83}" srcOrd="5" destOrd="0" presId="urn:microsoft.com/office/officeart/2005/8/layout/cycle8"/>
    <dgm:cxn modelId="{0621D692-29A0-4CFC-906B-14BD4C3AFFA7}" type="presParOf" srcId="{9BAE584E-7F72-4890-A5DE-ACC29474C98A}" destId="{6C9C502B-AF41-484D-8C65-3709CE5F1E69}" srcOrd="6" destOrd="0" presId="urn:microsoft.com/office/officeart/2005/8/layout/cycle8"/>
    <dgm:cxn modelId="{CE9C2125-2E85-49C4-A0D7-B76DC167D114}" type="presParOf" srcId="{9BAE584E-7F72-4890-A5DE-ACC29474C98A}" destId="{4CCD744D-A1CB-4583-8682-2F644846D669}" srcOrd="7" destOrd="0" presId="urn:microsoft.com/office/officeart/2005/8/layout/cycle8"/>
    <dgm:cxn modelId="{CBB38CE7-B203-437B-AB2C-6388A0515ED9}" type="presParOf" srcId="{9BAE584E-7F72-4890-A5DE-ACC29474C98A}" destId="{DD2EE0C2-0673-47D4-91FD-08A2CD6C84EC}" srcOrd="8" destOrd="0" presId="urn:microsoft.com/office/officeart/2005/8/layout/cycle8"/>
    <dgm:cxn modelId="{500A3A98-6767-4325-A822-967D7676C0EF}" type="presParOf" srcId="{9BAE584E-7F72-4890-A5DE-ACC29474C98A}" destId="{8A1FC593-86E5-43BC-ABC0-AB4874646666}" srcOrd="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80DD7-BB0B-46F4-AD35-132FD6890847}">
      <dsp:nvSpPr>
        <dsp:cNvPr id="0" name=""/>
        <dsp:cNvSpPr/>
      </dsp:nvSpPr>
      <dsp:spPr>
        <a:xfrm>
          <a:off x="2487167" y="494063"/>
          <a:ext cx="5376672" cy="5376672"/>
        </a:xfrm>
        <a:prstGeom prst="pie">
          <a:avLst>
            <a:gd name="adj1" fmla="val 16200000"/>
            <a:gd name="adj2" fmla="val 540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b="1" kern="1200" dirty="0" smtClean="0">
              <a:solidFill>
                <a:srgbClr val="7030A0"/>
              </a:solidFill>
            </a:rPr>
            <a:t>Larger Government</a:t>
          </a:r>
        </a:p>
        <a:p>
          <a:pPr lvl="0" algn="ctr" defTabSz="1155700">
            <a:lnSpc>
              <a:spcPct val="90000"/>
            </a:lnSpc>
            <a:spcBef>
              <a:spcPct val="0"/>
            </a:spcBef>
            <a:spcAft>
              <a:spcPct val="35000"/>
            </a:spcAft>
          </a:pPr>
          <a:r>
            <a:rPr lang="en-US" sz="2600" b="1" kern="1200" dirty="0" smtClean="0"/>
            <a:t>Decide the funding </a:t>
          </a:r>
          <a:r>
            <a:rPr lang="en-US" sz="2600" kern="1200" dirty="0" smtClean="0"/>
            <a:t>of the Bureaucracy</a:t>
          </a:r>
          <a:endParaRPr lang="en-US" sz="2600" kern="1200" dirty="0"/>
        </a:p>
      </dsp:txBody>
      <dsp:txXfrm>
        <a:off x="5425135" y="1902240"/>
        <a:ext cx="1920240" cy="2560320"/>
      </dsp:txXfrm>
    </dsp:sp>
    <dsp:sp modelId="{A3F540ED-9199-4EFE-AACC-4C18B2F190FC}">
      <dsp:nvSpPr>
        <dsp:cNvPr id="0" name=""/>
        <dsp:cNvSpPr/>
      </dsp:nvSpPr>
      <dsp:spPr>
        <a:xfrm>
          <a:off x="2231135" y="494063"/>
          <a:ext cx="5376672" cy="5376672"/>
        </a:xfrm>
        <a:prstGeom prst="pie">
          <a:avLst>
            <a:gd name="adj1" fmla="val 5400000"/>
            <a:gd name="adj2" fmla="val 1620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b="1" kern="1200" dirty="0" smtClean="0">
              <a:solidFill>
                <a:srgbClr val="7030A0"/>
              </a:solidFill>
            </a:rPr>
            <a:t>Bureaucracy</a:t>
          </a:r>
          <a:r>
            <a:rPr lang="en-US" sz="2600" b="1" kern="1200" dirty="0" smtClean="0"/>
            <a:t> </a:t>
          </a:r>
        </a:p>
        <a:p>
          <a:pPr lvl="0" algn="ctr" defTabSz="1155700">
            <a:lnSpc>
              <a:spcPct val="90000"/>
            </a:lnSpc>
            <a:spcBef>
              <a:spcPct val="0"/>
            </a:spcBef>
            <a:spcAft>
              <a:spcPct val="35000"/>
            </a:spcAft>
          </a:pPr>
          <a:r>
            <a:rPr lang="en-US" sz="2600" kern="1200" dirty="0" smtClean="0"/>
            <a:t>organizations of civil servants. Has monopoly on a service</a:t>
          </a:r>
          <a:endParaRPr lang="en-US" sz="2600" kern="1200" dirty="0"/>
        </a:p>
      </dsp:txBody>
      <dsp:txXfrm>
        <a:off x="2749600" y="1902240"/>
        <a:ext cx="1920240" cy="2560320"/>
      </dsp:txXfrm>
    </dsp:sp>
    <dsp:sp modelId="{DD2EE0C2-0673-47D4-91FD-08A2CD6C84EC}">
      <dsp:nvSpPr>
        <dsp:cNvPr id="0" name=""/>
        <dsp:cNvSpPr/>
      </dsp:nvSpPr>
      <dsp:spPr>
        <a:xfrm>
          <a:off x="2154326" y="161222"/>
          <a:ext cx="6042355" cy="6042355"/>
        </a:xfrm>
        <a:prstGeom prst="circularArrow">
          <a:avLst>
            <a:gd name="adj1" fmla="val 5085"/>
            <a:gd name="adj2" fmla="val 327528"/>
            <a:gd name="adj3" fmla="val 50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1FC593-86E5-43BC-ABC0-AB4874646666}">
      <dsp:nvSpPr>
        <dsp:cNvPr id="0" name=""/>
        <dsp:cNvSpPr/>
      </dsp:nvSpPr>
      <dsp:spPr>
        <a:xfrm>
          <a:off x="1898294" y="161222"/>
          <a:ext cx="6042355" cy="6042355"/>
        </a:xfrm>
        <a:prstGeom prst="circularArrow">
          <a:avLst>
            <a:gd name="adj1" fmla="val 5085"/>
            <a:gd name="adj2" fmla="val 327528"/>
            <a:gd name="adj3" fmla="val 158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FZShuTi" panose="02010601030101010101" charset="-122"/>
              <a:cs typeface="FZShuTi" panose="02010601030101010101"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FZShuTi" panose="02010601030101010101" charset="-122"/>
                <a:cs typeface="FZShuTi" panose="02010601030101010101" charset="-122"/>
              </a:rPr>
              <a:t>23/5/2022</a:t>
            </a:fld>
            <a:endParaRPr lang="en-US">
              <a:ea typeface="FZShuTi" panose="02010601030101010101" charset="-122"/>
              <a:cs typeface="FZShuTi" panose="02010601030101010101"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FZShuTi" panose="02010601030101010101" charset="-122"/>
              <a:cs typeface="FZShuTi" panose="02010601030101010101"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FZShuTi" panose="02010601030101010101" charset="-122"/>
                <a:cs typeface="FZShuTi" panose="02010601030101010101" charset="-122"/>
              </a:rPr>
              <a:t>‹#›</a:t>
            </a:fld>
            <a:endParaRPr lang="en-US">
              <a:ea typeface="FZShuTi" panose="02010601030101010101" charset="-122"/>
              <a:cs typeface="FZShuTi" panose="0201060103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FZShuTi" panose="02010601030101010101" charset="-122"/>
                <a:cs typeface="FZShuTi" panose="02010601030101010101"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FZShuTi" panose="02010601030101010101" charset="-122"/>
                <a:cs typeface="FZShuTi" panose="02010601030101010101" charset="-122"/>
              </a:defRPr>
            </a:lvl1pPr>
          </a:lstStyle>
          <a:p>
            <a:fld id="{60E844B7-AEDA-4A59-AC3B-58DCE39496B3}" type="datetimeFigureOut">
              <a:rPr lang="en-US" smtClean="0"/>
              <a:t>23/5/2022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FZShuTi" panose="02010601030101010101" charset="-122"/>
                <a:cs typeface="FZShuTi" panose="02010601030101010101"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FZShuTi" panose="02010601030101010101" charset="-122"/>
                <a:cs typeface="FZShuTi" panose="02010601030101010101" charset="-122"/>
              </a:defRPr>
            </a:lvl1pPr>
          </a:lstStyle>
          <a:p>
            <a:fld id="{95B1EE6A-4ECD-4D64-9CBF-87389E6C411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FZShuTi" panose="02010601030101010101" charset="-122"/>
        <a:cs typeface="FZShuTi" panose="02010601030101010101" charset="-122"/>
      </a:defRPr>
    </a:lvl1pPr>
    <a:lvl2pPr marL="457200" algn="l" defTabSz="914400" rtl="0" eaLnBrk="1" latinLnBrk="0" hangingPunct="1">
      <a:defRPr sz="1200" kern="1200">
        <a:solidFill>
          <a:schemeClr val="tx1"/>
        </a:solidFill>
        <a:latin typeface="+mn-lt"/>
        <a:ea typeface="FZShuTi" panose="02010601030101010101" charset="-122"/>
        <a:cs typeface="FZShuTi" panose="02010601030101010101" charset="-122"/>
      </a:defRPr>
    </a:lvl2pPr>
    <a:lvl3pPr marL="914400" algn="l" defTabSz="914400" rtl="0" eaLnBrk="1" latinLnBrk="0" hangingPunct="1">
      <a:defRPr sz="1200" kern="1200">
        <a:solidFill>
          <a:schemeClr val="tx1"/>
        </a:solidFill>
        <a:latin typeface="+mn-lt"/>
        <a:ea typeface="FZShuTi" panose="02010601030101010101" charset="-122"/>
        <a:cs typeface="FZShuTi" panose="02010601030101010101" charset="-122"/>
      </a:defRPr>
    </a:lvl3pPr>
    <a:lvl4pPr marL="1371600" algn="l" defTabSz="914400" rtl="0" eaLnBrk="1" latinLnBrk="0" hangingPunct="1">
      <a:defRPr sz="1200" kern="1200">
        <a:solidFill>
          <a:schemeClr val="tx1"/>
        </a:solidFill>
        <a:latin typeface="+mn-lt"/>
        <a:ea typeface="FZShuTi" panose="02010601030101010101" charset="-122"/>
        <a:cs typeface="FZShuTi" panose="02010601030101010101" charset="-122"/>
      </a:defRPr>
    </a:lvl4pPr>
    <a:lvl5pPr marL="1828800" algn="l" defTabSz="914400" rtl="0" eaLnBrk="1" latinLnBrk="0" hangingPunct="1">
      <a:defRPr sz="1200" kern="1200">
        <a:solidFill>
          <a:schemeClr val="tx1"/>
        </a:solidFill>
        <a:latin typeface="+mn-lt"/>
        <a:ea typeface="FZShuTi" panose="02010601030101010101" charset="-122"/>
        <a:cs typeface="FZShuTi" panose="02010601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9</a:t>
            </a:fld>
            <a:endParaRPr lang="en-US"/>
          </a:p>
        </p:txBody>
      </p:sp>
    </p:spTree>
    <p:extLst>
      <p:ext uri="{BB962C8B-B14F-4D97-AF65-F5344CB8AC3E}">
        <p14:creationId xmlns:p14="http://schemas.microsoft.com/office/powerpoint/2010/main" val="261699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https://www.consumer.ftc.gov/articles/what-know-about-cryptocurrency-and-scams</a:t>
            </a:r>
          </a:p>
        </p:txBody>
      </p:sp>
      <p:sp>
        <p:nvSpPr>
          <p:cNvPr id="4" name="Slide Number Placeholder 3"/>
          <p:cNvSpPr>
            <a:spLocks noGrp="1"/>
          </p:cNvSpPr>
          <p:nvPr>
            <p:ph type="sldNum" sz="quarter" idx="5"/>
          </p:nvPr>
        </p:nvSpPr>
        <p:spPr/>
        <p:txBody>
          <a:bodyPr/>
          <a:lstStyle/>
          <a:p>
            <a:fld id="{95B1EE6A-4ECD-4D64-9CBF-87389E6C4118}" type="slidenum">
              <a:rPr lang="en-US" smtClean="0"/>
              <a:t>15</a:t>
            </a:fld>
            <a:endParaRPr lang="en-US"/>
          </a:p>
        </p:txBody>
      </p:sp>
    </p:spTree>
    <p:extLst>
      <p:ext uri="{BB962C8B-B14F-4D97-AF65-F5344CB8AC3E}">
        <p14:creationId xmlns:p14="http://schemas.microsoft.com/office/powerpoint/2010/main" val="41015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1EE6A-4ECD-4D64-9CBF-87389E6C4118}" type="slidenum">
              <a:rPr lang="en-US" smtClean="0"/>
              <a:t>20</a:t>
            </a:fld>
            <a:endParaRPr lang="en-US"/>
          </a:p>
        </p:txBody>
      </p:sp>
    </p:spTree>
    <p:extLst>
      <p:ext uri="{BB962C8B-B14F-4D97-AF65-F5344CB8AC3E}">
        <p14:creationId xmlns:p14="http://schemas.microsoft.com/office/powerpoint/2010/main" val="226768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1EE6A-4ECD-4D64-9CBF-87389E6C4118}" type="slidenum">
              <a:rPr lang="en-US" smtClean="0"/>
              <a:t>24</a:t>
            </a:fld>
            <a:endParaRPr lang="en-US"/>
          </a:p>
        </p:txBody>
      </p:sp>
    </p:spTree>
    <p:extLst>
      <p:ext uri="{BB962C8B-B14F-4D97-AF65-F5344CB8AC3E}">
        <p14:creationId xmlns:p14="http://schemas.microsoft.com/office/powerpoint/2010/main" val="101963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37833B-5468-4355-878F-3E565C720A35}" type="datetime1">
              <a:rPr lang="en-US" smtClean="0"/>
              <a:t>23/5/2022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D808C-889D-4CA6-AE34-8DE0420AF4DF}" type="datetime1">
              <a:rPr lang="en-US" smtClean="0"/>
              <a:t>23/5/2022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BD9E5-903C-412F-AE65-759BDCB12370}" type="datetime1">
              <a:rPr lang="en-US" smtClean="0"/>
              <a:t>23/5/2022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05A0AB-23E8-4A51-91B4-702FCACBB0A5}" type="datetime1">
              <a:rPr lang="en-US" smtClean="0"/>
              <a:t>23/5/2022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10817" y="6056120"/>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8E77C-D990-41DD-9328-6F9675EA6A64}" type="datetime1">
              <a:rPr lang="en-US" smtClean="0"/>
              <a:t>23/5/2022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35530" y="6040438"/>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2F995-7601-41DC-9600-3C3C013832B3}" type="datetime1">
              <a:rPr lang="en-US" smtClean="0"/>
              <a:t>23/5/2022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327292" y="6012678"/>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AAF977-43DF-4317-8950-74495B9D03F2}" type="datetime1">
              <a:rPr lang="en-US" smtClean="0"/>
              <a:t>23/5/2022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327292" y="6087183"/>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344D4B-8A1F-4EDF-8612-1CC6383C83C0}" type="datetime1">
              <a:rPr lang="en-US" smtClean="0"/>
              <a:t>23/5/2022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277864" y="6037391"/>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CA5B-0F67-490E-A3C8-70236293A910}" type="datetime1">
              <a:rPr lang="en-US" smtClean="0"/>
              <a:t>23/5/2022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286103" y="5991225"/>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2B965-F539-4E14-8503-4F2CEA4D1A82}" type="datetime1">
              <a:rPr lang="en-US" smtClean="0"/>
              <a:t>23/5/2022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327292" y="6020916"/>
            <a:ext cx="2743200" cy="365125"/>
          </a:xfrm>
        </p:spPr>
        <p:txBody>
          <a:bodyPr/>
          <a:lstStyle>
            <a:lvl1pPr>
              <a:defRPr sz="1500">
                <a:solidFill>
                  <a:schemeClr val="tx1"/>
                </a:solidFill>
                <a:latin typeface="Arial" panose="020B0604020202020204" pitchFamily="34" charset="0"/>
                <a:cs typeface="Arial" panose="020B0604020202020204" pitchFamily="34" charset="0"/>
              </a:defRPr>
            </a:lvl1pPr>
          </a:lstStyle>
          <a:p>
            <a:fld id="{7C11B6C4-33E9-41D7-936C-54E9B66BA2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3472C-7923-4482-8063-A2AFD9BE693E}" type="datetime1">
              <a:rPr lang="en-US" smtClean="0"/>
              <a:t>23/5/2022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1B6C4-33E9-41D7-936C-54E9B66BA2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FZShuTi" panose="02010601030101010101" charset="-122"/>
                <a:cs typeface="FZShuTi" panose="02010601030101010101" charset="-122"/>
              </a:defRPr>
            </a:lvl1pPr>
          </a:lstStyle>
          <a:p>
            <a:fld id="{1A1913D5-9F81-4509-BF7D-65CF3617E15A}" type="datetime1">
              <a:rPr lang="en-US" smtClean="0"/>
              <a:t>23/5/2022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FZShuTi" panose="02010601030101010101" charset="-122"/>
                <a:cs typeface="FZShuTi" panose="02010601030101010101"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FZShuTi" panose="02010601030101010101" charset="-122"/>
                <a:cs typeface="FZShuTi" panose="02010601030101010101" charset="-122"/>
              </a:defRPr>
            </a:lvl1pPr>
          </a:lstStyle>
          <a:p>
            <a:fld id="{7C11B6C4-33E9-41D7-936C-54E9B66BA2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FZShuTi" panose="02010601030101010101" charset="-122"/>
          <a:cs typeface="FZShuTi" panose="0201060103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FZShuTi" panose="02010601030101010101" charset="-122"/>
          <a:cs typeface="FZShuTi" panose="0201060103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FZShuTi" panose="02010601030101010101" charset="-122"/>
          <a:cs typeface="FZShuTi" panose="0201060103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FZShuTi" panose="02010601030101010101" charset="-122"/>
          <a:cs typeface="FZShuTi" panose="0201060103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FZShuTi" panose="02010601030101010101" charset="-122"/>
          <a:cs typeface="FZShuTi" panose="0201060103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FZShuTi" panose="02010601030101010101" charset="-122"/>
          <a:cs typeface="FZShuTi" panose="02010601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365" cy="6454775"/>
          </a:xfrm>
          <a:prstGeom prst="rect">
            <a:avLst/>
          </a:prstGeom>
        </p:spPr>
      </p:pic>
      <p:sp>
        <p:nvSpPr>
          <p:cNvPr id="2" name="TextBox 1"/>
          <p:cNvSpPr txBox="1"/>
          <p:nvPr/>
        </p:nvSpPr>
        <p:spPr>
          <a:xfrm>
            <a:off x="212713" y="2248358"/>
            <a:ext cx="8728364" cy="2723823"/>
          </a:xfrm>
          <a:prstGeom prst="rect">
            <a:avLst/>
          </a:prstGeom>
          <a:noFill/>
        </p:spPr>
        <p:txBody>
          <a:bodyPr wrap="square" rtlCol="0">
            <a:spAutoFit/>
          </a:bodyPr>
          <a:lstStyle/>
          <a:p>
            <a:pPr>
              <a:lnSpc>
                <a:spcPct val="150000"/>
              </a:lnSpc>
            </a:pPr>
            <a:r>
              <a:rPr lang="en-US" sz="4200" b="1" dirty="0" smtClean="0">
                <a:solidFill>
                  <a:srgbClr val="FFFF00"/>
                </a:solidFill>
                <a:latin typeface="Arial" panose="020B0604020202020204" pitchFamily="34" charset="0"/>
                <a:cs typeface="Arial" panose="020B0604020202020204" pitchFamily="34" charset="0"/>
              </a:rPr>
              <a:t>HOW DO THEORETICAL TOOLS OF PUBLIC FINANCE WORK?</a:t>
            </a:r>
          </a:p>
          <a:p>
            <a:pPr>
              <a:lnSpc>
                <a:spcPct val="150000"/>
              </a:lnSpc>
            </a:pPr>
            <a:r>
              <a:rPr lang="en-US" sz="3000" dirty="0" smtClean="0">
                <a:solidFill>
                  <a:schemeClr val="bg1">
                    <a:lumMod val="95000"/>
                  </a:schemeClr>
                </a:solidFill>
                <a:latin typeface="Arial" panose="020B0604020202020204" pitchFamily="34" charset="0"/>
                <a:cs typeface="Arial" panose="020B0604020202020204" pitchFamily="34" charset="0"/>
              </a:rPr>
              <a:t>Group </a:t>
            </a:r>
            <a:r>
              <a:rPr lang="en-US" sz="3000" dirty="0" smtClean="0">
                <a:solidFill>
                  <a:schemeClr val="bg1">
                    <a:lumMod val="95000"/>
                  </a:schemeClr>
                </a:solidFill>
                <a:latin typeface="Arial" panose="020B0604020202020204" pitchFamily="34" charset="0"/>
                <a:cs typeface="Arial" panose="020B0604020202020204" pitchFamily="34" charset="0"/>
              </a:rPr>
              <a:t>3</a:t>
            </a:r>
            <a:endParaRPr lang="en-US" sz="3000" dirty="0">
              <a:solidFill>
                <a:schemeClr val="bg1">
                  <a:lumMod val="95000"/>
                </a:schemeClr>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5007755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362825" y="1454914"/>
                <a:ext cx="4145684" cy="313932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Welfare Implications of TANF </a:t>
                </a:r>
              </a:p>
              <a:p>
                <a:r>
                  <a:rPr lang="en-US" dirty="0" smtClean="0">
                    <a:latin typeface="Arial" panose="020B0604020202020204" pitchFamily="34" charset="0"/>
                    <a:cs typeface="Arial" panose="020B0604020202020204" pitchFamily="34" charset="0"/>
                  </a:rPr>
                  <a:t>• Without  </a:t>
                </a:r>
                <a:r>
                  <a:rPr lang="en-US" dirty="0" err="1" smtClean="0">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the labor market is in </a:t>
                </a:r>
                <a:r>
                  <a:rPr lang="en-US" dirty="0" smtClean="0">
                    <a:latin typeface="Arial" panose="020B0604020202020204" pitchFamily="34" charset="0"/>
                    <a:cs typeface="Arial" panose="020B0604020202020204" pitchFamily="34" charset="0"/>
                  </a:rPr>
                  <a:t>competitive equilibrium </a:t>
                </a:r>
                <a:r>
                  <a:rPr lang="en-US" dirty="0">
                    <a:latin typeface="Arial" panose="020B0604020202020204" pitchFamily="34" charset="0"/>
                    <a:cs typeface="Arial" panose="020B0604020202020204" pitchFamily="34" charset="0"/>
                  </a:rPr>
                  <a:t>at point X, the intersection </a:t>
                </a:r>
                <a:r>
                  <a:rPr lang="en-US" dirty="0" smtClean="0">
                    <a:latin typeface="Arial" panose="020B0604020202020204" pitchFamily="34" charset="0"/>
                    <a:cs typeface="Arial" panose="020B0604020202020204" pitchFamily="34" charset="0"/>
                  </a:rPr>
                  <a:t>of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𝑆</m:t>
                        </m:r>
                      </m:e>
                      <m:sub>
                        <m:r>
                          <a:rPr lang="en-CA" b="0" i="1" smtClean="0">
                            <a:latin typeface="Cambria Math"/>
                            <a:cs typeface="Times New Roman" pitchFamily="18" charset="0"/>
                          </a:rPr>
                          <m:t>1</m:t>
                        </m:r>
                      </m:sub>
                    </m:sSub>
                  </m:oMath>
                </a14:m>
                <a:r>
                  <a:rPr lang="en-US" dirty="0" smtClean="0">
                    <a:latin typeface="Arial" panose="020B0604020202020204" pitchFamily="34" charset="0"/>
                    <a:cs typeface="Arial" panose="020B0604020202020204" pitchFamily="34" charset="0"/>
                  </a:rPr>
                  <a:t> and </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𝐷</m:t>
                        </m:r>
                      </m:e>
                      <m:sub>
                        <m:r>
                          <a:rPr lang="en-CA" b="0" i="1" smtClean="0">
                            <a:latin typeface="Cambria Math"/>
                            <a:cs typeface="Times New Roman" pitchFamily="18" charset="0"/>
                          </a:rPr>
                          <m:t>1</m:t>
                        </m:r>
                      </m:sub>
                    </m:sSub>
                  </m:oMath>
                </a14:m>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a:t>
                </a:r>
                <a:r>
                  <a:rPr lang="en-US" dirty="0" err="1">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is introduced, </a:t>
                </a:r>
                <a:r>
                  <a:rPr lang="en-US" dirty="0" smtClean="0">
                    <a:latin typeface="Arial" panose="020B0604020202020204" pitchFamily="34" charset="0"/>
                    <a:cs typeface="Arial" panose="020B0604020202020204" pitchFamily="34" charset="0"/>
                  </a:rPr>
                  <a:t>labor </a:t>
                </a:r>
                <a:r>
                  <a:rPr lang="en-US" dirty="0">
                    <a:latin typeface="Arial" panose="020B0604020202020204" pitchFamily="34" charset="0"/>
                    <a:cs typeface="Arial" panose="020B0604020202020204" pitchFamily="34" charset="0"/>
                  </a:rPr>
                  <a:t>supply falls </a:t>
                </a:r>
                <a:r>
                  <a:rPr lang="en-US" dirty="0" smtClean="0">
                    <a:latin typeface="Arial" panose="020B0604020202020204" pitchFamily="34" charset="0"/>
                    <a:cs typeface="Arial" panose="020B0604020202020204" pitchFamily="34" charset="0"/>
                  </a:rPr>
                  <a:t>to</a:t>
                </a:r>
                <a14:m>
                  <m:oMath xmlns:m="http://schemas.openxmlformats.org/officeDocument/2006/math">
                    <m:sSub>
                      <m:sSubPr>
                        <m:ctrlPr>
                          <a:rPr lang="en-US" i="1" smtClean="0">
                            <a:latin typeface="Cambria Math" panose="02040503050406030204" pitchFamily="18" charset="0"/>
                            <a:cs typeface="Times New Roman" pitchFamily="18" charset="0"/>
                          </a:rPr>
                        </m:ctrlPr>
                      </m:sSubPr>
                      <m:e>
                        <m:r>
                          <a:rPr lang="en-CA" b="0" i="1" smtClean="0">
                            <a:latin typeface="Cambria Math"/>
                            <a:cs typeface="Times New Roman" pitchFamily="18" charset="0"/>
                          </a:rPr>
                          <m:t> </m:t>
                        </m:r>
                        <m:r>
                          <a:rPr lang="en-CA" b="0" i="1" smtClean="0">
                            <a:latin typeface="Cambria Math"/>
                            <a:cs typeface="Times New Roman" pitchFamily="18" charset="0"/>
                          </a:rPr>
                          <m:t>𝑆</m:t>
                        </m:r>
                      </m:e>
                      <m:sub>
                        <m:r>
                          <a:rPr lang="en-CA" b="0" i="1" smtClean="0">
                            <a:latin typeface="Cambria Math"/>
                            <a:cs typeface="Times New Roman" pitchFamily="18" charset="0"/>
                          </a:rPr>
                          <m:t>2</m:t>
                        </m:r>
                      </m:sub>
                    </m:sSub>
                  </m:oMath>
                </a14:m>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the market </a:t>
                </a:r>
                <a:r>
                  <a:rPr lang="en-US" dirty="0" smtClean="0">
                    <a:latin typeface="Arial" panose="020B0604020202020204" pitchFamily="34" charset="0"/>
                    <a:cs typeface="Arial" panose="020B0604020202020204" pitchFamily="34" charset="0"/>
                  </a:rPr>
                  <a:t>moves </a:t>
                </a:r>
                <a:r>
                  <a:rPr lang="en-US" dirty="0">
                    <a:latin typeface="Arial" panose="020B0604020202020204" pitchFamily="34" charset="0"/>
                    <a:cs typeface="Arial" panose="020B0604020202020204" pitchFamily="34" charset="0"/>
                  </a:rPr>
                  <a:t>to a new equilibrium at point Y, </a:t>
                </a:r>
                <a:r>
                  <a:rPr lang="en-US" dirty="0" smtClean="0">
                    <a:latin typeface="Arial" panose="020B0604020202020204" pitchFamily="34" charset="0"/>
                    <a:cs typeface="Arial" panose="020B0604020202020204" pitchFamily="34" charset="0"/>
                  </a:rPr>
                  <a:t>creating </a:t>
                </a:r>
                <a:r>
                  <a:rPr lang="en-US" dirty="0">
                    <a:latin typeface="Arial" panose="020B0604020202020204" pitchFamily="34" charset="0"/>
                    <a:cs typeface="Arial" panose="020B0604020202020204" pitchFamily="34" charset="0"/>
                  </a:rPr>
                  <a:t>a deadweight loss of A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 C + </a:t>
                </a:r>
                <a:r>
                  <a:rPr lang="en-US" dirty="0">
                    <a:latin typeface="Arial" panose="020B0604020202020204" pitchFamily="34" charset="0"/>
                    <a:cs typeface="Arial" panose="020B0604020202020204" pitchFamily="34" charset="0"/>
                  </a:rPr>
                  <a:t>D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 When </a:t>
                </a:r>
                <a:r>
                  <a:rPr lang="en-US" dirty="0" err="1">
                    <a:latin typeface="Arial" panose="020B0604020202020204" pitchFamily="34" charset="0"/>
                    <a:cs typeface="Arial" panose="020B0604020202020204" pitchFamily="34" charset="0"/>
                  </a:rPr>
                  <a:t>Tanf</a:t>
                </a:r>
                <a:r>
                  <a:rPr lang="en-US" dirty="0">
                    <a:latin typeface="Arial" panose="020B0604020202020204" pitchFamily="34" charset="0"/>
                    <a:cs typeface="Arial" panose="020B0604020202020204" pitchFamily="34" charset="0"/>
                  </a:rPr>
                  <a:t> benefits are </a:t>
                </a:r>
                <a:r>
                  <a:rPr lang="en-US" dirty="0" smtClean="0">
                    <a:latin typeface="Arial" panose="020B0604020202020204" pitchFamily="34" charset="0"/>
                    <a:cs typeface="Arial" panose="020B0604020202020204" pitchFamily="34" charset="0"/>
                  </a:rPr>
                  <a:t>reduced</a:t>
                </a:r>
                <a:r>
                  <a:rPr lang="en-US" dirty="0">
                    <a:latin typeface="Arial" panose="020B0604020202020204" pitchFamily="34" charset="0"/>
                    <a:cs typeface="Arial" panose="020B0604020202020204" pitchFamily="34" charset="0"/>
                  </a:rPr>
                  <a:t>, supply increases to S3, and </a:t>
                </a:r>
              </a:p>
              <a:p>
                <a:r>
                  <a:rPr lang="en-US" dirty="0">
                    <a:latin typeface="Arial" panose="020B0604020202020204" pitchFamily="34" charset="0"/>
                    <a:cs typeface="Arial" panose="020B0604020202020204" pitchFamily="34" charset="0"/>
                  </a:rPr>
                  <a:t>social efficiency rises by A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a:t>
                </a:r>
              </a:p>
            </p:txBody>
          </p:sp>
        </mc:Choice>
        <mc:Fallback xmlns="">
          <p:sp>
            <p:nvSpPr>
              <p:cNvPr id="2" name="Rectangle 1"/>
              <p:cNvSpPr>
                <a:spLocks noRot="1" noChangeAspect="1" noMove="1" noResize="1" noEditPoints="1" noAdjustHandles="1" noChangeArrowheads="1" noChangeShapeType="1" noTextEdit="1"/>
              </p:cNvSpPr>
              <p:nvPr/>
            </p:nvSpPr>
            <p:spPr>
              <a:xfrm>
                <a:off x="7362825" y="1454914"/>
                <a:ext cx="4145684" cy="3139321"/>
              </a:xfrm>
              <a:prstGeom prst="rect">
                <a:avLst/>
              </a:prstGeom>
              <a:blipFill>
                <a:blip r:embed="rId2"/>
                <a:stretch>
                  <a:fillRect l="-1324" t="-1165" r="-1765" b="-2136"/>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454914"/>
            <a:ext cx="6151562" cy="451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C11B6C4-33E9-41D7-936C-54E9B66BA250}" type="slidenum">
              <a:rPr lang="en-US" smtClean="0"/>
              <a:t>10</a:t>
            </a:fld>
            <a:endParaRPr lang="en-US"/>
          </a:p>
        </p:txBody>
      </p:sp>
    </p:spTree>
    <p:extLst>
      <p:ext uri="{BB962C8B-B14F-4D97-AF65-F5344CB8AC3E}">
        <p14:creationId xmlns:p14="http://schemas.microsoft.com/office/powerpoint/2010/main" val="66301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191" y="2383215"/>
            <a:ext cx="5334000" cy="286232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Given </a:t>
            </a:r>
            <a:r>
              <a:rPr lang="en-US" dirty="0">
                <a:latin typeface="Arial" panose="020B0604020202020204" pitchFamily="34" charset="0"/>
                <a:cs typeface="Arial" panose="020B0604020202020204" pitchFamily="34" charset="0"/>
              </a:rPr>
              <a:t>this large efficiency gain, why not cut TANF benefits? Indeed, </a:t>
            </a:r>
            <a:r>
              <a:rPr lang="en-US" dirty="0" smtClean="0">
                <a:latin typeface="Arial" panose="020B0604020202020204" pitchFamily="34" charset="0"/>
                <a:cs typeface="Arial" panose="020B0604020202020204" pitchFamily="34" charset="0"/>
              </a:rPr>
              <a:t>why </a:t>
            </a:r>
            <a:r>
              <a:rPr lang="en-US" dirty="0">
                <a:latin typeface="Arial" panose="020B0604020202020204" pitchFamily="34" charset="0"/>
                <a:cs typeface="Arial" panose="020B0604020202020204" pitchFamily="34" charset="0"/>
              </a:rPr>
              <a:t>have the TANF program at all? As just noted, governments have programs </a:t>
            </a:r>
            <a:r>
              <a:rPr lang="en-US" dirty="0" smtClean="0">
                <a:latin typeface="Arial" panose="020B0604020202020204" pitchFamily="34" charset="0"/>
                <a:cs typeface="Arial" panose="020B0604020202020204" pitchFamily="34" charset="0"/>
              </a:rPr>
              <a:t>such </a:t>
            </a:r>
            <a:r>
              <a:rPr lang="en-US" dirty="0">
                <a:latin typeface="Arial" panose="020B0604020202020204" pitchFamily="34" charset="0"/>
                <a:cs typeface="Arial" panose="020B0604020202020204" pitchFamily="34" charset="0"/>
              </a:rPr>
              <a:t>as TANF because </a:t>
            </a:r>
            <a:r>
              <a:rPr lang="en-US" dirty="0" smtClean="0">
                <a:latin typeface="Arial" panose="020B0604020202020204" pitchFamily="34" charset="0"/>
                <a:cs typeface="Arial" panose="020B0604020202020204" pitchFamily="34" charset="0"/>
              </a:rPr>
              <a:t>their citizens </a:t>
            </a:r>
            <a:r>
              <a:rPr lang="en-US" dirty="0">
                <a:latin typeface="Arial" panose="020B0604020202020204" pitchFamily="34" charset="0"/>
                <a:cs typeface="Arial" panose="020B0604020202020204" pitchFamily="34" charset="0"/>
              </a:rPr>
              <a:t>care not only about efficiency but also </a:t>
            </a:r>
            <a:r>
              <a:rPr lang="en-US" dirty="0" smtClean="0">
                <a:latin typeface="Arial" panose="020B0604020202020204" pitchFamily="34" charset="0"/>
                <a:cs typeface="Arial" panose="020B0604020202020204" pitchFamily="34" charset="0"/>
              </a:rPr>
              <a:t>about </a:t>
            </a:r>
            <a:r>
              <a:rPr lang="en-US" dirty="0">
                <a:latin typeface="Arial" panose="020B0604020202020204" pitchFamily="34" charset="0"/>
                <a:cs typeface="Arial" panose="020B0604020202020204" pitchFamily="34" charset="0"/>
              </a:rPr>
              <a:t>equity, the fair distribution of resources in society. For </a:t>
            </a:r>
            <a:r>
              <a:rPr lang="en-US" dirty="0" smtClean="0">
                <a:latin typeface="Arial" panose="020B0604020202020204" pitchFamily="34" charset="0"/>
                <a:cs typeface="Arial" panose="020B0604020202020204" pitchFamily="34" charset="0"/>
              </a:rPr>
              <a:t>many </a:t>
            </a:r>
            <a:r>
              <a:rPr lang="en-US" dirty="0" err="1" smtClean="0">
                <a:latin typeface="Arial" panose="020B0604020202020204" pitchFamily="34" charset="0"/>
                <a:cs typeface="Arial" panose="020B0604020202020204" pitchFamily="34" charset="0"/>
              </a:rPr>
              <a:t>specifica</a:t>
            </a:r>
            <a:r>
              <a:rPr lang="en-US" dirty="0" err="1">
                <a:latin typeface="Arial" panose="020B0604020202020204" pitchFamily="34" charset="0"/>
                <a:cs typeface="Arial" panose="020B0604020202020204" pitchFamily="34" charset="0"/>
              </a:rPr>
              <a:t>tions</a:t>
            </a:r>
            <a:r>
              <a:rPr lang="en-US" dirty="0">
                <a:latin typeface="Arial" panose="020B0604020202020204" pitchFamily="34" charset="0"/>
                <a:cs typeface="Arial" panose="020B0604020202020204" pitchFamily="34" charset="0"/>
              </a:rPr>
              <a:t> of social welfare, the competitive equilibrium, while being the social </a:t>
            </a:r>
            <a:r>
              <a:rPr lang="en-US" dirty="0" smtClean="0">
                <a:latin typeface="Arial" panose="020B0604020202020204" pitchFamily="34" charset="0"/>
                <a:cs typeface="Arial" panose="020B0604020202020204" pitchFamily="34" charset="0"/>
              </a:rPr>
              <a:t>efficiency-maximizing </a:t>
            </a:r>
            <a:r>
              <a:rPr lang="en-US" dirty="0">
                <a:latin typeface="Arial" panose="020B0604020202020204" pitchFamily="34" charset="0"/>
                <a:cs typeface="Arial" panose="020B0604020202020204" pitchFamily="34" charset="0"/>
              </a:rPr>
              <a:t>point, may not be the social welfare-maximizing point.</a:t>
            </a:r>
          </a:p>
        </p:txBody>
      </p:sp>
      <p:sp>
        <p:nvSpPr>
          <p:cNvPr id="4" name="Rectangle 3"/>
          <p:cNvSpPr/>
          <p:nvPr/>
        </p:nvSpPr>
        <p:spPr>
          <a:xfrm>
            <a:off x="629513" y="1521123"/>
            <a:ext cx="1922321" cy="707886"/>
          </a:xfrm>
          <a:prstGeom prst="rect">
            <a:avLst/>
          </a:prstGeom>
        </p:spPr>
        <p:txBody>
          <a:bodyPr wrap="none">
            <a:spAutoFit/>
          </a:bodyPr>
          <a:lstStyle/>
          <a:p>
            <a:pPr lvl="0" algn="ctr"/>
            <a:r>
              <a:rPr lang="en-CA" sz="4000" b="1" dirty="0" smtClean="0">
                <a:ln w="1905"/>
                <a:gradFill>
                  <a:gsLst>
                    <a:gs pos="0">
                      <a:srgbClr val="506E94">
                        <a:shade val="20000"/>
                        <a:satMod val="200000"/>
                      </a:srgbClr>
                    </a:gs>
                    <a:gs pos="78000">
                      <a:srgbClr val="506E94">
                        <a:tint val="90000"/>
                        <a:shade val="89000"/>
                        <a:satMod val="220000"/>
                      </a:srgbClr>
                    </a:gs>
                    <a:gs pos="100000">
                      <a:srgbClr val="506E94">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Equity:</a:t>
            </a:r>
            <a:endParaRPr lang="en-US" sz="4000" b="1" dirty="0">
              <a:ln w="1905"/>
              <a:gradFill>
                <a:gsLst>
                  <a:gs pos="0">
                    <a:srgbClr val="506E94">
                      <a:shade val="20000"/>
                      <a:satMod val="200000"/>
                    </a:srgbClr>
                  </a:gs>
                  <a:gs pos="78000">
                    <a:srgbClr val="506E94">
                      <a:tint val="90000"/>
                      <a:shade val="89000"/>
                      <a:satMod val="220000"/>
                    </a:srgbClr>
                  </a:gs>
                  <a:gs pos="100000">
                    <a:srgbClr val="506E94">
                      <a:tint val="12000"/>
                      <a:satMod val="255000"/>
                    </a:srgb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416" y="1674853"/>
            <a:ext cx="6060552" cy="3535322"/>
          </a:xfrm>
          <a:prstGeom prst="rect">
            <a:avLst/>
          </a:prstGeom>
        </p:spPr>
      </p:pic>
      <p:sp>
        <p:nvSpPr>
          <p:cNvPr id="3" name="Slide Number Placeholder 2"/>
          <p:cNvSpPr>
            <a:spLocks noGrp="1"/>
          </p:cNvSpPr>
          <p:nvPr>
            <p:ph type="sldNum" sz="quarter" idx="12"/>
          </p:nvPr>
        </p:nvSpPr>
        <p:spPr/>
        <p:txBody>
          <a:bodyPr/>
          <a:lstStyle/>
          <a:p>
            <a:fld id="{7C11B6C4-33E9-41D7-936C-54E9B66BA250}" type="slidenum">
              <a:rPr lang="en-US" smtClean="0"/>
              <a:t>11</a:t>
            </a:fld>
            <a:endParaRPr lang="en-US"/>
          </a:p>
        </p:txBody>
      </p:sp>
    </p:spTree>
    <p:extLst>
      <p:ext uri="{BB962C8B-B14F-4D97-AF65-F5344CB8AC3E}">
        <p14:creationId xmlns:p14="http://schemas.microsoft.com/office/powerpoint/2010/main" val="222576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365" cy="6454775"/>
          </a:xfrm>
          <a:prstGeom prst="rect">
            <a:avLst/>
          </a:prstGeom>
        </p:spPr>
      </p:pic>
      <p:sp>
        <p:nvSpPr>
          <p:cNvPr id="2" name="TextBox 1"/>
          <p:cNvSpPr txBox="1"/>
          <p:nvPr/>
        </p:nvSpPr>
        <p:spPr>
          <a:xfrm>
            <a:off x="914400" y="2098360"/>
            <a:ext cx="6281928" cy="2400657"/>
          </a:xfrm>
          <a:prstGeom prst="rect">
            <a:avLst/>
          </a:prstGeom>
          <a:noFill/>
        </p:spPr>
        <p:txBody>
          <a:bodyPr wrap="square" rtlCol="0">
            <a:spAutoFit/>
          </a:bodyPr>
          <a:lstStyle/>
          <a:p>
            <a:pPr>
              <a:lnSpc>
                <a:spcPct val="150000"/>
              </a:lnSpc>
            </a:pPr>
            <a:r>
              <a:rPr lang="en-US" sz="5000" b="1" dirty="0" smtClean="0">
                <a:solidFill>
                  <a:schemeClr val="bg1">
                    <a:lumMod val="95000"/>
                  </a:schemeClr>
                </a:solidFill>
                <a:latin typeface="Arial" panose="020B0604020202020204" pitchFamily="34" charset="0"/>
                <a:cs typeface="Arial" panose="020B0604020202020204" pitchFamily="34" charset="0"/>
              </a:rPr>
              <a:t>4. Size-Maximizing Bureaucracy</a:t>
            </a:r>
            <a:endParaRPr lang="en-US" sz="5000" b="1" dirty="0">
              <a:solidFill>
                <a:schemeClr val="bg1">
                  <a:lumMod val="95000"/>
                </a:schemeClr>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6360117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70547" y="1651590"/>
            <a:ext cx="10250905" cy="3554819"/>
          </a:xfrm>
          <a:prstGeom prst="rect">
            <a:avLst/>
          </a:prstGeom>
          <a:noFill/>
        </p:spPr>
        <p:txBody>
          <a:bodyPr wrap="square" rtlCol="0">
            <a:spAutoFit/>
          </a:bodyPr>
          <a:lstStyle/>
          <a:p>
            <a:pPr>
              <a:lnSpc>
                <a:spcPct val="150000"/>
              </a:lnSpc>
            </a:pPr>
            <a:r>
              <a:rPr lang="en-US" sz="3000" dirty="0" smtClean="0">
                <a:latin typeface="Arial" panose="020B0604020202020204" pitchFamily="34" charset="0"/>
                <a:cs typeface="Arial" panose="020B0604020202020204" pitchFamily="34" charset="0"/>
              </a:rPr>
              <a:t>Most of the lesson, we assume that Government operates in a way that </a:t>
            </a:r>
            <a:r>
              <a:rPr lang="en-US" sz="3000" b="1" dirty="0" smtClean="0">
                <a:latin typeface="Arial" panose="020B0604020202020204" pitchFamily="34" charset="0"/>
                <a:cs typeface="Arial" panose="020B0604020202020204" pitchFamily="34" charset="0"/>
              </a:rPr>
              <a:t>MAXIMIZE SOCIAL WELFARES.</a:t>
            </a:r>
          </a:p>
          <a:p>
            <a:pPr>
              <a:lnSpc>
                <a:spcPct val="150000"/>
              </a:lnSpc>
            </a:pPr>
            <a:endParaRPr lang="en-US" sz="3000" b="1" dirty="0">
              <a:latin typeface="Arial" panose="020B0604020202020204" pitchFamily="34" charset="0"/>
              <a:cs typeface="Arial" panose="020B0604020202020204" pitchFamily="34" charset="0"/>
            </a:endParaRPr>
          </a:p>
          <a:p>
            <a:pPr>
              <a:lnSpc>
                <a:spcPct val="150000"/>
              </a:lnSpc>
            </a:pPr>
            <a:r>
              <a:rPr lang="en-US" sz="3000" dirty="0" smtClean="0">
                <a:latin typeface="Arial" panose="020B0604020202020204" pitchFamily="34" charset="0"/>
                <a:cs typeface="Arial" panose="020B0604020202020204" pitchFamily="34" charset="0"/>
              </a:rPr>
              <a:t>Realistically speaking, that is not the case.</a:t>
            </a:r>
          </a:p>
          <a:p>
            <a:pPr>
              <a:lnSpc>
                <a:spcPct val="150000"/>
              </a:lnSpc>
            </a:pPr>
            <a:r>
              <a:rPr lang="en-US" sz="3000" dirty="0" smtClean="0">
                <a:latin typeface="Arial" panose="020B0604020202020204" pitchFamily="34" charset="0"/>
                <a:cs typeface="Arial" panose="020B0604020202020204" pitchFamily="34" charset="0"/>
                <a:sym typeface="Wingdings" panose="05000000000000000000" pitchFamily="2" charset="2"/>
              </a:rPr>
              <a:t> </a:t>
            </a:r>
            <a:r>
              <a:rPr lang="en-US" sz="3000" i="1" dirty="0" smtClean="0">
                <a:latin typeface="Arial" panose="020B0604020202020204" pitchFamily="34" charset="0"/>
                <a:cs typeface="Arial" panose="020B0604020202020204" pitchFamily="34" charset="0"/>
                <a:sym typeface="Wingdings" panose="05000000000000000000" pitchFamily="2" charset="2"/>
              </a:rPr>
              <a:t>Government failure</a:t>
            </a:r>
            <a:endParaRPr lang="en-US" sz="30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13</a:t>
            </a:fld>
            <a:endParaRPr lang="en-US"/>
          </a:p>
        </p:txBody>
      </p:sp>
    </p:spTree>
    <p:extLst>
      <p:ext uri="{BB962C8B-B14F-4D97-AF65-F5344CB8AC3E}">
        <p14:creationId xmlns:p14="http://schemas.microsoft.com/office/powerpoint/2010/main" val="282679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70547" y="1427000"/>
            <a:ext cx="10250905" cy="5147563"/>
          </a:xfrm>
          <a:prstGeom prst="rect">
            <a:avLst/>
          </a:prstGeom>
          <a:noFill/>
        </p:spPr>
        <p:txBody>
          <a:bodyPr wrap="square" rtlCol="0">
            <a:spAutoFit/>
          </a:bodyPr>
          <a:lstStyle/>
          <a:p>
            <a:pPr>
              <a:lnSpc>
                <a:spcPct val="150000"/>
              </a:lnSpc>
            </a:pPr>
            <a:r>
              <a:rPr lang="en-US" sz="2700" b="1" dirty="0" smtClean="0">
                <a:solidFill>
                  <a:srgbClr val="7030A0"/>
                </a:solidFill>
                <a:latin typeface="Arial" panose="020B0604020202020204" pitchFamily="34" charset="0"/>
                <a:cs typeface="Arial" panose="020B0604020202020204" pitchFamily="34" charset="0"/>
              </a:rPr>
              <a:t>Government failures</a:t>
            </a:r>
            <a:r>
              <a:rPr lang="en-US" sz="2700" dirty="0" smtClean="0">
                <a:latin typeface="Arial" panose="020B0604020202020204" pitchFamily="34" charset="0"/>
                <a:cs typeface="Arial" panose="020B0604020202020204" pitchFamily="34" charset="0"/>
              </a:rPr>
              <a:t>:</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rPr>
              <a:t>The </a:t>
            </a:r>
            <a:r>
              <a:rPr lang="en-US" sz="2700" i="1" dirty="0">
                <a:latin typeface="Arial" panose="020B0604020202020204" pitchFamily="34" charset="0"/>
                <a:cs typeface="Arial" panose="020B0604020202020204" pitchFamily="34" charset="0"/>
              </a:rPr>
              <a:t>inability or unwillingness </a:t>
            </a:r>
            <a:r>
              <a:rPr lang="en-US" sz="2700" dirty="0">
                <a:latin typeface="Arial" panose="020B0604020202020204" pitchFamily="34" charset="0"/>
                <a:cs typeface="Arial" panose="020B0604020202020204" pitchFamily="34" charset="0"/>
              </a:rPr>
              <a:t>of the government to act primarily in the </a:t>
            </a:r>
            <a:r>
              <a:rPr lang="en-US" sz="2700" b="1" dirty="0">
                <a:latin typeface="Arial" panose="020B0604020202020204" pitchFamily="34" charset="0"/>
                <a:cs typeface="Arial" panose="020B0604020202020204" pitchFamily="34" charset="0"/>
              </a:rPr>
              <a:t>interest of its citizens</a:t>
            </a:r>
            <a:r>
              <a:rPr lang="en-US" sz="2700" dirty="0" smtClean="0">
                <a:latin typeface="Arial" panose="020B0604020202020204" pitchFamily="34" charset="0"/>
                <a:cs typeface="Arial" panose="020B0604020202020204" pitchFamily="34" charset="0"/>
              </a:rPr>
              <a:t>.</a:t>
            </a:r>
            <a:endParaRPr lang="en-US" sz="2700" b="1" dirty="0">
              <a:latin typeface="Arial" panose="020B0604020202020204" pitchFamily="34" charset="0"/>
              <a:cs typeface="Arial" panose="020B0604020202020204" pitchFamily="34" charset="0"/>
            </a:endParaRPr>
          </a:p>
          <a:p>
            <a:pPr>
              <a:lnSpc>
                <a:spcPct val="150000"/>
              </a:lnSpc>
            </a:pPr>
            <a:r>
              <a:rPr lang="en-US" sz="2700" b="1" dirty="0" smtClean="0">
                <a:solidFill>
                  <a:srgbClr val="7030A0"/>
                </a:solidFill>
                <a:latin typeface="Arial" panose="020B0604020202020204" pitchFamily="34" charset="0"/>
                <a:cs typeface="Arial" panose="020B0604020202020204" pitchFamily="34" charset="0"/>
              </a:rPr>
              <a:t>Sources of government failure </a:t>
            </a:r>
            <a:r>
              <a:rPr lang="en-US" sz="2700" dirty="0" smtClean="0">
                <a:latin typeface="Arial" panose="020B0604020202020204" pitchFamily="34" charset="0"/>
                <a:cs typeface="Arial" panose="020B0604020202020204" pitchFamily="34" charset="0"/>
              </a:rPr>
              <a:t>that we will discuss today:</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sym typeface="Wingdings" panose="05000000000000000000" pitchFamily="2" charset="2"/>
              </a:rPr>
              <a:t>Size-Maximizing Bureaucracy</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sym typeface="Wingdings" panose="05000000000000000000" pitchFamily="2" charset="2"/>
              </a:rPr>
              <a:t>Leviathan Theory</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sym typeface="Wingdings" panose="05000000000000000000" pitchFamily="2" charset="2"/>
              </a:rPr>
              <a:t>Corruption</a:t>
            </a:r>
          </a:p>
          <a:p>
            <a:pPr marL="457200" indent="-457200">
              <a:lnSpc>
                <a:spcPct val="150000"/>
              </a:lnSpc>
              <a:buFont typeface="Arial" panose="020B0604020202020204" pitchFamily="34" charset="0"/>
              <a:buChar char="•"/>
            </a:pPr>
            <a:endParaRPr lang="en-US" sz="30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14</a:t>
            </a:fld>
            <a:endParaRPr lang="en-US"/>
          </a:p>
        </p:txBody>
      </p:sp>
    </p:spTree>
    <p:extLst>
      <p:ext uri="{BB962C8B-B14F-4D97-AF65-F5344CB8AC3E}">
        <p14:creationId xmlns:p14="http://schemas.microsoft.com/office/powerpoint/2010/main" val="6378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141404"/>
              </p:ext>
            </p:extLst>
          </p:nvPr>
        </p:nvGraphicFramePr>
        <p:xfrm>
          <a:off x="1353312" y="0"/>
          <a:ext cx="10094976"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7C11B6C4-33E9-41D7-936C-54E9B66BA250}" type="slidenum">
              <a:rPr lang="en-US" smtClean="0"/>
              <a:t>15</a:t>
            </a:fld>
            <a:endParaRPr lang="en-US"/>
          </a:p>
        </p:txBody>
      </p:sp>
    </p:spTree>
    <p:extLst>
      <p:ext uri="{BB962C8B-B14F-4D97-AF65-F5344CB8AC3E}">
        <p14:creationId xmlns:p14="http://schemas.microsoft.com/office/powerpoint/2010/main" val="46980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547" y="1427000"/>
            <a:ext cx="10250905" cy="5770811"/>
          </a:xfrm>
          <a:prstGeom prst="rect">
            <a:avLst/>
          </a:prstGeom>
          <a:noFill/>
        </p:spPr>
        <p:txBody>
          <a:bodyPr wrap="square" rtlCol="0">
            <a:spAutoFit/>
          </a:bodyPr>
          <a:lstStyle/>
          <a:p>
            <a:pPr>
              <a:lnSpc>
                <a:spcPct val="150000"/>
              </a:lnSpc>
            </a:pPr>
            <a:r>
              <a:rPr lang="en-US" sz="2700" b="1" dirty="0" smtClean="0">
                <a:solidFill>
                  <a:srgbClr val="7030A0"/>
                </a:solidFill>
                <a:latin typeface="Arial" panose="020B0604020202020204" pitchFamily="34" charset="0"/>
                <a:cs typeface="Arial" panose="020B0604020202020204" pitchFamily="34" charset="0"/>
              </a:rPr>
              <a:t>Size-Maximizing Bureaucracy</a:t>
            </a:r>
            <a:r>
              <a:rPr lang="en-US" sz="2700" dirty="0">
                <a:latin typeface="Arial" panose="020B0604020202020204" pitchFamily="34" charset="0"/>
                <a:cs typeface="Arial" panose="020B0604020202020204" pitchFamily="34" charset="0"/>
              </a:rPr>
              <a:t> </a:t>
            </a:r>
            <a:r>
              <a:rPr lang="en-US" sz="1500" i="1" dirty="0">
                <a:latin typeface="Arial" panose="020B0604020202020204" pitchFamily="34" charset="0"/>
                <a:cs typeface="Arial" panose="020B0604020202020204" pitchFamily="34" charset="0"/>
              </a:rPr>
              <a:t>(William </a:t>
            </a:r>
            <a:r>
              <a:rPr lang="en-US" sz="1500" i="1" dirty="0" err="1" smtClean="0">
                <a:latin typeface="Arial" panose="020B0604020202020204" pitchFamily="34" charset="0"/>
                <a:cs typeface="Arial" panose="020B0604020202020204" pitchFamily="34" charset="0"/>
              </a:rPr>
              <a:t>Niskanen</a:t>
            </a:r>
            <a:r>
              <a:rPr lang="en-US" sz="1500" i="1" dirty="0" smtClean="0">
                <a:latin typeface="Arial" panose="020B0604020202020204" pitchFamily="34" charset="0"/>
                <a:cs typeface="Arial" panose="020B0604020202020204" pitchFamily="34" charset="0"/>
              </a:rPr>
              <a:t>)</a:t>
            </a:r>
          </a:p>
          <a:p>
            <a:pPr>
              <a:lnSpc>
                <a:spcPct val="150000"/>
              </a:lnSpc>
            </a:pPr>
            <a:r>
              <a:rPr lang="en-US" sz="2700" dirty="0" smtClean="0">
                <a:latin typeface="Arial" panose="020B0604020202020204" pitchFamily="34" charset="0"/>
                <a:cs typeface="Arial" panose="020B0604020202020204" pitchFamily="34" charset="0"/>
              </a:rPr>
              <a:t>Bureaucracy </a:t>
            </a:r>
            <a:r>
              <a:rPr lang="en-US" sz="2700" dirty="0" err="1" smtClean="0">
                <a:latin typeface="Arial" panose="020B0604020202020204" pitchFamily="34" charset="0"/>
                <a:cs typeface="Arial" panose="020B0604020202020204" pitchFamily="34" charset="0"/>
              </a:rPr>
              <a:t>prioritise</a:t>
            </a:r>
            <a:r>
              <a:rPr lang="en-US" sz="2700" dirty="0" smtClean="0">
                <a:latin typeface="Arial" panose="020B0604020202020204" pitchFamily="34" charset="0"/>
                <a:cs typeface="Arial" panose="020B0604020202020204" pitchFamily="34" charset="0"/>
              </a:rPr>
              <a:t> maximizing its own budget, over </a:t>
            </a:r>
            <a:r>
              <a:rPr lang="en-US" sz="2700" i="1" dirty="0" smtClean="0">
                <a:latin typeface="Arial" panose="020B0604020202020204" pitchFamily="34" charset="0"/>
                <a:cs typeface="Arial" panose="020B0604020202020204" pitchFamily="34" charset="0"/>
              </a:rPr>
              <a:t>social efficiency</a:t>
            </a:r>
          </a:p>
          <a:p>
            <a:pPr marL="914400" lvl="1"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rPr>
              <a:t>The </a:t>
            </a:r>
            <a:r>
              <a:rPr lang="en-US" sz="2700" dirty="0">
                <a:latin typeface="Arial" panose="020B0604020202020204" pitchFamily="34" charset="0"/>
                <a:cs typeface="Arial" panose="020B0604020202020204" pitchFamily="34" charset="0"/>
              </a:rPr>
              <a:t>more services the department supplies, the higher will its budget </a:t>
            </a:r>
            <a:r>
              <a:rPr lang="en-US" sz="2700" dirty="0" smtClean="0">
                <a:latin typeface="Arial" panose="020B0604020202020204" pitchFamily="34" charset="0"/>
                <a:cs typeface="Arial" panose="020B0604020202020204" pitchFamily="34" charset="0"/>
              </a:rPr>
              <a:t>be</a:t>
            </a:r>
          </a:p>
          <a:p>
            <a:pPr marL="914400" lvl="1"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rPr>
              <a:t>Takes on inefficient project, where the </a:t>
            </a:r>
            <a:r>
              <a:rPr lang="en-US" sz="2700" b="1" dirty="0" smtClean="0">
                <a:latin typeface="Arial" panose="020B0604020202020204" pitchFamily="34" charset="0"/>
                <a:cs typeface="Arial" panose="020B0604020202020204" pitchFamily="34" charset="0"/>
              </a:rPr>
              <a:t>marginal benefit is lower than marginal cost </a:t>
            </a:r>
            <a:r>
              <a:rPr lang="en-US" sz="2200" dirty="0" smtClean="0">
                <a:latin typeface="Arial" panose="020B0604020202020204" pitchFamily="34" charset="0"/>
                <a:cs typeface="Arial" panose="020B0604020202020204" pitchFamily="34" charset="0"/>
              </a:rPr>
              <a:t>(project with huge budget but only a tiny amount of benefit)</a:t>
            </a:r>
            <a:endParaRPr lang="en-US" sz="22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endParaRPr lang="en-US" sz="3000" i="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t>16</a:t>
            </a:fld>
            <a:endParaRPr lang="en-US"/>
          </a:p>
        </p:txBody>
      </p:sp>
    </p:spTree>
    <p:extLst>
      <p:ext uri="{BB962C8B-B14F-4D97-AF65-F5344CB8AC3E}">
        <p14:creationId xmlns:p14="http://schemas.microsoft.com/office/powerpoint/2010/main" val="195302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547" y="1427000"/>
            <a:ext cx="10250905" cy="5286062"/>
          </a:xfrm>
          <a:prstGeom prst="rect">
            <a:avLst/>
          </a:prstGeom>
          <a:noFill/>
        </p:spPr>
        <p:txBody>
          <a:bodyPr wrap="square" rtlCol="0">
            <a:spAutoFit/>
          </a:bodyPr>
          <a:lstStyle/>
          <a:p>
            <a:pPr>
              <a:lnSpc>
                <a:spcPct val="150000"/>
              </a:lnSpc>
            </a:pPr>
            <a:r>
              <a:rPr lang="en-US" sz="2700" b="1" dirty="0" smtClean="0">
                <a:solidFill>
                  <a:srgbClr val="7030A0"/>
                </a:solidFill>
                <a:latin typeface="Arial" panose="020B0604020202020204" pitchFamily="34" charset="0"/>
                <a:cs typeface="Arial" panose="020B0604020202020204" pitchFamily="34" charset="0"/>
              </a:rPr>
              <a:t>Size-Maximizing Bureaucracy</a:t>
            </a:r>
            <a:r>
              <a:rPr lang="en-US" sz="2700" dirty="0" smtClean="0">
                <a:latin typeface="Arial" panose="020B0604020202020204" pitchFamily="34" charset="0"/>
                <a:cs typeface="Arial" panose="020B0604020202020204" pitchFamily="34" charset="0"/>
              </a:rPr>
              <a:t>:</a:t>
            </a:r>
          </a:p>
          <a:p>
            <a:pPr>
              <a:lnSpc>
                <a:spcPct val="150000"/>
              </a:lnSpc>
            </a:pPr>
            <a:r>
              <a:rPr lang="en-US" sz="2700" dirty="0">
                <a:latin typeface="Arial" panose="020B0604020202020204" pitchFamily="34" charset="0"/>
                <a:cs typeface="Arial" panose="020B0604020202020204" pitchFamily="34" charset="0"/>
              </a:rPr>
              <a:t>In other </a:t>
            </a:r>
            <a:r>
              <a:rPr lang="en-US" sz="2700" dirty="0" smtClean="0">
                <a:latin typeface="Arial" panose="020B0604020202020204" pitchFamily="34" charset="0"/>
                <a:cs typeface="Arial" panose="020B0604020202020204" pitchFamily="34" charset="0"/>
              </a:rPr>
              <a:t>words:</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rPr>
              <a:t>Normal firms expand until </a:t>
            </a:r>
            <a:r>
              <a:rPr lang="en-US" sz="2700" b="1" dirty="0" smtClean="0">
                <a:latin typeface="Arial" panose="020B0604020202020204" pitchFamily="34" charset="0"/>
                <a:cs typeface="Arial" panose="020B0604020202020204" pitchFamily="34" charset="0"/>
              </a:rPr>
              <a:t>marginal revenue = marginal cost</a:t>
            </a:r>
          </a:p>
          <a:p>
            <a:pPr marL="457200" indent="-457200">
              <a:lnSpc>
                <a:spcPct val="150000"/>
              </a:lnSpc>
              <a:buFont typeface="Arial" panose="020B0604020202020204" pitchFamily="34" charset="0"/>
              <a:buChar char="•"/>
            </a:pPr>
            <a:r>
              <a:rPr lang="en-US" sz="2700" dirty="0" smtClean="0">
                <a:latin typeface="Arial" panose="020B0604020202020204" pitchFamily="34" charset="0"/>
                <a:cs typeface="Arial" panose="020B0604020202020204" pitchFamily="34" charset="0"/>
              </a:rPr>
              <a:t>While for Bureaucracies, </a:t>
            </a:r>
            <a:r>
              <a:rPr lang="en-US" sz="2700" b="1" dirty="0" smtClean="0">
                <a:latin typeface="Arial" panose="020B0604020202020204" pitchFamily="34" charset="0"/>
                <a:cs typeface="Arial" panose="020B0604020202020204" pitchFamily="34" charset="0"/>
              </a:rPr>
              <a:t>Total cost = Total benefit </a:t>
            </a:r>
            <a:r>
              <a:rPr lang="en-US" sz="2700" dirty="0" smtClean="0">
                <a:latin typeface="Arial" panose="020B0604020202020204" pitchFamily="34" charset="0"/>
                <a:cs typeface="Arial" panose="020B0604020202020204" pitchFamily="34" charset="0"/>
              </a:rPr>
              <a:t>instead</a:t>
            </a:r>
          </a:p>
          <a:p>
            <a:pPr algn="r">
              <a:lnSpc>
                <a:spcPct val="150000"/>
              </a:lnSpc>
            </a:pPr>
            <a:r>
              <a:rPr lang="en-US" sz="2000" i="1" dirty="0" smtClean="0">
                <a:latin typeface="Arial" panose="020B0604020202020204" pitchFamily="34" charset="0"/>
                <a:cs typeface="Arial" panose="020B0604020202020204" pitchFamily="34" charset="0"/>
              </a:rPr>
              <a:t>(Sources: Wikipedia)</a:t>
            </a:r>
          </a:p>
          <a:p>
            <a:pPr>
              <a:lnSpc>
                <a:spcPct val="150000"/>
              </a:lnSpc>
            </a:pPr>
            <a:endParaRPr lang="en-US" sz="2000" i="1" dirty="0">
              <a:latin typeface="Arial" panose="020B0604020202020204" pitchFamily="34" charset="0"/>
              <a:cs typeface="Arial" panose="020B0604020202020204" pitchFamily="34" charset="0"/>
            </a:endParaRPr>
          </a:p>
          <a:p>
            <a:pPr>
              <a:lnSpc>
                <a:spcPct val="150000"/>
              </a:lnSpc>
            </a:pPr>
            <a:r>
              <a:rPr lang="en-US" sz="2000" i="1" dirty="0" smtClean="0">
                <a:latin typeface="Arial" panose="020B0604020202020204" pitchFamily="34" charset="0"/>
                <a:cs typeface="Arial" panose="020B0604020202020204" pitchFamily="34" charset="0"/>
              </a:rPr>
              <a:t>Some examples of Size-Maximizing Bureaucracy</a:t>
            </a:r>
          </a:p>
          <a:p>
            <a:pPr marL="914400" lvl="1" indent="-457200">
              <a:lnSpc>
                <a:spcPct val="150000"/>
              </a:lnSpc>
              <a:buFont typeface="Arial" panose="020B0604020202020204" pitchFamily="34" charset="0"/>
              <a:buChar char="•"/>
            </a:pPr>
            <a:endParaRPr lang="en-US" sz="2700" dirty="0">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30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7C11B6C4-33E9-41D7-936C-54E9B66BA250}" type="slidenum">
              <a:rPr lang="en-US" smtClean="0"/>
              <a:t>17</a:t>
            </a:fld>
            <a:endParaRPr lang="en-US"/>
          </a:p>
        </p:txBody>
      </p:sp>
    </p:spTree>
    <p:extLst>
      <p:ext uri="{BB962C8B-B14F-4D97-AF65-F5344CB8AC3E}">
        <p14:creationId xmlns:p14="http://schemas.microsoft.com/office/powerpoint/2010/main" val="82012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813" y="3188739"/>
            <a:ext cx="6172396" cy="923330"/>
          </a:xfrm>
          <a:prstGeom prst="rect">
            <a:avLst/>
          </a:prstGeom>
          <a:noFill/>
        </p:spPr>
        <p:txBody>
          <a:bodyPr wrap="square" rtlCol="0">
            <a:spAutoFit/>
          </a:bodyPr>
          <a:lstStyle/>
          <a:p>
            <a:pPr algn="just"/>
            <a:r>
              <a:rPr lang="en-US" i="1" spc="-150" dirty="0" err="1">
                <a:latin typeface="Arial" panose="020B0604020202020204" pitchFamily="34" charset="0"/>
                <a:cs typeface="Arial" panose="020B0604020202020204" pitchFamily="34" charset="0"/>
              </a:rPr>
              <a:t>Niskanen’s</a:t>
            </a:r>
            <a:r>
              <a:rPr lang="en-US" i="1" spc="-150" dirty="0">
                <a:latin typeface="Arial" panose="020B0604020202020204" pitchFamily="34" charset="0"/>
                <a:cs typeface="Arial" panose="020B0604020202020204" pitchFamily="34" charset="0"/>
              </a:rPr>
              <a:t> theory assumes that individual bureaucrats try to maximize the size of their own agencies and that a larger government tries to rein them in</a:t>
            </a:r>
            <a:r>
              <a:rPr lang="en-US" i="1" spc="-150" dirty="0" smtClean="0">
                <a:latin typeface="Arial" panose="020B0604020202020204" pitchFamily="34" charset="0"/>
                <a:cs typeface="Arial" panose="020B0604020202020204" pitchFamily="34" charset="0"/>
              </a:rPr>
              <a:t>.</a:t>
            </a:r>
            <a:endParaRPr lang="en-US" i="1" spc="-150" dirty="0">
              <a:latin typeface="Arial" panose="020B0604020202020204" pitchFamily="34" charset="0"/>
              <a:cs typeface="Arial" panose="020B0604020202020204" pitchFamily="34" charset="0"/>
            </a:endParaRPr>
          </a:p>
        </p:txBody>
      </p:sp>
      <p:sp>
        <p:nvSpPr>
          <p:cNvPr id="5" name="TextBox 4"/>
          <p:cNvSpPr txBox="1"/>
          <p:nvPr/>
        </p:nvSpPr>
        <p:spPr>
          <a:xfrm>
            <a:off x="4745813" y="4165037"/>
            <a:ext cx="6308874" cy="1200329"/>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In contrast, Brennan and Buchanan (1980) see these two entities (bureaucrats and large government) as one monopolist (which they call “Leviathan”) that simply tries to maximize the size of the public sector by taking advantage of the electorate’s ignorance. </a:t>
            </a:r>
          </a:p>
        </p:txBody>
      </p:sp>
      <p:sp>
        <p:nvSpPr>
          <p:cNvPr id="6" name="Rectangle 5"/>
          <p:cNvSpPr/>
          <p:nvPr/>
        </p:nvSpPr>
        <p:spPr>
          <a:xfrm>
            <a:off x="688590" y="1771345"/>
            <a:ext cx="5330306" cy="769441"/>
          </a:xfrm>
          <a:prstGeom prst="rect">
            <a:avLst/>
          </a:prstGeom>
          <a:noFill/>
        </p:spPr>
        <p:txBody>
          <a:bodyPr wrap="non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5. Leviathan theory</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1026" name="Picture 2" descr="Những điều cần biết khi bạn làm marketing và phân khúc thị trường - Diễn  đàn Marketing - Forum Marketing - Cộng đồng Marketing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49" y="3176031"/>
            <a:ext cx="3188127" cy="21144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C11B6C4-33E9-41D7-936C-54E9B66BA250}" type="slidenum">
              <a:rPr lang="en-US" smtClean="0"/>
              <a:t>18</a:t>
            </a:fld>
            <a:endParaRPr lang="en-US"/>
          </a:p>
        </p:txBody>
      </p:sp>
    </p:spTree>
    <p:extLst>
      <p:ext uri="{BB962C8B-B14F-4D97-AF65-F5344CB8AC3E}">
        <p14:creationId xmlns:p14="http://schemas.microsoft.com/office/powerpoint/2010/main" val="39067627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00752" y="1897039"/>
            <a:ext cx="5745708" cy="923330"/>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This view of government can explain the many rules in place in the United States and elsewhere that explicitly tie the government’s hands in terms of taxes and spending. </a:t>
            </a:r>
          </a:p>
        </p:txBody>
      </p:sp>
      <p:sp>
        <p:nvSpPr>
          <p:cNvPr id="4" name="TextBox 3"/>
          <p:cNvSpPr txBox="1"/>
          <p:nvPr/>
        </p:nvSpPr>
        <p:spPr>
          <a:xfrm>
            <a:off x="900752" y="2906973"/>
            <a:ext cx="6127844" cy="923330"/>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Likewise, a number of U.S. states have passed laws limiting the ability of local communities to raise property taxes (taxes imposed on the value of homes and businesses and the land they are built on)</a:t>
            </a:r>
          </a:p>
        </p:txBody>
      </p:sp>
      <p:pic>
        <p:nvPicPr>
          <p:cNvPr id="2050" name="Picture 2" descr="Chính sách tài khóa là gì? Phân loại và vai trò của chính sách tài khó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50" y="3862316"/>
            <a:ext cx="3899160" cy="211381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7C11B6C4-33E9-41D7-936C-54E9B66BA250}" type="slidenum">
              <a:rPr lang="en-US" smtClean="0"/>
              <a:t>19</a:t>
            </a:fld>
            <a:endParaRPr lang="en-US"/>
          </a:p>
        </p:txBody>
      </p:sp>
    </p:spTree>
    <p:extLst>
      <p:ext uri="{BB962C8B-B14F-4D97-AF65-F5344CB8AC3E}">
        <p14:creationId xmlns:p14="http://schemas.microsoft.com/office/powerpoint/2010/main" val="3639332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Rectangle 2">
            <a:extLst>
              <a:ext uri="{FF2B5EF4-FFF2-40B4-BE49-F238E27FC236}">
                <a16:creationId xmlns:a16="http://schemas.microsoft.com/office/drawing/2014/main" id="{BEC370F7-388F-6D02-1BD8-1B0CD3B11604}"/>
              </a:ext>
            </a:extLst>
          </p:cNvPr>
          <p:cNvSpPr/>
          <p:nvPr/>
        </p:nvSpPr>
        <p:spPr>
          <a:xfrm>
            <a:off x="1107989" y="2462244"/>
            <a:ext cx="4242487"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The TANF program was created in 1996 by a major overhaul of the </a:t>
            </a:r>
            <a:r>
              <a:rPr lang="en-US" i="1" dirty="0">
                <a:latin typeface="Arial" panose="020B0604020202020204" pitchFamily="34" charset="0"/>
                <a:cs typeface="Arial" panose="020B0604020202020204" pitchFamily="34" charset="0"/>
              </a:rPr>
              <a:t>cash welfare </a:t>
            </a:r>
            <a:r>
              <a:rPr lang="en-US" dirty="0">
                <a:latin typeface="Arial" panose="020B0604020202020204" pitchFamily="34" charset="0"/>
                <a:cs typeface="Arial" panose="020B0604020202020204" pitchFamily="34" charset="0"/>
              </a:rPr>
              <a:t>system in the United </a:t>
            </a:r>
            <a:r>
              <a:rPr lang="en-US" dirty="0" err="1">
                <a:latin typeface="Arial" panose="020B0604020202020204" pitchFamily="34" charset="0"/>
                <a:cs typeface="Arial" panose="020B0604020202020204" pitchFamily="34" charset="0"/>
              </a:rPr>
              <a:t>States.The</a:t>
            </a:r>
            <a:r>
              <a:rPr lang="en-US" dirty="0">
                <a:latin typeface="Arial" panose="020B0604020202020204" pitchFamily="34" charset="0"/>
                <a:cs typeface="Arial" panose="020B0604020202020204" pitchFamily="34" charset="0"/>
              </a:rPr>
              <a:t> cash welfare system distributes money from taxpayers to low-income families. </a:t>
            </a:r>
          </a:p>
        </p:txBody>
      </p:sp>
      <p:pic>
        <p:nvPicPr>
          <p:cNvPr id="4" name="Picture 3">
            <a:extLst>
              <a:ext uri="{FF2B5EF4-FFF2-40B4-BE49-F238E27FC236}">
                <a16:creationId xmlns:a16="http://schemas.microsoft.com/office/drawing/2014/main" id="{BDCC8DA2-8DC4-C143-31A2-894F0F4AA9C3}"/>
              </a:ext>
            </a:extLst>
          </p:cNvPr>
          <p:cNvPicPr>
            <a:picLocks noChangeAspect="1"/>
          </p:cNvPicPr>
          <p:nvPr/>
        </p:nvPicPr>
        <p:blipFill>
          <a:blip r:embed="rId3"/>
          <a:stretch>
            <a:fillRect/>
          </a:stretch>
        </p:blipFill>
        <p:spPr>
          <a:xfrm>
            <a:off x="5708822" y="1550772"/>
            <a:ext cx="5375189" cy="3503141"/>
          </a:xfrm>
          <a:prstGeom prst="rect">
            <a:avLst/>
          </a:prstGeom>
        </p:spPr>
      </p:pic>
      <p:sp>
        <p:nvSpPr>
          <p:cNvPr id="5" name="Slide Number Placeholder 4"/>
          <p:cNvSpPr>
            <a:spLocks noGrp="1"/>
          </p:cNvSpPr>
          <p:nvPr>
            <p:ph type="sldNum" sz="quarter" idx="12"/>
          </p:nvPr>
        </p:nvSpPr>
        <p:spPr/>
        <p:txBody>
          <a:bodyPr/>
          <a:lstStyle/>
          <a:p>
            <a:fld id="{7C11B6C4-33E9-41D7-936C-54E9B66BA250}"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hững lý do làm kìm hãm sự thăng tiến của bạn | TopDe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Những lý do làm kìm hãm sự thăng tiến của bạn | TopDe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Những lý do làm kìm hãm sự thăng tiến của bạn | TopDev"/>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Những lý do làm kìm hãm sự thăng tiến của bạn | TopDev"/>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068" y="2524836"/>
            <a:ext cx="4583129" cy="26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87902" y="3096357"/>
            <a:ext cx="3889613" cy="1754326"/>
          </a:xfrm>
          <a:prstGeom prst="rect">
            <a:avLst/>
          </a:prstGeom>
          <a:noFill/>
        </p:spPr>
        <p:txBody>
          <a:bodyPr wrap="square" rtlCol="0">
            <a:spAutoFit/>
          </a:bodyPr>
          <a:lstStyle/>
          <a:p>
            <a:pPr algn="just"/>
            <a:r>
              <a:rPr lang="en-US" i="1" spc="-150" dirty="0">
                <a:latin typeface="Arial" panose="020B0604020202020204" pitchFamily="34" charset="0"/>
                <a:cs typeface="Arial" panose="020B0604020202020204" pitchFamily="34" charset="0"/>
              </a:rPr>
              <a:t>There is no reason to have these types of “roadblocks” </a:t>
            </a:r>
            <a:r>
              <a:rPr lang="en-US" i="1" spc="-150" dirty="0" smtClean="0">
                <a:latin typeface="Arial" panose="020B0604020202020204" pitchFamily="34" charset="0"/>
                <a:cs typeface="Arial" panose="020B0604020202020204" pitchFamily="34" charset="0"/>
              </a:rPr>
              <a:t>if a </a:t>
            </a:r>
            <a:r>
              <a:rPr lang="en-US" i="1" spc="-150" dirty="0">
                <a:latin typeface="Arial" panose="020B0604020202020204" pitchFamily="34" charset="0"/>
                <a:cs typeface="Arial" panose="020B0604020202020204" pitchFamily="34" charset="0"/>
              </a:rPr>
              <a:t>benevolent government is maximizing social </a:t>
            </a:r>
            <a:r>
              <a:rPr lang="en-US" i="1" spc="-150" dirty="0" smtClean="0">
                <a:latin typeface="Arial" panose="020B0604020202020204" pitchFamily="34" charset="0"/>
                <a:cs typeface="Arial" panose="020B0604020202020204" pitchFamily="34" charset="0"/>
              </a:rPr>
              <a:t>welfare, but </a:t>
            </a:r>
            <a:r>
              <a:rPr lang="en-US" i="1" spc="-150" dirty="0">
                <a:latin typeface="Arial" panose="020B0604020202020204" pitchFamily="34" charset="0"/>
                <a:cs typeface="Arial" panose="020B0604020202020204" pitchFamily="34" charset="0"/>
              </a:rPr>
              <a:t>with a Leviathan government, they may be a means of putting a brake on inefficient government growth</a:t>
            </a:r>
          </a:p>
        </p:txBody>
      </p:sp>
      <p:sp>
        <p:nvSpPr>
          <p:cNvPr id="7" name="Slide Number Placeholder 6"/>
          <p:cNvSpPr>
            <a:spLocks noGrp="1"/>
          </p:cNvSpPr>
          <p:nvPr>
            <p:ph type="sldNum" sz="quarter" idx="12"/>
          </p:nvPr>
        </p:nvSpPr>
        <p:spPr/>
        <p:txBody>
          <a:bodyPr/>
          <a:lstStyle/>
          <a:p>
            <a:fld id="{7C11B6C4-33E9-41D7-936C-54E9B66BA250}" type="slidenum">
              <a:rPr lang="en-US" smtClean="0"/>
              <a:t>20</a:t>
            </a:fld>
            <a:endParaRPr lang="en-US"/>
          </a:p>
        </p:txBody>
      </p:sp>
    </p:spTree>
    <p:extLst>
      <p:ext uri="{BB962C8B-B14F-4D97-AF65-F5344CB8AC3E}">
        <p14:creationId xmlns:p14="http://schemas.microsoft.com/office/powerpoint/2010/main" val="1183798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3380" y="2811439"/>
            <a:ext cx="5145206" cy="2031325"/>
          </a:xfrm>
          <a:prstGeom prst="rect">
            <a:avLst/>
          </a:prstGeom>
          <a:noFill/>
        </p:spPr>
        <p:txBody>
          <a:bodyPr wrap="square" rtlCol="0">
            <a:spAutoFit/>
          </a:bodyPr>
          <a:lstStyle/>
          <a:p>
            <a:r>
              <a:rPr lang="en-US" spc="-150" dirty="0">
                <a:latin typeface="Arial" panose="020B0604020202020204" pitchFamily="34" charset="0"/>
                <a:cs typeface="Arial" panose="020B0604020202020204" pitchFamily="34" charset="0"/>
              </a:rPr>
              <a:t>Another way to combat the Leviathan tendencies of government is to ensure that politicians face electoral pressure to deliver public services efficiently, as suggested by a study by </a:t>
            </a:r>
            <a:r>
              <a:rPr lang="en-US" spc="-150" dirty="0" err="1">
                <a:latin typeface="Arial" panose="020B0604020202020204" pitchFamily="34" charset="0"/>
                <a:cs typeface="Arial" panose="020B0604020202020204" pitchFamily="34" charset="0"/>
              </a:rPr>
              <a:t>Besley</a:t>
            </a:r>
            <a:r>
              <a:rPr lang="en-US" spc="-150" dirty="0">
                <a:latin typeface="Arial" panose="020B0604020202020204" pitchFamily="34" charset="0"/>
                <a:cs typeface="Arial" panose="020B0604020202020204" pitchFamily="34" charset="0"/>
              </a:rPr>
              <a:t> et al. (2005). These authors studied the impact of the increased “political competition” in the southern United States during the twentieth century due to the enfranchisement of blacks and other groups</a:t>
            </a:r>
            <a:r>
              <a:rPr lang="en-US" spc="-150" dirty="0" smtClean="0">
                <a:latin typeface="Arial" panose="020B0604020202020204" pitchFamily="34" charset="0"/>
                <a:cs typeface="Arial" panose="020B0604020202020204" pitchFamily="34" charset="0"/>
              </a:rPr>
              <a:t>.</a:t>
            </a:r>
            <a:endParaRPr lang="en-US" spc="-150" dirty="0">
              <a:latin typeface="Arial" panose="020B0604020202020204" pitchFamily="34" charset="0"/>
              <a:cs typeface="Arial" panose="020B0604020202020204" pitchFamily="34" charset="0"/>
            </a:endParaRPr>
          </a:p>
        </p:txBody>
      </p:sp>
      <p:sp>
        <p:nvSpPr>
          <p:cNvPr id="3" name="AutoShape 2" descr="Voting | New York Civil Liberties Union | ACLU of New Y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Voting | New York Civil Liberties Union | ACLU of New Y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Voting | New York Civil Liberties Union | ACLU of New Yor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Voting | New York Civil Liberties Union | ACLU of New Yor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Voting | New York Civil Liberties Union | ACLU of New Yor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Voting | New York Civil Liberties Union | ACLU of New Yor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Voting | New York Civil Liberties Union | ACLU of New Yor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Voting | New York Civil Liberties Union | ACLU of New York"/>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Voting | New York Civil Liberties Union | ACLU of New York"/>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Voting | New York Civil Liberties Union | ACLU of New York"/>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Voting | New York Civil Liberties Union | ACLU of New York"/>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Voting | New York Civil Liberties Union | ACLU of New York"/>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6" descr="Voting | New York Civil Liberties Union | ACLU of New York"/>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Voting | New York Civil Liberties Union | ACLU of New York"/>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2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2141539"/>
            <a:ext cx="3988795" cy="300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Slide Number Placeholder 16"/>
          <p:cNvSpPr>
            <a:spLocks noGrp="1"/>
          </p:cNvSpPr>
          <p:nvPr>
            <p:ph type="sldNum" sz="quarter" idx="12"/>
          </p:nvPr>
        </p:nvSpPr>
        <p:spPr/>
        <p:txBody>
          <a:bodyPr/>
          <a:lstStyle/>
          <a:p>
            <a:fld id="{7C11B6C4-33E9-41D7-936C-54E9B66BA250}" type="slidenum">
              <a:rPr lang="en-US" smtClean="0"/>
              <a:t>21</a:t>
            </a:fld>
            <a:endParaRPr lang="en-US"/>
          </a:p>
        </p:txBody>
      </p:sp>
    </p:spTree>
    <p:extLst>
      <p:ext uri="{BB962C8B-B14F-4D97-AF65-F5344CB8AC3E}">
        <p14:creationId xmlns:p14="http://schemas.microsoft.com/office/powerpoint/2010/main" val="3580209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7048" y="2982168"/>
            <a:ext cx="6172396" cy="224676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The abuse of power by government officials in order to maximize their own personal wealth or that of their associates</a:t>
            </a:r>
            <a:endParaRPr lang="en-US" sz="2800" i="1" spc="-150" dirty="0">
              <a:latin typeface="Arial" panose="020B0604020202020204" pitchFamily="34" charset="0"/>
              <a:cs typeface="Arial" panose="020B0604020202020204" pitchFamily="34" charset="0"/>
            </a:endParaRPr>
          </a:p>
          <a:p>
            <a:pPr algn="just"/>
            <a:endParaRPr lang="en-US" sz="2800" i="1" spc="-150" dirty="0"/>
          </a:p>
        </p:txBody>
      </p:sp>
      <p:sp>
        <p:nvSpPr>
          <p:cNvPr id="6" name="Rectangle 5"/>
          <p:cNvSpPr/>
          <p:nvPr/>
        </p:nvSpPr>
        <p:spPr>
          <a:xfrm>
            <a:off x="507596" y="1849167"/>
            <a:ext cx="3727302" cy="769441"/>
          </a:xfrm>
          <a:prstGeom prst="rect">
            <a:avLst/>
          </a:prstGeom>
          <a:noFill/>
        </p:spPr>
        <p:txBody>
          <a:bodyPr wrap="none" lIns="91440" tIns="45720" rIns="91440" bIns="45720">
            <a:spAutoFit/>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6. </a:t>
            </a:r>
            <a:r>
              <a:rPr lang="vi-VN"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Corruption</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43939" y="2982168"/>
            <a:ext cx="3940513" cy="2708513"/>
          </a:xfrm>
          <a:prstGeom prst="rect">
            <a:avLst/>
          </a:prstGeom>
        </p:spPr>
      </p:pic>
      <p:sp>
        <p:nvSpPr>
          <p:cNvPr id="4" name="Slide Number Placeholder 3"/>
          <p:cNvSpPr>
            <a:spLocks noGrp="1"/>
          </p:cNvSpPr>
          <p:nvPr>
            <p:ph type="sldNum" sz="quarter" idx="12"/>
          </p:nvPr>
        </p:nvSpPr>
        <p:spPr/>
        <p:txBody>
          <a:bodyPr/>
          <a:lstStyle/>
          <a:p>
            <a:fld id="{7C11B6C4-33E9-41D7-936C-54E9B66BA250}" type="slidenum">
              <a:rPr lang="en-US" smtClean="0"/>
              <a:t>22</a:t>
            </a:fld>
            <a:endParaRPr lang="en-US"/>
          </a:p>
        </p:txBody>
      </p:sp>
    </p:spTree>
    <p:extLst>
      <p:ext uri="{BB962C8B-B14F-4D97-AF65-F5344CB8AC3E}">
        <p14:creationId xmlns:p14="http://schemas.microsoft.com/office/powerpoint/2010/main" val="30271197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3" name="TextBox 2"/>
          <p:cNvSpPr txBox="1"/>
          <p:nvPr/>
        </p:nvSpPr>
        <p:spPr>
          <a:xfrm>
            <a:off x="930211" y="3429000"/>
            <a:ext cx="5745708" cy="461665"/>
          </a:xfrm>
          <a:prstGeom prst="rect">
            <a:avLst/>
          </a:prstGeom>
          <a:noFill/>
        </p:spPr>
        <p:txBody>
          <a:bodyPr wrap="square" rtlCol="0">
            <a:spAutoFit/>
          </a:bodyPr>
          <a:lstStyle/>
          <a:p>
            <a:pPr algn="just"/>
            <a:r>
              <a:rPr lang="en-US" sz="2400" spc="-150" dirty="0">
                <a:latin typeface="Arial" panose="020B0604020202020204" pitchFamily="34" charset="0"/>
                <a:cs typeface="Arial" panose="020B0604020202020204" pitchFamily="34" charset="0"/>
              </a:rPr>
              <a:t>Corruption is an international phenomenon</a:t>
            </a:r>
          </a:p>
        </p:txBody>
      </p:sp>
      <p:sp>
        <p:nvSpPr>
          <p:cNvPr id="4" name="TextBox 3"/>
          <p:cNvSpPr txBox="1"/>
          <p:nvPr/>
        </p:nvSpPr>
        <p:spPr>
          <a:xfrm>
            <a:off x="930211" y="2328296"/>
            <a:ext cx="6127844"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Corruption can take many forms, but the common theme is that government officials accept bribes or profit from public funds</a:t>
            </a:r>
            <a:r>
              <a:rPr lang="en-US" dirty="0" smtClean="0">
                <a:latin typeface="Arial" panose="020B0604020202020204" pitchFamily="34" charset="0"/>
                <a:cs typeface="Arial" panose="020B0604020202020204" pitchFamily="34" charset="0"/>
              </a:rPr>
              <a:t>. </a:t>
            </a:r>
            <a:endParaRPr lang="en-US" i="1" spc="-15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598" y="3352386"/>
            <a:ext cx="4682247" cy="2926404"/>
          </a:xfrm>
          <a:prstGeom prst="rect">
            <a:avLst/>
          </a:prstGeom>
        </p:spPr>
      </p:pic>
      <p:sp>
        <p:nvSpPr>
          <p:cNvPr id="6" name="Slide Number Placeholder 5"/>
          <p:cNvSpPr>
            <a:spLocks noGrp="1"/>
          </p:cNvSpPr>
          <p:nvPr>
            <p:ph type="sldNum" sz="quarter" idx="12"/>
          </p:nvPr>
        </p:nvSpPr>
        <p:spPr/>
        <p:txBody>
          <a:bodyPr/>
          <a:lstStyle/>
          <a:p>
            <a:fld id="{7C11B6C4-33E9-41D7-936C-54E9B66BA250}" type="slidenum">
              <a:rPr lang="en-US" smtClean="0"/>
              <a:t>23</a:t>
            </a:fld>
            <a:endParaRPr lang="en-US"/>
          </a:p>
        </p:txBody>
      </p:sp>
    </p:spTree>
    <p:extLst>
      <p:ext uri="{BB962C8B-B14F-4D97-AF65-F5344CB8AC3E}">
        <p14:creationId xmlns:p14="http://schemas.microsoft.com/office/powerpoint/2010/main" val="263583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hững lý do làm kìm hãm sự thăng tiến của bạn | TopDe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Những lý do làm kìm hãm sự thăng tiến của bạn | TopDe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Những lý do làm kìm hãm sự thăng tiến của bạn | TopDev"/>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Những lý do làm kìm hãm sự thăng tiến của bạn | TopDev"/>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653719" y="2524836"/>
            <a:ext cx="5126477"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Corruption is more common in countries with less developed economies. In these countries, people often intend to hold high positions in the leadership to corrupt. For some economically developed countries with high per capita income, individuals with large assets have just started participating in politics to become leaders.. </a:t>
            </a:r>
            <a:endParaRPr lang="en-US" i="1" spc="-15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101049" y="1935804"/>
            <a:ext cx="4558509" cy="3640982"/>
          </a:xfrm>
          <a:prstGeom prst="rect">
            <a:avLst/>
          </a:prstGeom>
        </p:spPr>
      </p:pic>
      <p:sp>
        <p:nvSpPr>
          <p:cNvPr id="8" name="Slide Number Placeholder 7"/>
          <p:cNvSpPr>
            <a:spLocks noGrp="1"/>
          </p:cNvSpPr>
          <p:nvPr>
            <p:ph type="sldNum" sz="quarter" idx="12"/>
          </p:nvPr>
        </p:nvSpPr>
        <p:spPr/>
        <p:txBody>
          <a:bodyPr/>
          <a:lstStyle/>
          <a:p>
            <a:fld id="{7C11B6C4-33E9-41D7-936C-54E9B66BA250}" type="slidenum">
              <a:rPr lang="en-US" smtClean="0"/>
              <a:t>24</a:t>
            </a:fld>
            <a:endParaRPr lang="en-US"/>
          </a:p>
        </p:txBody>
      </p:sp>
    </p:spTree>
    <p:extLst>
      <p:ext uri="{BB962C8B-B14F-4D97-AF65-F5344CB8AC3E}">
        <p14:creationId xmlns:p14="http://schemas.microsoft.com/office/powerpoint/2010/main" val="2590226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5570" y="2141538"/>
            <a:ext cx="514520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Corruption also appears more rampant in political systems that feature more red tape, bureaucratic barriers that make it costly to do business in a country.</a:t>
            </a:r>
            <a:r>
              <a:rPr lang="en-US" spc="-150" dirty="0" smtClean="0">
                <a:latin typeface="Arial" panose="020B0604020202020204" pitchFamily="34" charset="0"/>
                <a:cs typeface="Arial" panose="020B0604020202020204" pitchFamily="34" charset="0"/>
              </a:rPr>
              <a:t>.</a:t>
            </a:r>
            <a:endParaRPr lang="en-US" spc="-150" dirty="0">
              <a:latin typeface="Arial" panose="020B0604020202020204" pitchFamily="34" charset="0"/>
              <a:cs typeface="Arial" panose="020B0604020202020204" pitchFamily="34" charset="0"/>
            </a:endParaRPr>
          </a:p>
        </p:txBody>
      </p:sp>
      <p:sp>
        <p:nvSpPr>
          <p:cNvPr id="3" name="AutoShape 2" descr="Voting | New York Civil Liberties Union | ACLU of New Y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Voting | New York Civil Liberties Union | ACLU of New Y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Voting | New York Civil Liberties Union | ACLU of New Yor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Voting | New York Civil Liberties Union | ACLU of New Yor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Voting | New York Civil Liberties Union | ACLU of New Yor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Voting | New York Civil Liberties Union | ACLU of New Yor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Voting | New York Civil Liberties Union | ACLU of New Yor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Voting | New York Civil Liberties Union | ACLU of New York"/>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Voting | New York Civil Liberties Union | ACLU of New York"/>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Voting | New York Civil Liberties Union | ACLU of New York"/>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Voting | New York Civil Liberties Union | ACLU of New York"/>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Voting | New York Civil Liberties Union | ACLU of New York"/>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6" descr="Voting | New York Civil Liberties Union | ACLU of New York"/>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Voting | New York Civil Liberties Union | ACLU of New York"/>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2"/>
          <a:stretch>
            <a:fillRect/>
          </a:stretch>
        </p:blipFill>
        <p:spPr>
          <a:xfrm>
            <a:off x="1222375" y="2141538"/>
            <a:ext cx="4251986" cy="3010406"/>
          </a:xfrm>
          <a:prstGeom prst="rect">
            <a:avLst/>
          </a:prstGeom>
        </p:spPr>
      </p:pic>
      <p:sp>
        <p:nvSpPr>
          <p:cNvPr id="18" name="Slide Number Placeholder 17"/>
          <p:cNvSpPr>
            <a:spLocks noGrp="1"/>
          </p:cNvSpPr>
          <p:nvPr>
            <p:ph type="sldNum" sz="quarter" idx="12"/>
          </p:nvPr>
        </p:nvSpPr>
        <p:spPr/>
        <p:txBody>
          <a:bodyPr/>
          <a:lstStyle/>
          <a:p>
            <a:fld id="{7C11B6C4-33E9-41D7-936C-54E9B66BA250}" type="slidenum">
              <a:rPr lang="en-US" smtClean="0"/>
              <a:t>25</a:t>
            </a:fld>
            <a:endParaRPr lang="en-US"/>
          </a:p>
        </p:txBody>
      </p:sp>
    </p:spTree>
    <p:extLst>
      <p:ext uri="{BB962C8B-B14F-4D97-AF65-F5344CB8AC3E}">
        <p14:creationId xmlns:p14="http://schemas.microsoft.com/office/powerpoint/2010/main" val="2946214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8CC3C-828E-4175-CB17-F2EA8B077B33}"/>
              </a:ext>
            </a:extLst>
          </p:cNvPr>
          <p:cNvSpPr txBox="1"/>
          <p:nvPr/>
        </p:nvSpPr>
        <p:spPr>
          <a:xfrm>
            <a:off x="1149179" y="1631092"/>
            <a:ext cx="2390398" cy="646331"/>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Budget</a:t>
            </a:r>
            <a:r>
              <a:rPr lang="en-US" b="1" dirty="0">
                <a:solidFill>
                  <a:srgbClr val="0070C0"/>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Constraints</a:t>
            </a:r>
            <a:r>
              <a:rPr lang="en-US" b="1" dirty="0">
                <a:solidFill>
                  <a:srgbClr val="0070C0"/>
                </a:solidFill>
                <a:latin typeface="Arial" panose="020B0604020202020204" pitchFamily="34" charset="0"/>
                <a:cs typeface="Arial" panose="020B0604020202020204" pitchFamily="34" charset="0"/>
              </a:rPr>
              <a:t> </a:t>
            </a:r>
            <a:endParaRPr lang="en-US" dirty="0">
              <a:solidFill>
                <a:srgbClr val="0070C0"/>
              </a:solidFill>
              <a:latin typeface="Arial" panose="020B0604020202020204" pitchFamily="34" charset="0"/>
              <a:cs typeface="Arial" panose="020B0604020202020204" pitchFamily="34" charset="0"/>
            </a:endParaRPr>
          </a:p>
          <a:p>
            <a:endParaRPr lang="en-VN" dirty="0">
              <a:solidFill>
                <a:srgbClr val="0070C0"/>
              </a:solidFill>
            </a:endParaRPr>
          </a:p>
        </p:txBody>
      </p:sp>
      <p:sp>
        <p:nvSpPr>
          <p:cNvPr id="3" name="Rectangle 2">
            <a:extLst>
              <a:ext uri="{FF2B5EF4-FFF2-40B4-BE49-F238E27FC236}">
                <a16:creationId xmlns:a16="http://schemas.microsoft.com/office/drawing/2014/main" id="{4113C2C1-5F07-8713-A79B-A1C0CBE6ECA7}"/>
              </a:ext>
            </a:extLst>
          </p:cNvPr>
          <p:cNvSpPr/>
          <p:nvPr/>
        </p:nvSpPr>
        <p:spPr>
          <a:xfrm>
            <a:off x="1149179" y="2164146"/>
            <a:ext cx="4164741" cy="2862322"/>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Andrea’s budget constraint is represented math- </a:t>
            </a:r>
            <a:r>
              <a:rPr lang="en-US" dirty="0" err="1">
                <a:latin typeface="Arial" panose="020B0604020202020204" pitchFamily="34" charset="0"/>
                <a:cs typeface="Arial" panose="020B0604020202020204" pitchFamily="34" charset="0"/>
              </a:rPr>
              <a:t>ematically</a:t>
            </a:r>
            <a:r>
              <a:rPr lang="en-US" dirty="0">
                <a:latin typeface="Arial" panose="020B0604020202020204" pitchFamily="34" charset="0"/>
                <a:cs typeface="Arial" panose="020B0604020202020204" pitchFamily="34" charset="0"/>
              </a:rPr>
              <a:t> by </a:t>
            </a:r>
            <a:r>
              <a:rPr lang="en-US"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5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C</a:t>
            </a:r>
            <a:r>
              <a:rPr lang="en-US" i="1" dirty="0">
                <a:latin typeface="Arial" panose="020B0604020202020204" pitchFamily="34" charset="0"/>
                <a:cs typeface="Arial" panose="020B0604020202020204" pitchFamily="34" charset="0"/>
              </a:rPr>
              <a:t>Q</a:t>
            </a:r>
            <a:r>
              <a:rPr lang="en-US" sz="800" i="1" dirty="0">
                <a:latin typeface="Arial" panose="020B0604020202020204" pitchFamily="34" charset="0"/>
                <a:cs typeface="Arial" panose="020B0604020202020204" pitchFamily="34" charset="0"/>
              </a:rPr>
              <a:t>C </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M</a:t>
            </a:r>
            <a:r>
              <a:rPr lang="en-US" i="1" dirty="0">
                <a:latin typeface="Arial" panose="020B0604020202020204" pitchFamily="34" charset="0"/>
                <a:cs typeface="Arial" panose="020B0604020202020204" pitchFamily="34" charset="0"/>
              </a:rPr>
              <a:t>Q</a:t>
            </a:r>
            <a:r>
              <a:rPr lang="en-US" sz="800" i="1"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where </a:t>
            </a:r>
            <a:r>
              <a:rPr lang="en-US" i="1" dirty="0">
                <a:latin typeface="Arial" panose="020B0604020202020204" pitchFamily="34" charset="0"/>
                <a:cs typeface="Arial" panose="020B0604020202020204" pitchFamily="34" charset="0"/>
              </a:rPr>
              <a:t>Y </a:t>
            </a:r>
            <a:r>
              <a:rPr lang="en-US" dirty="0">
                <a:latin typeface="Arial" panose="020B0604020202020204" pitchFamily="34" charset="0"/>
                <a:cs typeface="Arial" panose="020B0604020202020204" pitchFamily="34" charset="0"/>
              </a:rPr>
              <a:t>is her income,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C </a:t>
            </a:r>
            <a:r>
              <a:rPr lang="en-US" dirty="0">
                <a:latin typeface="Arial" panose="020B0604020202020204" pitchFamily="34" charset="0"/>
                <a:cs typeface="Arial" panose="020B0604020202020204" pitchFamily="34" charset="0"/>
              </a:rPr>
              <a:t>and </a:t>
            </a:r>
            <a:r>
              <a:rPr lang="en-US" i="1" dirty="0">
                <a:latin typeface="Arial" panose="020B0604020202020204" pitchFamily="34" charset="0"/>
                <a:cs typeface="Arial" panose="020B0604020202020204" pitchFamily="34" charset="0"/>
              </a:rPr>
              <a:t>P</a:t>
            </a:r>
            <a:r>
              <a:rPr lang="en-US" sz="800" i="1" dirty="0">
                <a:latin typeface="Arial" panose="020B0604020202020204" pitchFamily="34" charset="0"/>
                <a:cs typeface="Arial" panose="020B0604020202020204" pitchFamily="34" charset="0"/>
              </a:rPr>
              <a:t>M </a:t>
            </a:r>
            <a:r>
              <a:rPr lang="en-US" dirty="0">
                <a:latin typeface="Arial" panose="020B0604020202020204" pitchFamily="34" charset="0"/>
                <a:cs typeface="Arial" panose="020B0604020202020204" pitchFamily="34" charset="0"/>
              </a:rPr>
              <a:t>are the prices of cakes and movies, and </a:t>
            </a:r>
            <a:r>
              <a:rPr lang="en-US" i="1" dirty="0">
                <a:latin typeface="Arial" panose="020B0604020202020204" pitchFamily="34" charset="0"/>
                <a:cs typeface="Arial" panose="020B0604020202020204" pitchFamily="34" charset="0"/>
              </a:rPr>
              <a:t>QC </a:t>
            </a:r>
            <a:r>
              <a:rPr lang="en-US" dirty="0">
                <a:latin typeface="Arial" panose="020B0604020202020204" pitchFamily="34" charset="0"/>
                <a:cs typeface="Arial" panose="020B0604020202020204" pitchFamily="34" charset="0"/>
              </a:rPr>
              <a:t>and </a:t>
            </a:r>
            <a:r>
              <a:rPr lang="en-US" i="1" dirty="0">
                <a:latin typeface="Arial" panose="020B0604020202020204" pitchFamily="34" charset="0"/>
                <a:cs typeface="Arial" panose="020B0604020202020204" pitchFamily="34" charset="0"/>
              </a:rPr>
              <a:t>QM </a:t>
            </a:r>
            <a:r>
              <a:rPr lang="en-US" dirty="0">
                <a:latin typeface="Arial" panose="020B0604020202020204" pitchFamily="34" charset="0"/>
                <a:cs typeface="Arial" panose="020B0604020202020204" pitchFamily="34" charset="0"/>
              </a:rPr>
              <a:t>are the quantities of cakes and movies she buys. That is, this expression says that her expenditures on cakes and on movies add up to be her total income. </a:t>
            </a:r>
          </a:p>
          <a:p>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63046A-E14E-7204-50AC-B2235D65F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920" y="995137"/>
            <a:ext cx="6210300" cy="4615429"/>
          </a:xfrm>
          <a:prstGeom prst="rect">
            <a:avLst/>
          </a:prstGeom>
        </p:spPr>
      </p:pic>
      <p:sp>
        <p:nvSpPr>
          <p:cNvPr id="4" name="Slide Number Placeholder 3"/>
          <p:cNvSpPr>
            <a:spLocks noGrp="1"/>
          </p:cNvSpPr>
          <p:nvPr>
            <p:ph type="sldNum" sz="quarter" idx="12"/>
          </p:nvPr>
        </p:nvSpPr>
        <p:spPr/>
        <p:txBody>
          <a:bodyPr/>
          <a:lstStyle/>
          <a:p>
            <a:fld id="{7C11B6C4-33E9-41D7-936C-54E9B66BA250}"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E53B7-2E76-7470-FB02-B8170A9A3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314" y="1982574"/>
            <a:ext cx="5513001" cy="3208981"/>
          </a:xfrm>
          <a:prstGeom prst="rect">
            <a:avLst/>
          </a:prstGeom>
        </p:spPr>
      </p:pic>
      <p:sp>
        <p:nvSpPr>
          <p:cNvPr id="4" name="Rectangle 3">
            <a:extLst>
              <a:ext uri="{FF2B5EF4-FFF2-40B4-BE49-F238E27FC236}">
                <a16:creationId xmlns:a16="http://schemas.microsoft.com/office/drawing/2014/main" id="{858C1143-AB1C-C63A-3D54-88C15B2E06D6}"/>
              </a:ext>
            </a:extLst>
          </p:cNvPr>
          <p:cNvSpPr/>
          <p:nvPr/>
        </p:nvSpPr>
        <p:spPr>
          <a:xfrm>
            <a:off x="1174443" y="1797908"/>
            <a:ext cx="3903633" cy="369332"/>
          </a:xfrm>
          <a:prstGeom prst="rect">
            <a:avLst/>
          </a:prstGeom>
        </p:spPr>
        <p:txBody>
          <a:bodyPr wrap="none">
            <a:spAutoFit/>
          </a:bodyPr>
          <a:lstStyle/>
          <a:p>
            <a:r>
              <a:rPr lang="en-US" b="1" dirty="0">
                <a:solidFill>
                  <a:srgbClr val="194CFF"/>
                </a:solidFill>
                <a:latin typeface="HelveticaNeueLTStd"/>
              </a:rPr>
              <a:t>Identifying the Budget Constraint </a:t>
            </a:r>
            <a:endParaRPr lang="en-US" dirty="0"/>
          </a:p>
        </p:txBody>
      </p:sp>
      <p:sp>
        <p:nvSpPr>
          <p:cNvPr id="6" name="Rectangle 5">
            <a:extLst>
              <a:ext uri="{FF2B5EF4-FFF2-40B4-BE49-F238E27FC236}">
                <a16:creationId xmlns:a16="http://schemas.microsoft.com/office/drawing/2014/main" id="{44123261-1826-3F58-B399-D78CB3E51F22}"/>
              </a:ext>
            </a:extLst>
          </p:cNvPr>
          <p:cNvSpPr/>
          <p:nvPr/>
        </p:nvSpPr>
        <p:spPr>
          <a:xfrm>
            <a:off x="1174443" y="2505670"/>
            <a:ext cx="4497308"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that Joelle can work up to 2,000 hours per year at a wage of $10 per hour, that she has no other source of income, and that there is not yet a TANF program in place. </a:t>
            </a:r>
          </a:p>
        </p:txBody>
      </p:sp>
      <p:sp>
        <p:nvSpPr>
          <p:cNvPr id="2" name="Slide Number Placeholder 1"/>
          <p:cNvSpPr>
            <a:spLocks noGrp="1"/>
          </p:cNvSpPr>
          <p:nvPr>
            <p:ph type="sldNum" sz="quarter" idx="12"/>
          </p:nvPr>
        </p:nvSpPr>
        <p:spPr/>
        <p:txBody>
          <a:bodyPr/>
          <a:lstStyle/>
          <a:p>
            <a:fld id="{7C11B6C4-33E9-41D7-936C-54E9B66BA250}"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any name&#10;&#10;Description automatically generated with low confidence">
            <a:extLst>
              <a:ext uri="{FF2B5EF4-FFF2-40B4-BE49-F238E27FC236}">
                <a16:creationId xmlns:a16="http://schemas.microsoft.com/office/drawing/2014/main" id="{EA761360-3D5C-4BA1-D26D-4108764D19CF}"/>
              </a:ext>
            </a:extLst>
          </p:cNvPr>
          <p:cNvPicPr>
            <a:picLocks noChangeAspect="1"/>
          </p:cNvPicPr>
          <p:nvPr/>
        </p:nvPicPr>
        <p:blipFill rotWithShape="1">
          <a:blip r:embed="rId2">
            <a:extLst>
              <a:ext uri="{28A0092B-C50C-407E-A947-70E740481C1C}">
                <a14:useLocalDpi xmlns:a14="http://schemas.microsoft.com/office/drawing/2010/main" val="0"/>
              </a:ext>
            </a:extLst>
          </a:blip>
          <a:srcRect r="2" b="2"/>
          <a:stretch/>
        </p:blipFill>
        <p:spPr>
          <a:xfrm>
            <a:off x="6320430" y="1876839"/>
            <a:ext cx="4009703" cy="4009703"/>
          </a:xfrm>
          <a:prstGeom prst="rect">
            <a:avLst/>
          </a:prstGeom>
        </p:spPr>
      </p:pic>
      <p:sp>
        <p:nvSpPr>
          <p:cNvPr id="3" name="TextBox 2">
            <a:extLst>
              <a:ext uri="{FF2B5EF4-FFF2-40B4-BE49-F238E27FC236}">
                <a16:creationId xmlns:a16="http://schemas.microsoft.com/office/drawing/2014/main" id="{EEDA50CB-C313-7DC8-BACF-38C1BED7D477}"/>
              </a:ext>
            </a:extLst>
          </p:cNvPr>
          <p:cNvSpPr txBox="1"/>
          <p:nvPr/>
        </p:nvSpPr>
        <p:spPr>
          <a:xfrm>
            <a:off x="412423" y="1876839"/>
            <a:ext cx="5908007" cy="1039081"/>
          </a:xfrm>
          <a:prstGeom prst="rect">
            <a:avLst/>
          </a:prstGeom>
        </p:spPr>
        <p:txBody>
          <a:bodyPr vert="horz" lIns="91440" tIns="45720" rIns="91440" bIns="45720" rtlCol="0" anchor="t">
            <a:noAutofit/>
          </a:bodyPr>
          <a:lstStyle/>
          <a:p>
            <a:pPr>
              <a:lnSpc>
                <a:spcPct val="90000"/>
              </a:lnSpc>
              <a:spcAft>
                <a:spcPts val="600"/>
              </a:spcAft>
            </a:pPr>
            <a:r>
              <a:rPr lang="en-US" sz="3600" dirty="0">
                <a:solidFill>
                  <a:schemeClr val="tx1">
                    <a:alpha val="80000"/>
                  </a:schemeClr>
                </a:solidFill>
                <a:latin typeface="Arial" panose="020B0604020202020204" pitchFamily="34" charset="0"/>
                <a:cs typeface="Arial" panose="020B0604020202020204" pitchFamily="34" charset="0"/>
              </a:rPr>
              <a:t>2. The effect of TANF on the budget constraint. </a:t>
            </a:r>
          </a:p>
        </p:txBody>
      </p:sp>
      <p:sp>
        <p:nvSpPr>
          <p:cNvPr id="5" name="TextBox 4">
            <a:extLst>
              <a:ext uri="{FF2B5EF4-FFF2-40B4-BE49-F238E27FC236}">
                <a16:creationId xmlns:a16="http://schemas.microsoft.com/office/drawing/2014/main" id="{CC898D20-A5C7-9A23-60ED-EEADB4CAB405}"/>
              </a:ext>
            </a:extLst>
          </p:cNvPr>
          <p:cNvSpPr txBox="1"/>
          <p:nvPr/>
        </p:nvSpPr>
        <p:spPr>
          <a:xfrm>
            <a:off x="412423" y="3450546"/>
            <a:ext cx="5396343"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cs typeface="Arial" panose="020B0604020202020204" pitchFamily="34" charset="0"/>
              </a:rPr>
              <a:t>The TANF program, which is time limited, assists families with children when the parents or other responsible relatives cannot provide for the family's basic needs.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C11B6C4-33E9-41D7-936C-54E9B66BA250}" type="slidenum">
              <a:rPr lang="en-US" smtClean="0"/>
              <a:t>5</a:t>
            </a:fld>
            <a:endParaRPr lang="en-US"/>
          </a:p>
        </p:txBody>
      </p:sp>
    </p:spTree>
    <p:extLst>
      <p:ext uri="{BB962C8B-B14F-4D97-AF65-F5344CB8AC3E}">
        <p14:creationId xmlns:p14="http://schemas.microsoft.com/office/powerpoint/2010/main" val="321599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DA50CB-C313-7DC8-BACF-38C1BED7D477}"/>
              </a:ext>
            </a:extLst>
          </p:cNvPr>
          <p:cNvSpPr txBox="1"/>
          <p:nvPr/>
        </p:nvSpPr>
        <p:spPr>
          <a:xfrm>
            <a:off x="412423" y="1876839"/>
            <a:ext cx="5908007" cy="1039081"/>
          </a:xfrm>
          <a:prstGeom prst="rect">
            <a:avLst/>
          </a:prstGeom>
        </p:spPr>
        <p:txBody>
          <a:bodyPr vert="horz" lIns="91440" tIns="45720" rIns="91440" bIns="45720" rtlCol="0" anchor="t">
            <a:noAutofit/>
          </a:bodyPr>
          <a:lstStyle/>
          <a:p>
            <a:pPr>
              <a:lnSpc>
                <a:spcPct val="90000"/>
              </a:lnSpc>
              <a:spcAft>
                <a:spcPts val="600"/>
              </a:spcAft>
            </a:pPr>
            <a:r>
              <a:rPr lang="en-US" sz="3600" dirty="0">
                <a:solidFill>
                  <a:schemeClr val="tx1">
                    <a:alpha val="80000"/>
                  </a:schemeClr>
                </a:solidFill>
                <a:latin typeface="Arial" panose="020B0604020202020204" pitchFamily="34" charset="0"/>
                <a:cs typeface="Arial" panose="020B0604020202020204" pitchFamily="34" charset="0"/>
              </a:rPr>
              <a:t>2. The effect of TANF on the budget constraint. </a:t>
            </a:r>
          </a:p>
        </p:txBody>
      </p:sp>
      <p:sp>
        <p:nvSpPr>
          <p:cNvPr id="5" name="TextBox 4">
            <a:extLst>
              <a:ext uri="{FF2B5EF4-FFF2-40B4-BE49-F238E27FC236}">
                <a16:creationId xmlns:a16="http://schemas.microsoft.com/office/drawing/2014/main" id="{CC898D20-A5C7-9A23-60ED-EEADB4CAB405}"/>
              </a:ext>
            </a:extLst>
          </p:cNvPr>
          <p:cNvSpPr txBox="1"/>
          <p:nvPr/>
        </p:nvSpPr>
        <p:spPr>
          <a:xfrm>
            <a:off x="479840" y="3429000"/>
            <a:ext cx="5396343" cy="2031325"/>
          </a:xfrm>
          <a:prstGeom prst="rect">
            <a:avLst/>
          </a:prstGeom>
          <a:noFill/>
        </p:spPr>
        <p:txBody>
          <a:bodyPr wrap="square" rtlCol="0">
            <a:spAutoFit/>
          </a:bodyPr>
          <a:lstStyle/>
          <a:p>
            <a:r>
              <a:rPr lang="en-US" b="0" i="0" dirty="0">
                <a:solidFill>
                  <a:srgbClr val="202124"/>
                </a:solidFill>
                <a:effectLst/>
                <a:latin typeface="Arial" panose="020B0604020202020204" pitchFamily="34" charset="0"/>
                <a:cs typeface="Arial" panose="020B0604020202020204" pitchFamily="34" charset="0"/>
              </a:rPr>
              <a:t>Benefit guarantee, or the baseline amount of money to which recipients are entitled when they enroll in the program.</a:t>
            </a:r>
          </a:p>
          <a:p>
            <a:endParaRPr lang="en-US" b="0" i="0" dirty="0">
              <a:solidFill>
                <a:srgbClr val="202124"/>
              </a:solidFill>
              <a:effectLst/>
              <a:latin typeface="Calibri (Body)"/>
            </a:endParaRPr>
          </a:p>
          <a:p>
            <a:r>
              <a:rPr lang="en-US" dirty="0">
                <a:latin typeface="Arial" panose="020B0604020202020204" pitchFamily="34" charset="0"/>
                <a:cs typeface="Arial" panose="020B0604020202020204" pitchFamily="34" charset="0"/>
              </a:rPr>
              <a:t>Benefit reduction rate, the rate at which the baseline amount is reduced if recipients have other income.</a:t>
            </a:r>
          </a:p>
        </p:txBody>
      </p:sp>
      <p:pic>
        <p:nvPicPr>
          <p:cNvPr id="8" name="Picture 7" descr="Logo, company name&#10;&#10;Description automatically generated">
            <a:extLst>
              <a:ext uri="{FF2B5EF4-FFF2-40B4-BE49-F238E27FC236}">
                <a16:creationId xmlns:a16="http://schemas.microsoft.com/office/drawing/2014/main" id="{43059154-C957-ADB3-A52C-1B983A8C9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335" y="3963670"/>
            <a:ext cx="4428515" cy="2487930"/>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B404E83E-E71C-403C-E2CB-45C069C56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599" y="1876839"/>
            <a:ext cx="3648775" cy="2406650"/>
          </a:xfrm>
          <a:prstGeom prst="rect">
            <a:avLst/>
          </a:prstGeom>
        </p:spPr>
      </p:pic>
      <p:sp>
        <p:nvSpPr>
          <p:cNvPr id="2" name="Slide Number Placeholder 1"/>
          <p:cNvSpPr>
            <a:spLocks noGrp="1"/>
          </p:cNvSpPr>
          <p:nvPr>
            <p:ph type="sldNum" sz="quarter" idx="12"/>
          </p:nvPr>
        </p:nvSpPr>
        <p:spPr/>
        <p:txBody>
          <a:bodyPr/>
          <a:lstStyle/>
          <a:p>
            <a:fld id="{7C11B6C4-33E9-41D7-936C-54E9B66BA250}" type="slidenum">
              <a:rPr lang="en-US" smtClean="0"/>
              <a:t>6</a:t>
            </a:fld>
            <a:endParaRPr lang="en-US"/>
          </a:p>
        </p:txBody>
      </p:sp>
    </p:spTree>
    <p:extLst>
      <p:ext uri="{BB962C8B-B14F-4D97-AF65-F5344CB8AC3E}">
        <p14:creationId xmlns:p14="http://schemas.microsoft.com/office/powerpoint/2010/main" val="108552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9A8641-C80A-DE5A-CFC1-CA28F17B29BE}"/>
              </a:ext>
            </a:extLst>
          </p:cNvPr>
          <p:cNvPicPr>
            <a:picLocks noChangeAspect="1"/>
          </p:cNvPicPr>
          <p:nvPr/>
        </p:nvPicPr>
        <p:blipFill rotWithShape="1">
          <a:blip r:embed="rId2"/>
          <a:srcRect t="1717"/>
          <a:stretch/>
        </p:blipFill>
        <p:spPr>
          <a:xfrm>
            <a:off x="625765" y="2225040"/>
            <a:ext cx="4848448" cy="3344609"/>
          </a:xfrm>
          <a:prstGeom prst="rect">
            <a:avLst/>
          </a:prstGeom>
          <a:ln>
            <a:noFill/>
          </a:ln>
          <a:effectLst>
            <a:softEdge rad="112500"/>
          </a:effectLst>
        </p:spPr>
      </p:pic>
      <p:pic>
        <p:nvPicPr>
          <p:cNvPr id="5" name="Picture 4">
            <a:extLst>
              <a:ext uri="{FF2B5EF4-FFF2-40B4-BE49-F238E27FC236}">
                <a16:creationId xmlns:a16="http://schemas.microsoft.com/office/drawing/2014/main" id="{F9E4AB9A-2E90-ECA6-A87B-3EF66CDED77E}"/>
              </a:ext>
            </a:extLst>
          </p:cNvPr>
          <p:cNvPicPr>
            <a:picLocks noChangeAspect="1"/>
          </p:cNvPicPr>
          <p:nvPr/>
        </p:nvPicPr>
        <p:blipFill rotWithShape="1">
          <a:blip r:embed="rId3"/>
          <a:srcRect l="1559" t="2450"/>
          <a:stretch/>
        </p:blipFill>
        <p:spPr>
          <a:xfrm>
            <a:off x="6473769" y="2225040"/>
            <a:ext cx="4848448" cy="3344609"/>
          </a:xfrm>
          <a:prstGeom prst="rect">
            <a:avLst/>
          </a:prstGeom>
          <a:ln>
            <a:noFill/>
          </a:ln>
          <a:effectLst>
            <a:softEdge rad="112500"/>
          </a:effectLst>
        </p:spPr>
      </p:pic>
      <p:sp>
        <p:nvSpPr>
          <p:cNvPr id="6" name="TextBox 5">
            <a:extLst>
              <a:ext uri="{FF2B5EF4-FFF2-40B4-BE49-F238E27FC236}">
                <a16:creationId xmlns:a16="http://schemas.microsoft.com/office/drawing/2014/main" id="{AF3A1720-E603-3423-A5DD-D75B3B9F08D6}"/>
              </a:ext>
            </a:extLst>
          </p:cNvPr>
          <p:cNvSpPr txBox="1"/>
          <p:nvPr/>
        </p:nvSpPr>
        <p:spPr>
          <a:xfrm>
            <a:off x="2714709" y="1568549"/>
            <a:ext cx="8095671"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The Budget Constraint with TANF</a:t>
            </a:r>
          </a:p>
        </p:txBody>
      </p:sp>
      <p:sp>
        <p:nvSpPr>
          <p:cNvPr id="2" name="Slide Number Placeholder 1"/>
          <p:cNvSpPr>
            <a:spLocks noGrp="1"/>
          </p:cNvSpPr>
          <p:nvPr>
            <p:ph type="sldNum" sz="quarter" idx="12"/>
          </p:nvPr>
        </p:nvSpPr>
        <p:spPr/>
        <p:txBody>
          <a:bodyPr/>
          <a:lstStyle/>
          <a:p>
            <a:fld id="{7C11B6C4-33E9-41D7-936C-54E9B66BA250}" type="slidenum">
              <a:rPr lang="en-US" smtClean="0"/>
              <a:t>7</a:t>
            </a:fld>
            <a:endParaRPr lang="en-US"/>
          </a:p>
        </p:txBody>
      </p:sp>
    </p:spTree>
    <p:extLst>
      <p:ext uri="{BB962C8B-B14F-4D97-AF65-F5344CB8AC3E}">
        <p14:creationId xmlns:p14="http://schemas.microsoft.com/office/powerpoint/2010/main" val="199016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a:ln>
            <a:solidFill>
              <a:schemeClr val="accent1"/>
            </a:solidFill>
          </a:ln>
        </p:spPr>
      </p:pic>
      <p:sp>
        <p:nvSpPr>
          <p:cNvPr id="5" name="Rectangle 4"/>
          <p:cNvSpPr/>
          <p:nvPr/>
        </p:nvSpPr>
        <p:spPr>
          <a:xfrm>
            <a:off x="7937210" y="1929705"/>
            <a:ext cx="184730" cy="923330"/>
          </a:xfrm>
          <a:prstGeom prst="rect">
            <a:avLst/>
          </a:prstGeom>
          <a:noFill/>
        </p:spPr>
        <p:txBody>
          <a:bodyPr wrap="none" lIns="91440" tIns="45720" rIns="91440" bIns="45720">
            <a:spAutoFit/>
          </a:bodyPr>
          <a:lstStyle/>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438149" y="1562695"/>
            <a:ext cx="8862869" cy="1015663"/>
          </a:xfrm>
          <a:prstGeom prst="rect">
            <a:avLst/>
          </a:prstGeom>
          <a:noFill/>
        </p:spPr>
        <p:txBody>
          <a:bodyPr wrap="square" lIns="91440" tIns="45720" rIns="91440" bIns="45720">
            <a:spAutoFit/>
          </a:bodyPr>
          <a:lstStyle/>
          <a:p>
            <a:r>
              <a:rPr lang="en-CA" sz="3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2.4 Welfare Implications of Benefit Reduction:</a:t>
            </a:r>
          </a:p>
          <a:p>
            <a:r>
              <a:rPr lang="en-CA" sz="3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The TANF Example Continued</a:t>
            </a:r>
            <a:endParaRPr lang="en-US" sz="3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sp>
        <p:nvSpPr>
          <p:cNvPr id="7" name="Rectangle 6"/>
          <p:cNvSpPr/>
          <p:nvPr/>
        </p:nvSpPr>
        <p:spPr>
          <a:xfrm>
            <a:off x="514349" y="2852172"/>
            <a:ext cx="6753226" cy="1754326"/>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equilibrium and social welfare tools developed in Section 2.3 can be applied to evaluate the benefits and costs to society of reducing TANF benefits. The benefits are the improvement in efficiency from removing a barrier to labor supply by single mothers, raising single mothers’ labor supply and raising the size of the social surplus. </a:t>
            </a:r>
          </a:p>
        </p:txBody>
      </p:sp>
      <p:sp>
        <p:nvSpPr>
          <p:cNvPr id="3" name="Slide Number Placeholder 2"/>
          <p:cNvSpPr>
            <a:spLocks noGrp="1"/>
          </p:cNvSpPr>
          <p:nvPr>
            <p:ph type="sldNum" sz="quarter" idx="12"/>
          </p:nvPr>
        </p:nvSpPr>
        <p:spPr/>
        <p:txBody>
          <a:bodyPr/>
          <a:lstStyle/>
          <a:p>
            <a:fld id="{7C11B6C4-33E9-41D7-936C-54E9B66BA250}" type="slidenum">
              <a:rPr lang="en-US" smtClean="0"/>
              <a:t>8</a:t>
            </a:fld>
            <a:endParaRPr lang="en-US"/>
          </a:p>
        </p:txBody>
      </p:sp>
    </p:spTree>
    <p:extLst>
      <p:ext uri="{BB962C8B-B14F-4D97-AF65-F5344CB8AC3E}">
        <p14:creationId xmlns:p14="http://schemas.microsoft.com/office/powerpoint/2010/main" val="3177862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582" y="2628037"/>
            <a:ext cx="4338493" cy="2308324"/>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can apply the tools of welfare analysis to model the welfare </a:t>
            </a:r>
            <a:r>
              <a:rPr lang="en-US" dirty="0" err="1">
                <a:latin typeface="Arial" panose="020B0604020202020204" pitchFamily="34" charset="0"/>
                <a:cs typeface="Arial" panose="020B0604020202020204" pitchFamily="34" charset="0"/>
              </a:rPr>
              <a:t>impli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cations</a:t>
            </a:r>
            <a:r>
              <a:rPr lang="en-US" dirty="0">
                <a:latin typeface="Arial" panose="020B0604020202020204" pitchFamily="34" charset="0"/>
                <a:cs typeface="Arial" panose="020B0604020202020204" pitchFamily="34" charset="0"/>
              </a:rPr>
              <a:t> of cutting TANF benefits. Figure 2-17 shows the market for labor services by single mothers. The price of labor, the wage (W ), is on the vertical axis; the amount of hours worked in aggregate in the market (H) is on the horizontal axis</a:t>
            </a:r>
          </a:p>
        </p:txBody>
      </p:sp>
      <p:sp>
        <p:nvSpPr>
          <p:cNvPr id="3" name="Rectangle 2"/>
          <p:cNvSpPr/>
          <p:nvPr/>
        </p:nvSpPr>
        <p:spPr>
          <a:xfrm>
            <a:off x="341294" y="1704707"/>
            <a:ext cx="4224233" cy="923330"/>
          </a:xfrm>
          <a:prstGeom prst="rect">
            <a:avLst/>
          </a:prstGeom>
          <a:noFill/>
        </p:spPr>
        <p:txBody>
          <a:bodyPr wrap="none" lIns="91440" tIns="45720" rIns="91440" bIns="45720">
            <a:spAutoFit/>
          </a:bodyPr>
          <a:lstStyle/>
          <a:p>
            <a:pPr algn="ctr"/>
            <a:r>
              <a:rPr lang="en-CA"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3. Efficiency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6" y="1709172"/>
            <a:ext cx="5857874" cy="3311188"/>
          </a:xfrm>
          <a:prstGeom prst="rect">
            <a:avLst/>
          </a:prstGeom>
        </p:spPr>
      </p:pic>
      <p:sp>
        <p:nvSpPr>
          <p:cNvPr id="5" name="Slide Number Placeholder 4"/>
          <p:cNvSpPr>
            <a:spLocks noGrp="1"/>
          </p:cNvSpPr>
          <p:nvPr>
            <p:ph type="sldNum" sz="quarter" idx="12"/>
          </p:nvPr>
        </p:nvSpPr>
        <p:spPr/>
        <p:txBody>
          <a:bodyPr/>
          <a:lstStyle/>
          <a:p>
            <a:fld id="{7C11B6C4-33E9-41D7-936C-54E9B66BA250}" type="slidenum">
              <a:rPr lang="en-US" smtClean="0"/>
              <a:t>9</a:t>
            </a:fld>
            <a:endParaRPr lang="en-US"/>
          </a:p>
        </p:txBody>
      </p:sp>
    </p:spTree>
    <p:extLst>
      <p:ext uri="{BB962C8B-B14F-4D97-AF65-F5344CB8AC3E}">
        <p14:creationId xmlns:p14="http://schemas.microsoft.com/office/powerpoint/2010/main" val="877623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FZShuTi"/>
        <a:font script="Hebr" typeface="FZShuT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FZShu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1095</Words>
  <Application>Microsoft Office PowerPoint</Application>
  <PresentationFormat>Widescreen</PresentationFormat>
  <Paragraphs>96</Paragraphs>
  <Slides>25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(Body)</vt:lpstr>
      <vt:lpstr>Calibri Light</vt:lpstr>
      <vt:lpstr>Cambria Math</vt:lpstr>
      <vt:lpstr>FZShuTi</vt:lpstr>
      <vt:lpstr>HelveticaNeueLTStd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Cryptocurrencies and  Central bank Digital Currencies</dc:title>
  <dc:creator>Thanh Dat Le</dc:creator>
  <cp:lastModifiedBy>Admin</cp:lastModifiedBy>
  <cp:revision>710</cp:revision>
  <dcterms:created xsi:type="dcterms:W3CDTF">2021-08-30T16:41:00Z</dcterms:created>
  <dcterms:modified xsi:type="dcterms:W3CDTF">2022-05-23T15:34:44Z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FC81CA70153245E38B7B233B25B046C5</vt:lpwstr>
  </property>
  <property fmtid="{D5CDD505-2E9C-101B-9397-08002B2CF9AE}" pid="3" name="KSOProductBuildVer">
    <vt:lpwstr>1033-11.2.0.10323</vt:lpwstr>
  </property>
</Properties>
</file>