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01" r:id="rId3"/>
    <p:sldId id="604" r:id="rId4"/>
    <p:sldId id="612" r:id="rId5"/>
    <p:sldId id="611" r:id="rId6"/>
    <p:sldId id="610" r:id="rId7"/>
    <p:sldId id="599" r:id="rId8"/>
    <p:sldId id="598" r:id="rId9"/>
    <p:sldId id="609" r:id="rId10"/>
    <p:sldId id="576" r:id="rId11"/>
    <p:sldId id="608" r:id="rId12"/>
    <p:sldId id="607" r:id="rId13"/>
    <p:sldId id="606" r:id="rId14"/>
    <p:sldId id="481" r:id="rId15"/>
    <p:sldId id="605" r:id="rId16"/>
    <p:sldId id="501" r:id="rId17"/>
    <p:sldId id="482" r:id="rId18"/>
    <p:sldId id="558" r:id="rId19"/>
    <p:sldId id="595" r:id="rId20"/>
    <p:sldId id="483" r:id="rId21"/>
    <p:sldId id="484" r:id="rId22"/>
    <p:sldId id="603" r:id="rId23"/>
    <p:sldId id="559" r:id="rId24"/>
    <p:sldId id="613" r:id="rId25"/>
    <p:sldId id="614" r:id="rId26"/>
    <p:sldId id="615" r:id="rId27"/>
    <p:sldId id="616" r:id="rId28"/>
    <p:sldId id="617" r:id="rId29"/>
    <p:sldId id="618" r:id="rId30"/>
    <p:sldId id="318" r:id="rId31"/>
    <p:sldId id="6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8" autoAdjust="0"/>
  </p:normalViewPr>
  <p:slideViewPr>
    <p:cSldViewPr snapToGrid="0">
      <p:cViewPr>
        <p:scale>
          <a:sx n="75" d="100"/>
          <a:sy n="75" d="100"/>
        </p:scale>
        <p:origin x="75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39DE2-3494-4D68-A28D-B9E858E5C2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F0EE0F-8634-40CD-A752-66ACBA7236E8}">
      <dgm:prSet/>
      <dgm:spPr/>
      <dgm:t>
        <a:bodyPr/>
        <a:lstStyle/>
        <a:p>
          <a:r>
            <a:rPr lang="en-US"/>
            <a:t>A little warm-up </a:t>
          </a:r>
        </a:p>
      </dgm:t>
    </dgm:pt>
    <dgm:pt modelId="{51480164-EBAC-4F40-B930-F1B684330726}" type="parTrans" cxnId="{569740C5-8714-4470-8C51-0A173B6B37DF}">
      <dgm:prSet/>
      <dgm:spPr/>
      <dgm:t>
        <a:bodyPr/>
        <a:lstStyle/>
        <a:p>
          <a:endParaRPr lang="en-US"/>
        </a:p>
      </dgm:t>
    </dgm:pt>
    <dgm:pt modelId="{0930161B-C31A-4969-BABA-51D23CCB9EF6}" type="sibTrans" cxnId="{569740C5-8714-4470-8C51-0A173B6B37DF}">
      <dgm:prSet/>
      <dgm:spPr/>
      <dgm:t>
        <a:bodyPr/>
        <a:lstStyle/>
        <a:p>
          <a:endParaRPr lang="en-US"/>
        </a:p>
      </dgm:t>
    </dgm:pt>
    <dgm:pt modelId="{7998649F-A9E1-42A0-BD07-07773B66A58F}">
      <dgm:prSet/>
      <dgm:spPr/>
      <dgm:t>
        <a:bodyPr/>
        <a:lstStyle/>
        <a:p>
          <a:r>
            <a:rPr lang="en-US"/>
            <a:t>Overview of Decision Tree with an example</a:t>
          </a:r>
        </a:p>
      </dgm:t>
    </dgm:pt>
    <dgm:pt modelId="{86549F55-776C-416D-9F8B-D0FE424544CF}" type="parTrans" cxnId="{966868E7-5C40-4800-BE96-3F56D83B8F1B}">
      <dgm:prSet/>
      <dgm:spPr/>
      <dgm:t>
        <a:bodyPr/>
        <a:lstStyle/>
        <a:p>
          <a:endParaRPr lang="en-US"/>
        </a:p>
      </dgm:t>
    </dgm:pt>
    <dgm:pt modelId="{ED4A3011-077A-49CD-B4B9-54AE363210C2}" type="sibTrans" cxnId="{966868E7-5C40-4800-BE96-3F56D83B8F1B}">
      <dgm:prSet/>
      <dgm:spPr/>
      <dgm:t>
        <a:bodyPr/>
        <a:lstStyle/>
        <a:p>
          <a:endParaRPr lang="en-US"/>
        </a:p>
      </dgm:t>
    </dgm:pt>
    <dgm:pt modelId="{A62C3881-28F1-4E94-8B07-FFFB02B50FB7}">
      <dgm:prSet/>
      <dgm:spPr/>
      <dgm:t>
        <a:bodyPr/>
        <a:lstStyle/>
        <a:p>
          <a:r>
            <a:rPr lang="en-US"/>
            <a:t>How does it work</a:t>
          </a:r>
        </a:p>
      </dgm:t>
    </dgm:pt>
    <dgm:pt modelId="{B6655F97-A875-4CC6-9065-5B2CAAA703C0}" type="parTrans" cxnId="{BE9422A2-57BD-475D-8C74-DE10F9E042B4}">
      <dgm:prSet/>
      <dgm:spPr/>
      <dgm:t>
        <a:bodyPr/>
        <a:lstStyle/>
        <a:p>
          <a:endParaRPr lang="en-US"/>
        </a:p>
      </dgm:t>
    </dgm:pt>
    <dgm:pt modelId="{E907C0B0-1ED5-4BAD-8002-2A226CCD650A}" type="sibTrans" cxnId="{BE9422A2-57BD-475D-8C74-DE10F9E042B4}">
      <dgm:prSet/>
      <dgm:spPr/>
      <dgm:t>
        <a:bodyPr/>
        <a:lstStyle/>
        <a:p>
          <a:endParaRPr lang="en-US"/>
        </a:p>
      </dgm:t>
    </dgm:pt>
    <dgm:pt modelId="{AFE1D86B-FD86-4749-A2CC-DF340B87E35C}">
      <dgm:prSet/>
      <dgm:spPr/>
      <dgm:t>
        <a:bodyPr/>
        <a:lstStyle/>
        <a:p>
          <a:r>
            <a:rPr lang="en-US"/>
            <a:t>Attribute Selection Measure</a:t>
          </a:r>
        </a:p>
      </dgm:t>
    </dgm:pt>
    <dgm:pt modelId="{B75F0762-FD4C-421F-92C7-042B7EE5A45D}" type="parTrans" cxnId="{11452CED-6502-457D-9754-31E6574D8515}">
      <dgm:prSet/>
      <dgm:spPr/>
      <dgm:t>
        <a:bodyPr/>
        <a:lstStyle/>
        <a:p>
          <a:endParaRPr lang="en-US"/>
        </a:p>
      </dgm:t>
    </dgm:pt>
    <dgm:pt modelId="{397DE436-9510-4F47-B7B4-50A4D3866D4F}" type="sibTrans" cxnId="{11452CED-6502-457D-9754-31E6574D8515}">
      <dgm:prSet/>
      <dgm:spPr/>
      <dgm:t>
        <a:bodyPr/>
        <a:lstStyle/>
        <a:p>
          <a:endParaRPr lang="en-US"/>
        </a:p>
      </dgm:t>
    </dgm:pt>
    <dgm:pt modelId="{2D6ABF85-2DFF-46C5-912D-3A1740864775}">
      <dgm:prSet/>
      <dgm:spPr/>
      <dgm:t>
        <a:bodyPr/>
        <a:lstStyle/>
        <a:p>
          <a:r>
            <a:rPr lang="en-US"/>
            <a:t>Gain Ratio</a:t>
          </a:r>
        </a:p>
      </dgm:t>
    </dgm:pt>
    <dgm:pt modelId="{33AA6088-2776-4D3C-8C9C-1D8706929A9C}" type="parTrans" cxnId="{1BFB9E1A-CD93-4F53-8583-EB27B701CF86}">
      <dgm:prSet/>
      <dgm:spPr/>
      <dgm:t>
        <a:bodyPr/>
        <a:lstStyle/>
        <a:p>
          <a:endParaRPr lang="en-US"/>
        </a:p>
      </dgm:t>
    </dgm:pt>
    <dgm:pt modelId="{7F6DE0A0-8DB8-45E7-81C5-7A4FA600D9FC}" type="sibTrans" cxnId="{1BFB9E1A-CD93-4F53-8583-EB27B701CF86}">
      <dgm:prSet/>
      <dgm:spPr/>
      <dgm:t>
        <a:bodyPr/>
        <a:lstStyle/>
        <a:p>
          <a:endParaRPr lang="en-US"/>
        </a:p>
      </dgm:t>
    </dgm:pt>
    <dgm:pt modelId="{D7BACD72-DB2D-48FE-BF77-A1D8B9161D6D}">
      <dgm:prSet/>
      <dgm:spPr/>
      <dgm:t>
        <a:bodyPr/>
        <a:lstStyle/>
        <a:p>
          <a:r>
            <a:rPr lang="en-US"/>
            <a:t>Entropy</a:t>
          </a:r>
        </a:p>
      </dgm:t>
    </dgm:pt>
    <dgm:pt modelId="{89693768-A891-4A74-B376-BDF17273AFCC}" type="parTrans" cxnId="{E42B8D4B-E007-4982-91B4-921DB91FC851}">
      <dgm:prSet/>
      <dgm:spPr/>
      <dgm:t>
        <a:bodyPr/>
        <a:lstStyle/>
        <a:p>
          <a:endParaRPr lang="en-US"/>
        </a:p>
      </dgm:t>
    </dgm:pt>
    <dgm:pt modelId="{D6270D3E-960D-41D8-94CA-C7F74D8901D0}" type="sibTrans" cxnId="{E42B8D4B-E007-4982-91B4-921DB91FC851}">
      <dgm:prSet/>
      <dgm:spPr/>
      <dgm:t>
        <a:bodyPr/>
        <a:lstStyle/>
        <a:p>
          <a:endParaRPr lang="en-US"/>
        </a:p>
      </dgm:t>
    </dgm:pt>
    <dgm:pt modelId="{E4CE82F8-54DC-405B-B4CF-3F951F8C0156}">
      <dgm:prSet/>
      <dgm:spPr/>
      <dgm:t>
        <a:bodyPr/>
        <a:lstStyle/>
        <a:p>
          <a:r>
            <a:rPr lang="en-US"/>
            <a:t>Short exercise on Python</a:t>
          </a:r>
        </a:p>
      </dgm:t>
    </dgm:pt>
    <dgm:pt modelId="{A585B975-70EF-4BB1-AAC0-282812C0805C}" type="parTrans" cxnId="{76B28CA8-F003-43AB-A1AD-E0EE9ABC71AF}">
      <dgm:prSet/>
      <dgm:spPr/>
      <dgm:t>
        <a:bodyPr/>
        <a:lstStyle/>
        <a:p>
          <a:endParaRPr lang="en-US"/>
        </a:p>
      </dgm:t>
    </dgm:pt>
    <dgm:pt modelId="{A6DD17A7-8A48-4F9D-934C-69EFB91FB135}" type="sibTrans" cxnId="{76B28CA8-F003-43AB-A1AD-E0EE9ABC71AF}">
      <dgm:prSet/>
      <dgm:spPr/>
      <dgm:t>
        <a:bodyPr/>
        <a:lstStyle/>
        <a:p>
          <a:endParaRPr lang="en-US"/>
        </a:p>
      </dgm:t>
    </dgm:pt>
    <dgm:pt modelId="{6776CB2D-C52C-41D2-A476-6789A609492A}">
      <dgm:prSet/>
      <dgm:spPr/>
      <dgm:t>
        <a:bodyPr/>
        <a:lstStyle/>
        <a:p>
          <a:r>
            <a:rPr lang="en-US"/>
            <a:t>Practices Projects </a:t>
          </a:r>
        </a:p>
      </dgm:t>
    </dgm:pt>
    <dgm:pt modelId="{B399A385-3013-4A00-932C-5B7E82CB8EB6}" type="parTrans" cxnId="{D70DF6DB-FECF-406D-B5A9-2CD8F2FFFCBD}">
      <dgm:prSet/>
      <dgm:spPr/>
      <dgm:t>
        <a:bodyPr/>
        <a:lstStyle/>
        <a:p>
          <a:endParaRPr lang="en-US"/>
        </a:p>
      </dgm:t>
    </dgm:pt>
    <dgm:pt modelId="{8C0ACDE7-1607-4007-93C1-E961CEE9F6D6}" type="sibTrans" cxnId="{D70DF6DB-FECF-406D-B5A9-2CD8F2FFFCBD}">
      <dgm:prSet/>
      <dgm:spPr/>
      <dgm:t>
        <a:bodyPr/>
        <a:lstStyle/>
        <a:p>
          <a:endParaRPr lang="en-US"/>
        </a:p>
      </dgm:t>
    </dgm:pt>
    <dgm:pt modelId="{5702F9C0-7223-4AFA-AF96-3DB23F61A488}" type="pres">
      <dgm:prSet presAssocID="{4D939DE2-3494-4D68-A28D-B9E858E5C2AF}" presName="linear" presStyleCnt="0">
        <dgm:presLayoutVars>
          <dgm:dir/>
          <dgm:animLvl val="lvl"/>
          <dgm:resizeHandles val="exact"/>
        </dgm:presLayoutVars>
      </dgm:prSet>
      <dgm:spPr/>
    </dgm:pt>
    <dgm:pt modelId="{CECCEFC2-80F0-4661-9BB2-AD80D69E1A7B}" type="pres">
      <dgm:prSet presAssocID="{28F0EE0F-8634-40CD-A752-66ACBA7236E8}" presName="parentLin" presStyleCnt="0"/>
      <dgm:spPr/>
    </dgm:pt>
    <dgm:pt modelId="{EC96CC1F-4A63-4528-AD87-5EF054740E91}" type="pres">
      <dgm:prSet presAssocID="{28F0EE0F-8634-40CD-A752-66ACBA7236E8}" presName="parentLeftMargin" presStyleLbl="node1" presStyleIdx="0" presStyleCnt="4"/>
      <dgm:spPr/>
    </dgm:pt>
    <dgm:pt modelId="{97381C4B-E9CA-4630-B297-32160BA58F98}" type="pres">
      <dgm:prSet presAssocID="{28F0EE0F-8634-40CD-A752-66ACBA7236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DBBC75-C603-4884-920E-383DE8B91412}" type="pres">
      <dgm:prSet presAssocID="{28F0EE0F-8634-40CD-A752-66ACBA7236E8}" presName="negativeSpace" presStyleCnt="0"/>
      <dgm:spPr/>
    </dgm:pt>
    <dgm:pt modelId="{2EADB6A4-0F39-4A3D-ABE4-8FF1CE9DAE35}" type="pres">
      <dgm:prSet presAssocID="{28F0EE0F-8634-40CD-A752-66ACBA7236E8}" presName="childText" presStyleLbl="conFgAcc1" presStyleIdx="0" presStyleCnt="4">
        <dgm:presLayoutVars>
          <dgm:bulletEnabled val="1"/>
        </dgm:presLayoutVars>
      </dgm:prSet>
      <dgm:spPr/>
    </dgm:pt>
    <dgm:pt modelId="{8BC43060-4404-49FF-AC96-A39F548FA321}" type="pres">
      <dgm:prSet presAssocID="{0930161B-C31A-4969-BABA-51D23CCB9EF6}" presName="spaceBetweenRectangles" presStyleCnt="0"/>
      <dgm:spPr/>
    </dgm:pt>
    <dgm:pt modelId="{4AF72F11-08F6-40F4-AAD1-00BB6427BF3D}" type="pres">
      <dgm:prSet presAssocID="{7998649F-A9E1-42A0-BD07-07773B66A58F}" presName="parentLin" presStyleCnt="0"/>
      <dgm:spPr/>
    </dgm:pt>
    <dgm:pt modelId="{F494C6D3-CA78-4810-BBFA-ECB5B6CCC567}" type="pres">
      <dgm:prSet presAssocID="{7998649F-A9E1-42A0-BD07-07773B66A58F}" presName="parentLeftMargin" presStyleLbl="node1" presStyleIdx="0" presStyleCnt="4"/>
      <dgm:spPr/>
    </dgm:pt>
    <dgm:pt modelId="{8D00484E-6FE3-4B3B-8555-68F80E524B4B}" type="pres">
      <dgm:prSet presAssocID="{7998649F-A9E1-42A0-BD07-07773B66A5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7080E6-FD84-4619-9DD5-9BF4DAD71AE1}" type="pres">
      <dgm:prSet presAssocID="{7998649F-A9E1-42A0-BD07-07773B66A58F}" presName="negativeSpace" presStyleCnt="0"/>
      <dgm:spPr/>
    </dgm:pt>
    <dgm:pt modelId="{A98FB8DA-8567-465D-9A38-B502DAE494B2}" type="pres">
      <dgm:prSet presAssocID="{7998649F-A9E1-42A0-BD07-07773B66A58F}" presName="childText" presStyleLbl="conFgAcc1" presStyleIdx="1" presStyleCnt="4">
        <dgm:presLayoutVars>
          <dgm:bulletEnabled val="1"/>
        </dgm:presLayoutVars>
      </dgm:prSet>
      <dgm:spPr/>
    </dgm:pt>
    <dgm:pt modelId="{B2DDC5DE-B83A-4518-B1CD-A6E7366B5178}" type="pres">
      <dgm:prSet presAssocID="{ED4A3011-077A-49CD-B4B9-54AE363210C2}" presName="spaceBetweenRectangles" presStyleCnt="0"/>
      <dgm:spPr/>
    </dgm:pt>
    <dgm:pt modelId="{68F1F745-87CA-4046-B8FD-B82C89A47303}" type="pres">
      <dgm:prSet presAssocID="{E4CE82F8-54DC-405B-B4CF-3F951F8C0156}" presName="parentLin" presStyleCnt="0"/>
      <dgm:spPr/>
    </dgm:pt>
    <dgm:pt modelId="{AC3436EA-B27E-4E06-B3AA-7060BAF4DDA1}" type="pres">
      <dgm:prSet presAssocID="{E4CE82F8-54DC-405B-B4CF-3F951F8C0156}" presName="parentLeftMargin" presStyleLbl="node1" presStyleIdx="1" presStyleCnt="4"/>
      <dgm:spPr/>
    </dgm:pt>
    <dgm:pt modelId="{6A13C388-4346-40DB-AD5E-79C135F870FF}" type="pres">
      <dgm:prSet presAssocID="{E4CE82F8-54DC-405B-B4CF-3F951F8C01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24825-C12D-4355-A561-0B68B2020473}" type="pres">
      <dgm:prSet presAssocID="{E4CE82F8-54DC-405B-B4CF-3F951F8C0156}" presName="negativeSpace" presStyleCnt="0"/>
      <dgm:spPr/>
    </dgm:pt>
    <dgm:pt modelId="{48E0EAB4-0403-4E2B-9647-A40C5F159BE1}" type="pres">
      <dgm:prSet presAssocID="{E4CE82F8-54DC-405B-B4CF-3F951F8C0156}" presName="childText" presStyleLbl="conFgAcc1" presStyleIdx="2" presStyleCnt="4">
        <dgm:presLayoutVars>
          <dgm:bulletEnabled val="1"/>
        </dgm:presLayoutVars>
      </dgm:prSet>
      <dgm:spPr/>
    </dgm:pt>
    <dgm:pt modelId="{EA066B7D-4135-4DA4-8794-BEF832773CD9}" type="pres">
      <dgm:prSet presAssocID="{A6DD17A7-8A48-4F9D-934C-69EFB91FB135}" presName="spaceBetweenRectangles" presStyleCnt="0"/>
      <dgm:spPr/>
    </dgm:pt>
    <dgm:pt modelId="{52C2C866-5117-4BC0-B0D5-0628D2502906}" type="pres">
      <dgm:prSet presAssocID="{6776CB2D-C52C-41D2-A476-6789A609492A}" presName="parentLin" presStyleCnt="0"/>
      <dgm:spPr/>
    </dgm:pt>
    <dgm:pt modelId="{51ACC6DF-9FEA-41CA-B94E-907BAC7FF884}" type="pres">
      <dgm:prSet presAssocID="{6776CB2D-C52C-41D2-A476-6789A609492A}" presName="parentLeftMargin" presStyleLbl="node1" presStyleIdx="2" presStyleCnt="4"/>
      <dgm:spPr/>
    </dgm:pt>
    <dgm:pt modelId="{9FC5B30F-BA79-4537-B30E-A56498C331F1}" type="pres">
      <dgm:prSet presAssocID="{6776CB2D-C52C-41D2-A476-6789A609492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A292E5-C110-48A8-8A4C-571A200A98D5}" type="pres">
      <dgm:prSet presAssocID="{6776CB2D-C52C-41D2-A476-6789A609492A}" presName="negativeSpace" presStyleCnt="0"/>
      <dgm:spPr/>
    </dgm:pt>
    <dgm:pt modelId="{8721C58D-9DD5-4485-B9CE-E279290DB022}" type="pres">
      <dgm:prSet presAssocID="{6776CB2D-C52C-41D2-A476-6789A60949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9C3C906-9211-4C08-9BF8-738C6295A0A0}" type="presOf" srcId="{D7BACD72-DB2D-48FE-BF77-A1D8B9161D6D}" destId="{A98FB8DA-8567-465D-9A38-B502DAE494B2}" srcOrd="0" destOrd="3" presId="urn:microsoft.com/office/officeart/2005/8/layout/list1"/>
    <dgm:cxn modelId="{1BFB9E1A-CD93-4F53-8583-EB27B701CF86}" srcId="{7998649F-A9E1-42A0-BD07-07773B66A58F}" destId="{2D6ABF85-2DFF-46C5-912D-3A1740864775}" srcOrd="2" destOrd="0" parTransId="{33AA6088-2776-4D3C-8C9C-1D8706929A9C}" sibTransId="{7F6DE0A0-8DB8-45E7-81C5-7A4FA600D9FC}"/>
    <dgm:cxn modelId="{B2ECB722-5C64-4CA7-9D9D-877F7EBF46DB}" type="presOf" srcId="{2D6ABF85-2DFF-46C5-912D-3A1740864775}" destId="{A98FB8DA-8567-465D-9A38-B502DAE494B2}" srcOrd="0" destOrd="2" presId="urn:microsoft.com/office/officeart/2005/8/layout/list1"/>
    <dgm:cxn modelId="{DF209726-25A5-41C0-A2D1-80F87C890EC5}" type="presOf" srcId="{28F0EE0F-8634-40CD-A752-66ACBA7236E8}" destId="{97381C4B-E9CA-4630-B297-32160BA58F98}" srcOrd="1" destOrd="0" presId="urn:microsoft.com/office/officeart/2005/8/layout/list1"/>
    <dgm:cxn modelId="{63849E26-2733-4477-94C5-F5013BB618AD}" type="presOf" srcId="{4D939DE2-3494-4D68-A28D-B9E858E5C2AF}" destId="{5702F9C0-7223-4AFA-AF96-3DB23F61A488}" srcOrd="0" destOrd="0" presId="urn:microsoft.com/office/officeart/2005/8/layout/list1"/>
    <dgm:cxn modelId="{B9258039-2E6A-4AFA-9C55-5D6D5DB3EF02}" type="presOf" srcId="{6776CB2D-C52C-41D2-A476-6789A609492A}" destId="{9FC5B30F-BA79-4537-B30E-A56498C331F1}" srcOrd="1" destOrd="0" presId="urn:microsoft.com/office/officeart/2005/8/layout/list1"/>
    <dgm:cxn modelId="{072DAE3D-6567-42CA-BF4A-57F8D79BD5E6}" type="presOf" srcId="{6776CB2D-C52C-41D2-A476-6789A609492A}" destId="{51ACC6DF-9FEA-41CA-B94E-907BAC7FF884}" srcOrd="0" destOrd="0" presId="urn:microsoft.com/office/officeart/2005/8/layout/list1"/>
    <dgm:cxn modelId="{9E4F6941-A27F-4729-84B1-E6BE7CE3EFA6}" type="presOf" srcId="{7998649F-A9E1-42A0-BD07-07773B66A58F}" destId="{F494C6D3-CA78-4810-BBFA-ECB5B6CCC567}" srcOrd="0" destOrd="0" presId="urn:microsoft.com/office/officeart/2005/8/layout/list1"/>
    <dgm:cxn modelId="{F4175B4A-C64F-4273-925F-EB322A58CD2F}" type="presOf" srcId="{AFE1D86B-FD86-4749-A2CC-DF340B87E35C}" destId="{A98FB8DA-8567-465D-9A38-B502DAE494B2}" srcOrd="0" destOrd="1" presId="urn:microsoft.com/office/officeart/2005/8/layout/list1"/>
    <dgm:cxn modelId="{E42B8D4B-E007-4982-91B4-921DB91FC851}" srcId="{7998649F-A9E1-42A0-BD07-07773B66A58F}" destId="{D7BACD72-DB2D-48FE-BF77-A1D8B9161D6D}" srcOrd="3" destOrd="0" parTransId="{89693768-A891-4A74-B376-BDF17273AFCC}" sibTransId="{D6270D3E-960D-41D8-94CA-C7F74D8901D0}"/>
    <dgm:cxn modelId="{105C146C-FD09-4D56-907F-E16FB0FB20CD}" type="presOf" srcId="{E4CE82F8-54DC-405B-B4CF-3F951F8C0156}" destId="{AC3436EA-B27E-4E06-B3AA-7060BAF4DDA1}" srcOrd="0" destOrd="0" presId="urn:microsoft.com/office/officeart/2005/8/layout/list1"/>
    <dgm:cxn modelId="{9840C88C-7712-4D6B-B1A9-7AE31627CD70}" type="presOf" srcId="{7998649F-A9E1-42A0-BD07-07773B66A58F}" destId="{8D00484E-6FE3-4B3B-8555-68F80E524B4B}" srcOrd="1" destOrd="0" presId="urn:microsoft.com/office/officeart/2005/8/layout/list1"/>
    <dgm:cxn modelId="{BE9422A2-57BD-475D-8C74-DE10F9E042B4}" srcId="{7998649F-A9E1-42A0-BD07-07773B66A58F}" destId="{A62C3881-28F1-4E94-8B07-FFFB02B50FB7}" srcOrd="0" destOrd="0" parTransId="{B6655F97-A875-4CC6-9065-5B2CAAA703C0}" sibTransId="{E907C0B0-1ED5-4BAD-8002-2A226CCD650A}"/>
    <dgm:cxn modelId="{76B28CA8-F003-43AB-A1AD-E0EE9ABC71AF}" srcId="{4D939DE2-3494-4D68-A28D-B9E858E5C2AF}" destId="{E4CE82F8-54DC-405B-B4CF-3F951F8C0156}" srcOrd="2" destOrd="0" parTransId="{A585B975-70EF-4BB1-AAC0-282812C0805C}" sibTransId="{A6DD17A7-8A48-4F9D-934C-69EFB91FB135}"/>
    <dgm:cxn modelId="{4766ABBD-9EC1-48CB-B64D-B3F08A157D12}" type="presOf" srcId="{A62C3881-28F1-4E94-8B07-FFFB02B50FB7}" destId="{A98FB8DA-8567-465D-9A38-B502DAE494B2}" srcOrd="0" destOrd="0" presId="urn:microsoft.com/office/officeart/2005/8/layout/list1"/>
    <dgm:cxn modelId="{569740C5-8714-4470-8C51-0A173B6B37DF}" srcId="{4D939DE2-3494-4D68-A28D-B9E858E5C2AF}" destId="{28F0EE0F-8634-40CD-A752-66ACBA7236E8}" srcOrd="0" destOrd="0" parTransId="{51480164-EBAC-4F40-B930-F1B684330726}" sibTransId="{0930161B-C31A-4969-BABA-51D23CCB9EF6}"/>
    <dgm:cxn modelId="{D70DF6DB-FECF-406D-B5A9-2CD8F2FFFCBD}" srcId="{4D939DE2-3494-4D68-A28D-B9E858E5C2AF}" destId="{6776CB2D-C52C-41D2-A476-6789A609492A}" srcOrd="3" destOrd="0" parTransId="{B399A385-3013-4A00-932C-5B7E82CB8EB6}" sibTransId="{8C0ACDE7-1607-4007-93C1-E961CEE9F6D6}"/>
    <dgm:cxn modelId="{966868E7-5C40-4800-BE96-3F56D83B8F1B}" srcId="{4D939DE2-3494-4D68-A28D-B9E858E5C2AF}" destId="{7998649F-A9E1-42A0-BD07-07773B66A58F}" srcOrd="1" destOrd="0" parTransId="{86549F55-776C-416D-9F8B-D0FE424544CF}" sibTransId="{ED4A3011-077A-49CD-B4B9-54AE363210C2}"/>
    <dgm:cxn modelId="{11452CED-6502-457D-9754-31E6574D8515}" srcId="{7998649F-A9E1-42A0-BD07-07773B66A58F}" destId="{AFE1D86B-FD86-4749-A2CC-DF340B87E35C}" srcOrd="1" destOrd="0" parTransId="{B75F0762-FD4C-421F-92C7-042B7EE5A45D}" sibTransId="{397DE436-9510-4F47-B7B4-50A4D3866D4F}"/>
    <dgm:cxn modelId="{E96BADF8-5AC9-42BD-A4EF-7A9F9FC9F3CD}" type="presOf" srcId="{E4CE82F8-54DC-405B-B4CF-3F951F8C0156}" destId="{6A13C388-4346-40DB-AD5E-79C135F870FF}" srcOrd="1" destOrd="0" presId="urn:microsoft.com/office/officeart/2005/8/layout/list1"/>
    <dgm:cxn modelId="{F1F384FC-05B1-4D4A-A2DB-C3990B94CDFA}" type="presOf" srcId="{28F0EE0F-8634-40CD-A752-66ACBA7236E8}" destId="{EC96CC1F-4A63-4528-AD87-5EF054740E91}" srcOrd="0" destOrd="0" presId="urn:microsoft.com/office/officeart/2005/8/layout/list1"/>
    <dgm:cxn modelId="{6B2B2494-083F-4D58-816A-9B9FADD3A54C}" type="presParOf" srcId="{5702F9C0-7223-4AFA-AF96-3DB23F61A488}" destId="{CECCEFC2-80F0-4661-9BB2-AD80D69E1A7B}" srcOrd="0" destOrd="0" presId="urn:microsoft.com/office/officeart/2005/8/layout/list1"/>
    <dgm:cxn modelId="{01BC4DE0-47D9-4035-9B33-933B1457E424}" type="presParOf" srcId="{CECCEFC2-80F0-4661-9BB2-AD80D69E1A7B}" destId="{EC96CC1F-4A63-4528-AD87-5EF054740E91}" srcOrd="0" destOrd="0" presId="urn:microsoft.com/office/officeart/2005/8/layout/list1"/>
    <dgm:cxn modelId="{4A1983E0-4195-4B0E-A42F-9CBF7214806A}" type="presParOf" srcId="{CECCEFC2-80F0-4661-9BB2-AD80D69E1A7B}" destId="{97381C4B-E9CA-4630-B297-32160BA58F98}" srcOrd="1" destOrd="0" presId="urn:microsoft.com/office/officeart/2005/8/layout/list1"/>
    <dgm:cxn modelId="{26306CEF-04F1-4B5D-A4EC-1596FF06C1FD}" type="presParOf" srcId="{5702F9C0-7223-4AFA-AF96-3DB23F61A488}" destId="{4ADBBC75-C603-4884-920E-383DE8B91412}" srcOrd="1" destOrd="0" presId="urn:microsoft.com/office/officeart/2005/8/layout/list1"/>
    <dgm:cxn modelId="{BF48B775-11DD-4D01-8F28-95F61B0EFE6E}" type="presParOf" srcId="{5702F9C0-7223-4AFA-AF96-3DB23F61A488}" destId="{2EADB6A4-0F39-4A3D-ABE4-8FF1CE9DAE35}" srcOrd="2" destOrd="0" presId="urn:microsoft.com/office/officeart/2005/8/layout/list1"/>
    <dgm:cxn modelId="{34416A33-464E-479A-B4FC-15C7715713C2}" type="presParOf" srcId="{5702F9C0-7223-4AFA-AF96-3DB23F61A488}" destId="{8BC43060-4404-49FF-AC96-A39F548FA321}" srcOrd="3" destOrd="0" presId="urn:microsoft.com/office/officeart/2005/8/layout/list1"/>
    <dgm:cxn modelId="{F5A34249-1780-4462-8722-E7BEDF140F9E}" type="presParOf" srcId="{5702F9C0-7223-4AFA-AF96-3DB23F61A488}" destId="{4AF72F11-08F6-40F4-AAD1-00BB6427BF3D}" srcOrd="4" destOrd="0" presId="urn:microsoft.com/office/officeart/2005/8/layout/list1"/>
    <dgm:cxn modelId="{20590B9E-24F6-4A5E-9D31-96D660526652}" type="presParOf" srcId="{4AF72F11-08F6-40F4-AAD1-00BB6427BF3D}" destId="{F494C6D3-CA78-4810-BBFA-ECB5B6CCC567}" srcOrd="0" destOrd="0" presId="urn:microsoft.com/office/officeart/2005/8/layout/list1"/>
    <dgm:cxn modelId="{8E6F41B0-C27D-4FC2-B20A-3D9236A50BA1}" type="presParOf" srcId="{4AF72F11-08F6-40F4-AAD1-00BB6427BF3D}" destId="{8D00484E-6FE3-4B3B-8555-68F80E524B4B}" srcOrd="1" destOrd="0" presId="urn:microsoft.com/office/officeart/2005/8/layout/list1"/>
    <dgm:cxn modelId="{62051E3C-5B7F-42FD-94C0-67FFB0A1C953}" type="presParOf" srcId="{5702F9C0-7223-4AFA-AF96-3DB23F61A488}" destId="{4B7080E6-FD84-4619-9DD5-9BF4DAD71AE1}" srcOrd="5" destOrd="0" presId="urn:microsoft.com/office/officeart/2005/8/layout/list1"/>
    <dgm:cxn modelId="{978F8B23-7BDB-4284-8D6C-A28520AA16E5}" type="presParOf" srcId="{5702F9C0-7223-4AFA-AF96-3DB23F61A488}" destId="{A98FB8DA-8567-465D-9A38-B502DAE494B2}" srcOrd="6" destOrd="0" presId="urn:microsoft.com/office/officeart/2005/8/layout/list1"/>
    <dgm:cxn modelId="{21382B21-1841-4589-AE2B-3FE399AA7D6A}" type="presParOf" srcId="{5702F9C0-7223-4AFA-AF96-3DB23F61A488}" destId="{B2DDC5DE-B83A-4518-B1CD-A6E7366B5178}" srcOrd="7" destOrd="0" presId="urn:microsoft.com/office/officeart/2005/8/layout/list1"/>
    <dgm:cxn modelId="{EEFC0071-05B0-40C1-8625-E7DF03C48778}" type="presParOf" srcId="{5702F9C0-7223-4AFA-AF96-3DB23F61A488}" destId="{68F1F745-87CA-4046-B8FD-B82C89A47303}" srcOrd="8" destOrd="0" presId="urn:microsoft.com/office/officeart/2005/8/layout/list1"/>
    <dgm:cxn modelId="{AD80464B-4D16-4A95-A3E3-CD65B2794643}" type="presParOf" srcId="{68F1F745-87CA-4046-B8FD-B82C89A47303}" destId="{AC3436EA-B27E-4E06-B3AA-7060BAF4DDA1}" srcOrd="0" destOrd="0" presId="urn:microsoft.com/office/officeart/2005/8/layout/list1"/>
    <dgm:cxn modelId="{FAF8C2EA-E4D6-433B-A900-D0987D2F7673}" type="presParOf" srcId="{68F1F745-87CA-4046-B8FD-B82C89A47303}" destId="{6A13C388-4346-40DB-AD5E-79C135F870FF}" srcOrd="1" destOrd="0" presId="urn:microsoft.com/office/officeart/2005/8/layout/list1"/>
    <dgm:cxn modelId="{62466FF3-D626-47C4-9F01-A7F9BA2773E1}" type="presParOf" srcId="{5702F9C0-7223-4AFA-AF96-3DB23F61A488}" destId="{6DA24825-C12D-4355-A561-0B68B2020473}" srcOrd="9" destOrd="0" presId="urn:microsoft.com/office/officeart/2005/8/layout/list1"/>
    <dgm:cxn modelId="{140324C0-F8A8-4726-8461-F509476D1082}" type="presParOf" srcId="{5702F9C0-7223-4AFA-AF96-3DB23F61A488}" destId="{48E0EAB4-0403-4E2B-9647-A40C5F159BE1}" srcOrd="10" destOrd="0" presId="urn:microsoft.com/office/officeart/2005/8/layout/list1"/>
    <dgm:cxn modelId="{D4052167-872C-40BD-A372-517A69B29C89}" type="presParOf" srcId="{5702F9C0-7223-4AFA-AF96-3DB23F61A488}" destId="{EA066B7D-4135-4DA4-8794-BEF832773CD9}" srcOrd="11" destOrd="0" presId="urn:microsoft.com/office/officeart/2005/8/layout/list1"/>
    <dgm:cxn modelId="{A08165D4-5A2F-4AEE-8D8A-AFCDAA056B15}" type="presParOf" srcId="{5702F9C0-7223-4AFA-AF96-3DB23F61A488}" destId="{52C2C866-5117-4BC0-B0D5-0628D2502906}" srcOrd="12" destOrd="0" presId="urn:microsoft.com/office/officeart/2005/8/layout/list1"/>
    <dgm:cxn modelId="{4ED4D4D5-F3EC-4F28-9C4F-D082A9363398}" type="presParOf" srcId="{52C2C866-5117-4BC0-B0D5-0628D2502906}" destId="{51ACC6DF-9FEA-41CA-B94E-907BAC7FF884}" srcOrd="0" destOrd="0" presId="urn:microsoft.com/office/officeart/2005/8/layout/list1"/>
    <dgm:cxn modelId="{D4BFF618-D4D0-442D-912A-DEF7D8E4E4D0}" type="presParOf" srcId="{52C2C866-5117-4BC0-B0D5-0628D2502906}" destId="{9FC5B30F-BA79-4537-B30E-A56498C331F1}" srcOrd="1" destOrd="0" presId="urn:microsoft.com/office/officeart/2005/8/layout/list1"/>
    <dgm:cxn modelId="{D6ECC0AB-7F8F-4C53-949D-6BA3C2672A56}" type="presParOf" srcId="{5702F9C0-7223-4AFA-AF96-3DB23F61A488}" destId="{A7A292E5-C110-48A8-8A4C-571A200A98D5}" srcOrd="13" destOrd="0" presId="urn:microsoft.com/office/officeart/2005/8/layout/list1"/>
    <dgm:cxn modelId="{91E3FFF4-7DA6-4905-AC54-D1E9142F9340}" type="presParOf" srcId="{5702F9C0-7223-4AFA-AF96-3DB23F61A488}" destId="{8721C58D-9DD5-4485-B9CE-E279290DB0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9FD20-0341-4C39-924E-9CEDB8EA71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92D24-EFFE-4FA6-B112-5966A86C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fun while learning</a:t>
          </a:r>
        </a:p>
      </dgm:t>
    </dgm:pt>
    <dgm:pt modelId="{88C259D8-EF23-4911-A801-618B38AE44B9}" type="parTrans" cxnId="{4CDE30FC-2616-4DAE-ABBC-E58C37B3AFC1}">
      <dgm:prSet/>
      <dgm:spPr/>
      <dgm:t>
        <a:bodyPr/>
        <a:lstStyle/>
        <a:p>
          <a:endParaRPr lang="en-US"/>
        </a:p>
      </dgm:t>
    </dgm:pt>
    <dgm:pt modelId="{5FBAB46B-9308-4438-9C5C-7E15AAB0EC5C}" type="sibTrans" cxnId="{4CDE30FC-2616-4DAE-ABBC-E58C37B3AFC1}">
      <dgm:prSet/>
      <dgm:spPr/>
      <dgm:t>
        <a:bodyPr/>
        <a:lstStyle/>
        <a:p>
          <a:endParaRPr lang="en-US"/>
        </a:p>
      </dgm:t>
    </dgm:pt>
    <dgm:pt modelId="{D89CE031-87B6-40EA-A466-4F66FF6B6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the end of the lesson, you should be able to use scikit-learn and start to familiarize with supervised &amp; classification method while using Decision tree algorithm.</a:t>
          </a:r>
        </a:p>
      </dgm:t>
    </dgm:pt>
    <dgm:pt modelId="{7287C757-FBF2-4069-A50E-A364FCCAD887}" type="parTrans" cxnId="{EE98E0A8-19F1-4B6B-8986-4DB803FFC751}">
      <dgm:prSet/>
      <dgm:spPr/>
      <dgm:t>
        <a:bodyPr/>
        <a:lstStyle/>
        <a:p>
          <a:endParaRPr lang="en-US"/>
        </a:p>
      </dgm:t>
    </dgm:pt>
    <dgm:pt modelId="{4924C5AE-EC06-447A-86D1-82C28E4FF50C}" type="sibTrans" cxnId="{EE98E0A8-19F1-4B6B-8986-4DB803FFC751}">
      <dgm:prSet/>
      <dgm:spPr/>
      <dgm:t>
        <a:bodyPr/>
        <a:lstStyle/>
        <a:p>
          <a:endParaRPr lang="en-US"/>
        </a:p>
      </dgm:t>
    </dgm:pt>
    <dgm:pt modelId="{F9CCE70B-F906-480E-894A-B9FFC2E395FA}" type="pres">
      <dgm:prSet presAssocID="{C319FD20-0341-4C39-924E-9CEDB8EA7106}" presName="root" presStyleCnt="0">
        <dgm:presLayoutVars>
          <dgm:dir/>
          <dgm:resizeHandles val="exact"/>
        </dgm:presLayoutVars>
      </dgm:prSet>
      <dgm:spPr/>
    </dgm:pt>
    <dgm:pt modelId="{E441C6EB-677D-4FCD-A8D6-245CCA1AF374}" type="pres">
      <dgm:prSet presAssocID="{95392D24-EFFE-4FA6-B112-5966A86C7ABB}" presName="compNode" presStyleCnt="0"/>
      <dgm:spPr/>
    </dgm:pt>
    <dgm:pt modelId="{C8696590-A2BE-4842-A1B0-7EEDD5B5491A}" type="pres">
      <dgm:prSet presAssocID="{95392D24-EFFE-4FA6-B112-5966A86C7ABB}" presName="bgRect" presStyleLbl="bgShp" presStyleIdx="0" presStyleCnt="2"/>
      <dgm:spPr/>
    </dgm:pt>
    <dgm:pt modelId="{14DA32E0-C811-4A3F-BF08-5BF71A9E1B15}" type="pres">
      <dgm:prSet presAssocID="{95392D24-EFFE-4FA6-B112-5966A86C7A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DF505060-E793-4402-AF9E-DAF8E03D0EF1}" type="pres">
      <dgm:prSet presAssocID="{95392D24-EFFE-4FA6-B112-5966A86C7ABB}" presName="spaceRect" presStyleCnt="0"/>
      <dgm:spPr/>
    </dgm:pt>
    <dgm:pt modelId="{CE0BE246-9F8E-4C96-8DFC-679180D1D4AD}" type="pres">
      <dgm:prSet presAssocID="{95392D24-EFFE-4FA6-B112-5966A86C7ABB}" presName="parTx" presStyleLbl="revTx" presStyleIdx="0" presStyleCnt="2">
        <dgm:presLayoutVars>
          <dgm:chMax val="0"/>
          <dgm:chPref val="0"/>
        </dgm:presLayoutVars>
      </dgm:prSet>
      <dgm:spPr/>
    </dgm:pt>
    <dgm:pt modelId="{77FD177A-EE63-4204-9F8D-A3FF38720B98}" type="pres">
      <dgm:prSet presAssocID="{5FBAB46B-9308-4438-9C5C-7E15AAB0EC5C}" presName="sibTrans" presStyleCnt="0"/>
      <dgm:spPr/>
    </dgm:pt>
    <dgm:pt modelId="{0375E231-C01E-4F81-A214-4292A793A387}" type="pres">
      <dgm:prSet presAssocID="{D89CE031-87B6-40EA-A466-4F66FF6B68C3}" presName="compNode" presStyleCnt="0"/>
      <dgm:spPr/>
    </dgm:pt>
    <dgm:pt modelId="{90E090AA-E881-44FF-9E7A-C76F3A41F9B3}" type="pres">
      <dgm:prSet presAssocID="{D89CE031-87B6-40EA-A466-4F66FF6B68C3}" presName="bgRect" presStyleLbl="bgShp" presStyleIdx="1" presStyleCnt="2"/>
      <dgm:spPr/>
    </dgm:pt>
    <dgm:pt modelId="{20AF3F53-7EBD-4A83-BAC3-DED35EB76467}" type="pres">
      <dgm:prSet presAssocID="{D89CE031-87B6-40EA-A466-4F66FF6B68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1B6778B-44A8-4221-9FF3-4AB91BA9CB6B}" type="pres">
      <dgm:prSet presAssocID="{D89CE031-87B6-40EA-A466-4F66FF6B68C3}" presName="spaceRect" presStyleCnt="0"/>
      <dgm:spPr/>
    </dgm:pt>
    <dgm:pt modelId="{1BF1F987-C947-4571-9934-91412D8DE4DF}" type="pres">
      <dgm:prSet presAssocID="{D89CE031-87B6-40EA-A466-4F66FF6B68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17693F-B07A-435D-812E-F4CB797604CD}" type="presOf" srcId="{C319FD20-0341-4C39-924E-9CEDB8EA7106}" destId="{F9CCE70B-F906-480E-894A-B9FFC2E395FA}" srcOrd="0" destOrd="0" presId="urn:microsoft.com/office/officeart/2018/2/layout/IconVerticalSolidList"/>
    <dgm:cxn modelId="{3225568E-91B6-4E64-A46A-B4E1EE87A394}" type="presOf" srcId="{95392D24-EFFE-4FA6-B112-5966A86C7ABB}" destId="{CE0BE246-9F8E-4C96-8DFC-679180D1D4AD}" srcOrd="0" destOrd="0" presId="urn:microsoft.com/office/officeart/2018/2/layout/IconVerticalSolidList"/>
    <dgm:cxn modelId="{EE98E0A8-19F1-4B6B-8986-4DB803FFC751}" srcId="{C319FD20-0341-4C39-924E-9CEDB8EA7106}" destId="{D89CE031-87B6-40EA-A466-4F66FF6B68C3}" srcOrd="1" destOrd="0" parTransId="{7287C757-FBF2-4069-A50E-A364FCCAD887}" sibTransId="{4924C5AE-EC06-447A-86D1-82C28E4FF50C}"/>
    <dgm:cxn modelId="{46C9A1DA-0CB1-415C-853F-D74B87686AD2}" type="presOf" srcId="{D89CE031-87B6-40EA-A466-4F66FF6B68C3}" destId="{1BF1F987-C947-4571-9934-91412D8DE4DF}" srcOrd="0" destOrd="0" presId="urn:microsoft.com/office/officeart/2018/2/layout/IconVerticalSolidList"/>
    <dgm:cxn modelId="{4CDE30FC-2616-4DAE-ABBC-E58C37B3AFC1}" srcId="{C319FD20-0341-4C39-924E-9CEDB8EA7106}" destId="{95392D24-EFFE-4FA6-B112-5966A86C7ABB}" srcOrd="0" destOrd="0" parTransId="{88C259D8-EF23-4911-A801-618B38AE44B9}" sibTransId="{5FBAB46B-9308-4438-9C5C-7E15AAB0EC5C}"/>
    <dgm:cxn modelId="{3D26906D-B8A4-4C00-BE26-1CD7F935E278}" type="presParOf" srcId="{F9CCE70B-F906-480E-894A-B9FFC2E395FA}" destId="{E441C6EB-677D-4FCD-A8D6-245CCA1AF374}" srcOrd="0" destOrd="0" presId="urn:microsoft.com/office/officeart/2018/2/layout/IconVerticalSolidList"/>
    <dgm:cxn modelId="{35CC43FC-C66E-4B3B-9534-7D22AE4576C1}" type="presParOf" srcId="{E441C6EB-677D-4FCD-A8D6-245CCA1AF374}" destId="{C8696590-A2BE-4842-A1B0-7EEDD5B5491A}" srcOrd="0" destOrd="0" presId="urn:microsoft.com/office/officeart/2018/2/layout/IconVerticalSolidList"/>
    <dgm:cxn modelId="{D9BB03B0-2CFC-47B0-A8E1-957FC819B993}" type="presParOf" srcId="{E441C6EB-677D-4FCD-A8D6-245CCA1AF374}" destId="{14DA32E0-C811-4A3F-BF08-5BF71A9E1B15}" srcOrd="1" destOrd="0" presId="urn:microsoft.com/office/officeart/2018/2/layout/IconVerticalSolidList"/>
    <dgm:cxn modelId="{DC1F045B-4B5A-4143-9427-33A1CEB56181}" type="presParOf" srcId="{E441C6EB-677D-4FCD-A8D6-245CCA1AF374}" destId="{DF505060-E793-4402-AF9E-DAF8E03D0EF1}" srcOrd="2" destOrd="0" presId="urn:microsoft.com/office/officeart/2018/2/layout/IconVerticalSolidList"/>
    <dgm:cxn modelId="{570818AA-41D0-4DE5-998E-3C23BFBAA787}" type="presParOf" srcId="{E441C6EB-677D-4FCD-A8D6-245CCA1AF374}" destId="{CE0BE246-9F8E-4C96-8DFC-679180D1D4AD}" srcOrd="3" destOrd="0" presId="urn:microsoft.com/office/officeart/2018/2/layout/IconVerticalSolidList"/>
    <dgm:cxn modelId="{C85BFC4F-8FC2-4869-A1FD-6924A3558897}" type="presParOf" srcId="{F9CCE70B-F906-480E-894A-B9FFC2E395FA}" destId="{77FD177A-EE63-4204-9F8D-A3FF38720B98}" srcOrd="1" destOrd="0" presId="urn:microsoft.com/office/officeart/2018/2/layout/IconVerticalSolidList"/>
    <dgm:cxn modelId="{045DB882-6947-4BDC-BA50-E7EDAB561F6A}" type="presParOf" srcId="{F9CCE70B-F906-480E-894A-B9FFC2E395FA}" destId="{0375E231-C01E-4F81-A214-4292A793A387}" srcOrd="2" destOrd="0" presId="urn:microsoft.com/office/officeart/2018/2/layout/IconVerticalSolidList"/>
    <dgm:cxn modelId="{ECF3DDB5-A9EF-4555-A028-31F13810F067}" type="presParOf" srcId="{0375E231-C01E-4F81-A214-4292A793A387}" destId="{90E090AA-E881-44FF-9E7A-C76F3A41F9B3}" srcOrd="0" destOrd="0" presId="urn:microsoft.com/office/officeart/2018/2/layout/IconVerticalSolidList"/>
    <dgm:cxn modelId="{5AC1EAE1-F515-4C09-A016-4AF43F98DBB1}" type="presParOf" srcId="{0375E231-C01E-4F81-A214-4292A793A387}" destId="{20AF3F53-7EBD-4A83-BAC3-DED35EB76467}" srcOrd="1" destOrd="0" presId="urn:microsoft.com/office/officeart/2018/2/layout/IconVerticalSolidList"/>
    <dgm:cxn modelId="{747B8064-7612-47EF-BE29-7613CBAF1D89}" type="presParOf" srcId="{0375E231-C01E-4F81-A214-4292A793A387}" destId="{E1B6778B-44A8-4221-9FF3-4AB91BA9CB6B}" srcOrd="2" destOrd="0" presId="urn:microsoft.com/office/officeart/2018/2/layout/IconVerticalSolidList"/>
    <dgm:cxn modelId="{63DCE702-901E-4F00-819E-495EA733FA5E}" type="presParOf" srcId="{0375E231-C01E-4F81-A214-4292A793A387}" destId="{1BF1F987-C947-4571-9934-91412D8DE4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DB6A4-0F39-4A3D-ABE4-8FF1CE9DAE35}">
      <dsp:nvSpPr>
        <dsp:cNvPr id="0" name=""/>
        <dsp:cNvSpPr/>
      </dsp:nvSpPr>
      <dsp:spPr>
        <a:xfrm>
          <a:off x="0" y="87203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81C4B-E9CA-4630-B297-32160BA58F98}">
      <dsp:nvSpPr>
        <dsp:cNvPr id="0" name=""/>
        <dsp:cNvSpPr/>
      </dsp:nvSpPr>
      <dsp:spPr>
        <a:xfrm>
          <a:off x="313451" y="606352"/>
          <a:ext cx="438832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little warm-up </a:t>
          </a:r>
        </a:p>
      </dsp:txBody>
      <dsp:txXfrm>
        <a:off x="339390" y="632291"/>
        <a:ext cx="4336448" cy="479482"/>
      </dsp:txXfrm>
    </dsp:sp>
    <dsp:sp modelId="{A98FB8DA-8567-465D-9A38-B502DAE494B2}">
      <dsp:nvSpPr>
        <dsp:cNvPr id="0" name=""/>
        <dsp:cNvSpPr/>
      </dsp:nvSpPr>
      <dsp:spPr>
        <a:xfrm>
          <a:off x="0" y="1688512"/>
          <a:ext cx="6269038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74904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How does it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Attribute Selection Measure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Gain Ratio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Entropy</a:t>
          </a:r>
        </a:p>
      </dsp:txBody>
      <dsp:txXfrm>
        <a:off x="0" y="1688512"/>
        <a:ext cx="6269038" cy="1644300"/>
      </dsp:txXfrm>
    </dsp:sp>
    <dsp:sp modelId="{8D00484E-6FE3-4B3B-8555-68F80E524B4B}">
      <dsp:nvSpPr>
        <dsp:cNvPr id="0" name=""/>
        <dsp:cNvSpPr/>
      </dsp:nvSpPr>
      <dsp:spPr>
        <a:xfrm>
          <a:off x="313451" y="1422832"/>
          <a:ext cx="4388326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Overview of Decision Tree with an example</a:t>
          </a:r>
        </a:p>
      </dsp:txBody>
      <dsp:txXfrm>
        <a:off x="339390" y="1448771"/>
        <a:ext cx="4336448" cy="479482"/>
      </dsp:txXfrm>
    </dsp:sp>
    <dsp:sp modelId="{48E0EAB4-0403-4E2B-9647-A40C5F159BE1}">
      <dsp:nvSpPr>
        <dsp:cNvPr id="0" name=""/>
        <dsp:cNvSpPr/>
      </dsp:nvSpPr>
      <dsp:spPr>
        <a:xfrm>
          <a:off x="0" y="369569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3C388-4346-40DB-AD5E-79C135F870FF}">
      <dsp:nvSpPr>
        <dsp:cNvPr id="0" name=""/>
        <dsp:cNvSpPr/>
      </dsp:nvSpPr>
      <dsp:spPr>
        <a:xfrm>
          <a:off x="313451" y="3430012"/>
          <a:ext cx="4388326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Short exercise on Python</a:t>
          </a:r>
        </a:p>
      </dsp:txBody>
      <dsp:txXfrm>
        <a:off x="339390" y="3455951"/>
        <a:ext cx="4336448" cy="479482"/>
      </dsp:txXfrm>
    </dsp:sp>
    <dsp:sp modelId="{8721C58D-9DD5-4485-B9CE-E279290DB022}">
      <dsp:nvSpPr>
        <dsp:cNvPr id="0" name=""/>
        <dsp:cNvSpPr/>
      </dsp:nvSpPr>
      <dsp:spPr>
        <a:xfrm>
          <a:off x="0" y="451217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5B30F-BA79-4537-B30E-A56498C331F1}">
      <dsp:nvSpPr>
        <dsp:cNvPr id="0" name=""/>
        <dsp:cNvSpPr/>
      </dsp:nvSpPr>
      <dsp:spPr>
        <a:xfrm>
          <a:off x="313451" y="4246492"/>
          <a:ext cx="4388326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Practices Projects </a:t>
          </a:r>
        </a:p>
      </dsp:txBody>
      <dsp:txXfrm>
        <a:off x="339390" y="4272431"/>
        <a:ext cx="433644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6590-A2BE-4842-A1B0-7EEDD5B5491A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A32E0-C811-4A3F-BF08-5BF71A9E1B15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BE246-9F8E-4C96-8DFC-679180D1D4AD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fun while learning</a:t>
          </a:r>
        </a:p>
      </dsp:txBody>
      <dsp:txXfrm>
        <a:off x="1930741" y="905470"/>
        <a:ext cx="4338296" cy="1671637"/>
      </dsp:txXfrm>
    </dsp:sp>
    <dsp:sp modelId="{90E090AA-E881-44FF-9E7A-C76F3A41F9B3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F3F53-7EBD-4A83-BAC3-DED35EB7646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F987-C947-4571-9934-91412D8DE4DF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the end of the lesson, you should be able to use scikit-learn and start to familiarize with supervised &amp; classification method while using Decision tree algorithm.</a:t>
          </a:r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E3026-1DE1-455F-A853-F17ED07552E4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06A7-DF55-45DE-ACF0-8F61AA9697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50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8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8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7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82D-440C-45A6-B904-27DD635FBD6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02616" y="4422131"/>
            <a:ext cx="5617870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6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8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6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9A5-0E12-4C7F-9F70-44614AEB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580C-8D1B-4E9A-A1E5-EA7E50D7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3B5-38E1-478B-9A77-98084176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F5AF-4622-4FF4-A6FF-A13F3D80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31D8-9C5C-434A-A484-2156BEDE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6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655E-923C-45D2-89B5-E5EEB01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1C0E-B3E6-497E-8FA8-EFDEA895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3B21-E7DA-4A1B-99A0-8AE7B194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DECE-4B76-494E-AF15-0C7BFF7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100A-FCD6-4185-85BB-D9661802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0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7233-0C2E-4A81-AC54-BC1B7A758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CB24-6A0A-400B-9968-7B36D8F2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B2C3-A057-41D9-8700-FE98AE85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3A67-DE30-4B43-A6EE-C8303EC1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2EE3-FE25-40C5-9D56-37336222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E80-2355-4270-A793-9F4C7A3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2223-EB4A-46D4-8664-3E12E0B2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75A2-5163-4374-9DE1-A799C79C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027B-7383-4B7D-B03A-FDD97BF8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1661-7D5F-4FED-AE04-452FE3F3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0BC-3838-4718-9D42-CECA4AE0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6BC7-3E12-4F79-A87C-5410F6FB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8C7A-8074-4BE9-B7AB-31CC434E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A4E1-2273-4350-8878-639D7F39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9309-E1F2-4DE3-ADD0-C3291487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70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F72A-4D5B-4461-B2ED-C36A686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2BA7-80B0-4B4A-BD5D-8207815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E0D0-0C03-4382-9BDD-92AC51A5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EA367-46ED-4BC5-B44A-631B5186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C026-72DC-4A99-A50F-4ED19DB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65BE-CDE7-493F-A04B-48EC493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7DDE-EF9D-48A3-A314-8BFC801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138B-03B4-49A3-917F-174E1FAFE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BCDD-DD6A-4CCE-BD47-853299C6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C3D3A-1A6B-4B94-97B1-42021AF35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5CDA6-E5CF-40C5-917D-0B7907ED7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1B2AF-C2DC-4A0E-8719-C6BEF462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B2CE0-73A3-4015-A32C-314F1C9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669EF-48B9-4845-B9D7-47CD6E85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00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EE0-1FED-4DB1-84EA-70F403AC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EF63C-C94D-4B4E-AD87-DF8F90C1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1A1B5-1CD4-499B-A4B3-FCD301B2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9D9FB-18E4-4EAE-93C7-C71508D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5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97E80-C506-4674-A744-93F303C7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0DD5-44BB-4D15-BD34-CC4B056B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C1970-D953-455B-8990-141C3994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8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1B0-F978-4274-B46A-4961AA5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2194-F3BF-4740-8363-B88E75E2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F5AFD-2CEF-45AE-ACF9-7B374046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665E-E99E-4EF6-B708-261D8877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A8E1-34D2-47F4-A97A-554DEBE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A231-594C-4635-B753-8CF53A1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2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A0F3-58E1-49D0-835A-5CAA1E73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79025-1B16-4357-8154-F3954824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6A75-3DB3-4E49-9B71-8B021429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620C-CA04-4372-86CA-A0F96D0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1666-61D7-4129-B7CC-19E1947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E4-7034-4FBE-9C43-9ADDE4D4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BBC79-6043-46F5-9E19-8B620A2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1BEF-971C-4CF1-9A80-FE37A9D1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436D-3277-4B77-A7CF-F4EC880D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338C-A7E1-45F2-9E14-FEFFAE1EE13F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80DB-2640-42AC-9058-1275FF628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D3AD-FCEC-42CF-87FC-214A97A5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68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introduction-to-decision-tree-learning-cd604f85e236" TargetMode="External"/><Relationship Id="rId7" Type="http://schemas.openxmlformats.org/officeDocument/2006/relationships/hyperlink" Target="https://www.kdnuggets.com/2019/08/understanding-decision-trees-classification-python.html" TargetMode="External"/><Relationship Id="rId2" Type="http://schemas.openxmlformats.org/officeDocument/2006/relationships/hyperlink" Target="https://www.datacamp.com/community/tutorials/decision-tree-classification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course.eu/Decision_Trees.php" TargetMode="External"/><Relationship Id="rId5" Type="http://schemas.openxmlformats.org/officeDocument/2006/relationships/hyperlink" Target="https://www.geeksforgeeks.org/decision-tree-implementation-python/" TargetMode="External"/><Relationship Id="rId4" Type="http://schemas.openxmlformats.org/officeDocument/2006/relationships/hyperlink" Target="https://scikit-learn.org/stable/modules/tre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BD2F4-AC34-428A-B9EC-1FB919125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80F2528-4BB8-425C-87AF-03339704C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Louis-Philippe Préfontaine-Dastous, B.Eng., CBA, MBA, MMAI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Lead Instructor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General Assembly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137728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5A4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Warm-Up: Intuition for Decision Trees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2" descr="Image result for let's play a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r="1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"10 Questions":</a:t>
            </a:r>
            <a:endParaRPr lang="en-US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Everyone grab a partner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First person thinks of an animal</a:t>
            </a:r>
            <a:endParaRPr lang="en-US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Second person asks up to 10 "yes/no" questions in an effort to guess it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Guessing correctly counts as a win</a:t>
            </a:r>
          </a:p>
        </p:txBody>
      </p:sp>
    </p:spTree>
    <p:extLst>
      <p:ext uri="{BB962C8B-B14F-4D97-AF65-F5344CB8AC3E}">
        <p14:creationId xmlns:p14="http://schemas.microsoft.com/office/powerpoint/2010/main" val="27529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Game: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Quick poll of the room: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How many got it right within 5 questions? 10 questions?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What was your question strategy?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Why was it effective/ineffective?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01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Game: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If you have an infinite number of questions...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One strategy: "Is it a Bear? Giraffe? Fish? etc."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Analogous to an overfitted 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Accuracy would be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If you have only one question: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One strategy: "Is it a mammal?"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Analogous to an underfitted 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Accuracy would be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Goal is to balance the two extremes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Enough branches to generalize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Not too many to overfit</a:t>
            </a:r>
          </a:p>
        </p:txBody>
      </p:sp>
    </p:spTree>
    <p:extLst>
      <p:ext uri="{BB962C8B-B14F-4D97-AF65-F5344CB8AC3E}">
        <p14:creationId xmlns:p14="http://schemas.microsoft.com/office/powerpoint/2010/main" val="331302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Decision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One of the most widely-used ML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Accuracy is usually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Runtime is very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Easy (</a:t>
            </a:r>
            <a:r>
              <a:rPr lang="en-US" altLang="ja-JP" sz="2000" dirty="0" err="1">
                <a:solidFill>
                  <a:schemeClr val="bg1"/>
                </a:solidFill>
              </a:rPr>
              <a:t>ish</a:t>
            </a:r>
            <a:r>
              <a:rPr lang="en-US" altLang="ja-JP" sz="2000" dirty="0">
                <a:solidFill>
                  <a:schemeClr val="bg1"/>
                </a:solidFill>
              </a:rPr>
              <a:t>?) to understand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 resulting model is a logical tree, called a </a:t>
            </a:r>
            <a:r>
              <a:rPr lang="en-US" altLang="en-US" sz="2000" b="1" i="1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a few versions of the algorithm: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ID3</a:t>
            </a:r>
            <a:r>
              <a:rPr lang="en-US" sz="2000" dirty="0">
                <a:solidFill>
                  <a:schemeClr val="bg1"/>
                </a:solidFill>
              </a:rPr>
              <a:t>: the original from 1986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C4.5 (aka J48):</a:t>
            </a:r>
            <a:r>
              <a:rPr lang="en-US" altLang="en-US" sz="2000" dirty="0">
                <a:solidFill>
                  <a:schemeClr val="bg1"/>
                </a:solidFill>
              </a:rPr>
              <a:t> perhaps the best known and most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Handles categorical and numeric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Handles missing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Uses pruning (error-based)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C5.0: </a:t>
            </a:r>
            <a:r>
              <a:rPr lang="en-US" sz="2000" dirty="0">
                <a:solidFill>
                  <a:schemeClr val="bg1"/>
                </a:solidFill>
              </a:rPr>
              <a:t>Commercial version of C4.5</a:t>
            </a:r>
          </a:p>
        </p:txBody>
      </p:sp>
    </p:spTree>
    <p:extLst>
      <p:ext uri="{BB962C8B-B14F-4D97-AF65-F5344CB8AC3E}">
        <p14:creationId xmlns:p14="http://schemas.microsoft.com/office/powerpoint/2010/main" val="134619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Decision Tree Flow Chart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86DC4-940D-4DD5-94EB-85AA38B5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606171"/>
            <a:ext cx="6553545" cy="3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Overview of Decision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Using training data, the algorithm "learns" a tree with rules</a:t>
            </a:r>
          </a:p>
          <a:p>
            <a:r>
              <a:rPr lang="en-US" sz="2000" dirty="0"/>
              <a:t>Example tree: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4427F-CCE2-4718-B1C6-F20DED73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035821"/>
            <a:ext cx="6250769" cy="2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Using Decision Tree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a new customer applies for a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Age = 55 years; Job = 8 years; Debt = Low; and Income = $55K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Age = 29 years; Job = 4 years; Debt = High; and Income = $35K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A18B5-0275-40A5-A0C8-33C63456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0216"/>
            <a:ext cx="6250769" cy="36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(1/7)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ID3 Example: Loan default data</a:t>
            </a:r>
          </a:p>
          <a:p>
            <a:pPr lvl="1"/>
            <a:r>
              <a:rPr lang="en-US" sz="2000" dirty="0"/>
              <a:t>Algorithm wants </a:t>
            </a:r>
          </a:p>
          <a:p>
            <a:pPr lvl="2"/>
            <a:r>
              <a:rPr lang="en-US" dirty="0"/>
              <a:t>to create root node by splitting data on one feature</a:t>
            </a:r>
          </a:p>
          <a:p>
            <a:pPr lvl="2"/>
            <a:r>
              <a:rPr lang="en-US" dirty="0"/>
              <a:t>computes </a:t>
            </a:r>
            <a:r>
              <a:rPr lang="en-US" b="1" i="1" dirty="0"/>
              <a:t>information gain</a:t>
            </a:r>
            <a:r>
              <a:rPr lang="en-US" dirty="0"/>
              <a:t> metric on all features</a:t>
            </a:r>
          </a:p>
          <a:p>
            <a:pPr lvl="1"/>
            <a:r>
              <a:rPr lang="en-US" sz="2000" dirty="0"/>
              <a:t>First: </a:t>
            </a:r>
            <a:r>
              <a:rPr lang="en-US" sz="2000" i="1" dirty="0"/>
              <a:t>age</a:t>
            </a:r>
            <a:r>
              <a:rPr lang="en-US" sz="2000" dirty="0"/>
              <a:t>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79AD4-389C-42F4-8AD7-07295219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89024"/>
            <a:ext cx="6250769" cy="27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Wait, What Is Information Gain?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b="1" i="1"/>
              <a:t>Information gain</a:t>
            </a:r>
            <a:r>
              <a:rPr lang="en-US" sz="1700" b="1"/>
              <a:t> </a:t>
            </a:r>
            <a:r>
              <a:rPr lang="en-US" sz="1700"/>
              <a:t>is a way to measure how much lower the entropy of the data will be, after splitting it by a particular feature</a:t>
            </a:r>
          </a:p>
          <a:p>
            <a:r>
              <a:rPr lang="en-US" sz="1700" b="1" i="1"/>
              <a:t>Entropy</a:t>
            </a:r>
            <a:r>
              <a:rPr lang="en-US" sz="1700"/>
              <a:t> is a measure to determine how "mixed" an feature is</a:t>
            </a:r>
          </a:p>
          <a:p>
            <a:pPr lvl="1"/>
            <a:r>
              <a:rPr lang="en-US" sz="1700"/>
              <a:t>Feature mostly the same </a:t>
            </a:r>
            <a:r>
              <a:rPr lang="en-US" sz="1700">
                <a:sym typeface="Wingdings" panose="05000000000000000000" pitchFamily="2" charset="2"/>
              </a:rPr>
              <a:t> low entropy</a:t>
            </a:r>
          </a:p>
          <a:p>
            <a:pPr lvl="1"/>
            <a:r>
              <a:rPr lang="en-US" sz="1700">
                <a:sym typeface="Wingdings" panose="05000000000000000000" pitchFamily="2" charset="2"/>
              </a:rPr>
              <a:t>Feature mostly different  high entropy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CD473-4F74-4E28-A8AC-9DCA6C5C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34" y="723900"/>
            <a:ext cx="2282427" cy="5410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3167" y="2910437"/>
            <a:ext cx="354167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Which has higher entropy?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How do we organize this?</a:t>
            </a:r>
          </a:p>
        </p:txBody>
      </p:sp>
    </p:spTree>
    <p:extLst>
      <p:ext uri="{BB962C8B-B14F-4D97-AF65-F5344CB8AC3E}">
        <p14:creationId xmlns:p14="http://schemas.microsoft.com/office/powerpoint/2010/main" val="228769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How to Calculate Information Gain?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CD512-0632-4E07-83BA-8FFE5BC9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1. Compute entropy of target</a:t>
            </a:r>
          </a:p>
          <a:p>
            <a:r>
              <a:rPr lang="en-US" sz="2000"/>
              <a:t>2. Compute entropy of target split by feature</a:t>
            </a:r>
          </a:p>
          <a:p>
            <a:r>
              <a:rPr lang="en-US" sz="2000"/>
              <a:t>3. Take difference</a:t>
            </a:r>
          </a:p>
          <a:p>
            <a:endParaRPr lang="en-CA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074D7-9808-43ED-8459-8A6E67B9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92112"/>
            <a:ext cx="6250769" cy="33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6A775-E9F7-4931-92BA-EF4EFA26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Small Recap from previous classes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(2/7)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Example: Loan default data</a:t>
            </a:r>
          </a:p>
          <a:p>
            <a:r>
              <a:rPr lang="en-US" sz="2000" dirty="0"/>
              <a:t>Second: </a:t>
            </a:r>
            <a:r>
              <a:rPr lang="en-US" sz="2000" i="1" dirty="0" err="1"/>
              <a:t>has_job</a:t>
            </a:r>
            <a:r>
              <a:rPr lang="en-US" sz="2000" i="1" dirty="0"/>
              <a:t> </a:t>
            </a:r>
            <a:r>
              <a:rPr lang="en-US" sz="2000" dirty="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5254-DBE7-412B-A48F-94DA82DE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20278"/>
            <a:ext cx="6250769" cy="26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(3/7)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/>
              <a:t>Example: Loan default data</a:t>
            </a:r>
          </a:p>
          <a:p>
            <a:r>
              <a:rPr lang="en-US" sz="2000"/>
              <a:t>Third: </a:t>
            </a:r>
            <a:r>
              <a:rPr lang="en-US" sz="2000" i="1"/>
              <a:t>own_house </a:t>
            </a:r>
            <a:r>
              <a:rPr lang="en-US" sz="200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99B67-D4BC-464D-BC51-B48AA022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57770"/>
            <a:ext cx="6250769" cy="27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(4/7)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/>
              <a:t>Example: Loan default data</a:t>
            </a:r>
          </a:p>
          <a:p>
            <a:r>
              <a:rPr lang="en-US" sz="2000"/>
              <a:t>Finally: </a:t>
            </a:r>
            <a:r>
              <a:rPr lang="en-US" sz="2000" i="1"/>
              <a:t>credit_rating </a:t>
            </a:r>
            <a:r>
              <a:rPr lang="en-US" sz="200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3D2BC-F200-48DD-826E-ADE8F918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26517"/>
            <a:ext cx="6250769" cy="28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</a:t>
            </a:r>
            <a:r>
              <a:rPr lang="en-US" sz="2800" dirty="0"/>
              <a:t> (5/7)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 splits data on feature with highest gain (</a:t>
            </a:r>
            <a:r>
              <a:rPr lang="en-US" sz="2000" b="1" dirty="0" err="1"/>
              <a:t>own_house</a:t>
            </a:r>
            <a:r>
              <a:rPr lang="en-US" sz="2000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67CF6-8BCF-41BF-B549-367363A6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5" y="1948009"/>
            <a:ext cx="6089568" cy="29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 (6/7)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 splits data on feature with highest gain (</a:t>
            </a:r>
            <a:r>
              <a:rPr lang="en-US" sz="2000" b="1" dirty="0" err="1"/>
              <a:t>has_job</a:t>
            </a:r>
            <a:r>
              <a:rPr lang="en-US" sz="2000" b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07BCB-BF2E-473D-81FA-15EC3A4A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24" y="1774003"/>
            <a:ext cx="683420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 (7/7)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Once algorithm is done splitting, final tree is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F5090-756B-46F2-A164-BDFB1500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20" y="1926605"/>
            <a:ext cx="6919560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General ID3 Algorithm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850578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Tree is constructed starting at the root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At root, select best feature for splitting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Brute force: all features are tried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Feature with highest value of impurity function </a:t>
            </a:r>
            <a:br>
              <a:rPr lang="en-US" altLang="en-US" sz="2000" dirty="0">
                <a:solidFill>
                  <a:schemeClr val="bg1"/>
                </a:solidFill>
              </a:rPr>
            </a:br>
            <a:r>
              <a:rPr lang="en-US" altLang="en-US" sz="2000" dirty="0">
                <a:solidFill>
                  <a:schemeClr val="bg1"/>
                </a:solidFill>
              </a:rPr>
              <a:t>(e.g., information gain) selected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Split data at that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After split, go to each new node, and select next best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Conditions to stop splitting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All instances for a given node belong to the same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no remaining features for further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no instances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MAX_LEVEL parameter reached (set by human)</a:t>
            </a:r>
          </a:p>
        </p:txBody>
      </p:sp>
    </p:spTree>
    <p:extLst>
      <p:ext uri="{BB962C8B-B14F-4D97-AF65-F5344CB8AC3E}">
        <p14:creationId xmlns:p14="http://schemas.microsoft.com/office/powerpoint/2010/main" val="15780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Short Demo with python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Decision_Tree_ID3.ipynb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Decision_Tree_scikit-learn.ipynb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Overfitting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A tree may over fit the training data 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Symptoms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Good accuracy on training data but poor on test data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Tree too deep 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Too many branches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Tree may reflect anomalies due to noise or outliers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Solutions</a:t>
            </a:r>
          </a:p>
          <a:p>
            <a:pPr lvl="1"/>
            <a:r>
              <a:rPr lang="en-US" altLang="en-US" sz="2000" b="1" dirty="0">
                <a:solidFill>
                  <a:schemeClr val="bg1"/>
                </a:solidFill>
              </a:rPr>
              <a:t>Pre-pruning</a:t>
            </a:r>
            <a:r>
              <a:rPr lang="en-US" altLang="en-US" sz="2000" dirty="0">
                <a:solidFill>
                  <a:schemeClr val="bg1"/>
                </a:solidFill>
              </a:rPr>
              <a:t>: Halt tree construction early</a:t>
            </a:r>
          </a:p>
          <a:p>
            <a:pPr lvl="1"/>
            <a:r>
              <a:rPr lang="en-US" altLang="en-US" sz="2000" b="1" dirty="0">
                <a:solidFill>
                  <a:schemeClr val="bg1"/>
                </a:solidFill>
              </a:rPr>
              <a:t>Post-pruning</a:t>
            </a:r>
            <a:r>
              <a:rPr lang="en-US" altLang="en-US" sz="2000" dirty="0">
                <a:solidFill>
                  <a:schemeClr val="bg1"/>
                </a:solidFill>
              </a:rPr>
              <a:t>: Remove branches or sub-trees from a "fully grown" tree.</a:t>
            </a:r>
          </a:p>
          <a:p>
            <a:pPr lvl="2"/>
            <a:r>
              <a:rPr lang="en-US" altLang="en-US" sz="2000" dirty="0">
                <a:solidFill>
                  <a:schemeClr val="bg1"/>
                </a:solidFill>
              </a:rPr>
              <a:t>This method is commonly used. C4.5 uses a statistical method to estimates the errors at each node for pruning. </a:t>
            </a:r>
          </a:p>
        </p:txBody>
      </p:sp>
    </p:spTree>
    <p:extLst>
      <p:ext uri="{BB962C8B-B14F-4D97-AF65-F5344CB8AC3E}">
        <p14:creationId xmlns:p14="http://schemas.microsoft.com/office/powerpoint/2010/main" val="278273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Decision Trees: Pros and Cons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Pros: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Easy (</a:t>
            </a:r>
            <a:r>
              <a:rPr lang="en-US" altLang="en-US" sz="2000" dirty="0" err="1">
                <a:solidFill>
                  <a:schemeClr val="bg1"/>
                </a:solidFill>
              </a:rPr>
              <a:t>ish</a:t>
            </a:r>
            <a:r>
              <a:rPr lang="en-US" altLang="en-US" sz="2000" dirty="0">
                <a:solidFill>
                  <a:schemeClr val="bg1"/>
                </a:solidFill>
              </a:rPr>
              <a:t>?) to understand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use the model by hand to classify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continuous and discrete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nonlinear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variable interactions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Doesn't handle small data very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Structure is sensitive to small variations in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overfit</a:t>
            </a:r>
          </a:p>
        </p:txBody>
      </p:sp>
    </p:spTree>
    <p:extLst>
      <p:ext uri="{BB962C8B-B14F-4D97-AF65-F5344CB8AC3E}">
        <p14:creationId xmlns:p14="http://schemas.microsoft.com/office/powerpoint/2010/main" val="3870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Major Types of ML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07915-4236-4414-AE5B-653990AC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334954"/>
            <a:ext cx="6274296" cy="41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1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i="1"/>
              <a:t>Classification: </a:t>
            </a:r>
            <a:r>
              <a:rPr lang="en-US" sz="2000"/>
              <a:t>supervised ML algorithms to predict categorical variables</a:t>
            </a:r>
          </a:p>
          <a:p>
            <a:r>
              <a:rPr lang="en-US" sz="2000" b="1" i="1"/>
              <a:t>Which algorithm to use</a:t>
            </a:r>
            <a:r>
              <a:rPr lang="en-US" sz="2000"/>
              <a:t>?</a:t>
            </a:r>
          </a:p>
          <a:p>
            <a:pPr lvl="1"/>
            <a:r>
              <a:rPr lang="en-US" sz="2000"/>
              <a:t>There's No Free Lunch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F1351E-68CD-43DB-9214-B052DAFE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692236"/>
            <a:ext cx="6250769" cy="13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8E1C-749D-4816-BD77-DB7B025E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2076-5877-4DEB-8D1E-94F75EFF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hlinkClick r:id="rId2"/>
              </a:rPr>
              <a:t>https://www.datacamp.com/community/tutorials/decision-tree-classification-python</a:t>
            </a:r>
            <a:endParaRPr lang="en-US" sz="1600"/>
          </a:p>
          <a:p>
            <a:r>
              <a:rPr lang="en-US" sz="1600">
                <a:hlinkClick r:id="rId3"/>
              </a:rPr>
              <a:t>https://heartbeat.fritz.ai/introduction-to-decision-tree-learning-cd604f85e236</a:t>
            </a:r>
            <a:endParaRPr lang="en-US" sz="1600"/>
          </a:p>
          <a:p>
            <a:r>
              <a:rPr lang="en-US" sz="1600">
                <a:hlinkClick r:id="rId4"/>
              </a:rPr>
              <a:t>https://scikit-learn.org/stable/modules/tree.html</a:t>
            </a:r>
            <a:endParaRPr lang="en-US" sz="1600"/>
          </a:p>
          <a:p>
            <a:r>
              <a:rPr lang="en-US" sz="1600">
                <a:hlinkClick r:id="rId5"/>
              </a:rPr>
              <a:t>https://www.geeksforgeeks.org/decision-tree-implementation-python/</a:t>
            </a:r>
            <a:endParaRPr lang="en-US" sz="1600"/>
          </a:p>
          <a:p>
            <a:r>
              <a:rPr lang="en-US" sz="1600">
                <a:hlinkClick r:id="rId6"/>
              </a:rPr>
              <a:t>https://www.python-course.eu/Decision_Trees.php</a:t>
            </a:r>
            <a:endParaRPr lang="en-US" sz="1600"/>
          </a:p>
          <a:p>
            <a:r>
              <a:rPr lang="en-US" sz="1600">
                <a:hlinkClick r:id="rId7"/>
              </a:rPr>
              <a:t>https://www.kdnuggets.com/2019/08/understanding-decision-trees-classification-python.html</a:t>
            </a:r>
            <a:endParaRPr lang="en-US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3C14A8-6063-4FF6-8866-466084098A6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Inspired by Andrew Ng - </a:t>
            </a:r>
            <a:r>
              <a:rPr lang="en-US" sz="2000" i="1"/>
              <a:t>The State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540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Major Types of ML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07915-4236-4414-AE5B-653990AC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334954"/>
            <a:ext cx="6274296" cy="41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Machine Learning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07E132-E18C-4CD3-B09E-AB372CDC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562396"/>
            <a:ext cx="6274296" cy="37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Supervised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2BE82-FDD5-4CC2-A951-65E0D8F80041}"/>
              </a:ext>
            </a:extLst>
          </p:cNvPr>
          <p:cNvGrpSpPr/>
          <p:nvPr/>
        </p:nvGrpSpPr>
        <p:grpSpPr>
          <a:xfrm>
            <a:off x="5116653" y="1457653"/>
            <a:ext cx="6578523" cy="3910063"/>
            <a:chOff x="4702175" y="1338263"/>
            <a:chExt cx="6821488" cy="4054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0CEFC-838B-490A-B815-B76C31F61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2175" y="1338263"/>
              <a:ext cx="6821488" cy="2311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C4040-B002-46F9-B60A-08225D695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2175" y="3733800"/>
              <a:ext cx="6821488" cy="1658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21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AFF99-8D81-4FF4-82D6-FECDDDD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Course Outline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B21446-F43E-4B40-972D-96198BF1F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478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50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B6247-986E-4276-BBFF-C6868DEC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Course Objectives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7A319-A25C-4592-BE1A-77C6D924C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2472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2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Popular Classification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0B080-D552-428A-B936-3E6A7933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436911"/>
            <a:ext cx="6274296" cy="39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1027</Words>
  <Application>Microsoft Office PowerPoint</Application>
  <PresentationFormat>Widescreen</PresentationFormat>
  <Paragraphs>153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Decision Trees</vt:lpstr>
      <vt:lpstr>Small Recap from previous classes</vt:lpstr>
      <vt:lpstr>Major Types of ML Models</vt:lpstr>
      <vt:lpstr>Major Types of ML Models</vt:lpstr>
      <vt:lpstr>Machine Learning Terminology</vt:lpstr>
      <vt:lpstr>Supervised Learning</vt:lpstr>
      <vt:lpstr>Course Outline</vt:lpstr>
      <vt:lpstr>Course Objectives</vt:lpstr>
      <vt:lpstr>Popular Classification Algorithms</vt:lpstr>
      <vt:lpstr>Warm-Up: Intuition for Decision Trees</vt:lpstr>
      <vt:lpstr>Game: Results</vt:lpstr>
      <vt:lpstr>Game: Discussion</vt:lpstr>
      <vt:lpstr>Decision Trees</vt:lpstr>
      <vt:lpstr>Decision Tree Flow Chart</vt:lpstr>
      <vt:lpstr>Overview of Decision Trees</vt:lpstr>
      <vt:lpstr>Using Decision Tree Models</vt:lpstr>
      <vt:lpstr>How Does it Work? (1/7)</vt:lpstr>
      <vt:lpstr>Wait, What Is Information Gain?</vt:lpstr>
      <vt:lpstr>How to Calculate Information Gain?</vt:lpstr>
      <vt:lpstr>How Does it Work? (2/7)</vt:lpstr>
      <vt:lpstr>How Does it Work? (3/7)</vt:lpstr>
      <vt:lpstr>How Does it Work? (4/7)</vt:lpstr>
      <vt:lpstr>How Does it Work? (5/7)</vt:lpstr>
      <vt:lpstr>How Does it Work? (6/7)</vt:lpstr>
      <vt:lpstr>How Does it Work? (7/7)</vt:lpstr>
      <vt:lpstr>General ID3 Algorithm</vt:lpstr>
      <vt:lpstr>Short Demo with python</vt:lpstr>
      <vt:lpstr>Overfitting</vt:lpstr>
      <vt:lpstr>Decision Trees: Pros and Cons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Louis-Philippe Prefontaine-Dastous</dc:creator>
  <cp:lastModifiedBy>Louis-Philippe Prefontaine-Dastous</cp:lastModifiedBy>
  <cp:revision>2</cp:revision>
  <dcterms:created xsi:type="dcterms:W3CDTF">2020-02-20T01:31:22Z</dcterms:created>
  <dcterms:modified xsi:type="dcterms:W3CDTF">2020-02-20T01:33:34Z</dcterms:modified>
</cp:coreProperties>
</file>