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71" r:id="rId5"/>
    <p:sldId id="257" r:id="rId6"/>
    <p:sldId id="258" r:id="rId7"/>
    <p:sldId id="259" r:id="rId8"/>
    <p:sldId id="261" r:id="rId9"/>
    <p:sldId id="263" r:id="rId10"/>
    <p:sldId id="262" r:id="rId11"/>
    <p:sldId id="267" r:id="rId12"/>
    <p:sldId id="268" r:id="rId13"/>
    <p:sldId id="269" r:id="rId14"/>
    <p:sldId id="270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86439" autoAdjust="0"/>
  </p:normalViewPr>
  <p:slideViewPr>
    <p:cSldViewPr>
      <p:cViewPr>
        <p:scale>
          <a:sx n="100" d="100"/>
          <a:sy n="100" d="100"/>
        </p:scale>
        <p:origin x="-201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2020/10/29/Thursday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70" y="4286256"/>
            <a:ext cx="3214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▪ 概念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▪ 复杂度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▪ 时间复杂度的推导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▪ 图解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▪ 代码解析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最坏时间复杂度：</a:t>
            </a:r>
            <a:r>
              <a:rPr lang="en-US" altLang="zh-CN" sz="36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n)</a:t>
            </a:r>
          </a:p>
          <a:p>
            <a:pPr algn="ctr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5206" y="571480"/>
            <a:ext cx="192879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是数组中元素的数量 </a:t>
            </a:r>
            <a:endParaRPr lang="en-US" altLang="zh-CN" sz="1400" b="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(log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n)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28596" y="1247758"/>
          <a:ext cx="8286808" cy="342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4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查找开始前，元素的数量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次查找后，元素的数量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baseline="300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次查找的是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最后</a:t>
                      </a:r>
                      <a:r>
                        <a:rPr lang="zh-CN" altLang="en-US" sz="1800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一个元素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3821748" y="192816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821966" y="255927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24282" y="3213753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821966" y="4337056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07579" y="1913145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98054" y="256334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698054" y="3201767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07579" y="4335249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2870" y="861994"/>
            <a:ext cx="365762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最坏时间复杂度的推导过程：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6434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n/2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因为只剩下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个元素了（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的情况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9313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526733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根据对数的定义：如果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x,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(x)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6150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例：因为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64,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64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9102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</a:t>
            </a:r>
            <a:r>
              <a:rPr lang="en-US" altLang="zh-CN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620555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在计算机科学中，即：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log n =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539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                                  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6076" y="42862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(0 + 16) / 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769" y="4286256"/>
            <a:ext cx="146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83278" y="4214818"/>
            <a:ext cx="126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算法图解：二分查找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20" y="3357562"/>
            <a:ext cx="482908" cy="928670"/>
          </a:xfrm>
          <a:prstGeom prst="rect">
            <a:avLst/>
          </a:prstGeom>
        </p:spPr>
      </p:pic>
      <p:pic>
        <p:nvPicPr>
          <p:cNvPr id="48" name="图片 47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8161" y="3343274"/>
            <a:ext cx="482908" cy="928670"/>
          </a:xfrm>
          <a:prstGeom prst="rect">
            <a:avLst/>
          </a:prstGeom>
        </p:spPr>
      </p:pic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4876" y="3319486"/>
            <a:ext cx="482908" cy="92867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6195" y="34671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5298" y="34549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86776" y="34290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2550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1736" y="17192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29032" y="4214818"/>
            <a:ext cx="11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507207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(0 + 7) /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7657" y="4181781"/>
            <a:ext cx="10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3539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算法图解：二分查找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295" y="3286124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81" y="3295648"/>
            <a:ext cx="482908" cy="1704988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9045" y="3295649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66670" y="33956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443" y="375975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82556" y="34147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2550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1736" y="17192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3306" y="417225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7794" y="415290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432" y="5276863"/>
            <a:ext cx="560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(4 + 7) / 2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≈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3539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算法图解：二分查找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86124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8913" y="3286124"/>
            <a:ext cx="482908" cy="1928826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4282" y="3295649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6934" y="33956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87186" y="38597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7793" y="3406323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2550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1736" y="17192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43201" y="4338644"/>
            <a:ext cx="19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右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7488" y="3348037"/>
            <a:ext cx="164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7964" y="532925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 (4 + 4) / 2 =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13539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次查找  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算法图解：二分查找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86148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9797" y="5286388"/>
            <a:ext cx="482908" cy="928670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9322" y="4286256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6934" y="3395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6459" y="53980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1222" y="440531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2550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71736" y="17192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示例工程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含本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PPT)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84" y="239583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https://github.com/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dastructhm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/AlgorithmBinarySearch</a:t>
            </a:r>
            <a:endParaRPr lang="zh-CN" altLang="en-US" sz="28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" name="图片 5" descr="1920px-Octicons-logo-github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510" y="2000240"/>
            <a:ext cx="1062606" cy="378000"/>
          </a:xfrm>
          <a:prstGeom prst="rect">
            <a:avLst/>
          </a:prstGeom>
        </p:spPr>
      </p:pic>
      <p:pic>
        <p:nvPicPr>
          <p:cNvPr id="8" name="图片 7" descr="apartment-architecture-balcony-building-259950.webp.jpg"/>
          <p:cNvPicPr>
            <a:picLocks noChangeAspect="1"/>
          </p:cNvPicPr>
          <p:nvPr/>
        </p:nvPicPr>
        <p:blipFill>
          <a:blip r:embed="rId3"/>
          <a:srcRect t="31944" b="16666"/>
          <a:stretch>
            <a:fillRect/>
          </a:stretch>
        </p:blipFill>
        <p:spPr>
          <a:xfrm>
            <a:off x="0" y="4214794"/>
            <a:ext cx="9144000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另请参阅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1428736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Binary_search_algorithm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Big_O_notation#Orders_of_common_functions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Time_complexity#Logarithmic_time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Iteration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Recursion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Logarithm</a:t>
            </a: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https://www.youtube.com/watch?v=T98PIp4omUA</a:t>
            </a: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https://stackoverflow.com/questions/14426790/why-lookup-in-a-binary-search-tree-is-ologn</a:t>
            </a:r>
            <a:endParaRPr lang="en-US" altLang="zh-CN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 descr="1920px-YouTube_Logo_2017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3571876"/>
            <a:ext cx="1691747" cy="378000"/>
          </a:xfrm>
          <a:prstGeom prst="rect">
            <a:avLst/>
          </a:prstGeom>
        </p:spPr>
      </p:pic>
      <p:pic>
        <p:nvPicPr>
          <p:cNvPr id="8" name="图片 7" descr="1920px-Stack_Overflow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4643446"/>
            <a:ext cx="1928826" cy="378733"/>
          </a:xfrm>
          <a:prstGeom prst="rect">
            <a:avLst/>
          </a:prstGeom>
        </p:spPr>
      </p:pic>
      <p:pic>
        <p:nvPicPr>
          <p:cNvPr id="9" name="图片 8" descr="1920px-Wikipedia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546" y="1071546"/>
            <a:ext cx="2226258" cy="378000"/>
          </a:xfrm>
          <a:prstGeom prst="rect">
            <a:avLst/>
          </a:prstGeom>
        </p:spPr>
      </p:pic>
      <p:pic>
        <p:nvPicPr>
          <p:cNvPr id="10" name="图片 9" descr="apartment-architecture-balcony-building-259950.webp.jpg"/>
          <p:cNvPicPr>
            <a:picLocks noChangeAspect="1"/>
          </p:cNvPicPr>
          <p:nvPr/>
        </p:nvPicPr>
        <p:blipFill>
          <a:blip r:embed="rId5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代码实现、代码解析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229574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编程语言：                                               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IDE:                                 </a:t>
            </a:r>
          </a:p>
          <a:p>
            <a:r>
              <a:rPr lang="zh-CN" alt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               </a:t>
            </a:r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SDK: 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JDK 15.0.1</a:t>
            </a:r>
            <a:r>
              <a:rPr lang="zh-CN" alt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                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操作系统：</a:t>
            </a:r>
            <a:endParaRPr lang="zh-CN" altLang="en-US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图片 9" descr="1920px-Windows_10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427" y="4414844"/>
            <a:ext cx="2253787" cy="416716"/>
          </a:xfrm>
          <a:prstGeom prst="rect">
            <a:avLst/>
          </a:prstGeom>
        </p:spPr>
      </p:pic>
      <p:pic>
        <p:nvPicPr>
          <p:cNvPr id="11" name="图片 10" descr="800px-Java_programming_language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1714488"/>
            <a:ext cx="785818" cy="1437064"/>
          </a:xfrm>
          <a:prstGeom prst="rect">
            <a:avLst/>
          </a:prstGeom>
        </p:spPr>
      </p:pic>
      <p:pic>
        <p:nvPicPr>
          <p:cNvPr id="12" name="图片 11" descr="未标题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1962139"/>
            <a:ext cx="928694" cy="928694"/>
          </a:xfrm>
          <a:prstGeom prst="rect">
            <a:avLst/>
          </a:prstGeom>
        </p:spPr>
      </p:pic>
      <p:pic>
        <p:nvPicPr>
          <p:cNvPr id="9" name="图片 8" descr="apartment-architecture-balcony-building-259950.webp.jpg"/>
          <p:cNvPicPr>
            <a:picLocks noChangeAspect="1"/>
          </p:cNvPicPr>
          <p:nvPr/>
        </p:nvPicPr>
        <p:blipFill>
          <a:blip r:embed="rId5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920px-Binary_Search_Depicti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6" y="1434918"/>
            <a:ext cx="8043887" cy="3422842"/>
          </a:xfrm>
          <a:prstGeom prst="rect">
            <a:avLst/>
          </a:prstGeom>
        </p:spPr>
      </p:pic>
      <p:pic>
        <p:nvPicPr>
          <p:cNvPr id="3" name="图片 2" descr="apartment-architecture-balcony-building-259950.webp.jpg"/>
          <p:cNvPicPr>
            <a:picLocks noChangeAspect="1"/>
          </p:cNvPicPr>
          <p:nvPr/>
        </p:nvPicPr>
        <p:blipFill>
          <a:blip r:embed="rId3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可视化：二分查找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3425" y="1816647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次查找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496" y="2476493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次查找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3715" y="3162296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次查找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7462" y="3843340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次查找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>
            <a:off x="5429256" y="3857628"/>
            <a:ext cx="571504" cy="42862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504" y="3500438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元素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6024" y="4774180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下标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5786446" y="4572008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642910" y="4572008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0100" y="4714884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从零开始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>
            <a:off x="6643702" y="3643314"/>
            <a:ext cx="500066" cy="42862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5074" y="3286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>
            <a:off x="8286776" y="4500570"/>
            <a:ext cx="428628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77159" y="4786322"/>
            <a:ext cx="15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个元素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5" grpId="0"/>
      <p:bldP spid="16" grpId="0"/>
      <p:bldP spid="21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22840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快速总览：输出结果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22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729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735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742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5748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5762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5768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5775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781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5788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7950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58016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8082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58148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58214" y="1008861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2325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017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0237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0303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8359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2046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0501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2178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244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00699" y="1294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5103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53558" y="1294613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3624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45301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45367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45433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45499" y="129461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14612" y="1621446"/>
            <a:ext cx="3714776" cy="5093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array's length: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0: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2: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3: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4: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5: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6: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7: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13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8: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9: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18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10: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19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11: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12: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13: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14: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40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15: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45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element 16: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71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Enter target element: </a:t>
            </a:r>
            <a:r>
              <a:rPr lang="en-US" altLang="zh-CN" sz="13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1: Left = 0 Middle = 8 Right = 16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2: Left = 0 Middle = 3 Right = 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3: Left = 4 Middle = 5 Right = 7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 4: Left = 4 Middle = 4 Right = 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Searches Performed: 4</a:t>
            </a:r>
          </a:p>
          <a:p>
            <a:r>
              <a:rPr lang="en-US" altLang="zh-CN" sz="1300" dirty="0" smtClean="0">
                <a:latin typeface="Cambria Math" pitchFamily="18" charset="0"/>
                <a:ea typeface="Cambria Math" pitchFamily="18" charset="0"/>
              </a:rPr>
              <a:t>Target found at Index 4</a:t>
            </a:r>
            <a:endParaRPr lang="zh-CN" altLang="en-US" sz="1300" dirty="0">
              <a:latin typeface="Cambria Math" pitchFamily="18" charset="0"/>
            </a:endParaRPr>
          </a:p>
        </p:txBody>
      </p:sp>
      <p:pic>
        <p:nvPicPr>
          <p:cNvPr id="38" name="图片 37" descr="Play-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5153" y="390504"/>
            <a:ext cx="500066" cy="500066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>
            <a:off x="1928794" y="571480"/>
            <a:ext cx="571504" cy="42862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8649" y="3974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快速总览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20" y="3286124"/>
            <a:ext cx="482908" cy="928670"/>
          </a:xfrm>
          <a:prstGeom prst="rect">
            <a:avLst/>
          </a:prstGeom>
        </p:spPr>
      </p:pic>
      <p:pic>
        <p:nvPicPr>
          <p:cNvPr id="48" name="图片 47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9111" y="3286124"/>
            <a:ext cx="482908" cy="928670"/>
          </a:xfrm>
          <a:prstGeom prst="rect">
            <a:avLst/>
          </a:prstGeom>
        </p:spPr>
      </p:pic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9164" y="3286124"/>
            <a:ext cx="482908" cy="92867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6195" y="33956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6248" y="33978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01064" y="340518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7857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1/4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1788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71736" y="16430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快速总览</a:t>
            </a: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20" y="3286124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256" y="3357562"/>
            <a:ext cx="482908" cy="928670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807" y="3357562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76195" y="340518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5918" y="34692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86182" y="34671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7857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2/4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1788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71736" y="16430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快速总览</a:t>
            </a: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95649"/>
            <a:ext cx="482908" cy="928670"/>
          </a:xfrm>
          <a:prstGeom prst="rect">
            <a:avLst/>
          </a:prstGeom>
        </p:spPr>
      </p:pic>
      <p:pic>
        <p:nvPicPr>
          <p:cNvPr id="50" name="图片 49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4150" y="3290887"/>
            <a:ext cx="482908" cy="928670"/>
          </a:xfrm>
          <a:prstGeom prst="rect">
            <a:avLst/>
          </a:prstGeom>
        </p:spPr>
      </p:pic>
      <p:pic>
        <p:nvPicPr>
          <p:cNvPr id="51" name="图片 50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807" y="3286124"/>
            <a:ext cx="482908" cy="9286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66934" y="340518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81287" y="34120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86182" y="340518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7857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3/4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1788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1736" y="16430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738762"/>
            <a:ext cx="42862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16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37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82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148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8214" y="2738762"/>
            <a:ext cx="42862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71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325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17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0237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0303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359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[4]</a:t>
            </a:r>
            <a:endParaRPr lang="zh-CN" alt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046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0501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2178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[7]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92244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[8]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0699" y="302451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[9]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510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[10]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3558" y="3024514"/>
            <a:ext cx="429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[11]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53624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[12]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301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[13]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367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[14]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433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[15]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45499" y="302451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[16]</a:t>
            </a:r>
            <a:endParaRPr lang="zh-CN" altLang="en-US" sz="1200" i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22840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快速总览</a:t>
            </a:r>
            <a:endParaRPr lang="en-US" altLang="zh-CN" sz="3600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图片 54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559" y="3295649"/>
            <a:ext cx="482908" cy="928670"/>
          </a:xfrm>
          <a:prstGeom prst="rect">
            <a:avLst/>
          </a:prstGeom>
        </p:spPr>
      </p:pic>
      <p:pic>
        <p:nvPicPr>
          <p:cNvPr id="56" name="图片 55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847" y="5286412"/>
            <a:ext cx="482908" cy="928670"/>
          </a:xfrm>
          <a:prstGeom prst="rect">
            <a:avLst/>
          </a:prstGeom>
        </p:spPr>
      </p:pic>
      <p:pic>
        <p:nvPicPr>
          <p:cNvPr id="57" name="图片 56" descr="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4084" y="4286256"/>
            <a:ext cx="482908" cy="92867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66934" y="340518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5984" y="540762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76459" y="440531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7857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4/4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5400000">
            <a:off x="2393141" y="2178835"/>
            <a:ext cx="642942" cy="28575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71736" y="16430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目标值</a:t>
            </a:r>
            <a:endParaRPr lang="zh-CN" altLang="en-US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学习内容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89768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学习目标：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二分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查找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Binary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Search)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分类：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查找算法</a:t>
            </a: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数据结构：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数组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(array)</a:t>
            </a:r>
            <a:endParaRPr lang="zh-CN" altLang="en-US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</a:p>
          <a:p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概念和定义：</a:t>
            </a:r>
            <a:endParaRPr lang="en-US" altLang="zh-CN" sz="2000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1.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有序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数组中查找目标值的位置的查找算法</a:t>
            </a:r>
          </a:p>
          <a:p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把数组的中位数和目标值作比较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3.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如果不相等，目标不在的那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一半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被去除，继续在剩余的那一半中查找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4.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再次把中位数与目标值作比较，重复直至找到目标值</a:t>
            </a: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5.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如果查找结束时，剩余的一半是空的，则说明目标值不在数组中</a:t>
            </a:r>
          </a:p>
          <a:p>
            <a:endParaRPr lang="en-US" altLang="zh-CN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" name="图片 5" descr="apartment-architecture-balcony-building-259950.webp.jpg"/>
          <p:cNvPicPr>
            <a:picLocks noChangeAspect="1"/>
          </p:cNvPicPr>
          <p:nvPr/>
        </p:nvPicPr>
        <p:blipFill>
          <a:blip r:embed="rId2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336" t="1059" b="1212"/>
          <a:stretch/>
        </p:blipFill>
        <p:spPr bwMode="auto">
          <a:xfrm>
            <a:off x="491645" y="1161962"/>
            <a:ext cx="4973316" cy="49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算法分析函数图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0000000-0008-0000-0100-000003000000}"/>
              </a:ext>
            </a:extLst>
          </p:cNvPr>
          <p:cNvSpPr/>
          <p:nvPr/>
        </p:nvSpPr>
        <p:spPr>
          <a:xfrm>
            <a:off x="5920933" y="4733862"/>
            <a:ext cx="3000364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最坏时间复杂度：</a:t>
            </a:r>
            <a:r>
              <a:rPr lang="en-US" altLang="zh-CN" sz="1800" b="0" i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(log n)                      </a:t>
            </a:r>
            <a:endParaRPr lang="en-US" altLang="zh-CN" sz="1800" b="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最好</a:t>
            </a: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时间复杂度：</a:t>
            </a:r>
            <a:r>
              <a:rPr lang="en-US" altLang="zh-CN" sz="1800" b="0" i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(1)                    </a:t>
            </a:r>
            <a:endParaRPr lang="en-US" altLang="zh-CN" sz="1800" b="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平均</a:t>
            </a: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时间复杂度：</a:t>
            </a:r>
            <a:r>
              <a:rPr lang="en-US" altLang="zh-CN" sz="1800" b="0" i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(log n)</a:t>
            </a:r>
            <a:r>
              <a:rPr lang="en-US" altLang="zh-CN" sz="18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              </a:t>
            </a:r>
            <a:endParaRPr lang="en-US" altLang="zh-CN" sz="1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最坏</a:t>
            </a: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空间复杂度：</a:t>
            </a:r>
            <a:r>
              <a:rPr lang="en-US" altLang="zh-CN" sz="1800" b="0" i="1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</a:t>
            </a:r>
            <a:r>
              <a:rPr lang="en-US" altLang="zh-CN" sz="1800" b="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(1)</a:t>
            </a:r>
            <a:endParaRPr lang="zh-CN" altLang="en-US" sz="1800" b="0" dirty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AAFA0076-D977-4887-AF97-E562596BE8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6553" y="4948176"/>
            <a:ext cx="785818" cy="57150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B0BE6D3-4F4E-4D98-8755-07D4DEEEF3A9}"/>
              </a:ext>
            </a:extLst>
          </p:cNvPr>
          <p:cNvSpPr txBox="1"/>
          <p:nvPr/>
        </p:nvSpPr>
        <p:spPr>
          <a:xfrm>
            <a:off x="285720" y="2376408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8BB83C-4E59-4B98-8210-A2930E6305B8}"/>
              </a:ext>
            </a:extLst>
          </p:cNvPr>
          <p:cNvSpPr txBox="1"/>
          <p:nvPr/>
        </p:nvSpPr>
        <p:spPr>
          <a:xfrm>
            <a:off x="2200131" y="5880933"/>
            <a:ext cx="145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输入大小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03" y="3153837"/>
            <a:ext cx="369332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2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1270</Words>
  <Application>Microsoft Office PowerPoint</Application>
  <PresentationFormat>全屏显示(4:3)</PresentationFormat>
  <Paragraphs>501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139</cp:revision>
  <dcterms:created xsi:type="dcterms:W3CDTF">2020-10-27T05:19:44Z</dcterms:created>
  <dcterms:modified xsi:type="dcterms:W3CDTF">2020-10-29T07:07:46Z</dcterms:modified>
</cp:coreProperties>
</file>