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0" r:id="rId5"/>
    <p:sldId id="267" r:id="rId6"/>
    <p:sldId id="263" r:id="rId7"/>
    <p:sldId id="264" r:id="rId8"/>
    <p:sldId id="262"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4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8T13:09:49.84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76,'36'1,"-7"0,-1-1,1-2,-1 0,0-2,32-8,-24 2,0 2,1 2,63-3,115 10,-84 2,1195-3,-1289-2,49-8,30-2,-57 10,5 0,88 7,-132-1,1 1,-1 0,36 16,-38-14,0 0,1-1,0-1,31 5,78-8,-127-2,27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8T13:13:31.84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99,'763'0,"-748"1,1 1,-1 0,0 1,0 1,19 7,-16-5,-1 0,2-2,21 3,31-1,-34-5,0 2,0 2,0 2,49 14,-56-12,1-2,0-2,0 0,0-2,61-3,3 2,16 10,17 0,212-13,-317-1,1-1,-1-1,0-1,-1-1,1-2,-1 0,37-19,36-22,-58 36,0 2,1 1,0 2,0 1,1 3,66-1,1396 7,-1478-2,1 1,-1 0,0 2,0 1,0 1,0 1,41 17,-42-15,0-1,0-1,0 0,0-2,37 2,6 2,9 0,1-4,84-6,-41 0,224 2,-320-1,-1-2,0 0,1-1,22-9,-19 6,1 1,32-4,93 6,-96 5,99-13,-77 4,1 3,100 7,-52 0,829-2,-919-2,51-9,-48 5,39-1,-78 7,14 1,0-2,0 0,0 0,0-1,0-1,25-9,-15 5,1 1,-1 0,1 2,0 1,0 1,47 2,-36 1,-1-2,52-8,-14-1,0 4,145 5,-93 4,419-3,-529 1,1 0,-1 2,1 0,-1 1,18 7,-15-5,0-1,1 0,22 2,57 3,106 6,-177-16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8T13:09:57.73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27,'7'0,"0"1,0 0,1 1,10 3,19 4,59-1,141-8,-106-2,1108 1,-1224 0,1 0,-1-2,0 0,0-1,19-7,-17 5,2 1,-1 0,23-2,237 4,-145 5,-104-1,51 10,12 0,10 1,13 0,660-9,-391-6,-146 3,-208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8T13:10:04.36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76,'62'0,"15"1,141-17,-185 13,38-1,15 0,-67 0,-1 0,29-10,-31 8,1 1,-1 1,26-4,48 4,124 8,-122 7,-56-5,40 1,347-7,-200-1,-194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8T13:15:26.297"/>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1 51,'53'-1,"1"2,-1 3,1 2,52 13,-61-10,1-3,-1-1,1-2,0-2,63-7,-29-5,-48 6,33-2,56 5,136-11,-144 4,171 7,-133 4,-131-2,50 1,-1-3,97-16,-92 5,0 4,131 0,427 11,-374-3,-222 3,59 10,-20-1,126 14,-156-16,45 15,-56-14,0-1,0-2,40 4,287-8,-180-6,1185 3,-1345-1,-1-1,1-2,-1 0,25-8,-21 5,1 1,36-4,116 8,-13 2,-73-11,-55 5,39-1,199 8,-258 0,0 1,0 1,0 0,-1 1,17 6,-13-3,0-2,-1 0,22 2,175-5,-124-3,-60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8T13:10:59.224"/>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1 123,'97'1,"-32"2,79-9,-118 2,45-14,-48 11,1 1,38-4,113 9,-14 0,-68-10,-55 5,38 0,695 4,-373 4,4161-2,-4541-1,0-1,-1-1,1-1,27-9,-21 6,39-7,27 7,135 7,-91 3,196-3,-313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8T13:14:17.624"/>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0 51,'31'2,"39"6,6 1,403-3,-341-7,-118 0,-1-1,1-1,-1-1,28-9,-25 6,1 1,36-4,225 6,-150 7,1860-3,-1825 15,-100-6,6 1,-36-4,51 2,925-7,-485-3,-446 4,-30 0,76-7,-99-1,48-14,-18 4,-4 4,0 4,78-3,117 12,-99 1,833-2,-956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8T13:11:53.53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0,'24'0,"320"14,-222-7,-6-2,-90-1,46 14,-48-11,0-1,36 5,263-8,-167-6,525 4,-651-3,50-8,14-2,105 11,-124 2,-46-1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8T13:12:57.833"/>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0 74,'8'1,"-1"0,0 0,0 0,11 5,17 3,51-2,138-7,-96-2,825 2,-916-2,49-8,30-2,-98 10,-1 0,0-1,0-1,24-9,-22 7,1 1,39-7,47 10,-73 3,1-2,47-7,-3-2,1 4,133 6,-86 2,-109-3,36 2,-51-1,1 0,-1 0,0 1,0-1,0 1,0-1,0 1,0 0,0 0,0 0,0 0,0 0,0 0,0 0,-1 1,1-1,-1 1,4 2,-5-3,0 0,1 0,-1 0,0 0,0 0,1 0,-1 0,0 1,0-1,0 0,0 0,0 0,-1 0,1 0,0 0,0 0,-1 0,1 0,-1 0,1 0,-1 0,1 0,-1-1,1 1,-2 1,-8 10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8T13:13:18.440"/>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0 27,'1'2,"-1"1,1-1,-1 1,1-1,0 1,0-1,0 0,0 1,0-1,1 0,-1 0,1 0,0 0,-1 0,1 0,0 0,0 0,0-1,0 1,0-1,0 0,1 1,-1-1,5 1,3 2,0 0,0-1,0-1,16 3,33 1,0-3,92-7,-55-8,-58 6,43-1,492 6,-274 2,-155-13,-27 1,-93 9,-1-2,0 0,31-10,-29 6,0 2,38-4,291 6,-180 7,40 14,-156-10,18 4,-40-5,53 2,-53-7,-11-2,0 2,1 0,-1 2,44 11,-34-5,0-2,0 0,60 1,110-8,-84-3,763 3,-698-12,-34 1,460 9,-318 3,-240-3,-1-3,57-13,-55 8,105-5,560 17,-686-1,53 10,-51-5,41 1,266-8,-223-11,40-1,21 1,9 0,1319 13,-1480-1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92777-AD48-AE97-B2CC-9B78529B34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076321-E60D-71FD-F559-7041299E37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E0E6A77-BE47-5823-B5AC-10E95FEF27ED}"/>
              </a:ext>
            </a:extLst>
          </p:cNvPr>
          <p:cNvSpPr>
            <a:spLocks noGrp="1"/>
          </p:cNvSpPr>
          <p:nvPr>
            <p:ph type="dt" sz="half" idx="10"/>
          </p:nvPr>
        </p:nvSpPr>
        <p:spPr/>
        <p:txBody>
          <a:bodyPr/>
          <a:lstStyle/>
          <a:p>
            <a:fld id="{10AC022D-C35E-4EA2-A051-0ECF96EF1C92}" type="datetimeFigureOut">
              <a:rPr lang="en-IN" smtClean="0"/>
              <a:t>09-11-2023</a:t>
            </a:fld>
            <a:endParaRPr lang="en-IN"/>
          </a:p>
        </p:txBody>
      </p:sp>
      <p:sp>
        <p:nvSpPr>
          <p:cNvPr id="5" name="Footer Placeholder 4">
            <a:extLst>
              <a:ext uri="{FF2B5EF4-FFF2-40B4-BE49-F238E27FC236}">
                <a16:creationId xmlns:a16="http://schemas.microsoft.com/office/drawing/2014/main" id="{F423D1AA-880F-1B7D-97A3-00875BA162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4B0ED1-6B36-C7F5-49E3-214E16638D7B}"/>
              </a:ext>
            </a:extLst>
          </p:cNvPr>
          <p:cNvSpPr>
            <a:spLocks noGrp="1"/>
          </p:cNvSpPr>
          <p:nvPr>
            <p:ph type="sldNum" sz="quarter" idx="12"/>
          </p:nvPr>
        </p:nvSpPr>
        <p:spPr/>
        <p:txBody>
          <a:bodyPr/>
          <a:lstStyle/>
          <a:p>
            <a:fld id="{D887E9E1-6E26-4B31-960A-41EFA1158F13}" type="slidenum">
              <a:rPr lang="en-IN" smtClean="0"/>
              <a:t>‹#›</a:t>
            </a:fld>
            <a:endParaRPr lang="en-IN"/>
          </a:p>
        </p:txBody>
      </p:sp>
    </p:spTree>
    <p:extLst>
      <p:ext uri="{BB962C8B-B14F-4D97-AF65-F5344CB8AC3E}">
        <p14:creationId xmlns:p14="http://schemas.microsoft.com/office/powerpoint/2010/main" val="937754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BB66-E7AA-6C6B-E6CF-85A77BE1CA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73584D-3189-C08F-2A70-5CE3059B44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A5AE5A-CE74-43EE-4D3B-F6C2BCB29BE9}"/>
              </a:ext>
            </a:extLst>
          </p:cNvPr>
          <p:cNvSpPr>
            <a:spLocks noGrp="1"/>
          </p:cNvSpPr>
          <p:nvPr>
            <p:ph type="dt" sz="half" idx="10"/>
          </p:nvPr>
        </p:nvSpPr>
        <p:spPr/>
        <p:txBody>
          <a:bodyPr/>
          <a:lstStyle/>
          <a:p>
            <a:fld id="{10AC022D-C35E-4EA2-A051-0ECF96EF1C92}" type="datetimeFigureOut">
              <a:rPr lang="en-IN" smtClean="0"/>
              <a:t>09-11-2023</a:t>
            </a:fld>
            <a:endParaRPr lang="en-IN"/>
          </a:p>
        </p:txBody>
      </p:sp>
      <p:sp>
        <p:nvSpPr>
          <p:cNvPr id="5" name="Footer Placeholder 4">
            <a:extLst>
              <a:ext uri="{FF2B5EF4-FFF2-40B4-BE49-F238E27FC236}">
                <a16:creationId xmlns:a16="http://schemas.microsoft.com/office/drawing/2014/main" id="{0F18F8E3-2961-C021-F30A-AA1BA5B8D7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703A69-FC96-02D7-233F-51B3FBDB7E63}"/>
              </a:ext>
            </a:extLst>
          </p:cNvPr>
          <p:cNvSpPr>
            <a:spLocks noGrp="1"/>
          </p:cNvSpPr>
          <p:nvPr>
            <p:ph type="sldNum" sz="quarter" idx="12"/>
          </p:nvPr>
        </p:nvSpPr>
        <p:spPr/>
        <p:txBody>
          <a:bodyPr/>
          <a:lstStyle/>
          <a:p>
            <a:fld id="{D887E9E1-6E26-4B31-960A-41EFA1158F13}" type="slidenum">
              <a:rPr lang="en-IN" smtClean="0"/>
              <a:t>‹#›</a:t>
            </a:fld>
            <a:endParaRPr lang="en-IN"/>
          </a:p>
        </p:txBody>
      </p:sp>
    </p:spTree>
    <p:extLst>
      <p:ext uri="{BB962C8B-B14F-4D97-AF65-F5344CB8AC3E}">
        <p14:creationId xmlns:p14="http://schemas.microsoft.com/office/powerpoint/2010/main" val="1506637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3EB7CA-F18F-7E1A-2AB1-4B0C406282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35B912-8788-86B4-8A94-C4668B0492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54523-0631-2CA8-F696-8AC002797547}"/>
              </a:ext>
            </a:extLst>
          </p:cNvPr>
          <p:cNvSpPr>
            <a:spLocks noGrp="1"/>
          </p:cNvSpPr>
          <p:nvPr>
            <p:ph type="dt" sz="half" idx="10"/>
          </p:nvPr>
        </p:nvSpPr>
        <p:spPr/>
        <p:txBody>
          <a:bodyPr/>
          <a:lstStyle/>
          <a:p>
            <a:fld id="{10AC022D-C35E-4EA2-A051-0ECF96EF1C92}" type="datetimeFigureOut">
              <a:rPr lang="en-IN" smtClean="0"/>
              <a:t>09-11-2023</a:t>
            </a:fld>
            <a:endParaRPr lang="en-IN"/>
          </a:p>
        </p:txBody>
      </p:sp>
      <p:sp>
        <p:nvSpPr>
          <p:cNvPr id="5" name="Footer Placeholder 4">
            <a:extLst>
              <a:ext uri="{FF2B5EF4-FFF2-40B4-BE49-F238E27FC236}">
                <a16:creationId xmlns:a16="http://schemas.microsoft.com/office/drawing/2014/main" id="{17CA3626-5BE6-8CA7-D7E2-D390685C37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987E4F-B08F-A3B0-547E-DB604A5EF273}"/>
              </a:ext>
            </a:extLst>
          </p:cNvPr>
          <p:cNvSpPr>
            <a:spLocks noGrp="1"/>
          </p:cNvSpPr>
          <p:nvPr>
            <p:ph type="sldNum" sz="quarter" idx="12"/>
          </p:nvPr>
        </p:nvSpPr>
        <p:spPr/>
        <p:txBody>
          <a:bodyPr/>
          <a:lstStyle/>
          <a:p>
            <a:fld id="{D887E9E1-6E26-4B31-960A-41EFA1158F13}" type="slidenum">
              <a:rPr lang="en-IN" smtClean="0"/>
              <a:t>‹#›</a:t>
            </a:fld>
            <a:endParaRPr lang="en-IN"/>
          </a:p>
        </p:txBody>
      </p:sp>
    </p:spTree>
    <p:extLst>
      <p:ext uri="{BB962C8B-B14F-4D97-AF65-F5344CB8AC3E}">
        <p14:creationId xmlns:p14="http://schemas.microsoft.com/office/powerpoint/2010/main" val="2191709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BFC01-ED9B-23A1-2B60-8EBFA90B5B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2AB2EB-5063-7546-2E57-8DB88D3D91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C8114C-E317-D3D1-EF6A-335E2C82B57B}"/>
              </a:ext>
            </a:extLst>
          </p:cNvPr>
          <p:cNvSpPr>
            <a:spLocks noGrp="1"/>
          </p:cNvSpPr>
          <p:nvPr>
            <p:ph type="dt" sz="half" idx="10"/>
          </p:nvPr>
        </p:nvSpPr>
        <p:spPr/>
        <p:txBody>
          <a:bodyPr/>
          <a:lstStyle/>
          <a:p>
            <a:fld id="{10AC022D-C35E-4EA2-A051-0ECF96EF1C92}" type="datetimeFigureOut">
              <a:rPr lang="en-IN" smtClean="0"/>
              <a:t>09-11-2023</a:t>
            </a:fld>
            <a:endParaRPr lang="en-IN"/>
          </a:p>
        </p:txBody>
      </p:sp>
      <p:sp>
        <p:nvSpPr>
          <p:cNvPr id="5" name="Footer Placeholder 4">
            <a:extLst>
              <a:ext uri="{FF2B5EF4-FFF2-40B4-BE49-F238E27FC236}">
                <a16:creationId xmlns:a16="http://schemas.microsoft.com/office/drawing/2014/main" id="{6F4300D2-CAB1-A375-FF2C-2454A5D6B7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269A0B-C7BA-B70A-D0DA-B57F82B97E25}"/>
              </a:ext>
            </a:extLst>
          </p:cNvPr>
          <p:cNvSpPr>
            <a:spLocks noGrp="1"/>
          </p:cNvSpPr>
          <p:nvPr>
            <p:ph type="sldNum" sz="quarter" idx="12"/>
          </p:nvPr>
        </p:nvSpPr>
        <p:spPr/>
        <p:txBody>
          <a:bodyPr/>
          <a:lstStyle/>
          <a:p>
            <a:fld id="{D887E9E1-6E26-4B31-960A-41EFA1158F13}" type="slidenum">
              <a:rPr lang="en-IN" smtClean="0"/>
              <a:t>‹#›</a:t>
            </a:fld>
            <a:endParaRPr lang="en-IN"/>
          </a:p>
        </p:txBody>
      </p:sp>
    </p:spTree>
    <p:extLst>
      <p:ext uri="{BB962C8B-B14F-4D97-AF65-F5344CB8AC3E}">
        <p14:creationId xmlns:p14="http://schemas.microsoft.com/office/powerpoint/2010/main" val="50384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24602-6981-B65D-09EA-D77C6C1C69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D2CA2C-1DDF-E806-6A55-5CB9D6B8A6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55283B-FF6A-7DE4-B652-53B63C4F4F46}"/>
              </a:ext>
            </a:extLst>
          </p:cNvPr>
          <p:cNvSpPr>
            <a:spLocks noGrp="1"/>
          </p:cNvSpPr>
          <p:nvPr>
            <p:ph type="dt" sz="half" idx="10"/>
          </p:nvPr>
        </p:nvSpPr>
        <p:spPr/>
        <p:txBody>
          <a:bodyPr/>
          <a:lstStyle/>
          <a:p>
            <a:fld id="{10AC022D-C35E-4EA2-A051-0ECF96EF1C92}" type="datetimeFigureOut">
              <a:rPr lang="en-IN" smtClean="0"/>
              <a:t>09-11-2023</a:t>
            </a:fld>
            <a:endParaRPr lang="en-IN"/>
          </a:p>
        </p:txBody>
      </p:sp>
      <p:sp>
        <p:nvSpPr>
          <p:cNvPr id="5" name="Footer Placeholder 4">
            <a:extLst>
              <a:ext uri="{FF2B5EF4-FFF2-40B4-BE49-F238E27FC236}">
                <a16:creationId xmlns:a16="http://schemas.microsoft.com/office/drawing/2014/main" id="{36C653F2-6E2A-CBA3-9555-0487CC6D69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A9521B-7B10-C6FD-6AC7-1758EDBFAC3E}"/>
              </a:ext>
            </a:extLst>
          </p:cNvPr>
          <p:cNvSpPr>
            <a:spLocks noGrp="1"/>
          </p:cNvSpPr>
          <p:nvPr>
            <p:ph type="sldNum" sz="quarter" idx="12"/>
          </p:nvPr>
        </p:nvSpPr>
        <p:spPr/>
        <p:txBody>
          <a:bodyPr/>
          <a:lstStyle/>
          <a:p>
            <a:fld id="{D887E9E1-6E26-4B31-960A-41EFA1158F13}" type="slidenum">
              <a:rPr lang="en-IN" smtClean="0"/>
              <a:t>‹#›</a:t>
            </a:fld>
            <a:endParaRPr lang="en-IN"/>
          </a:p>
        </p:txBody>
      </p:sp>
    </p:spTree>
    <p:extLst>
      <p:ext uri="{BB962C8B-B14F-4D97-AF65-F5344CB8AC3E}">
        <p14:creationId xmlns:p14="http://schemas.microsoft.com/office/powerpoint/2010/main" val="2387085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72ACB-89FD-B15E-52C6-79C6292077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A3EC25-7498-EFBF-A3C6-1BD70AB68D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FD05AA-D469-DCDC-7FB7-930B2A910E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B4D4BF-B144-B3BB-BFFC-7AA28BFC9014}"/>
              </a:ext>
            </a:extLst>
          </p:cNvPr>
          <p:cNvSpPr>
            <a:spLocks noGrp="1"/>
          </p:cNvSpPr>
          <p:nvPr>
            <p:ph type="dt" sz="half" idx="10"/>
          </p:nvPr>
        </p:nvSpPr>
        <p:spPr/>
        <p:txBody>
          <a:bodyPr/>
          <a:lstStyle/>
          <a:p>
            <a:fld id="{10AC022D-C35E-4EA2-A051-0ECF96EF1C92}" type="datetimeFigureOut">
              <a:rPr lang="en-IN" smtClean="0"/>
              <a:t>09-11-2023</a:t>
            </a:fld>
            <a:endParaRPr lang="en-IN"/>
          </a:p>
        </p:txBody>
      </p:sp>
      <p:sp>
        <p:nvSpPr>
          <p:cNvPr id="6" name="Footer Placeholder 5">
            <a:extLst>
              <a:ext uri="{FF2B5EF4-FFF2-40B4-BE49-F238E27FC236}">
                <a16:creationId xmlns:a16="http://schemas.microsoft.com/office/drawing/2014/main" id="{E6752A6B-21F1-B864-2044-7B3BAB86F7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75DFB8-9BBE-3BC7-6BDD-732ABA18EC98}"/>
              </a:ext>
            </a:extLst>
          </p:cNvPr>
          <p:cNvSpPr>
            <a:spLocks noGrp="1"/>
          </p:cNvSpPr>
          <p:nvPr>
            <p:ph type="sldNum" sz="quarter" idx="12"/>
          </p:nvPr>
        </p:nvSpPr>
        <p:spPr/>
        <p:txBody>
          <a:bodyPr/>
          <a:lstStyle/>
          <a:p>
            <a:fld id="{D887E9E1-6E26-4B31-960A-41EFA1158F13}" type="slidenum">
              <a:rPr lang="en-IN" smtClean="0"/>
              <a:t>‹#›</a:t>
            </a:fld>
            <a:endParaRPr lang="en-IN"/>
          </a:p>
        </p:txBody>
      </p:sp>
    </p:spTree>
    <p:extLst>
      <p:ext uri="{BB962C8B-B14F-4D97-AF65-F5344CB8AC3E}">
        <p14:creationId xmlns:p14="http://schemas.microsoft.com/office/powerpoint/2010/main" val="1946653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C1DAC-C3A0-3AC7-7D59-5721C7DBF1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C7E635-C9FD-8459-7FE6-C55B947152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CF2212-08B9-1006-5E24-92297FE982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F9DFE09-0DB3-A3CA-7DF0-EAF70DD3A2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784364-132A-A46A-54FA-342D7C4FEA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E8D3F0-AEFA-C509-DB86-AF08A4F44CD6}"/>
              </a:ext>
            </a:extLst>
          </p:cNvPr>
          <p:cNvSpPr>
            <a:spLocks noGrp="1"/>
          </p:cNvSpPr>
          <p:nvPr>
            <p:ph type="dt" sz="half" idx="10"/>
          </p:nvPr>
        </p:nvSpPr>
        <p:spPr/>
        <p:txBody>
          <a:bodyPr/>
          <a:lstStyle/>
          <a:p>
            <a:fld id="{10AC022D-C35E-4EA2-A051-0ECF96EF1C92}" type="datetimeFigureOut">
              <a:rPr lang="en-IN" smtClean="0"/>
              <a:t>09-11-2023</a:t>
            </a:fld>
            <a:endParaRPr lang="en-IN"/>
          </a:p>
        </p:txBody>
      </p:sp>
      <p:sp>
        <p:nvSpPr>
          <p:cNvPr id="8" name="Footer Placeholder 7">
            <a:extLst>
              <a:ext uri="{FF2B5EF4-FFF2-40B4-BE49-F238E27FC236}">
                <a16:creationId xmlns:a16="http://schemas.microsoft.com/office/drawing/2014/main" id="{C3D27940-0A5B-91C6-2C97-27A3698CCE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909DBCF-3ADF-0EA5-BD07-FEF66160EA95}"/>
              </a:ext>
            </a:extLst>
          </p:cNvPr>
          <p:cNvSpPr>
            <a:spLocks noGrp="1"/>
          </p:cNvSpPr>
          <p:nvPr>
            <p:ph type="sldNum" sz="quarter" idx="12"/>
          </p:nvPr>
        </p:nvSpPr>
        <p:spPr/>
        <p:txBody>
          <a:bodyPr/>
          <a:lstStyle/>
          <a:p>
            <a:fld id="{D887E9E1-6E26-4B31-960A-41EFA1158F13}" type="slidenum">
              <a:rPr lang="en-IN" smtClean="0"/>
              <a:t>‹#›</a:t>
            </a:fld>
            <a:endParaRPr lang="en-IN"/>
          </a:p>
        </p:txBody>
      </p:sp>
    </p:spTree>
    <p:extLst>
      <p:ext uri="{BB962C8B-B14F-4D97-AF65-F5344CB8AC3E}">
        <p14:creationId xmlns:p14="http://schemas.microsoft.com/office/powerpoint/2010/main" val="105268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AC26-7C27-C83D-4FCA-8225E2C45F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46DE1A-E33B-F3CF-147D-364F71456631}"/>
              </a:ext>
            </a:extLst>
          </p:cNvPr>
          <p:cNvSpPr>
            <a:spLocks noGrp="1"/>
          </p:cNvSpPr>
          <p:nvPr>
            <p:ph type="dt" sz="half" idx="10"/>
          </p:nvPr>
        </p:nvSpPr>
        <p:spPr/>
        <p:txBody>
          <a:bodyPr/>
          <a:lstStyle/>
          <a:p>
            <a:fld id="{10AC022D-C35E-4EA2-A051-0ECF96EF1C92}" type="datetimeFigureOut">
              <a:rPr lang="en-IN" smtClean="0"/>
              <a:t>09-11-2023</a:t>
            </a:fld>
            <a:endParaRPr lang="en-IN"/>
          </a:p>
        </p:txBody>
      </p:sp>
      <p:sp>
        <p:nvSpPr>
          <p:cNvPr id="4" name="Footer Placeholder 3">
            <a:extLst>
              <a:ext uri="{FF2B5EF4-FFF2-40B4-BE49-F238E27FC236}">
                <a16:creationId xmlns:a16="http://schemas.microsoft.com/office/drawing/2014/main" id="{8771E7FB-45C8-3A4A-7EDB-F7FBE8DE09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29C7C1-8E8A-BDEF-6ABA-B73C3202A05B}"/>
              </a:ext>
            </a:extLst>
          </p:cNvPr>
          <p:cNvSpPr>
            <a:spLocks noGrp="1"/>
          </p:cNvSpPr>
          <p:nvPr>
            <p:ph type="sldNum" sz="quarter" idx="12"/>
          </p:nvPr>
        </p:nvSpPr>
        <p:spPr/>
        <p:txBody>
          <a:bodyPr/>
          <a:lstStyle/>
          <a:p>
            <a:fld id="{D887E9E1-6E26-4B31-960A-41EFA1158F13}" type="slidenum">
              <a:rPr lang="en-IN" smtClean="0"/>
              <a:t>‹#›</a:t>
            </a:fld>
            <a:endParaRPr lang="en-IN"/>
          </a:p>
        </p:txBody>
      </p:sp>
    </p:spTree>
    <p:extLst>
      <p:ext uri="{BB962C8B-B14F-4D97-AF65-F5344CB8AC3E}">
        <p14:creationId xmlns:p14="http://schemas.microsoft.com/office/powerpoint/2010/main" val="545921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204235-EFB1-894A-6913-8D43F0A0598A}"/>
              </a:ext>
            </a:extLst>
          </p:cNvPr>
          <p:cNvSpPr>
            <a:spLocks noGrp="1"/>
          </p:cNvSpPr>
          <p:nvPr>
            <p:ph type="dt" sz="half" idx="10"/>
          </p:nvPr>
        </p:nvSpPr>
        <p:spPr/>
        <p:txBody>
          <a:bodyPr/>
          <a:lstStyle/>
          <a:p>
            <a:fld id="{10AC022D-C35E-4EA2-A051-0ECF96EF1C92}" type="datetimeFigureOut">
              <a:rPr lang="en-IN" smtClean="0"/>
              <a:t>09-11-2023</a:t>
            </a:fld>
            <a:endParaRPr lang="en-IN"/>
          </a:p>
        </p:txBody>
      </p:sp>
      <p:sp>
        <p:nvSpPr>
          <p:cNvPr id="3" name="Footer Placeholder 2">
            <a:extLst>
              <a:ext uri="{FF2B5EF4-FFF2-40B4-BE49-F238E27FC236}">
                <a16:creationId xmlns:a16="http://schemas.microsoft.com/office/drawing/2014/main" id="{34D109F5-A45E-86C4-F17E-2267221960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CE3EFE-3CD2-996A-7967-096A2C27A12A}"/>
              </a:ext>
            </a:extLst>
          </p:cNvPr>
          <p:cNvSpPr>
            <a:spLocks noGrp="1"/>
          </p:cNvSpPr>
          <p:nvPr>
            <p:ph type="sldNum" sz="quarter" idx="12"/>
          </p:nvPr>
        </p:nvSpPr>
        <p:spPr/>
        <p:txBody>
          <a:bodyPr/>
          <a:lstStyle/>
          <a:p>
            <a:fld id="{D887E9E1-6E26-4B31-960A-41EFA1158F13}" type="slidenum">
              <a:rPr lang="en-IN" smtClean="0"/>
              <a:t>‹#›</a:t>
            </a:fld>
            <a:endParaRPr lang="en-IN"/>
          </a:p>
        </p:txBody>
      </p:sp>
    </p:spTree>
    <p:extLst>
      <p:ext uri="{BB962C8B-B14F-4D97-AF65-F5344CB8AC3E}">
        <p14:creationId xmlns:p14="http://schemas.microsoft.com/office/powerpoint/2010/main" val="421034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980D2-1063-0251-0D5B-E972057D81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CADF05-58D2-9882-CFC4-ED81D4502C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89F9DE-EFDB-7FF6-8FBF-01B956690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8B9BEB-BDC5-0414-D236-C9CDE2D5F4D7}"/>
              </a:ext>
            </a:extLst>
          </p:cNvPr>
          <p:cNvSpPr>
            <a:spLocks noGrp="1"/>
          </p:cNvSpPr>
          <p:nvPr>
            <p:ph type="dt" sz="half" idx="10"/>
          </p:nvPr>
        </p:nvSpPr>
        <p:spPr/>
        <p:txBody>
          <a:bodyPr/>
          <a:lstStyle/>
          <a:p>
            <a:fld id="{10AC022D-C35E-4EA2-A051-0ECF96EF1C92}" type="datetimeFigureOut">
              <a:rPr lang="en-IN" smtClean="0"/>
              <a:t>09-11-2023</a:t>
            </a:fld>
            <a:endParaRPr lang="en-IN"/>
          </a:p>
        </p:txBody>
      </p:sp>
      <p:sp>
        <p:nvSpPr>
          <p:cNvPr id="6" name="Footer Placeholder 5">
            <a:extLst>
              <a:ext uri="{FF2B5EF4-FFF2-40B4-BE49-F238E27FC236}">
                <a16:creationId xmlns:a16="http://schemas.microsoft.com/office/drawing/2014/main" id="{38CAD2DE-61BD-8784-BBE3-8D3A164C25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E4E7EC-FEBB-C63B-02D1-98AC64451B33}"/>
              </a:ext>
            </a:extLst>
          </p:cNvPr>
          <p:cNvSpPr>
            <a:spLocks noGrp="1"/>
          </p:cNvSpPr>
          <p:nvPr>
            <p:ph type="sldNum" sz="quarter" idx="12"/>
          </p:nvPr>
        </p:nvSpPr>
        <p:spPr/>
        <p:txBody>
          <a:bodyPr/>
          <a:lstStyle/>
          <a:p>
            <a:fld id="{D887E9E1-6E26-4B31-960A-41EFA1158F13}" type="slidenum">
              <a:rPr lang="en-IN" smtClean="0"/>
              <a:t>‹#›</a:t>
            </a:fld>
            <a:endParaRPr lang="en-IN"/>
          </a:p>
        </p:txBody>
      </p:sp>
    </p:spTree>
    <p:extLst>
      <p:ext uri="{BB962C8B-B14F-4D97-AF65-F5344CB8AC3E}">
        <p14:creationId xmlns:p14="http://schemas.microsoft.com/office/powerpoint/2010/main" val="84725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7C36-B334-C4F6-3232-EE1E58CE77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C1F15C-50D5-B364-EA55-F7C856B7A3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4158A4-AB32-43CB-0AA1-A6F5C6B25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D6A969-4A71-F64C-48AB-4782492ED586}"/>
              </a:ext>
            </a:extLst>
          </p:cNvPr>
          <p:cNvSpPr>
            <a:spLocks noGrp="1"/>
          </p:cNvSpPr>
          <p:nvPr>
            <p:ph type="dt" sz="half" idx="10"/>
          </p:nvPr>
        </p:nvSpPr>
        <p:spPr/>
        <p:txBody>
          <a:bodyPr/>
          <a:lstStyle/>
          <a:p>
            <a:fld id="{10AC022D-C35E-4EA2-A051-0ECF96EF1C92}" type="datetimeFigureOut">
              <a:rPr lang="en-IN" smtClean="0"/>
              <a:t>09-11-2023</a:t>
            </a:fld>
            <a:endParaRPr lang="en-IN"/>
          </a:p>
        </p:txBody>
      </p:sp>
      <p:sp>
        <p:nvSpPr>
          <p:cNvPr id="6" name="Footer Placeholder 5">
            <a:extLst>
              <a:ext uri="{FF2B5EF4-FFF2-40B4-BE49-F238E27FC236}">
                <a16:creationId xmlns:a16="http://schemas.microsoft.com/office/drawing/2014/main" id="{D3AA4A8D-4490-4706-234F-4914BE4AC3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CCE4B7-A152-D558-9F57-95EA7BAD065C}"/>
              </a:ext>
            </a:extLst>
          </p:cNvPr>
          <p:cNvSpPr>
            <a:spLocks noGrp="1"/>
          </p:cNvSpPr>
          <p:nvPr>
            <p:ph type="sldNum" sz="quarter" idx="12"/>
          </p:nvPr>
        </p:nvSpPr>
        <p:spPr/>
        <p:txBody>
          <a:bodyPr/>
          <a:lstStyle/>
          <a:p>
            <a:fld id="{D887E9E1-6E26-4B31-960A-41EFA1158F13}" type="slidenum">
              <a:rPr lang="en-IN" smtClean="0"/>
              <a:t>‹#›</a:t>
            </a:fld>
            <a:endParaRPr lang="en-IN"/>
          </a:p>
        </p:txBody>
      </p:sp>
    </p:spTree>
    <p:extLst>
      <p:ext uri="{BB962C8B-B14F-4D97-AF65-F5344CB8AC3E}">
        <p14:creationId xmlns:p14="http://schemas.microsoft.com/office/powerpoint/2010/main" val="1295044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3916E0-9806-0F31-C2CB-6A45C4A87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170306-64F1-A4BC-D93A-F612B032E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8BF1BA-CE5C-E141-AC73-3BD6FBFC43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AC022D-C35E-4EA2-A051-0ECF96EF1C92}" type="datetimeFigureOut">
              <a:rPr lang="en-IN" smtClean="0"/>
              <a:t>09-11-2023</a:t>
            </a:fld>
            <a:endParaRPr lang="en-IN"/>
          </a:p>
        </p:txBody>
      </p:sp>
      <p:sp>
        <p:nvSpPr>
          <p:cNvPr id="5" name="Footer Placeholder 4">
            <a:extLst>
              <a:ext uri="{FF2B5EF4-FFF2-40B4-BE49-F238E27FC236}">
                <a16:creationId xmlns:a16="http://schemas.microsoft.com/office/drawing/2014/main" id="{9C5186DA-CFE7-522B-517C-803BC2D4A2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D765F0-180E-2FD6-09C6-F4E9EA3AF0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87E9E1-6E26-4B31-960A-41EFA1158F13}" type="slidenum">
              <a:rPr lang="en-IN" smtClean="0"/>
              <a:t>‹#›</a:t>
            </a:fld>
            <a:endParaRPr lang="en-IN"/>
          </a:p>
        </p:txBody>
      </p:sp>
    </p:spTree>
    <p:extLst>
      <p:ext uri="{BB962C8B-B14F-4D97-AF65-F5344CB8AC3E}">
        <p14:creationId xmlns:p14="http://schemas.microsoft.com/office/powerpoint/2010/main" val="2588457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thank-you-note-thank-thank-you-note-1428147/" TargetMode="External"/><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customXml" Target="../ink/ink2.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4.xml"/></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customXml" Target="../ink/ink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ustomXml" Target="../ink/ink7.xml"/><Relationship Id="rId7" Type="http://schemas.openxmlformats.org/officeDocument/2006/relationships/customXml" Target="../ink/ink9.xml"/><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customXml" Target="../ink/ink8.xm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customXml" Target="../ink/ink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5F2F0-F14D-6CBE-000B-D445240D0541}"/>
              </a:ext>
            </a:extLst>
          </p:cNvPr>
          <p:cNvSpPr>
            <a:spLocks noGrp="1"/>
          </p:cNvSpPr>
          <p:nvPr>
            <p:ph type="ctrTitle"/>
          </p:nvPr>
        </p:nvSpPr>
        <p:spPr>
          <a:xfrm>
            <a:off x="2365696" y="3103926"/>
            <a:ext cx="7600426" cy="746621"/>
          </a:xfrm>
        </p:spPr>
        <p:txBody>
          <a:bodyPr>
            <a:normAutofit fontScale="90000"/>
          </a:bodyPr>
          <a:lstStyle/>
          <a:p>
            <a:r>
              <a:rPr lang="en-US" sz="2800" dirty="0"/>
              <a:t>ME-609 Optimization Methods in Engineering</a:t>
            </a:r>
            <a:br>
              <a:rPr lang="en-IN" dirty="0"/>
            </a:br>
            <a:endParaRPr lang="en-IN" dirty="0"/>
          </a:p>
        </p:txBody>
      </p:sp>
      <p:sp>
        <p:nvSpPr>
          <p:cNvPr id="3" name="Subtitle 2">
            <a:extLst>
              <a:ext uri="{FF2B5EF4-FFF2-40B4-BE49-F238E27FC236}">
                <a16:creationId xmlns:a16="http://schemas.microsoft.com/office/drawing/2014/main" id="{B73EBB9B-5ACB-9D53-FBFC-03F39A05B61F}"/>
              </a:ext>
            </a:extLst>
          </p:cNvPr>
          <p:cNvSpPr>
            <a:spLocks noGrp="1"/>
          </p:cNvSpPr>
          <p:nvPr>
            <p:ph type="subTitle" idx="1"/>
          </p:nvPr>
        </p:nvSpPr>
        <p:spPr>
          <a:xfrm>
            <a:off x="4035104" y="3909270"/>
            <a:ext cx="5645791" cy="1348529"/>
          </a:xfrm>
        </p:spPr>
        <p:txBody>
          <a:bodyPr>
            <a:normAutofit fontScale="85000" lnSpcReduction="20000"/>
          </a:bodyPr>
          <a:lstStyle/>
          <a:p>
            <a:r>
              <a:rPr lang="en-US" dirty="0"/>
              <a:t>Presented by </a:t>
            </a:r>
          </a:p>
          <a:p>
            <a:endParaRPr lang="en-US" dirty="0"/>
          </a:p>
          <a:p>
            <a:pPr marL="342900" indent="-342900">
              <a:buAutoNum type="arabicPeriod"/>
            </a:pPr>
            <a:r>
              <a:rPr lang="en-US" dirty="0"/>
              <a:t>Akash Kumar, 236103003(Machine Design)</a:t>
            </a:r>
          </a:p>
          <a:p>
            <a:pPr marL="342900" indent="-342900">
              <a:buAutoNum type="arabicPeriod"/>
            </a:pPr>
            <a:r>
              <a:rPr lang="en-US" dirty="0"/>
              <a:t>Sumanta Das, 234103440 (Machine Design)</a:t>
            </a:r>
            <a:endParaRPr lang="en-IN" dirty="0"/>
          </a:p>
          <a:p>
            <a:endParaRPr lang="en-IN" dirty="0"/>
          </a:p>
        </p:txBody>
      </p:sp>
      <p:pic>
        <p:nvPicPr>
          <p:cNvPr id="4" name="Picture 3">
            <a:extLst>
              <a:ext uri="{FF2B5EF4-FFF2-40B4-BE49-F238E27FC236}">
                <a16:creationId xmlns:a16="http://schemas.microsoft.com/office/drawing/2014/main" id="{1F0D5412-30CC-93DD-0613-9B95EECF0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5103" y="92542"/>
            <a:ext cx="2257425" cy="2371725"/>
          </a:xfrm>
          <a:prstGeom prst="rect">
            <a:avLst/>
          </a:prstGeom>
        </p:spPr>
      </p:pic>
    </p:spTree>
    <p:extLst>
      <p:ext uri="{BB962C8B-B14F-4D97-AF65-F5344CB8AC3E}">
        <p14:creationId xmlns:p14="http://schemas.microsoft.com/office/powerpoint/2010/main" val="3349407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yellow post it note with blue text&#10;&#10;Description automatically generated">
            <a:extLst>
              <a:ext uri="{FF2B5EF4-FFF2-40B4-BE49-F238E27FC236}">
                <a16:creationId xmlns:a16="http://schemas.microsoft.com/office/drawing/2014/main" id="{DAECADF1-41E9-0A3C-6FB2-6A33B4D960A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786062" y="0"/>
            <a:ext cx="6619875" cy="6858000"/>
          </a:xfrm>
          <a:prstGeom prst="rect">
            <a:avLst/>
          </a:prstGeom>
        </p:spPr>
      </p:pic>
    </p:spTree>
    <p:extLst>
      <p:ext uri="{BB962C8B-B14F-4D97-AF65-F5344CB8AC3E}">
        <p14:creationId xmlns:p14="http://schemas.microsoft.com/office/powerpoint/2010/main" val="109036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C857-F482-AE7B-C990-229299DA5038}"/>
              </a:ext>
            </a:extLst>
          </p:cNvPr>
          <p:cNvSpPr>
            <a:spLocks noGrp="1"/>
          </p:cNvSpPr>
          <p:nvPr>
            <p:ph type="ctrTitle"/>
          </p:nvPr>
        </p:nvSpPr>
        <p:spPr>
          <a:xfrm>
            <a:off x="1524000" y="1031847"/>
            <a:ext cx="9144000" cy="1342238"/>
          </a:xfrm>
        </p:spPr>
        <p:txBody>
          <a:bodyPr>
            <a:normAutofit fontScale="90000"/>
          </a:bodyPr>
          <a:lstStyle/>
          <a:p>
            <a:r>
              <a:rPr lang="en-IN" sz="2700" b="1" dirty="0"/>
              <a:t>Project_ Phase 3</a:t>
            </a:r>
            <a:br>
              <a:rPr lang="en-IN" sz="4000" dirty="0"/>
            </a:br>
            <a:r>
              <a:rPr lang="en-IN" sz="3600" dirty="0"/>
              <a:t>Multivariable Constrained Optimization using </a:t>
            </a:r>
            <a:br>
              <a:rPr lang="en-IN" sz="4000" dirty="0"/>
            </a:br>
            <a:r>
              <a:rPr lang="en-IN" sz="4000" dirty="0"/>
              <a:t> </a:t>
            </a:r>
            <a:r>
              <a:rPr lang="en-IN" sz="4000" b="1" i="1" dirty="0"/>
              <a:t>BRACKET-OPERATOR PENALTY METHOD</a:t>
            </a:r>
          </a:p>
        </p:txBody>
      </p:sp>
      <p:sp>
        <p:nvSpPr>
          <p:cNvPr id="3" name="Subtitle 2">
            <a:extLst>
              <a:ext uri="{FF2B5EF4-FFF2-40B4-BE49-F238E27FC236}">
                <a16:creationId xmlns:a16="http://schemas.microsoft.com/office/drawing/2014/main" id="{123C7570-07EE-06C1-DFCA-B2DD4EE83C2D}"/>
              </a:ext>
            </a:extLst>
          </p:cNvPr>
          <p:cNvSpPr>
            <a:spLocks noGrp="1"/>
          </p:cNvSpPr>
          <p:nvPr>
            <p:ph type="subTitle" idx="1"/>
          </p:nvPr>
        </p:nvSpPr>
        <p:spPr>
          <a:xfrm>
            <a:off x="2877424" y="3429000"/>
            <a:ext cx="7790576" cy="1828800"/>
          </a:xfrm>
        </p:spPr>
        <p:txBody>
          <a:bodyPr/>
          <a:lstStyle/>
          <a:p>
            <a:pPr algn="r"/>
            <a:r>
              <a:rPr lang="en-IN" sz="1800" dirty="0"/>
              <a:t>                                     Methods used -</a:t>
            </a:r>
          </a:p>
          <a:p>
            <a:r>
              <a:rPr lang="en-IN" sz="2000" dirty="0"/>
              <a:t>    1.Bounding phase and Interval Halving for Unidirectional Search.</a:t>
            </a:r>
          </a:p>
          <a:p>
            <a:r>
              <a:rPr lang="en-IN" sz="2000" dirty="0"/>
              <a:t>2.Conjugate Gradient method for Unconstrained Optimization.</a:t>
            </a:r>
          </a:p>
          <a:p>
            <a:r>
              <a:rPr lang="en-IN" sz="2000" dirty="0"/>
              <a:t>     3.Bracket-operator penalty method for Constrained Optimization</a:t>
            </a:r>
          </a:p>
          <a:p>
            <a:endParaRPr lang="en-IN" sz="2000" dirty="0"/>
          </a:p>
        </p:txBody>
      </p:sp>
    </p:spTree>
    <p:extLst>
      <p:ext uri="{BB962C8B-B14F-4D97-AF65-F5344CB8AC3E}">
        <p14:creationId xmlns:p14="http://schemas.microsoft.com/office/powerpoint/2010/main" val="198687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97B5E2-94CD-5862-2841-AFD7BAD29033}"/>
              </a:ext>
            </a:extLst>
          </p:cNvPr>
          <p:cNvSpPr txBox="1"/>
          <p:nvPr/>
        </p:nvSpPr>
        <p:spPr>
          <a:xfrm>
            <a:off x="1028699" y="483882"/>
            <a:ext cx="6094562" cy="369332"/>
          </a:xfrm>
          <a:prstGeom prst="rect">
            <a:avLst/>
          </a:prstGeom>
          <a:noFill/>
        </p:spPr>
        <p:txBody>
          <a:bodyPr wrap="square">
            <a:spAutoFit/>
          </a:bodyPr>
          <a:lstStyle/>
          <a:p>
            <a:r>
              <a:rPr lang="en-IN" sz="1800" dirty="0"/>
              <a:t>Multivariable Constrained Optimization </a:t>
            </a:r>
            <a:endParaRPr lang="en-IN" dirty="0"/>
          </a:p>
        </p:txBody>
      </p:sp>
      <p:pic>
        <p:nvPicPr>
          <p:cNvPr id="10" name="Picture 9">
            <a:extLst>
              <a:ext uri="{FF2B5EF4-FFF2-40B4-BE49-F238E27FC236}">
                <a16:creationId xmlns:a16="http://schemas.microsoft.com/office/drawing/2014/main" id="{43E3FE80-AF80-92C4-20BC-9328EFA08D57}"/>
              </a:ext>
            </a:extLst>
          </p:cNvPr>
          <p:cNvPicPr>
            <a:picLocks noChangeAspect="1"/>
          </p:cNvPicPr>
          <p:nvPr/>
        </p:nvPicPr>
        <p:blipFill>
          <a:blip r:embed="rId2"/>
          <a:stretch>
            <a:fillRect/>
          </a:stretch>
        </p:blipFill>
        <p:spPr>
          <a:xfrm>
            <a:off x="1191507" y="2495469"/>
            <a:ext cx="3985605" cy="1867062"/>
          </a:xfrm>
          <a:prstGeom prst="rect">
            <a:avLst/>
          </a:prstGeom>
        </p:spPr>
      </p:pic>
      <p:sp>
        <p:nvSpPr>
          <p:cNvPr id="11" name="TextBox 10">
            <a:extLst>
              <a:ext uri="{FF2B5EF4-FFF2-40B4-BE49-F238E27FC236}">
                <a16:creationId xmlns:a16="http://schemas.microsoft.com/office/drawing/2014/main" id="{E89781B9-B667-DA1E-D900-10A61D873CE5}"/>
              </a:ext>
            </a:extLst>
          </p:cNvPr>
          <p:cNvSpPr txBox="1"/>
          <p:nvPr/>
        </p:nvSpPr>
        <p:spPr>
          <a:xfrm>
            <a:off x="1028698" y="1108954"/>
            <a:ext cx="10573829"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Constrained multivariable optimization concept are used in engineering design and decision-making problems.</a:t>
            </a:r>
          </a:p>
          <a:p>
            <a:pPr marL="285750" indent="-285750">
              <a:buFont typeface="Arial" panose="020B0604020202020204" pitchFamily="34" charset="0"/>
              <a:buChar char="•"/>
            </a:pPr>
            <a:r>
              <a:rPr lang="en-US" sz="1600" dirty="0"/>
              <a:t>Using this method convex or concave, linear or non-linear can be tackled.</a:t>
            </a:r>
          </a:p>
          <a:p>
            <a:pPr marL="285750" indent="-285750">
              <a:buFont typeface="Arial" panose="020B0604020202020204" pitchFamily="34" charset="0"/>
              <a:buChar char="•"/>
            </a:pPr>
            <a:endParaRPr lang="en-IN" sz="1600" dirty="0"/>
          </a:p>
        </p:txBody>
      </p:sp>
      <p:sp>
        <p:nvSpPr>
          <p:cNvPr id="13" name="TextBox 12">
            <a:extLst>
              <a:ext uri="{FF2B5EF4-FFF2-40B4-BE49-F238E27FC236}">
                <a16:creationId xmlns:a16="http://schemas.microsoft.com/office/drawing/2014/main" id="{DFAC5972-5D57-FA7B-F1A7-0E086E286550}"/>
              </a:ext>
            </a:extLst>
          </p:cNvPr>
          <p:cNvSpPr txBox="1"/>
          <p:nvPr/>
        </p:nvSpPr>
        <p:spPr>
          <a:xfrm>
            <a:off x="1028698" y="4759801"/>
            <a:ext cx="6531154" cy="1169551"/>
          </a:xfrm>
          <a:prstGeom prst="rect">
            <a:avLst/>
          </a:prstGeom>
          <a:noFill/>
        </p:spPr>
        <p:txBody>
          <a:bodyPr wrap="square" rtlCol="0">
            <a:spAutoFit/>
          </a:bodyPr>
          <a:lstStyle/>
          <a:p>
            <a:r>
              <a:rPr lang="en-US" sz="1400" dirty="0"/>
              <a:t>Where</a:t>
            </a:r>
          </a:p>
          <a:p>
            <a:r>
              <a:rPr lang="en-US" sz="1400" dirty="0"/>
              <a:t> j = number of inequality constrains</a:t>
            </a:r>
          </a:p>
          <a:p>
            <a:r>
              <a:rPr lang="en-US" sz="1400" dirty="0"/>
              <a:t> k = number of equality constrains.</a:t>
            </a:r>
          </a:p>
          <a:p>
            <a:r>
              <a:rPr lang="en-US" sz="1400" dirty="0"/>
              <a:t> I = number of bound constrains</a:t>
            </a:r>
          </a:p>
          <a:p>
            <a:r>
              <a:rPr lang="en-US" sz="1400" dirty="0"/>
              <a:t> </a:t>
            </a:r>
            <a:endParaRPr lang="en-IN" sz="1400" dirty="0"/>
          </a:p>
        </p:txBody>
      </p:sp>
    </p:spTree>
    <p:extLst>
      <p:ext uri="{BB962C8B-B14F-4D97-AF65-F5344CB8AC3E}">
        <p14:creationId xmlns:p14="http://schemas.microsoft.com/office/powerpoint/2010/main" val="3655958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1845-AD66-4319-8556-D18B8EEA5831}"/>
              </a:ext>
            </a:extLst>
          </p:cNvPr>
          <p:cNvSpPr>
            <a:spLocks noGrp="1"/>
          </p:cNvSpPr>
          <p:nvPr>
            <p:ph type="title"/>
          </p:nvPr>
        </p:nvSpPr>
        <p:spPr/>
        <p:txBody>
          <a:bodyPr>
            <a:normAutofit/>
          </a:bodyPr>
          <a:lstStyle/>
          <a:p>
            <a:r>
              <a:rPr lang="en-IN" sz="2800" b="1" i="1" u="sng" dirty="0"/>
              <a:t>Bracket-operator Penalty Method -</a:t>
            </a:r>
          </a:p>
        </p:txBody>
      </p:sp>
      <p:sp>
        <p:nvSpPr>
          <p:cNvPr id="7" name="Content Placeholder 6">
            <a:extLst>
              <a:ext uri="{FF2B5EF4-FFF2-40B4-BE49-F238E27FC236}">
                <a16:creationId xmlns:a16="http://schemas.microsoft.com/office/drawing/2014/main" id="{690C63B1-FB23-B543-89BB-034AD7D7101C}"/>
              </a:ext>
            </a:extLst>
          </p:cNvPr>
          <p:cNvSpPr>
            <a:spLocks noGrp="1"/>
          </p:cNvSpPr>
          <p:nvPr>
            <p:ph idx="1"/>
          </p:nvPr>
        </p:nvSpPr>
        <p:spPr>
          <a:xfrm>
            <a:off x="693707" y="3140015"/>
            <a:ext cx="10660093" cy="3036947"/>
          </a:xfrm>
        </p:spPr>
        <p:txBody>
          <a:bodyPr>
            <a:normAutofit/>
          </a:bodyPr>
          <a:lstStyle/>
          <a:p>
            <a:pPr marL="0" indent="0">
              <a:buNone/>
            </a:pPr>
            <a:r>
              <a:rPr lang="en-IN" sz="2000" dirty="0"/>
              <a:t>Description of the Method-</a:t>
            </a:r>
          </a:p>
          <a:p>
            <a:pPr algn="l"/>
            <a:r>
              <a:rPr lang="en-US" sz="1600" dirty="0">
                <a:solidFill>
                  <a:srgbClr val="374151"/>
                </a:solidFill>
                <a:latin typeface="Söhne"/>
              </a:rPr>
              <a:t>For solving the problem </a:t>
            </a:r>
            <a:r>
              <a:rPr lang="en-US" sz="1600" b="0" i="0" dirty="0">
                <a:solidFill>
                  <a:srgbClr val="374151"/>
                </a:solidFill>
                <a:effectLst/>
                <a:latin typeface="Söhne"/>
              </a:rPr>
              <a:t>penalty function method involves the following steps:</a:t>
            </a:r>
          </a:p>
          <a:p>
            <a:pPr lvl="1">
              <a:buFont typeface="+mj-lt"/>
              <a:buAutoNum type="arabicPeriod"/>
            </a:pPr>
            <a:r>
              <a:rPr lang="en-US" sz="1600" dirty="0"/>
              <a:t>We transformed the original constrained optimization problem into an unconstrained optimization problem by combining the objective function with the penalty terms(ohm).</a:t>
            </a:r>
          </a:p>
          <a:p>
            <a:pPr lvl="1">
              <a:buFont typeface="+mj-lt"/>
              <a:buAutoNum type="arabicPeriod"/>
            </a:pPr>
            <a:r>
              <a:rPr lang="en-US" sz="1600" dirty="0"/>
              <a:t>The included penalty terms penalizes the penalty function on violations of the constraints. The penalty terms are typically functions that increase rapidly as the constraints are violated.</a:t>
            </a:r>
          </a:p>
          <a:p>
            <a:pPr lvl="1">
              <a:buFont typeface="+mj-lt"/>
              <a:buAutoNum type="arabicPeriod"/>
            </a:pPr>
            <a:r>
              <a:rPr lang="en-US" sz="1600" dirty="0"/>
              <a:t>Then we starts with initial guess vector. We starts the sequence in which we use conjugate gradient method for minimization of penalty function (</a:t>
            </a:r>
            <a:r>
              <a:rPr lang="en-US" sz="1600" dirty="0" err="1"/>
              <a:t>pen_function</a:t>
            </a:r>
            <a:r>
              <a:rPr lang="en-US" sz="1600" dirty="0"/>
              <a:t>). </a:t>
            </a:r>
          </a:p>
          <a:p>
            <a:pPr lvl="1">
              <a:buFont typeface="+mj-lt"/>
              <a:buAutoNum type="arabicPeriod"/>
            </a:pPr>
            <a:r>
              <a:rPr lang="en-US" sz="1600" dirty="0"/>
              <a:t>The optimum vector got from conjugate gradient method is used as initial guess in next sequence.</a:t>
            </a:r>
          </a:p>
          <a:p>
            <a:pPr lvl="1">
              <a:buFont typeface="+mj-lt"/>
              <a:buAutoNum type="arabicPeriod"/>
            </a:pPr>
            <a:r>
              <a:rPr lang="en-US" sz="1600" dirty="0"/>
              <a:t>The sequences are performed until the magnitude of penalty difference between two consecutive sequence is not achieved below the terminating condition(epsilonp2) </a:t>
            </a:r>
          </a:p>
          <a:p>
            <a:pPr lvl="1">
              <a:buFont typeface="+mj-lt"/>
              <a:buAutoNum type="arabicPeriod"/>
            </a:pPr>
            <a:endParaRPr lang="en-IN" sz="1400" dirty="0">
              <a:solidFill>
                <a:srgbClr val="374151"/>
              </a:solidFill>
              <a:latin typeface="Söhne"/>
            </a:endParaRPr>
          </a:p>
        </p:txBody>
      </p:sp>
      <p:sp>
        <p:nvSpPr>
          <p:cNvPr id="3" name="TextBox 2">
            <a:extLst>
              <a:ext uri="{FF2B5EF4-FFF2-40B4-BE49-F238E27FC236}">
                <a16:creationId xmlns:a16="http://schemas.microsoft.com/office/drawing/2014/main" id="{A6B9E4F5-C1F8-CB31-E1BB-CBA9814A1C19}"/>
              </a:ext>
            </a:extLst>
          </p:cNvPr>
          <p:cNvSpPr txBox="1"/>
          <p:nvPr/>
        </p:nvSpPr>
        <p:spPr>
          <a:xfrm>
            <a:off x="838200" y="1295682"/>
            <a:ext cx="10660093"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We used penalty based constrained optimization. In which we used bracket operator penalty which is an exterior penalty term. The first sequence begins with small value of penalty parameter(R). We initialized R value as 0.1 and increase by a factor of (c = 10) in each sequence. </a:t>
            </a:r>
          </a:p>
          <a:p>
            <a:pPr marL="285750" indent="-285750">
              <a:buFont typeface="Arial" panose="020B0604020202020204" pitchFamily="34" charset="0"/>
              <a:buChar char="•"/>
            </a:pPr>
            <a:r>
              <a:rPr lang="en-US" sz="1600" dirty="0"/>
              <a:t>Penalty function (P) and penalty term (ohm) are given below.</a:t>
            </a:r>
          </a:p>
          <a:p>
            <a:pPr marL="285750" indent="-285750">
              <a:buFont typeface="Arial" panose="020B0604020202020204" pitchFamily="34" charset="0"/>
              <a:buChar char="•"/>
            </a:pPr>
            <a:r>
              <a:rPr lang="en-US" sz="1600" dirty="0"/>
              <a:t>&lt;a&gt; = a, when a is negative; and 0 otherwise.</a:t>
            </a:r>
          </a:p>
        </p:txBody>
      </p:sp>
      <p:pic>
        <p:nvPicPr>
          <p:cNvPr id="4" name="Picture 3">
            <a:extLst>
              <a:ext uri="{FF2B5EF4-FFF2-40B4-BE49-F238E27FC236}">
                <a16:creationId xmlns:a16="http://schemas.microsoft.com/office/drawing/2014/main" id="{D5BBCAF9-11F8-1DCF-53FE-7EABB113C8B0}"/>
              </a:ext>
            </a:extLst>
          </p:cNvPr>
          <p:cNvPicPr>
            <a:picLocks noChangeAspect="1"/>
          </p:cNvPicPr>
          <p:nvPr/>
        </p:nvPicPr>
        <p:blipFill>
          <a:blip r:embed="rId2"/>
          <a:stretch>
            <a:fillRect/>
          </a:stretch>
        </p:blipFill>
        <p:spPr>
          <a:xfrm>
            <a:off x="996964" y="2600849"/>
            <a:ext cx="3784053" cy="539166"/>
          </a:xfrm>
          <a:prstGeom prst="rect">
            <a:avLst/>
          </a:prstGeom>
        </p:spPr>
      </p:pic>
      <p:pic>
        <p:nvPicPr>
          <p:cNvPr id="5" name="Picture 4">
            <a:extLst>
              <a:ext uri="{FF2B5EF4-FFF2-40B4-BE49-F238E27FC236}">
                <a16:creationId xmlns:a16="http://schemas.microsoft.com/office/drawing/2014/main" id="{526D2F3C-520E-2C92-95A6-40805527DB29}"/>
              </a:ext>
            </a:extLst>
          </p:cNvPr>
          <p:cNvPicPr>
            <a:picLocks noChangeAspect="1"/>
          </p:cNvPicPr>
          <p:nvPr/>
        </p:nvPicPr>
        <p:blipFill>
          <a:blip r:embed="rId3"/>
          <a:stretch>
            <a:fillRect/>
          </a:stretch>
        </p:blipFill>
        <p:spPr>
          <a:xfrm>
            <a:off x="5757684" y="2619121"/>
            <a:ext cx="2020020" cy="494508"/>
          </a:xfrm>
          <a:prstGeom prst="rect">
            <a:avLst/>
          </a:prstGeom>
        </p:spPr>
      </p:pic>
    </p:spTree>
    <p:extLst>
      <p:ext uri="{BB962C8B-B14F-4D97-AF65-F5344CB8AC3E}">
        <p14:creationId xmlns:p14="http://schemas.microsoft.com/office/powerpoint/2010/main" val="2975833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7E4212D-F25A-1549-7979-19DEEBA1649A}"/>
              </a:ext>
            </a:extLst>
          </p:cNvPr>
          <p:cNvSpPr txBox="1"/>
          <p:nvPr/>
        </p:nvSpPr>
        <p:spPr>
          <a:xfrm>
            <a:off x="895350" y="323850"/>
            <a:ext cx="3562350" cy="369332"/>
          </a:xfrm>
          <a:prstGeom prst="rect">
            <a:avLst/>
          </a:prstGeom>
          <a:noFill/>
        </p:spPr>
        <p:txBody>
          <a:bodyPr wrap="square" rtlCol="0">
            <a:spAutoFit/>
          </a:bodyPr>
          <a:lstStyle/>
          <a:p>
            <a:r>
              <a:rPr lang="en-US" dirty="0"/>
              <a:t>Flow chart for main function</a:t>
            </a:r>
            <a:endParaRPr lang="en-IN" dirty="0"/>
          </a:p>
        </p:txBody>
      </p:sp>
      <p:graphicFrame>
        <p:nvGraphicFramePr>
          <p:cNvPr id="10" name="Object 9">
            <a:extLst>
              <a:ext uri="{FF2B5EF4-FFF2-40B4-BE49-F238E27FC236}">
                <a16:creationId xmlns:a16="http://schemas.microsoft.com/office/drawing/2014/main" id="{3FABD71F-6C49-DB6D-0435-651D74B2C936}"/>
              </a:ext>
            </a:extLst>
          </p:cNvPr>
          <p:cNvGraphicFramePr>
            <a:graphicFrameLocks noChangeAspect="1"/>
          </p:cNvGraphicFramePr>
          <p:nvPr>
            <p:extLst>
              <p:ext uri="{D42A27DB-BD31-4B8C-83A1-F6EECF244321}">
                <p14:modId xmlns:p14="http://schemas.microsoft.com/office/powerpoint/2010/main" val="3873182980"/>
              </p:ext>
            </p:extLst>
          </p:nvPr>
        </p:nvGraphicFramePr>
        <p:xfrm>
          <a:off x="1489075" y="1493838"/>
          <a:ext cx="2175334" cy="1230312"/>
        </p:xfrm>
        <a:graphic>
          <a:graphicData uri="http://schemas.openxmlformats.org/presentationml/2006/ole">
            <mc:AlternateContent xmlns:mc="http://schemas.openxmlformats.org/markup-compatibility/2006">
              <mc:Choice xmlns:v="urn:schemas-microsoft-com:vml" Requires="v">
                <p:oleObj name="Packager Shell Object" showAsIcon="1" r:id="rId2" imgW="774000" imgH="437400" progId="Package">
                  <p:embed/>
                </p:oleObj>
              </mc:Choice>
              <mc:Fallback>
                <p:oleObj name="Packager Shell Object" showAsIcon="1" r:id="rId2" imgW="774000" imgH="437400" progId="Package">
                  <p:embed/>
                  <p:pic>
                    <p:nvPicPr>
                      <p:cNvPr id="0" name=""/>
                      <p:cNvPicPr/>
                      <p:nvPr/>
                    </p:nvPicPr>
                    <p:blipFill>
                      <a:blip r:embed="rId3"/>
                      <a:stretch>
                        <a:fillRect/>
                      </a:stretch>
                    </p:blipFill>
                    <p:spPr>
                      <a:xfrm>
                        <a:off x="1489075" y="1493838"/>
                        <a:ext cx="2175334" cy="1230312"/>
                      </a:xfrm>
                      <a:prstGeom prst="rect">
                        <a:avLst/>
                      </a:prstGeom>
                    </p:spPr>
                  </p:pic>
                </p:oleObj>
              </mc:Fallback>
            </mc:AlternateContent>
          </a:graphicData>
        </a:graphic>
      </p:graphicFrame>
      <p:pic>
        <p:nvPicPr>
          <p:cNvPr id="12" name="Picture 11">
            <a:extLst>
              <a:ext uri="{FF2B5EF4-FFF2-40B4-BE49-F238E27FC236}">
                <a16:creationId xmlns:a16="http://schemas.microsoft.com/office/drawing/2014/main" id="{D210EFAE-BD3F-DDA9-98E5-A0B2B54CFDB1}"/>
              </a:ext>
            </a:extLst>
          </p:cNvPr>
          <p:cNvPicPr>
            <a:picLocks noChangeAspect="1"/>
          </p:cNvPicPr>
          <p:nvPr/>
        </p:nvPicPr>
        <p:blipFill>
          <a:blip r:embed="rId4"/>
          <a:stretch>
            <a:fillRect/>
          </a:stretch>
        </p:blipFill>
        <p:spPr>
          <a:xfrm>
            <a:off x="4260042" y="1081897"/>
            <a:ext cx="7153484" cy="4404503"/>
          </a:xfrm>
          <a:prstGeom prst="rect">
            <a:avLst/>
          </a:prstGeom>
        </p:spPr>
      </p:pic>
    </p:spTree>
    <p:extLst>
      <p:ext uri="{BB962C8B-B14F-4D97-AF65-F5344CB8AC3E}">
        <p14:creationId xmlns:p14="http://schemas.microsoft.com/office/powerpoint/2010/main" val="330926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DB9C75C-0977-8B53-3C33-1466E3ADA565}"/>
              </a:ext>
            </a:extLst>
          </p:cNvPr>
          <p:cNvPicPr>
            <a:picLocks noChangeAspect="1"/>
          </p:cNvPicPr>
          <p:nvPr/>
        </p:nvPicPr>
        <p:blipFill>
          <a:blip r:embed="rId2"/>
          <a:stretch>
            <a:fillRect/>
          </a:stretch>
        </p:blipFill>
        <p:spPr>
          <a:xfrm>
            <a:off x="103566" y="966744"/>
            <a:ext cx="11984867" cy="5662850"/>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D774781-CF95-BB11-BC0D-565F36758008}"/>
              </a:ext>
            </a:extLst>
          </p:cNvPr>
          <p:cNvSpPr txBox="1"/>
          <p:nvPr/>
        </p:nvSpPr>
        <p:spPr>
          <a:xfrm>
            <a:off x="3372928" y="288485"/>
            <a:ext cx="4768617" cy="523220"/>
          </a:xfrm>
          <a:prstGeom prst="rect">
            <a:avLst/>
          </a:prstGeom>
          <a:noFill/>
        </p:spPr>
        <p:txBody>
          <a:bodyPr wrap="square" rtlCol="0">
            <a:spAutoFit/>
          </a:bodyPr>
          <a:lstStyle/>
          <a:p>
            <a:pPr algn="ctr"/>
            <a:r>
              <a:rPr lang="en-US" sz="2800" dirty="0"/>
              <a:t>Problem 1</a:t>
            </a:r>
            <a:endParaRPr lang="en-IN" sz="2800" dirty="0"/>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D2544806-5AE8-FFFF-3868-6E725D996D7F}"/>
                  </a:ext>
                </a:extLst>
              </p14:cNvPr>
              <p14:cNvContentPartPr/>
              <p14:nvPr/>
            </p14:nvContentPartPr>
            <p14:xfrm>
              <a:off x="3321102" y="3121044"/>
              <a:ext cx="1091520" cy="28440"/>
            </p14:xfrm>
          </p:contentPart>
        </mc:Choice>
        <mc:Fallback xmlns="">
          <p:pic>
            <p:nvPicPr>
              <p:cNvPr id="10" name="Ink 9">
                <a:extLst>
                  <a:ext uri="{FF2B5EF4-FFF2-40B4-BE49-F238E27FC236}">
                    <a16:creationId xmlns:a16="http://schemas.microsoft.com/office/drawing/2014/main" id="{D2544806-5AE8-FFFF-3868-6E725D996D7F}"/>
                  </a:ext>
                </a:extLst>
              </p:cNvPr>
              <p:cNvPicPr/>
              <p:nvPr/>
            </p:nvPicPr>
            <p:blipFill>
              <a:blip r:embed="rId4"/>
              <a:stretch>
                <a:fillRect/>
              </a:stretch>
            </p:blipFill>
            <p:spPr>
              <a:xfrm>
                <a:off x="3267462" y="3013404"/>
                <a:ext cx="119916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A9E48ECE-A26F-CEC2-F3F3-A2AD7E55FFD3}"/>
                  </a:ext>
                </a:extLst>
              </p14:cNvPr>
              <p14:cNvContentPartPr/>
              <p14:nvPr/>
            </p14:nvContentPartPr>
            <p14:xfrm>
              <a:off x="1785342" y="3130404"/>
              <a:ext cx="1529640" cy="19080"/>
            </p14:xfrm>
          </p:contentPart>
        </mc:Choice>
        <mc:Fallback xmlns="">
          <p:pic>
            <p:nvPicPr>
              <p:cNvPr id="12" name="Ink 11">
                <a:extLst>
                  <a:ext uri="{FF2B5EF4-FFF2-40B4-BE49-F238E27FC236}">
                    <a16:creationId xmlns:a16="http://schemas.microsoft.com/office/drawing/2014/main" id="{A9E48ECE-A26F-CEC2-F3F3-A2AD7E55FFD3}"/>
                  </a:ext>
                </a:extLst>
              </p:cNvPr>
              <p:cNvPicPr/>
              <p:nvPr/>
            </p:nvPicPr>
            <p:blipFill>
              <a:blip r:embed="rId6"/>
              <a:stretch>
                <a:fillRect/>
              </a:stretch>
            </p:blipFill>
            <p:spPr>
              <a:xfrm>
                <a:off x="1731702" y="3022764"/>
                <a:ext cx="163728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DDD51447-2BA8-4AD3-4753-8832BDF369B4}"/>
                  </a:ext>
                </a:extLst>
              </p14:cNvPr>
              <p14:cNvContentPartPr/>
              <p14:nvPr/>
            </p14:nvContentPartPr>
            <p14:xfrm>
              <a:off x="3536742" y="3112764"/>
              <a:ext cx="686160" cy="27720"/>
            </p14:xfrm>
          </p:contentPart>
        </mc:Choice>
        <mc:Fallback xmlns="">
          <p:pic>
            <p:nvPicPr>
              <p:cNvPr id="14" name="Ink 13">
                <a:extLst>
                  <a:ext uri="{FF2B5EF4-FFF2-40B4-BE49-F238E27FC236}">
                    <a16:creationId xmlns:a16="http://schemas.microsoft.com/office/drawing/2014/main" id="{DDD51447-2BA8-4AD3-4753-8832BDF369B4}"/>
                  </a:ext>
                </a:extLst>
              </p:cNvPr>
              <p:cNvPicPr/>
              <p:nvPr/>
            </p:nvPicPr>
            <p:blipFill>
              <a:blip r:embed="rId8"/>
              <a:stretch>
                <a:fillRect/>
              </a:stretch>
            </p:blipFill>
            <p:spPr>
              <a:xfrm>
                <a:off x="3482742" y="3005124"/>
                <a:ext cx="7938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CF15DC3C-2A4B-8B54-FAAF-86D118DF9D2F}"/>
                  </a:ext>
                </a:extLst>
              </p14:cNvPr>
              <p14:cNvContentPartPr/>
              <p14:nvPr/>
            </p14:nvContentPartPr>
            <p14:xfrm>
              <a:off x="1793982" y="2690484"/>
              <a:ext cx="2719440" cy="45000"/>
            </p14:xfrm>
          </p:contentPart>
        </mc:Choice>
        <mc:Fallback xmlns="">
          <p:pic>
            <p:nvPicPr>
              <p:cNvPr id="18" name="Ink 17">
                <a:extLst>
                  <a:ext uri="{FF2B5EF4-FFF2-40B4-BE49-F238E27FC236}">
                    <a16:creationId xmlns:a16="http://schemas.microsoft.com/office/drawing/2014/main" id="{CF15DC3C-2A4B-8B54-FAAF-86D118DF9D2F}"/>
                  </a:ext>
                </a:extLst>
              </p:cNvPr>
              <p:cNvPicPr/>
              <p:nvPr/>
            </p:nvPicPr>
            <p:blipFill>
              <a:blip r:embed="rId10"/>
              <a:stretch>
                <a:fillRect/>
              </a:stretch>
            </p:blipFill>
            <p:spPr>
              <a:xfrm>
                <a:off x="1740342" y="2582844"/>
                <a:ext cx="2827080" cy="260640"/>
              </a:xfrm>
              <a:prstGeom prst="rect">
                <a:avLst/>
              </a:prstGeom>
            </p:spPr>
          </p:pic>
        </mc:Fallback>
      </mc:AlternateContent>
    </p:spTree>
    <p:extLst>
      <p:ext uri="{BB962C8B-B14F-4D97-AF65-F5344CB8AC3E}">
        <p14:creationId xmlns:p14="http://schemas.microsoft.com/office/powerpoint/2010/main" val="3321908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D007112-B1DF-6D0B-1426-383B228B7045}"/>
              </a:ext>
            </a:extLst>
          </p:cNvPr>
          <p:cNvPicPr>
            <a:picLocks noChangeAspect="1"/>
          </p:cNvPicPr>
          <p:nvPr/>
        </p:nvPicPr>
        <p:blipFill>
          <a:blip r:embed="rId2"/>
          <a:stretch>
            <a:fillRect/>
          </a:stretch>
        </p:blipFill>
        <p:spPr>
          <a:xfrm>
            <a:off x="126459" y="657817"/>
            <a:ext cx="11673191" cy="6070058"/>
          </a:xfrm>
          <a:prstGeom prst="rect">
            <a:avLst/>
          </a:prstGeom>
          <a:ln>
            <a:noFill/>
          </a:ln>
        </p:spPr>
      </p:pic>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8353979-2859-CA4F-D413-361CA7540637}"/>
              </a:ext>
            </a:extLst>
          </p:cNvPr>
          <p:cNvSpPr txBox="1"/>
          <p:nvPr/>
        </p:nvSpPr>
        <p:spPr>
          <a:xfrm>
            <a:off x="3129348" y="100474"/>
            <a:ext cx="4768617" cy="523220"/>
          </a:xfrm>
          <a:prstGeom prst="rect">
            <a:avLst/>
          </a:prstGeom>
          <a:noFill/>
        </p:spPr>
        <p:txBody>
          <a:bodyPr wrap="square" rtlCol="0">
            <a:spAutoFit/>
          </a:bodyPr>
          <a:lstStyle/>
          <a:p>
            <a:pPr algn="ctr"/>
            <a:r>
              <a:rPr lang="en-US" sz="2800" dirty="0"/>
              <a:t>Problem 2</a:t>
            </a:r>
            <a:endParaRPr lang="en-IN" sz="2800" dirty="0"/>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3BA3ADED-F50E-FCAD-AF05-A96F197BF194}"/>
                  </a:ext>
                </a:extLst>
              </p14:cNvPr>
              <p14:cNvContentPartPr/>
              <p14:nvPr/>
            </p14:nvContentPartPr>
            <p14:xfrm>
              <a:off x="1871742" y="2681844"/>
              <a:ext cx="2801880" cy="45720"/>
            </p14:xfrm>
          </p:contentPart>
        </mc:Choice>
        <mc:Fallback xmlns="">
          <p:pic>
            <p:nvPicPr>
              <p:cNvPr id="8" name="Ink 7">
                <a:extLst>
                  <a:ext uri="{FF2B5EF4-FFF2-40B4-BE49-F238E27FC236}">
                    <a16:creationId xmlns:a16="http://schemas.microsoft.com/office/drawing/2014/main" id="{3BA3ADED-F50E-FCAD-AF05-A96F197BF194}"/>
                  </a:ext>
                </a:extLst>
              </p:cNvPr>
              <p:cNvPicPr/>
              <p:nvPr/>
            </p:nvPicPr>
            <p:blipFill>
              <a:blip r:embed="rId4"/>
              <a:stretch>
                <a:fillRect/>
              </a:stretch>
            </p:blipFill>
            <p:spPr>
              <a:xfrm>
                <a:off x="1818102" y="2573844"/>
                <a:ext cx="290952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43515E6F-3443-3B78-5584-1FC47868A289}"/>
                  </a:ext>
                </a:extLst>
              </p14:cNvPr>
              <p14:cNvContentPartPr/>
              <p14:nvPr/>
            </p14:nvContentPartPr>
            <p14:xfrm>
              <a:off x="1863462" y="2923044"/>
              <a:ext cx="2711160" cy="28440"/>
            </p14:xfrm>
          </p:contentPart>
        </mc:Choice>
        <mc:Fallback xmlns="">
          <p:pic>
            <p:nvPicPr>
              <p:cNvPr id="12" name="Ink 11">
                <a:extLst>
                  <a:ext uri="{FF2B5EF4-FFF2-40B4-BE49-F238E27FC236}">
                    <a16:creationId xmlns:a16="http://schemas.microsoft.com/office/drawing/2014/main" id="{43515E6F-3443-3B78-5584-1FC47868A289}"/>
                  </a:ext>
                </a:extLst>
              </p:cNvPr>
              <p:cNvPicPr/>
              <p:nvPr/>
            </p:nvPicPr>
            <p:blipFill>
              <a:blip r:embed="rId6"/>
              <a:stretch>
                <a:fillRect/>
              </a:stretch>
            </p:blipFill>
            <p:spPr>
              <a:xfrm>
                <a:off x="1809462" y="2815404"/>
                <a:ext cx="2818800" cy="244080"/>
              </a:xfrm>
              <a:prstGeom prst="rect">
                <a:avLst/>
              </a:prstGeom>
            </p:spPr>
          </p:pic>
        </mc:Fallback>
      </mc:AlternateContent>
    </p:spTree>
    <p:extLst>
      <p:ext uri="{BB962C8B-B14F-4D97-AF65-F5344CB8AC3E}">
        <p14:creationId xmlns:p14="http://schemas.microsoft.com/office/powerpoint/2010/main" val="404465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1901DE-EB8F-9BD6-A43B-13DF620E59D7}"/>
              </a:ext>
            </a:extLst>
          </p:cNvPr>
          <p:cNvPicPr>
            <a:picLocks noChangeAspect="1"/>
          </p:cNvPicPr>
          <p:nvPr/>
        </p:nvPicPr>
        <p:blipFill>
          <a:blip r:embed="rId2"/>
          <a:stretch>
            <a:fillRect/>
          </a:stretch>
        </p:blipFill>
        <p:spPr>
          <a:xfrm>
            <a:off x="127588" y="1068868"/>
            <a:ext cx="11936824" cy="5467567"/>
          </a:xfrm>
          <a:prstGeom prst="rect">
            <a:avLst/>
          </a:prstGeom>
        </p:spPr>
      </p:pic>
      <p:sp>
        <p:nvSpPr>
          <p:cNvPr id="6" name="TextBox 5">
            <a:extLst>
              <a:ext uri="{FF2B5EF4-FFF2-40B4-BE49-F238E27FC236}">
                <a16:creationId xmlns:a16="http://schemas.microsoft.com/office/drawing/2014/main" id="{CB4A26F8-8B80-CCD5-CCFD-53212E00277C}"/>
              </a:ext>
            </a:extLst>
          </p:cNvPr>
          <p:cNvSpPr txBox="1"/>
          <p:nvPr/>
        </p:nvSpPr>
        <p:spPr>
          <a:xfrm>
            <a:off x="3372928" y="288485"/>
            <a:ext cx="4768617" cy="523220"/>
          </a:xfrm>
          <a:prstGeom prst="rect">
            <a:avLst/>
          </a:prstGeom>
          <a:noFill/>
        </p:spPr>
        <p:txBody>
          <a:bodyPr wrap="square" rtlCol="0">
            <a:spAutoFit/>
          </a:bodyPr>
          <a:lstStyle/>
          <a:p>
            <a:pPr algn="ctr"/>
            <a:r>
              <a:rPr lang="en-US" sz="2800" dirty="0"/>
              <a:t>Problem 3</a:t>
            </a:r>
            <a:endParaRPr lang="en-IN" sz="2800" dirty="0"/>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9013E546-926A-F608-AD4E-A8CB877E8D4F}"/>
                  </a:ext>
                </a:extLst>
              </p14:cNvPr>
              <p14:cNvContentPartPr/>
              <p14:nvPr/>
            </p14:nvContentPartPr>
            <p14:xfrm>
              <a:off x="7202982" y="2786244"/>
              <a:ext cx="893160" cy="27360"/>
            </p14:xfrm>
          </p:contentPart>
        </mc:Choice>
        <mc:Fallback xmlns="">
          <p:pic>
            <p:nvPicPr>
              <p:cNvPr id="7" name="Ink 6">
                <a:extLst>
                  <a:ext uri="{FF2B5EF4-FFF2-40B4-BE49-F238E27FC236}">
                    <a16:creationId xmlns:a16="http://schemas.microsoft.com/office/drawing/2014/main" id="{9013E546-926A-F608-AD4E-A8CB877E8D4F}"/>
                  </a:ext>
                </a:extLst>
              </p:cNvPr>
              <p:cNvPicPr/>
              <p:nvPr/>
            </p:nvPicPr>
            <p:blipFill>
              <a:blip r:embed="rId4"/>
              <a:stretch>
                <a:fillRect/>
              </a:stretch>
            </p:blipFill>
            <p:spPr>
              <a:xfrm>
                <a:off x="7149342" y="2678244"/>
                <a:ext cx="100080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462DC181-03C3-9AB7-FBD0-BBC514C3AFAA}"/>
                  </a:ext>
                </a:extLst>
              </p14:cNvPr>
              <p14:cNvContentPartPr/>
              <p14:nvPr/>
            </p14:nvContentPartPr>
            <p14:xfrm>
              <a:off x="7168422" y="2543964"/>
              <a:ext cx="1001160" cy="36000"/>
            </p14:xfrm>
          </p:contentPart>
        </mc:Choice>
        <mc:Fallback xmlns="">
          <p:pic>
            <p:nvPicPr>
              <p:cNvPr id="8" name="Ink 7">
                <a:extLst>
                  <a:ext uri="{FF2B5EF4-FFF2-40B4-BE49-F238E27FC236}">
                    <a16:creationId xmlns:a16="http://schemas.microsoft.com/office/drawing/2014/main" id="{462DC181-03C3-9AB7-FBD0-BBC514C3AFAA}"/>
                  </a:ext>
                </a:extLst>
              </p:cNvPr>
              <p:cNvPicPr/>
              <p:nvPr/>
            </p:nvPicPr>
            <p:blipFill>
              <a:blip r:embed="rId6"/>
              <a:stretch>
                <a:fillRect/>
              </a:stretch>
            </p:blipFill>
            <p:spPr>
              <a:xfrm>
                <a:off x="7114422" y="2436324"/>
                <a:ext cx="110880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76F9C7F3-5225-6C87-7E92-639180C3349B}"/>
                  </a:ext>
                </a:extLst>
              </p14:cNvPr>
              <p14:cNvContentPartPr/>
              <p14:nvPr/>
            </p14:nvContentPartPr>
            <p14:xfrm>
              <a:off x="3623142" y="2578164"/>
              <a:ext cx="3506760" cy="37800"/>
            </p14:xfrm>
          </p:contentPart>
        </mc:Choice>
        <mc:Fallback xmlns="">
          <p:pic>
            <p:nvPicPr>
              <p:cNvPr id="9" name="Ink 8">
                <a:extLst>
                  <a:ext uri="{FF2B5EF4-FFF2-40B4-BE49-F238E27FC236}">
                    <a16:creationId xmlns:a16="http://schemas.microsoft.com/office/drawing/2014/main" id="{76F9C7F3-5225-6C87-7E92-639180C3349B}"/>
                  </a:ext>
                </a:extLst>
              </p:cNvPr>
              <p:cNvPicPr/>
              <p:nvPr/>
            </p:nvPicPr>
            <p:blipFill>
              <a:blip r:embed="rId8"/>
              <a:stretch>
                <a:fillRect/>
              </a:stretch>
            </p:blipFill>
            <p:spPr>
              <a:xfrm>
                <a:off x="3569142" y="2470164"/>
                <a:ext cx="361440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016CF7A0-4158-20C8-E744-1A758A98DD0B}"/>
                  </a:ext>
                </a:extLst>
              </p14:cNvPr>
              <p14:cNvContentPartPr/>
              <p14:nvPr/>
            </p14:nvContentPartPr>
            <p14:xfrm>
              <a:off x="3596862" y="2768244"/>
              <a:ext cx="3560400" cy="87840"/>
            </p14:xfrm>
          </p:contentPart>
        </mc:Choice>
        <mc:Fallback xmlns="">
          <p:pic>
            <p:nvPicPr>
              <p:cNvPr id="10" name="Ink 9">
                <a:extLst>
                  <a:ext uri="{FF2B5EF4-FFF2-40B4-BE49-F238E27FC236}">
                    <a16:creationId xmlns:a16="http://schemas.microsoft.com/office/drawing/2014/main" id="{016CF7A0-4158-20C8-E744-1A758A98DD0B}"/>
                  </a:ext>
                </a:extLst>
              </p:cNvPr>
              <p:cNvPicPr/>
              <p:nvPr/>
            </p:nvPicPr>
            <p:blipFill>
              <a:blip r:embed="rId10"/>
              <a:stretch>
                <a:fillRect/>
              </a:stretch>
            </p:blipFill>
            <p:spPr>
              <a:xfrm>
                <a:off x="3543222" y="2660244"/>
                <a:ext cx="3668040" cy="303480"/>
              </a:xfrm>
              <a:prstGeom prst="rect">
                <a:avLst/>
              </a:prstGeom>
            </p:spPr>
          </p:pic>
        </mc:Fallback>
      </mc:AlternateContent>
    </p:spTree>
    <p:extLst>
      <p:ext uri="{BB962C8B-B14F-4D97-AF65-F5344CB8AC3E}">
        <p14:creationId xmlns:p14="http://schemas.microsoft.com/office/powerpoint/2010/main" val="2521170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EE9E0A-6066-C527-5396-FFCC17ECDF00}"/>
              </a:ext>
            </a:extLst>
          </p:cNvPr>
          <p:cNvSpPr>
            <a:spLocks noGrp="1"/>
          </p:cNvSpPr>
          <p:nvPr>
            <p:ph type="title"/>
          </p:nvPr>
        </p:nvSpPr>
        <p:spPr>
          <a:xfrm>
            <a:off x="838200" y="365125"/>
            <a:ext cx="7790234" cy="559003"/>
          </a:xfrm>
        </p:spPr>
        <p:txBody>
          <a:bodyPr>
            <a:normAutofit/>
          </a:bodyPr>
          <a:lstStyle/>
          <a:p>
            <a:r>
              <a:rPr lang="en-US" sz="3200" dirty="0"/>
              <a:t>Result and Discussions:</a:t>
            </a:r>
            <a:endParaRPr lang="en-IN" sz="3200" dirty="0"/>
          </a:p>
        </p:txBody>
      </p:sp>
      <p:sp>
        <p:nvSpPr>
          <p:cNvPr id="4" name="Content Placeholder 3">
            <a:extLst>
              <a:ext uri="{FF2B5EF4-FFF2-40B4-BE49-F238E27FC236}">
                <a16:creationId xmlns:a16="http://schemas.microsoft.com/office/drawing/2014/main" id="{0519FB4E-9777-44B4-4F7C-7F124288F6F2}"/>
              </a:ext>
            </a:extLst>
          </p:cNvPr>
          <p:cNvSpPr>
            <a:spLocks noGrp="1"/>
          </p:cNvSpPr>
          <p:nvPr>
            <p:ph idx="1"/>
          </p:nvPr>
        </p:nvSpPr>
        <p:spPr>
          <a:xfrm>
            <a:off x="750651" y="1105778"/>
            <a:ext cx="10515600" cy="4351338"/>
          </a:xfrm>
        </p:spPr>
        <p:txBody>
          <a:bodyPr>
            <a:normAutofit/>
          </a:bodyPr>
          <a:lstStyle/>
          <a:p>
            <a:r>
              <a:rPr lang="en-US" sz="2000" dirty="0"/>
              <a:t>Best and worst points are highlighted in the solution table with green and red color respectively.</a:t>
            </a:r>
          </a:p>
          <a:p>
            <a:r>
              <a:rPr lang="en-US" sz="2000" dirty="0"/>
              <a:t>Sometimes the algorithm is converging far from global minima that might happen due to convergence on local minima point.</a:t>
            </a:r>
          </a:p>
          <a:p>
            <a:r>
              <a:rPr lang="en-US" sz="2000" dirty="0"/>
              <a:t>Sometimes conjugate gradient method takes maximum iteration (k=M). In such situation the algorithm may or may not converge at correct point. In such condition number of function evaluation are huge.</a:t>
            </a:r>
            <a:endParaRPr lang="en-IN" sz="2000" dirty="0"/>
          </a:p>
          <a:p>
            <a:r>
              <a:rPr lang="en-IN" sz="2000" dirty="0"/>
              <a:t>We are taking initial guess(x2) for bounding phase in such a manner that the “</a:t>
            </a:r>
            <a:r>
              <a:rPr lang="en-IN" sz="2000" dirty="0" err="1"/>
              <a:t>x_new</a:t>
            </a:r>
            <a:r>
              <a:rPr lang="en-IN" sz="2000" dirty="0"/>
              <a:t>” vector always remains within the bound. For this purpose, we are generating random value for x2 within a certain range. Sometimes the algorithm stuck in ‘setting initial parameter again’ because of not minimizing function in any of two direction. But if we run the whole algorithm with same initial guess (xp0) the error would not appear due to the randomly generating number may generate a good x2 value.</a:t>
            </a:r>
          </a:p>
          <a:p>
            <a:endParaRPr lang="en-IN" sz="1400" dirty="0"/>
          </a:p>
          <a:p>
            <a:endParaRPr lang="en-US" sz="1400" dirty="0"/>
          </a:p>
        </p:txBody>
      </p:sp>
    </p:spTree>
    <p:extLst>
      <p:ext uri="{BB962C8B-B14F-4D97-AF65-F5344CB8AC3E}">
        <p14:creationId xmlns:p14="http://schemas.microsoft.com/office/powerpoint/2010/main" val="3481559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TotalTime>
  <Words>541</Words>
  <Application>Microsoft Office PowerPoint</Application>
  <PresentationFormat>Widescreen</PresentationFormat>
  <Paragraphs>38</Paragraphs>
  <Slides>10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Arial</vt:lpstr>
      <vt:lpstr>Calibri</vt:lpstr>
      <vt:lpstr>Calibri Light</vt:lpstr>
      <vt:lpstr>Söhne</vt:lpstr>
      <vt:lpstr>Office Theme</vt:lpstr>
      <vt:lpstr>Package</vt:lpstr>
      <vt:lpstr>ME-609 Optimization Methods in Engineering </vt:lpstr>
      <vt:lpstr>Project_ Phase 3 Multivariable Constrained Optimization using   BRACKET-OPERATOR PENALTY METHOD</vt:lpstr>
      <vt:lpstr>PowerPoint Presentation</vt:lpstr>
      <vt:lpstr>Bracket-operator Penalty Method -</vt:lpstr>
      <vt:lpstr>PowerPoint Presentation</vt:lpstr>
      <vt:lpstr>PowerPoint Presentation</vt:lpstr>
      <vt:lpstr>PowerPoint Presentation</vt:lpstr>
      <vt:lpstr>PowerPoint Presentation</vt:lpstr>
      <vt:lpstr>Result and Discussions: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ME-609 Optimization Methods in Engineering </dc:title>
  <dc:creator>Sumanta Das</dc:creator>
  <cp:lastModifiedBy>Akash Kumar</cp:lastModifiedBy>
  <cp:revision>5</cp:revision>
  <dcterms:created xsi:type="dcterms:W3CDTF">2023-11-04T13:02:51Z</dcterms:created>
  <dcterms:modified xsi:type="dcterms:W3CDTF">2023-11-09T14:53:59Z</dcterms:modified>
</cp:coreProperties>
</file>