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61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BFE962"/>
    <a:srgbClr val="A1C654"/>
    <a:srgbClr val="8BAA47"/>
    <a:srgbClr val="9600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2905" autoAdjust="0"/>
  </p:normalViewPr>
  <p:slideViewPr>
    <p:cSldViewPr>
      <p:cViewPr>
        <p:scale>
          <a:sx n="78" d="100"/>
          <a:sy n="78" d="100"/>
        </p:scale>
        <p:origin x="-115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1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- Layout files: Activity_main.xml : Define Application UI layout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STACK creating applications for mobile devices (phone / tablets): 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- Starting from Low</a:t>
            </a:r>
            <a:r>
              <a:rPr lang="en-US" baseline="0" dirty="0" smtClean="0"/>
              <a:t> level </a:t>
            </a:r>
            <a:r>
              <a:rPr lang="en-US" dirty="0" smtClean="0"/>
              <a:t>OS managing</a:t>
            </a:r>
            <a:r>
              <a:rPr lang="en-US" baseline="0" dirty="0" smtClean="0"/>
              <a:t> the device-&gt; </a:t>
            </a:r>
            <a:r>
              <a:rPr lang="en-US" dirty="0" smtClean="0"/>
              <a:t>system libraries-&gt; application (browser/ player/ contact list).</a:t>
            </a:r>
          </a:p>
          <a:p>
            <a:endParaRPr lang="en-US" dirty="0" smtClean="0"/>
          </a:p>
          <a:p>
            <a:r>
              <a:rPr lang="en-US" dirty="0" smtClean="0"/>
              <a:t>- Low level operating systems</a:t>
            </a:r>
          </a:p>
          <a:p>
            <a:r>
              <a:rPr lang="en-US" dirty="0" smtClean="0"/>
              <a:t>Android SDK for creating apps </a:t>
            </a:r>
          </a:p>
          <a:p>
            <a:r>
              <a:rPr lang="en-US" dirty="0" smtClean="0"/>
              <a:t>Libraries &amp; development tools </a:t>
            </a:r>
          </a:p>
          <a:p>
            <a:r>
              <a:rPr lang="en-US" dirty="0" smtClean="0"/>
              <a:t>Lots of documentation.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Several Layers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-Bottom</a:t>
            </a:r>
            <a:r>
              <a:rPr lang="en-US" baseline="0" dirty="0" smtClean="0"/>
              <a:t> Linux </a:t>
            </a:r>
            <a:r>
              <a:rPr lang="en-US" baseline="0" dirty="0" err="1" smtClean="0"/>
              <a:t>kernal</a:t>
            </a:r>
            <a:r>
              <a:rPr lang="en-US" baseline="0" dirty="0" smtClean="0"/>
              <a:t> layer, System Libraries, and Android runtime</a:t>
            </a:r>
          </a:p>
          <a:p>
            <a:pPr>
              <a:buFontTx/>
              <a:buChar char="-"/>
            </a:pPr>
            <a:r>
              <a:rPr lang="en-US" baseline="0" dirty="0" smtClean="0"/>
              <a:t>Above that Rich Application framework (support to develop new applications)</a:t>
            </a:r>
          </a:p>
          <a:p>
            <a:pPr>
              <a:buFontTx/>
              <a:buChar char="-"/>
            </a:pPr>
            <a:r>
              <a:rPr lang="en-US" baseline="0" dirty="0" smtClean="0"/>
              <a:t>Android standard applications</a:t>
            </a:r>
          </a:p>
          <a:p>
            <a:pPr>
              <a:buFontTx/>
              <a:buNone/>
            </a:pPr>
            <a:r>
              <a:rPr lang="en-US" baseline="0" dirty="0" smtClean="0"/>
              <a:t>- Lets look at each layers in detail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Lowest layer in android platform</a:t>
            </a:r>
          </a:p>
          <a:p>
            <a:pPr>
              <a:buFontTx/>
              <a:buChar char="-"/>
            </a:pPr>
            <a:r>
              <a:rPr lang="en-US" baseline="0" dirty="0" smtClean="0"/>
              <a:t>Provide core services , generic OS services’</a:t>
            </a:r>
          </a:p>
          <a:p>
            <a:pPr>
              <a:buFontTx/>
              <a:buChar char="-"/>
            </a:pPr>
            <a:r>
              <a:rPr lang="en-US" baseline="0" dirty="0" smtClean="0"/>
              <a:t>- </a:t>
            </a:r>
            <a:r>
              <a:rPr lang="en-US" b="1" baseline="0" dirty="0" smtClean="0"/>
              <a:t>permission</a:t>
            </a:r>
            <a:r>
              <a:rPr lang="en-US" baseline="0" dirty="0" smtClean="0"/>
              <a:t> to have proper authorization/restrict of accessing unwanted resources to applications</a:t>
            </a:r>
          </a:p>
          <a:p>
            <a:pPr>
              <a:buFontTx/>
              <a:buChar char="-"/>
            </a:pPr>
            <a:r>
              <a:rPr lang="en-US" baseline="0" dirty="0" smtClean="0"/>
              <a:t>-Access </a:t>
            </a:r>
            <a:r>
              <a:rPr lang="en-US" b="1" baseline="0" dirty="0" smtClean="0"/>
              <a:t>memory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mulitiple</a:t>
            </a:r>
            <a:r>
              <a:rPr lang="en-US" baseline="0" dirty="0" smtClean="0"/>
              <a:t> </a:t>
            </a:r>
            <a:r>
              <a:rPr lang="en-US" b="1" baseline="0" dirty="0" smtClean="0"/>
              <a:t>processes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symaltaniously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-To access derivers like </a:t>
            </a:r>
            <a:r>
              <a:rPr lang="en-US" baseline="0" dirty="0" err="1" smtClean="0"/>
              <a:t>readio</a:t>
            </a:r>
            <a:r>
              <a:rPr lang="en-US" baseline="0" dirty="0" smtClean="0"/>
              <a:t>/camera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Handle</a:t>
            </a:r>
            <a:r>
              <a:rPr lang="en-US" baseline="0" dirty="0" smtClean="0"/>
              <a:t> core performance sensitive activities of the device.</a:t>
            </a:r>
          </a:p>
          <a:p>
            <a:pPr>
              <a:buFontTx/>
              <a:buChar char="-"/>
            </a:pPr>
            <a:r>
              <a:rPr lang="en-US" baseline="0" dirty="0" smtClean="0"/>
              <a:t>- system C- mathematical computation, memory allocation</a:t>
            </a:r>
          </a:p>
          <a:p>
            <a:pPr>
              <a:buFontTx/>
              <a:buChar char="-"/>
            </a:pPr>
            <a:r>
              <a:rPr lang="en-US" baseline="0" dirty="0" smtClean="0"/>
              <a:t>-Surface manager : updating the display</a:t>
            </a:r>
          </a:p>
          <a:p>
            <a:pPr>
              <a:buFontTx/>
              <a:buChar char="-"/>
            </a:pPr>
            <a:r>
              <a:rPr lang="en-US" baseline="0" dirty="0" smtClean="0"/>
              <a:t>-rendering and displaying web pages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  <a:r>
              <a:rPr lang="en-US" baseline="0" dirty="0" err="1" smtClean="0"/>
              <a:t>openGL</a:t>
            </a:r>
            <a:r>
              <a:rPr lang="en-US" baseline="0" dirty="0" smtClean="0"/>
              <a:t> for high performance graphics</a:t>
            </a:r>
          </a:p>
          <a:p>
            <a:pPr>
              <a:buFontTx/>
              <a:buChar char="-"/>
            </a:pPr>
            <a:r>
              <a:rPr lang="en-US" baseline="0" dirty="0" smtClean="0"/>
              <a:t>-</a:t>
            </a:r>
            <a:r>
              <a:rPr lang="en-US" baseline="0" dirty="0" err="1" smtClean="0"/>
              <a:t>sqlight</a:t>
            </a:r>
            <a:r>
              <a:rPr lang="en-US" baseline="0" dirty="0" smtClean="0"/>
              <a:t> : managing in memory data bases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- Java 5</a:t>
            </a:r>
            <a:r>
              <a:rPr lang="en-US" baseline="0" dirty="0" smtClean="0"/>
              <a:t> : </a:t>
            </a: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Concurrency mechanism, Data structures, File I/O etc…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 VM</a:t>
            </a:r>
          </a:p>
          <a:p>
            <a:pPr>
              <a:buFontTx/>
              <a:buChar char="-"/>
            </a:pPr>
            <a:r>
              <a:rPr lang="en-US" baseline="0" dirty="0" smtClean="0"/>
              <a:t>1-App written in Java</a:t>
            </a:r>
          </a:p>
          <a:p>
            <a:pPr>
              <a:buFontTx/>
              <a:buChar char="-"/>
            </a:pPr>
            <a:r>
              <a:rPr lang="en-US" baseline="0" dirty="0" smtClean="0"/>
              <a:t>2-Compiled to Java byte code files</a:t>
            </a:r>
          </a:p>
          <a:p>
            <a:pPr>
              <a:buFontTx/>
              <a:buChar char="-"/>
            </a:pPr>
            <a:r>
              <a:rPr lang="en-US" baseline="0" dirty="0" smtClean="0"/>
              <a:t>3-Classes </a:t>
            </a:r>
            <a:r>
              <a:rPr lang="en-US" baseline="0" dirty="0" err="1" smtClean="0"/>
              <a:t>coverted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tsingle</a:t>
            </a:r>
            <a:r>
              <a:rPr lang="en-US" baseline="0" dirty="0" smtClean="0"/>
              <a:t> DEX byte code </a:t>
            </a:r>
            <a:r>
              <a:rPr lang="en-US" baseline="0" dirty="0" err="1" smtClean="0"/>
              <a:t>code</a:t>
            </a:r>
            <a:r>
              <a:rPr lang="en-US" baseline="0" dirty="0" smtClean="0"/>
              <a:t> file</a:t>
            </a:r>
          </a:p>
          <a:p>
            <a:pPr>
              <a:buFontTx/>
              <a:buChar char="-"/>
            </a:pPr>
            <a:r>
              <a:rPr lang="en-US" baseline="0" dirty="0" smtClean="0"/>
              <a:t>-4- DVM </a:t>
            </a:r>
            <a:r>
              <a:rPr lang="en-US" baseline="0" dirty="0" err="1" smtClean="0"/>
              <a:t>exectue</a:t>
            </a:r>
            <a:r>
              <a:rPr lang="en-US" baseline="0" dirty="0" smtClean="0"/>
              <a:t> this </a:t>
            </a:r>
            <a:r>
              <a:rPr lang="en-US" baseline="0" dirty="0" err="1" smtClean="0"/>
              <a:t>dex</a:t>
            </a:r>
            <a:r>
              <a:rPr lang="en-US" baseline="0" dirty="0" smtClean="0"/>
              <a:t> files</a:t>
            </a:r>
          </a:p>
          <a:p>
            <a:pPr>
              <a:buFontTx/>
              <a:buChar char="-"/>
            </a:pPr>
            <a:r>
              <a:rPr lang="en-US" baseline="0" dirty="0" smtClean="0"/>
              <a:t>Reason: DVM is designed to run in a resource constrained environment.</a:t>
            </a:r>
          </a:p>
          <a:p>
            <a:pPr>
              <a:buFontTx/>
              <a:buChar char="-"/>
            </a:pPr>
            <a:r>
              <a:rPr lang="en-US" dirty="0" smtClean="0"/>
              <a:t>Less </a:t>
            </a:r>
            <a:r>
              <a:rPr lang="en-US" dirty="0" err="1" smtClean="0"/>
              <a:t>powerfull</a:t>
            </a:r>
            <a:r>
              <a:rPr lang="en-US" dirty="0" smtClean="0"/>
              <a:t>,</a:t>
            </a:r>
            <a:r>
              <a:rPr lang="en-US" baseline="0" dirty="0" smtClean="0"/>
              <a:t> less memory and limited battery life.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baseline="0" dirty="0" smtClean="0"/>
              <a:t>Rich Application framework (Components support to develop new applications)</a:t>
            </a:r>
          </a:p>
          <a:p>
            <a:pPr>
              <a:buFontTx/>
              <a:buChar char="-"/>
            </a:pPr>
            <a:r>
              <a:rPr lang="en-US" baseline="0" dirty="0" smtClean="0"/>
              <a:t>-Package Manager : Keep track of all the applications </a:t>
            </a:r>
            <a:r>
              <a:rPr lang="en-US" baseline="0" dirty="0" err="1" smtClean="0"/>
              <a:t>curently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installe</a:t>
            </a:r>
            <a:r>
              <a:rPr lang="en-US" baseline="0" dirty="0" smtClean="0"/>
              <a:t> don your device.</a:t>
            </a:r>
          </a:p>
          <a:p>
            <a:pPr>
              <a:buFontTx/>
              <a:buChar char="-"/>
            </a:pPr>
            <a:r>
              <a:rPr lang="en-US" baseline="0" dirty="0" smtClean="0"/>
              <a:t> 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: remaining batter power, current location , time.</a:t>
            </a:r>
          </a:p>
          <a:p>
            <a:pPr>
              <a:buFontTx/>
              <a:buChar char="-"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- You can </a:t>
            </a:r>
            <a:r>
              <a:rPr lang="en-US" baseline="0" dirty="0" err="1" smtClean="0"/>
              <a:t>subsitute</a:t>
            </a:r>
            <a:r>
              <a:rPr lang="en-US" baseline="0" dirty="0" smtClean="0"/>
              <a:t> in to your own app with </a:t>
            </a:r>
            <a:r>
              <a:rPr lang="en-US" baseline="0" dirty="0" err="1" smtClean="0"/>
              <a:t>standerd</a:t>
            </a:r>
            <a:r>
              <a:rPr lang="en-US" baseline="0" dirty="0" smtClean="0"/>
              <a:t> app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‹#›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Proprietary and Confidential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The Title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of the Presentation Can Go Here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orld.com/article/2465045/android-ios-gobble-up-even-more-global-smartphone-shar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jedOZEXPM" TargetMode="External"/><Relationship Id="rId2" Type="http://schemas.openxmlformats.org/officeDocument/2006/relationships/hyperlink" Target="http://www.pcworld.com/article/2465045/android-ios-gobble-up-even-more-global-smartphone-shar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training/basics/firstapp/index.html" TargetMode="External"/><Relationship Id="rId4" Type="http://schemas.openxmlformats.org/officeDocument/2006/relationships/hyperlink" Target="http://developer.android.com/sdk/installing/installing-ad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2082224"/>
            <a:ext cx="5562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Android Platform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302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32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C++ TEAM</a:t>
            </a:r>
          </a:p>
        </p:txBody>
      </p:sp>
      <p:pic>
        <p:nvPicPr>
          <p:cNvPr id="6" name="Picture 5" descr="logo-high-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14400"/>
            <a:ext cx="234315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Application Framework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447800"/>
            <a:ext cx="8382000" cy="1752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Home – main screen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Contacts – contacts database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Phone – dial phone numbers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Browser – view web pages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Email reader –compose &amp; read email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4038600"/>
            <a:ext cx="2739189" cy="1815509"/>
          </a:xfrm>
          <a:noFill/>
        </p:spPr>
      </p:pic>
      <p:sp>
        <p:nvSpPr>
          <p:cNvPr id="7" name="Curved Up Arrow 6"/>
          <p:cNvSpPr/>
          <p:nvPr/>
        </p:nvSpPr>
        <p:spPr>
          <a:xfrm rot="1298791">
            <a:off x="2844619" y="4474108"/>
            <a:ext cx="1620329" cy="4465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267200" y="4114800"/>
          <a:ext cx="451691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Bitmap Image" r:id="rId5" imgW="9619048" imgH="923810" progId="Paint.Picture">
                  <p:embed/>
                </p:oleObj>
              </mc:Choice>
              <mc:Fallback>
                <p:oleObj name="Bitmap Image" r:id="rId5" imgW="9619048" imgH="923810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451691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96043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Android Development Environment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905000"/>
            <a:ext cx="8382000" cy="3962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Eclips</a:t>
            </a: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IDE or Android Studio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3"/>
              </a:rPr>
              <a:t>http://developer.android.com/sdk/index.html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Android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 developer tools (ADT)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baseline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Android Emulator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JDK – 7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Install </a:t>
            </a: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ADT for </a:t>
            </a:r>
            <a:r>
              <a:rPr lang="en-US" sz="20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Eclips</a:t>
            </a: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https://dl-ssl.google.com/android/eclipse/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Install Android SDK manager for </a:t>
            </a:r>
            <a:r>
              <a:rPr lang="en-US" sz="20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Eclips</a:t>
            </a: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Install Android Virtual Device Manager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  <a:ea typeface="+mn-ea"/>
                <a:cs typeface="+mn-cs"/>
              </a:rPr>
              <a:t>Eclips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Hello World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</a:t>
            </a:r>
          </a:p>
        </p:txBody>
      </p:sp>
      <p:pic>
        <p:nvPicPr>
          <p:cNvPr id="38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0472" y="1462087"/>
            <a:ext cx="23907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511272" y="1614487"/>
            <a:ext cx="18838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Java code for our activity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H="1">
            <a:off x="4825472" y="1919287"/>
            <a:ext cx="609600" cy="5334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57200" y="1752600"/>
            <a:ext cx="15824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source code here</a:t>
            </a: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2310872" y="1995487"/>
            <a:ext cx="914400" cy="1524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87472" y="2909887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Generated Java code</a:t>
            </a:r>
          </a:p>
          <a:p>
            <a:r>
              <a:rPr lang="en-US" sz="1200">
                <a:solidFill>
                  <a:schemeClr val="bg1"/>
                </a:solidFill>
              </a:rPr>
              <a:t>Helps link resources to </a:t>
            </a:r>
          </a:p>
          <a:p>
            <a:r>
              <a:rPr lang="en-US" sz="1200">
                <a:solidFill>
                  <a:schemeClr val="bg1"/>
                </a:solidFill>
              </a:rPr>
              <a:t>Java code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4368272" y="3138487"/>
            <a:ext cx="1295400" cy="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H="1">
            <a:off x="4368272" y="4205287"/>
            <a:ext cx="1447800" cy="2286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5892272" y="3976687"/>
            <a:ext cx="15856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Layout of the activity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6044672" y="4510087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Strings used in the </a:t>
            </a:r>
          </a:p>
          <a:p>
            <a:r>
              <a:rPr lang="en-US" sz="12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 flipV="1">
            <a:off x="4444472" y="4738687"/>
            <a:ext cx="1524000" cy="762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609600" y="3048000"/>
            <a:ext cx="1079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non-code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853672" y="3290887"/>
            <a:ext cx="1371600" cy="1524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044672" y="5576887"/>
            <a:ext cx="13356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Android Manifest</a:t>
            </a: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 flipV="1">
            <a:off x="4444472" y="5043487"/>
            <a:ext cx="1600200" cy="6858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762000" y="4114800"/>
            <a:ext cx="6880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 flipV="1">
            <a:off x="1548872" y="3824287"/>
            <a:ext cx="1905000" cy="381000"/>
          </a:xfrm>
          <a:prstGeom prst="line">
            <a:avLst/>
          </a:prstGeom>
          <a:ln>
            <a:solidFill>
              <a:srgbClr val="FFA200"/>
            </a:solidFill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120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Application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Components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7772400" cy="42672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Layout files : activity_main.xml : Defines application layout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@layout/</a:t>
            </a: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layout_name</a:t>
            </a: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@string/hello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Access different layout based on configuration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Configuration file : AndroidManifest.xml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Packaging information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Required </a:t>
            </a:r>
            <a:r>
              <a:rPr lang="en-US" sz="2000" b="1" kern="0" smtClean="0">
                <a:solidFill>
                  <a:schemeClr val="bg1"/>
                </a:solidFill>
                <a:latin typeface="Helvetica Neue Light"/>
              </a:rPr>
              <a:t>SDK versions</a:t>
            </a:r>
            <a:endParaRPr lang="en-US" sz="2000" b="1" kern="0" baseline="0" dirty="0" smtClean="0">
              <a:solidFill>
                <a:schemeClr val="bg1"/>
              </a:solidFill>
              <a:latin typeface="Helvetica Neue Ligh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/>
                </a:solidFill>
                <a:latin typeface="Helvetica Neue Light"/>
              </a:rPr>
              <a:t>R.java : Auto generated class for accessing layout properties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chemeClr val="bg1"/>
                </a:solidFill>
                <a:latin typeface="Helvetica Neue Light"/>
              </a:rPr>
              <a:t>R.layout.layout_name</a:t>
            </a:r>
            <a:endParaRPr lang="en-US" sz="2000" b="1" kern="0" dirty="0" smtClean="0">
              <a:solidFill>
                <a:schemeClr val="bg1"/>
              </a:solidFill>
              <a:latin typeface="Helvetica Neue Ligh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kern="0" baseline="0" dirty="0" err="1" smtClean="0">
                <a:solidFill>
                  <a:schemeClr val="bg1"/>
                </a:solidFill>
                <a:latin typeface="Helvetica Neue Light"/>
              </a:rPr>
              <a:t>R.id.mapButton</a:t>
            </a:r>
            <a:endParaRPr lang="en-US" sz="2000" b="1" kern="0" baseline="0" dirty="0" smtClean="0">
              <a:solidFill>
                <a:schemeClr val="bg1"/>
              </a:solidFill>
              <a:latin typeface="Helvetica Neue Light"/>
            </a:endParaRP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endParaRPr lang="en-US" sz="2000" kern="0" baseline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92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Emulators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600200"/>
            <a:ext cx="8382000" cy="3200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7772400" cy="42672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dirty="0" smtClean="0">
                <a:solidFill>
                  <a:schemeClr val="bg1"/>
                </a:solidFill>
                <a:latin typeface="Helvetica Neue Light"/>
              </a:rPr>
              <a:t>Pros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Doesn't require an actual phone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Hardware reconfigurable (RAM, SD, Power)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Changes are non-destructive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Test many different devices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Test different characteristics (Battery state, network speed, location coordinates)</a:t>
            </a:r>
          </a:p>
          <a:p>
            <a:pPr marL="800100" lvl="1" indent="-342900" algn="just">
              <a:spcBef>
                <a:spcPct val="20000"/>
              </a:spcBef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kern="0" baseline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Cons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Pretty slow. Frustrated while testing.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Some features are unavailable (Bluetooth, USB)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Some SW application may not available so that app can’t be tested</a:t>
            </a:r>
          </a:p>
          <a:p>
            <a:pPr marL="8001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Actual performance, User experience can be misleading 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n-US" sz="2000" kern="0" baseline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spc="-100" dirty="0" smtClean="0">
                <a:solidFill>
                  <a:srgbClr val="BFE962"/>
                </a:solidFill>
                <a:ea typeface="+mn-ea"/>
                <a:cs typeface="Helvetica Light"/>
              </a:rPr>
              <a:t>REFERENCE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905000"/>
            <a:ext cx="7467600" cy="3352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2"/>
              </a:rPr>
              <a:t>http://www.pcworld.com/article/2465045/android-ios-gobble-up-even-more-global-smartphone-share.html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lvl="0">
              <a:spcBef>
                <a:spcPct val="20000"/>
              </a:spcBef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3"/>
              </a:rPr>
              <a:t>https://www.youtube.com/watch?v=ptjedOZEXPM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4"/>
              </a:rPr>
              <a:t>developer.android.com/sdk/installing/installing-adt.html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lvl="0">
              <a:spcBef>
                <a:spcPct val="20000"/>
              </a:spcBef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5"/>
              </a:rPr>
              <a:t>https://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  <a:hlinkClick r:id="rId5"/>
              </a:rPr>
              <a:t>developer.android.com/training/basics/firstapp/index.html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5.ggpht.com/f0c0LlVxE2B_IR4PRtoVHNtUi3PTzTk0hCEnHP2XciR-RoYODteoJHb_SFP4dTxvvJVQ=w3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22098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82" name="Picture 6" descr="http://www.uwosh.edu/cob/is/images/last-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581400"/>
            <a:ext cx="174307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2971800"/>
          </a:xfrm>
        </p:spPr>
        <p:txBody>
          <a:bodyPr/>
          <a:lstStyle/>
          <a:p>
            <a:r>
              <a:rPr lang="en-US" dirty="0" smtClean="0"/>
              <a:t>Android is Huge ! Android runs on 84.7% of smart phones worldwide.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255 million Android phones shipped year 2014 alone.</a:t>
            </a:r>
          </a:p>
          <a:p>
            <a:endParaRPr lang="en-US" dirty="0" smtClean="0"/>
          </a:p>
          <a:p>
            <a:r>
              <a:rPr lang="en-US" dirty="0" smtClean="0"/>
              <a:t>Android developers in the US earn an average salary of $87,500/year and rising fast.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9906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solidFill>
                  <a:srgbClr val="BFE962"/>
                </a:solidFill>
              </a:rPr>
              <a:t>TOP Five OS vs. Market Share 2014/2013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83585"/>
              </p:ext>
            </p:extLst>
          </p:nvPr>
        </p:nvGraphicFramePr>
        <p:xfrm>
          <a:off x="533400" y="1720833"/>
          <a:ext cx="7924800" cy="338205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66800"/>
                <a:gridCol w="1574800"/>
                <a:gridCol w="1016000"/>
                <a:gridCol w="1625600"/>
                <a:gridCol w="1320800"/>
                <a:gridCol w="1320800"/>
              </a:tblGrid>
              <a:tr h="3613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9218"/>
                          </a:solidFill>
                          <a:latin typeface="Helvetica Neue Light"/>
                        </a:rPr>
                        <a:t>OS</a:t>
                      </a:r>
                      <a:endParaRPr lang="en-US" sz="1200" dirty="0">
                        <a:solidFill>
                          <a:srgbClr val="009218"/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Helvetica Neue Medium"/>
                        </a:rPr>
                        <a:t># 2014</a:t>
                      </a:r>
                      <a:r>
                        <a:rPr lang="en-US" sz="1200" b="1" i="0" baseline="0" dirty="0" smtClean="0">
                          <a:solidFill>
                            <a:schemeClr val="bg1"/>
                          </a:solidFill>
                          <a:latin typeface="Helvetica Neue Medium"/>
                        </a:rPr>
                        <a:t> Shipment 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2014 (%)</a:t>
                      </a:r>
                      <a:endParaRPr lang="en-US" sz="12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# 2013</a:t>
                      </a:r>
                      <a:r>
                        <a:rPr lang="en-US" sz="1200" b="1" i="0" baseline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 Shipment</a:t>
                      </a:r>
                      <a:endParaRPr lang="en-US" sz="12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2013 (%)</a:t>
                      </a:r>
                      <a:endParaRPr lang="en-US" sz="12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rgbClr val="FFFFFF"/>
                          </a:solidFill>
                          <a:latin typeface="Helvetica Neue Medium"/>
                        </a:rPr>
                        <a:t>2014/2013</a:t>
                      </a:r>
                      <a:endParaRPr lang="en-US" sz="1200" b="1" i="0" dirty="0">
                        <a:solidFill>
                          <a:srgbClr val="FFFFFF"/>
                        </a:solidFill>
                        <a:latin typeface="Helvetica Neue Medium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10185"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</a:rPr>
                        <a:t>Android</a:t>
                      </a:r>
                      <a:endParaRPr lang="en-US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latin typeface="Helvetica Neue Light"/>
                          <a:ea typeface="+mn-ea"/>
                          <a:cs typeface="+mn-cs"/>
                        </a:rPr>
                        <a:t>255.3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latin typeface="Helvetica Neue Light"/>
                          <a:ea typeface="+mn-ea"/>
                          <a:cs typeface="+mn-cs"/>
                        </a:rPr>
                        <a:t>84.7 %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latin typeface="Helvetica Neue Light"/>
                          <a:ea typeface="+mn-ea"/>
                          <a:cs typeface="+mn-cs"/>
                        </a:rPr>
                        <a:t>191.1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latin typeface="Helvetica Neue Light"/>
                          <a:ea typeface="+mn-ea"/>
                          <a:cs typeface="+mn-cs"/>
                        </a:rPr>
                        <a:t>79.6 %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latin typeface="Helvetica Neue Light"/>
                          <a:ea typeface="+mn-ea"/>
                          <a:cs typeface="+mn-cs"/>
                        </a:rPr>
                        <a:t>33.3 %</a:t>
                      </a:r>
                      <a:endParaRPr lang="en-US" sz="1400" b="1" i="0" kern="1200" dirty="0">
                        <a:solidFill>
                          <a:srgbClr val="FF0000"/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IOS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35.2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11.7 %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31.2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13.0 %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12.7 %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Windows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7.4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2.5 %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8.2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3.4 %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-9.4 %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Blackberry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1.5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0.5 %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6.7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2.8 %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-78.0 %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Other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1.9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0.6 %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2.9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1.2</a:t>
                      </a:r>
                      <a:r>
                        <a:rPr lang="en-US" sz="1400" b="1" i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-32.2 % 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 Total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65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301.3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100 %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240.5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100 %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lvetica Neue Light"/>
                          <a:ea typeface="+mn-ea"/>
                          <a:cs typeface="+mn-cs"/>
                        </a:rPr>
                        <a:t>25.3 %</a:t>
                      </a:r>
                      <a:endParaRPr lang="en-US" sz="14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 Neue Light"/>
                        <a:ea typeface="+mn-ea"/>
                        <a:cs typeface="+mn-cs"/>
                      </a:endParaRPr>
                    </a:p>
                  </a:txBody>
                  <a:tcPr marL="116221" marR="116221" marT="58111" marB="58111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581400"/>
          </a:xfrm>
        </p:spPr>
        <p:txBody>
          <a:bodyPr/>
          <a:lstStyle/>
          <a:p>
            <a:r>
              <a:rPr lang="en-US" dirty="0" smtClean="0"/>
              <a:t>Android platform is a software stack.</a:t>
            </a:r>
          </a:p>
          <a:p>
            <a:endParaRPr lang="en-US" dirty="0" smtClean="0"/>
          </a:p>
          <a:p>
            <a:r>
              <a:rPr lang="en-US" dirty="0" smtClean="0"/>
              <a:t>Powered by Linux operating system</a:t>
            </a:r>
          </a:p>
          <a:p>
            <a:endParaRPr lang="en-US" dirty="0" smtClean="0"/>
          </a:p>
          <a:p>
            <a:r>
              <a:rPr lang="en-US" dirty="0" smtClean="0"/>
              <a:t>Android software development kit</a:t>
            </a:r>
          </a:p>
          <a:p>
            <a:endParaRPr lang="en-US" dirty="0" smtClean="0"/>
          </a:p>
          <a:p>
            <a:r>
              <a:rPr lang="en-US" dirty="0" smtClean="0"/>
              <a:t>Tons of documentations, blogs and tutorial</a:t>
            </a:r>
          </a:p>
          <a:p>
            <a:endParaRPr lang="en-US" dirty="0" smtClean="0"/>
          </a:p>
          <a:p>
            <a:r>
              <a:rPr lang="en-US" dirty="0" smtClean="0"/>
              <a:t>Open source under the Apache 2 license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9906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Android Software Stack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524001"/>
            <a:ext cx="65532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Linux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Kernel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600200"/>
            <a:ext cx="46482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Security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Memory management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Process management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File &amp; Network IO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Device drivers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u="sng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Low Memory Killer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u="sng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Inter process Communication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u="sng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Power Management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57600" y="1600200"/>
          <a:ext cx="510872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4" imgW="9666667" imgH="1343212" progId="PBrush">
                  <p:embed/>
                </p:oleObj>
              </mc:Choice>
              <mc:Fallback>
                <p:oleObj name="Bitmap Image" r:id="rId4" imgW="9666667" imgH="134321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510872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Libraries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600200"/>
            <a:ext cx="5410200" cy="2819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Written in C/C++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System C library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Surface manager : Handling UI Windows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Open GL: 2D and 3D graphics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SQLite</a:t>
            </a: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: Relational DB Engine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Webkit</a:t>
            </a: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: Browser Engine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Media Framework : Audio Video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000" kern="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14800" y="838200"/>
          <a:ext cx="4800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4" imgW="5896798" imgH="1819529" progId="PBrush">
                  <p:embed/>
                </p:oleObj>
              </mc:Choice>
              <mc:Fallback>
                <p:oleObj name="Bitmap Image" r:id="rId4" imgW="5896798" imgH="181952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4800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>
          <a:xfrm>
            <a:off x="4908537" y="3352800"/>
            <a:ext cx="3104147" cy="2057399"/>
          </a:xfrm>
          <a:noFill/>
        </p:spPr>
      </p:pic>
      <p:sp>
        <p:nvSpPr>
          <p:cNvPr id="6" name="Curved Up Arrow 5"/>
          <p:cNvSpPr/>
          <p:nvPr/>
        </p:nvSpPr>
        <p:spPr>
          <a:xfrm rot="16915039">
            <a:off x="5668767" y="3050650"/>
            <a:ext cx="2236920" cy="6389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Android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Runtime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600200"/>
            <a:ext cx="8382000" cy="2819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Core Libraries (Java building blocks)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Java 5 Std edition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App life cycle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Internet/Web services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JUNIT testing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Dalvik</a:t>
            </a:r>
            <a:r>
              <a:rPr lang="en-US" sz="2400" b="1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VM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Android apps are running by </a:t>
            </a:r>
            <a:r>
              <a:rPr lang="en-US" sz="2400" kern="0" dirty="0" err="1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Dalvik</a:t>
            </a: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VM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Compact and efficient than class files (classes.dex)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Limited memory and battery power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715000" y="1066800"/>
          <a:ext cx="3124200" cy="117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Bitmap Image" r:id="rId4" imgW="3685714" imgH="1390844" progId="Paint.Picture">
                  <p:embed/>
                </p:oleObj>
              </mc:Choice>
              <mc:Fallback>
                <p:oleObj name="Bitmap Image" r:id="rId4" imgW="3685714" imgH="1390844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0"/>
                        <a:ext cx="3124200" cy="117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172200" y="2895600"/>
            <a:ext cx="1905000" cy="1262616"/>
          </a:xfrm>
          <a:noFill/>
        </p:spPr>
      </p:pic>
      <p:sp>
        <p:nvSpPr>
          <p:cNvPr id="7" name="Curved Up Arrow 6"/>
          <p:cNvSpPr/>
          <p:nvPr/>
        </p:nvSpPr>
        <p:spPr>
          <a:xfrm rot="16915039">
            <a:off x="7797617" y="2749969"/>
            <a:ext cx="1416595" cy="5773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BFE96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Application Framework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524000"/>
            <a:ext cx="8382000" cy="17526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Package Manger : Location, Time, Battery Power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</a:rPr>
              <a:t>View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Neue Light"/>
              </a:rPr>
              <a:t> System : Icons, Text entry boxes, Buttons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kern="0" baseline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Activity</a:t>
            </a:r>
            <a:r>
              <a:rPr lang="en-US" sz="2400" kern="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manager : Control navigation stack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Neue Light"/>
              <a:ea typeface="+mn-ea"/>
              <a:cs typeface="+mn-cs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35829"/>
              </p:ext>
            </p:extLst>
          </p:nvPr>
        </p:nvGraphicFramePr>
        <p:xfrm>
          <a:off x="2057400" y="3137491"/>
          <a:ext cx="6096000" cy="83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Bitmap Image" r:id="rId4" imgW="9628571" imgH="1324160" progId="Paint.Picture">
                  <p:embed/>
                </p:oleObj>
              </mc:Choice>
              <mc:Fallback>
                <p:oleObj name="Bitmap Image" r:id="rId4" imgW="9628571" imgH="1324160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37491"/>
                        <a:ext cx="6096000" cy="838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04800" y="4204291"/>
            <a:ext cx="2739189" cy="1815509"/>
          </a:xfrm>
          <a:noFill/>
        </p:spPr>
      </p:pic>
      <p:sp>
        <p:nvSpPr>
          <p:cNvPr id="7" name="Curved Up Arrow 6"/>
          <p:cNvSpPr/>
          <p:nvPr/>
        </p:nvSpPr>
        <p:spPr>
          <a:xfrm rot="19054282">
            <a:off x="3176557" y="4220734"/>
            <a:ext cx="1295400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814</Words>
  <Application>Microsoft Office PowerPoint</Application>
  <PresentationFormat>On-screen Show (4:3)</PresentationFormat>
  <Paragraphs>216</Paragraphs>
  <Slides>16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Bitmap Image</vt:lpstr>
      <vt:lpstr>PowerPoint Presentation</vt:lpstr>
      <vt:lpstr>PowerPoint Presentation</vt:lpstr>
      <vt:lpstr>TOP Five OS vs. Market Share 2014/2013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Dasun Tharaka Gunasekara</cp:lastModifiedBy>
  <cp:revision>228</cp:revision>
  <dcterms:created xsi:type="dcterms:W3CDTF">2013-09-06T22:43:33Z</dcterms:created>
  <dcterms:modified xsi:type="dcterms:W3CDTF">2015-06-30T13:21:35Z</dcterms:modified>
  <cp:category/>
</cp:coreProperties>
</file>