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74" r:id="rId4"/>
    <p:sldId id="275" r:id="rId5"/>
    <p:sldId id="278" r:id="rId6"/>
    <p:sldId id="279" r:id="rId7"/>
    <p:sldId id="281" r:id="rId8"/>
    <p:sldId id="280" r:id="rId9"/>
    <p:sldId id="277" r:id="rId10"/>
    <p:sldId id="261" r:id="rId11"/>
    <p:sldId id="26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200"/>
    <a:srgbClr val="BFE962"/>
    <a:srgbClr val="A1C654"/>
    <a:srgbClr val="8BAA47"/>
    <a:srgbClr val="960000"/>
    <a:srgbClr val="027FD2"/>
    <a:srgbClr val="0A5C8B"/>
    <a:srgbClr val="00214C"/>
    <a:srgbClr val="454545"/>
    <a:srgbClr val="5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2606" autoAdjust="0"/>
  </p:normalViewPr>
  <p:slideViewPr>
    <p:cSldViewPr>
      <p:cViewPr>
        <p:scale>
          <a:sx n="78" d="100"/>
          <a:sy n="78" d="100"/>
        </p:scale>
        <p:origin x="-115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12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110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5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276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1pPr>
            <a:lvl2pPr>
              <a:defRPr sz="22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2pPr>
            <a:lvl3pPr>
              <a:defRPr sz="20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3pPr>
            <a:lvl4pPr>
              <a:defRPr sz="16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droid_engineering_and_development_template_interior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546100" y="6488668"/>
            <a:ext cx="3899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fld id="{8EE5A1D1-2C50-45C9-911C-9FAF6516CDFE}" type="slidenum">
              <a:rPr lang="en-US" sz="1200" b="1" smtClean="0">
                <a:solidFill>
                  <a:schemeClr val="tx1"/>
                </a:solidFill>
                <a:latin typeface="Helvetica Light"/>
                <a:cs typeface="Arial" pitchFamily="34" charset="0"/>
              </a:rPr>
              <a:pPr eaLnBrk="0" hangingPunct="0"/>
              <a:t>‹#›</a:t>
            </a:fld>
            <a:endParaRPr lang="en-US" sz="1200" b="1" dirty="0">
              <a:solidFill>
                <a:schemeClr val="tx1"/>
              </a:solidFill>
              <a:latin typeface="Helvetica Light"/>
              <a:cs typeface="Arial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2952750" y="6527800"/>
            <a:ext cx="207645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Company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Proprietary and Confidential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952500" y="6527800"/>
            <a:ext cx="207645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The Title</a:t>
            </a:r>
            <a:r>
              <a:rPr lang="en-US" sz="8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 of the Presentation Can Go Here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 cap="none">
          <a:solidFill>
            <a:schemeClr val="bg1"/>
          </a:solidFill>
          <a:latin typeface="Helvetica Ligh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basics/firstapp/starting-activity.html" TargetMode="External"/><Relationship Id="rId2" Type="http://schemas.openxmlformats.org/officeDocument/2006/relationships/hyperlink" Target="https://developer.android.com/training/basics/firstapp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eveloper.android.com/training/basics/activity-lifecycle/index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ndroid_engineering_and_development_template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04800" y="1371600"/>
            <a:ext cx="5562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400" spc="-100" dirty="0" smtClean="0">
                <a:solidFill>
                  <a:srgbClr val="BFE962"/>
                </a:solidFill>
                <a:latin typeface="Helvetica Light"/>
                <a:cs typeface="Helvetica Light"/>
              </a:rPr>
              <a:t>Android  </a:t>
            </a:r>
          </a:p>
          <a:p>
            <a:pPr>
              <a:spcBef>
                <a:spcPts val="0"/>
              </a:spcBef>
            </a:pPr>
            <a:r>
              <a:rPr lang="en-US" sz="4400" spc="-100" dirty="0" smtClean="0">
                <a:solidFill>
                  <a:srgbClr val="BFE962"/>
                </a:solidFill>
                <a:latin typeface="Helvetica Light"/>
                <a:cs typeface="Helvetica Light"/>
              </a:rPr>
              <a:t>3- Permission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57200" y="4419600"/>
            <a:ext cx="3022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3200" spc="-100" dirty="0" smtClean="0">
                <a:solidFill>
                  <a:srgbClr val="BFE962"/>
                </a:solidFill>
                <a:latin typeface="Helvetica Light"/>
                <a:cs typeface="Helvetica Light"/>
              </a:rPr>
              <a:t>C++ TEAM</a:t>
            </a:r>
          </a:p>
        </p:txBody>
      </p:sp>
      <p:pic>
        <p:nvPicPr>
          <p:cNvPr id="6" name="Picture 5" descr="logo-high-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914400"/>
            <a:ext cx="2343150" cy="43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spc="-100" dirty="0" smtClean="0">
                <a:solidFill>
                  <a:srgbClr val="BFE962"/>
                </a:solidFill>
                <a:ea typeface="+mn-ea"/>
                <a:cs typeface="Helvetica Light"/>
              </a:rPr>
              <a:t>REFERENCE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7467600" cy="41148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Build first android app: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  <a:hlinkClick r:id="rId2"/>
              </a:rPr>
              <a:t>https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Helvetica Neue Light"/>
                <a:hlinkClick r:id="rId2"/>
              </a:rPr>
              <a:t>://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  <a:hlinkClick r:id="rId2"/>
              </a:rPr>
              <a:t>developer.android.com/training/basics/firstapp/index.html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  <a:latin typeface="Helvetica Neue Light"/>
              <a:hlinkClick r:id="rId3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Start new Activity: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  <a:hlinkClick r:id="rId3"/>
              </a:rPr>
              <a:t>http://developer.android.com/training/basics/firstapp/starting-activity.html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Activity life cycle: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  <a:hlinkClick r:id="rId4"/>
              </a:rPr>
              <a:t>http://developer.android.com/training/basics/activity-lifecycle/index.html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Allow other apps to start your activity: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  <a:hlinkClick r:id="rId4"/>
              </a:rPr>
              <a:t>http://developer.android.com/training/basics/intents/filters.html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Browser permissions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  <a:hlinkClick r:id="rId4"/>
              </a:rPr>
              <a:t>http://developer.android.com/reference/android/provider/Browser.html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lh5.ggpht.com/f0c0LlVxE2B_IR4PRtoVHNtUi3PTzTk0hCEnHP2XciR-RoYODteoJHb_SFP4dTxvvJVQ=w3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057400"/>
            <a:ext cx="2209800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582" name="Picture 6" descr="http://www.uwosh.edu/cob/is/images/last-androi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581400"/>
            <a:ext cx="1743075" cy="18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9906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36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Road Map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  <p:pic>
        <p:nvPicPr>
          <p:cNvPr id="7" name="Content Placeholder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3400" y="1905000"/>
            <a:ext cx="4612838" cy="3124200"/>
          </a:xfrm>
          <a:prstGeom prst="rect">
            <a:avLst/>
          </a:prstGeom>
          <a:noFill/>
        </p:spPr>
      </p:pic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1143000"/>
            <a:ext cx="237365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762000"/>
            <a:ext cx="7924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The Task Back stack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600200"/>
            <a:ext cx="8382000" cy="32004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endParaRPr lang="en-US" sz="2000" kern="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71600"/>
            <a:ext cx="7772400" cy="4267200"/>
          </a:xfrm>
          <a:prstGeom prst="rect">
            <a:avLst/>
          </a:prstGeom>
        </p:spPr>
        <p:txBody>
          <a:bodyPr/>
          <a:lstStyle/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endParaRPr lang="en-US" sz="2000" kern="0" baseline="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720388"/>
            <a:ext cx="784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625387"/>
            <a:ext cx="7848600" cy="178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5724846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762000"/>
            <a:ext cx="7924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3600" b="1" kern="0" dirty="0" smtClean="0">
                <a:solidFill>
                  <a:srgbClr val="BFE962"/>
                </a:solidFill>
                <a:latin typeface="Helvetica Light"/>
              </a:rPr>
              <a:t>The Activity Life Cycle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600200"/>
            <a:ext cx="8382000" cy="32004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endParaRPr lang="en-US" sz="2000" kern="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71600"/>
            <a:ext cx="7772400" cy="4267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</p:txBody>
      </p:sp>
      <p:pic>
        <p:nvPicPr>
          <p:cNvPr id="5" name="Picture 4" descr="Android-Application-Activity-Lifecyc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24000"/>
            <a:ext cx="3463044" cy="4459155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4114800" y="1524000"/>
            <a:ext cx="533400" cy="44196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4648200" y="1447800"/>
            <a:ext cx="41148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 protected void </a:t>
            </a:r>
            <a:r>
              <a:rPr lang="en-US" sz="2000" b="1" kern="0" dirty="0" err="1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onCreate</a:t>
            </a:r>
            <a:r>
              <a:rPr lang="en-US" sz="20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()</a:t>
            </a:r>
          </a:p>
          <a:p>
            <a:pPr>
              <a:buFont typeface="Arial" pitchFamily="34" charset="0"/>
              <a:buChar char="•"/>
            </a:pPr>
            <a:endParaRPr lang="en-US" sz="2000" b="1" kern="0" dirty="0" smtClean="0">
              <a:solidFill>
                <a:srgbClr val="BFE962"/>
              </a:solidFill>
              <a:latin typeface="Helvetica Ligh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 protected void </a:t>
            </a:r>
            <a:r>
              <a:rPr lang="en-US" sz="2000" b="1" kern="0" dirty="0" err="1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onStart</a:t>
            </a:r>
            <a:r>
              <a:rPr lang="en-US" sz="20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()</a:t>
            </a:r>
          </a:p>
          <a:p>
            <a:pPr>
              <a:buFont typeface="Arial" pitchFamily="34" charset="0"/>
              <a:buChar char="•"/>
            </a:pPr>
            <a:endParaRPr lang="en-US" sz="2000" b="1" kern="0" dirty="0" smtClean="0">
              <a:solidFill>
                <a:srgbClr val="BFE962"/>
              </a:solidFill>
              <a:latin typeface="Helvetica Ligh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 protected void </a:t>
            </a:r>
            <a:r>
              <a:rPr lang="en-US" sz="2000" b="1" kern="0" dirty="0" err="1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onResume</a:t>
            </a:r>
            <a:r>
              <a:rPr lang="en-US" sz="20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()</a:t>
            </a:r>
          </a:p>
          <a:p>
            <a:pPr>
              <a:buFont typeface="Arial" pitchFamily="34" charset="0"/>
              <a:buChar char="•"/>
            </a:pPr>
            <a:endParaRPr lang="en-US" sz="2000" b="1" kern="0" dirty="0" smtClean="0">
              <a:solidFill>
                <a:srgbClr val="BFE962"/>
              </a:solidFill>
              <a:latin typeface="Helvetica Ligh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 protected void </a:t>
            </a:r>
            <a:r>
              <a:rPr lang="en-US" sz="2000" b="1" kern="0" dirty="0" err="1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onPause</a:t>
            </a:r>
            <a:r>
              <a:rPr lang="en-US" sz="20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()</a:t>
            </a:r>
          </a:p>
          <a:p>
            <a:pPr>
              <a:buFont typeface="Arial" pitchFamily="34" charset="0"/>
              <a:buChar char="•"/>
            </a:pPr>
            <a:endParaRPr lang="en-US" sz="2000" b="1" kern="0" dirty="0" smtClean="0">
              <a:solidFill>
                <a:srgbClr val="BFE962"/>
              </a:solidFill>
              <a:latin typeface="Helvetica Ligh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 protected void </a:t>
            </a:r>
            <a:r>
              <a:rPr lang="en-US" sz="2000" b="1" kern="0" dirty="0" err="1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onRestart</a:t>
            </a:r>
            <a:r>
              <a:rPr lang="en-US" sz="20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()</a:t>
            </a:r>
          </a:p>
          <a:p>
            <a:pPr>
              <a:buFont typeface="Arial" pitchFamily="34" charset="0"/>
              <a:buChar char="•"/>
            </a:pPr>
            <a:endParaRPr lang="en-US" sz="2000" b="1" kern="0" dirty="0" smtClean="0">
              <a:solidFill>
                <a:srgbClr val="BFE962"/>
              </a:solidFill>
              <a:latin typeface="Helvetica Ligh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 protected void </a:t>
            </a:r>
            <a:r>
              <a:rPr lang="en-US" sz="2000" b="1" kern="0" dirty="0" err="1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onStop</a:t>
            </a:r>
            <a:r>
              <a:rPr lang="en-US" sz="20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()</a:t>
            </a:r>
          </a:p>
          <a:p>
            <a:pPr>
              <a:buFont typeface="Arial" pitchFamily="34" charset="0"/>
              <a:buChar char="•"/>
            </a:pPr>
            <a:endParaRPr lang="en-US" sz="2000" b="1" kern="0" dirty="0" smtClean="0">
              <a:solidFill>
                <a:srgbClr val="BFE962"/>
              </a:solidFill>
              <a:latin typeface="Helvetica Ligh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 protected void </a:t>
            </a:r>
            <a:r>
              <a:rPr lang="en-US" sz="2000" b="1" kern="0" dirty="0" err="1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onDestroy</a:t>
            </a:r>
            <a:r>
              <a:rPr lang="en-US" sz="20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724846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762000"/>
            <a:ext cx="7924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Permission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600200"/>
            <a:ext cx="8382000" cy="32004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endParaRPr lang="en-US" sz="2000" kern="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76400"/>
            <a:ext cx="7772400" cy="39624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kern="0" baseline="0" dirty="0" smtClean="0">
                <a:solidFill>
                  <a:schemeClr val="bg1"/>
                </a:solidFill>
                <a:latin typeface="Helvetica Neue Light"/>
              </a:rPr>
              <a:t>Defining &amp; using application/activity permission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sz="2000" b="1" kern="0" baseline="0" dirty="0" smtClean="0">
                <a:solidFill>
                  <a:schemeClr val="bg1"/>
                </a:solidFill>
                <a:latin typeface="Helvetica Neue Light"/>
              </a:rPr>
              <a:t> 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solidFill>
                  <a:schemeClr val="bg1"/>
                </a:solidFill>
                <a:latin typeface="Helvetica Neue Light"/>
              </a:rPr>
              <a:t>Protects resources &amp; Data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1" kern="0" dirty="0" smtClean="0">
                <a:solidFill>
                  <a:schemeClr val="bg1"/>
                </a:solidFill>
                <a:latin typeface="Helvetica Neue Light"/>
              </a:rPr>
              <a:t>User Information – </a:t>
            </a:r>
            <a:r>
              <a:rPr lang="en-US" sz="2000" b="1" kern="0" dirty="0" err="1" smtClean="0">
                <a:solidFill>
                  <a:schemeClr val="bg1"/>
                </a:solidFill>
                <a:latin typeface="Helvetica Neue Light"/>
              </a:rPr>
              <a:t>e.g</a:t>
            </a:r>
            <a:r>
              <a:rPr lang="en-US" sz="2000" b="1" kern="0" dirty="0" smtClean="0">
                <a:solidFill>
                  <a:schemeClr val="bg1"/>
                </a:solidFill>
                <a:latin typeface="Helvetica Neue Light"/>
              </a:rPr>
              <a:t> : Contracts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1" kern="0" dirty="0" smtClean="0">
                <a:solidFill>
                  <a:schemeClr val="bg1"/>
                </a:solidFill>
                <a:latin typeface="Helvetica Neue Light"/>
              </a:rPr>
              <a:t>Cost-sensitive API’s – </a:t>
            </a:r>
            <a:r>
              <a:rPr lang="en-US" sz="2000" b="1" kern="0" dirty="0" err="1" smtClean="0">
                <a:solidFill>
                  <a:schemeClr val="bg1"/>
                </a:solidFill>
                <a:latin typeface="Helvetica Neue Light"/>
              </a:rPr>
              <a:t>e.g</a:t>
            </a:r>
            <a:r>
              <a:rPr lang="en-US" sz="2000" b="1" kern="0" dirty="0" smtClean="0">
                <a:solidFill>
                  <a:schemeClr val="bg1"/>
                </a:solidFill>
                <a:latin typeface="Helvetica Neue Light"/>
              </a:rPr>
              <a:t> : SMS/MMS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1" kern="0" dirty="0" smtClean="0">
                <a:solidFill>
                  <a:schemeClr val="bg1"/>
                </a:solidFill>
                <a:latin typeface="Helvetica Neue Light"/>
              </a:rPr>
              <a:t>System Resources – </a:t>
            </a:r>
            <a:r>
              <a:rPr lang="en-US" sz="2000" b="1" kern="0" dirty="0" err="1" smtClean="0">
                <a:solidFill>
                  <a:schemeClr val="bg1"/>
                </a:solidFill>
                <a:latin typeface="Helvetica Neue Light"/>
              </a:rPr>
              <a:t>e.g</a:t>
            </a:r>
            <a:r>
              <a:rPr lang="en-US" sz="2000" b="1" kern="0" dirty="0" smtClean="0">
                <a:solidFill>
                  <a:schemeClr val="bg1"/>
                </a:solidFill>
                <a:latin typeface="Helvetica Neue Light"/>
              </a:rPr>
              <a:t> : </a:t>
            </a:r>
            <a:r>
              <a:rPr lang="en-US" sz="2000" b="1" kern="0" dirty="0" err="1" smtClean="0">
                <a:solidFill>
                  <a:schemeClr val="bg1"/>
                </a:solidFill>
                <a:latin typeface="Helvetica Neue Light"/>
              </a:rPr>
              <a:t>Camara</a:t>
            </a:r>
            <a:endParaRPr lang="en-US" sz="2000" b="1" kern="0" dirty="0" smtClean="0">
              <a:solidFill>
                <a:schemeClr val="bg1"/>
              </a:solidFill>
              <a:latin typeface="Helvetica Neue Light"/>
            </a:endParaRPr>
          </a:p>
          <a:p>
            <a:pPr marL="800100" lvl="1" indent="-342900">
              <a:spcBef>
                <a:spcPct val="20000"/>
              </a:spcBef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24846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762000"/>
            <a:ext cx="7924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Defining Permission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600200"/>
            <a:ext cx="8382000" cy="32004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endParaRPr lang="en-US" sz="2000" kern="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6720" y="1447800"/>
            <a:ext cx="7772400" cy="39624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kern="0" dirty="0" smtClean="0">
                <a:solidFill>
                  <a:schemeClr val="bg1"/>
                </a:solidFill>
                <a:latin typeface="Helvetica Neue Light"/>
              </a:rPr>
              <a:t>AndroidManifest.xml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kern="0" dirty="0" smtClean="0">
                <a:solidFill>
                  <a:schemeClr val="bg1"/>
                </a:solidFill>
                <a:latin typeface="Helvetica Neue Light"/>
              </a:rPr>
              <a:t>Apps can be define and enforce their own permissions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Light"/>
                <a:ea typeface="+mn-ea"/>
                <a:cs typeface="+mn-cs"/>
              </a:rPr>
              <a:t>E.g. : 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914400" lvl="1" indent="-457200" algn="just">
              <a:spcBef>
                <a:spcPct val="20000"/>
              </a:spcBef>
              <a:buFont typeface="+mj-lt"/>
              <a:buAutoNum type="arabicPeriod"/>
            </a:pPr>
            <a:r>
              <a:rPr lang="en-US" sz="2000" kern="0" dirty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performed some privilege or dangerous operation</a:t>
            </a:r>
          </a:p>
          <a:p>
            <a:pPr marL="914400" lvl="1" indent="-457200" algn="just">
              <a:spcBef>
                <a:spcPct val="20000"/>
              </a:spcBef>
              <a:buFont typeface="+mj-lt"/>
              <a:buAutoNum type="arabicPeriod"/>
            </a:pPr>
            <a:r>
              <a:rPr lang="en-US" sz="2000" kern="0" dirty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You might not want to allow just </a:t>
            </a:r>
            <a:r>
              <a:rPr lang="en-US" sz="20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any other </a:t>
            </a:r>
            <a:r>
              <a:rPr lang="en-US" sz="2000" kern="0" dirty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application invoke yours.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Light"/>
                <a:ea typeface="+mn-ea"/>
                <a:cs typeface="+mn-cs"/>
              </a:rPr>
              <a:t>Steps</a:t>
            </a:r>
          </a:p>
          <a:p>
            <a:pPr marL="914400" lvl="1" indent="-457200" algn="just">
              <a:spcBef>
                <a:spcPct val="20000"/>
              </a:spcBef>
              <a:buFont typeface="+mj-lt"/>
              <a:buAutoNum type="arabicPeriod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+mn-cs"/>
              </a:rPr>
              <a:t>Declare &lt;permission&gt; tags with name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+mn-cs"/>
              </a:rPr>
              <a:t> &amp; protection level</a:t>
            </a:r>
          </a:p>
          <a:p>
            <a:pPr marL="914400" lvl="1" indent="-457200" algn="just">
              <a:spcBef>
                <a:spcPct val="20000"/>
              </a:spcBef>
              <a:buFont typeface="+mj-lt"/>
              <a:buAutoNum type="arabicPeriod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+mn-cs"/>
              </a:rPr>
              <a:t>Give permission themselves</a:t>
            </a:r>
          </a:p>
          <a:p>
            <a:pPr marL="914400" lvl="1" indent="-457200" algn="just">
              <a:spcBef>
                <a:spcPct val="20000"/>
              </a:spcBef>
              <a:buFont typeface="+mj-lt"/>
              <a:buAutoNum type="arabicPeriod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+mn-cs"/>
              </a:rPr>
              <a:t>Add additional &lt;intent-filter&gt; so that this activity will respond to implicit intents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24846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BFE962"/>
                </a:solidFill>
              </a:rPr>
              <a:t>Defining Permission</a:t>
            </a:r>
            <a:br>
              <a:rPr lang="en-US" dirty="0" smtClean="0">
                <a:solidFill>
                  <a:srgbClr val="BFE962"/>
                </a:solidFill>
              </a:rPr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1219200"/>
            <a:ext cx="70205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762000"/>
            <a:ext cx="7924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Using Permission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600200"/>
            <a:ext cx="8382000" cy="32004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endParaRPr lang="en-US" sz="2000" kern="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76400"/>
            <a:ext cx="7772400" cy="39624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kern="0" dirty="0" smtClean="0">
                <a:solidFill>
                  <a:schemeClr val="bg1"/>
                </a:solidFill>
                <a:latin typeface="Helvetica Neue Light"/>
              </a:rPr>
              <a:t>AndroidManifest.xml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Through a &lt;uses-permission&gt; tag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+mn-cs"/>
              </a:rPr>
              <a:t>User must accept these permissions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95600"/>
            <a:ext cx="5105400" cy="31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5724846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762000"/>
            <a:ext cx="7924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Summary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600200"/>
            <a:ext cx="8382000" cy="32004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endParaRPr lang="en-US" sz="2000" kern="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76400"/>
            <a:ext cx="7772400" cy="39624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kern="0" baseline="0" dirty="0" smtClean="0">
                <a:solidFill>
                  <a:schemeClr val="bg1"/>
                </a:solidFill>
                <a:latin typeface="Helvetica Neue Light"/>
              </a:rPr>
              <a:t>Android application components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2000" b="1" kern="0" baseline="0" dirty="0" smtClean="0">
              <a:solidFill>
                <a:schemeClr val="bg1"/>
              </a:solidFill>
              <a:latin typeface="Helvetica Neue Light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kern="0" dirty="0" smtClean="0">
                <a:solidFill>
                  <a:schemeClr val="bg1"/>
                </a:solidFill>
                <a:latin typeface="Helvetica Neue Light"/>
              </a:rPr>
              <a:t>The Activity Class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2000" b="1" kern="0" dirty="0" smtClean="0">
              <a:solidFill>
                <a:schemeClr val="bg1"/>
              </a:solidFill>
              <a:latin typeface="Helvetica Neue Light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kern="0" baseline="0" dirty="0" smtClean="0">
                <a:solidFill>
                  <a:schemeClr val="bg1"/>
                </a:solidFill>
                <a:latin typeface="Helvetica Neue Light"/>
              </a:rPr>
              <a:t>The</a:t>
            </a:r>
            <a:r>
              <a:rPr lang="en-US" sz="2000" b="1" kern="0" dirty="0" smtClean="0">
                <a:solidFill>
                  <a:schemeClr val="bg1"/>
                </a:solidFill>
                <a:latin typeface="Helvetica Neue Light"/>
              </a:rPr>
              <a:t> Task back stack</a:t>
            </a:r>
          </a:p>
          <a:p>
            <a:pPr marL="342900" indent="-342900" algn="just">
              <a:spcBef>
                <a:spcPct val="20000"/>
              </a:spcBef>
            </a:pPr>
            <a:endParaRPr lang="en-US" sz="2000" b="1" kern="0" dirty="0" smtClean="0">
              <a:solidFill>
                <a:schemeClr val="bg1"/>
              </a:solidFill>
              <a:latin typeface="Helvetica Neue Light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kern="0" dirty="0" smtClean="0">
                <a:solidFill>
                  <a:schemeClr val="bg1"/>
                </a:solidFill>
                <a:latin typeface="Helvetica Neue Light"/>
              </a:rPr>
              <a:t>The Activity Life Cycle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2000" b="1" kern="0" baseline="0" dirty="0" smtClean="0">
              <a:solidFill>
                <a:schemeClr val="bg1"/>
              </a:solidFill>
              <a:latin typeface="Helvetica Neue Light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kern="0" dirty="0" smtClean="0">
                <a:solidFill>
                  <a:schemeClr val="bg1"/>
                </a:solidFill>
                <a:latin typeface="Helvetica Neue Light"/>
              </a:rPr>
              <a:t>How To Communicate Between Activities</a:t>
            </a:r>
          </a:p>
          <a:p>
            <a:pPr marL="342900" indent="-342900" algn="just">
              <a:spcBef>
                <a:spcPct val="20000"/>
              </a:spcBef>
            </a:pPr>
            <a:endParaRPr lang="en-US" sz="2000" b="1" kern="0" dirty="0" smtClean="0">
              <a:solidFill>
                <a:schemeClr val="bg1"/>
              </a:solidFill>
              <a:latin typeface="Helvetica Neue Light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kern="0" dirty="0" smtClean="0">
                <a:solidFill>
                  <a:schemeClr val="bg1"/>
                </a:solidFill>
                <a:latin typeface="Helvetica Neue Light"/>
              </a:rPr>
              <a:t>How to set up permissions on Android apps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24846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kern="0" cap="none" spc="0" normalizeH="0" baseline="0" noProof="0" dirty="0" smtClean="0">
            <a:ln>
              <a:noFill/>
            </a:ln>
            <a:solidFill>
              <a:srgbClr val="BFE962"/>
            </a:solidFill>
            <a:effectLst/>
            <a:uLnTx/>
            <a:uFillTx/>
            <a:latin typeface="Helvetica Light"/>
            <a:ea typeface="+mj-ea"/>
            <a:cs typeface="+mj-cs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225</Words>
  <Application>Microsoft Office PowerPoint</Application>
  <PresentationFormat>On-screen Show (4:3)</PresentationFormat>
  <Paragraphs>67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Defining Permission </vt:lpstr>
      <vt:lpstr>PowerPoint Presentation</vt:lpstr>
      <vt:lpstr>PowerPoint Presentation</vt:lpstr>
      <vt:lpstr>REFERENCE 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/>
  <cp:lastModifiedBy>Dasun Tharaka Gunasekara</cp:lastModifiedBy>
  <cp:revision>284</cp:revision>
  <dcterms:created xsi:type="dcterms:W3CDTF">2013-09-06T22:43:33Z</dcterms:created>
  <dcterms:modified xsi:type="dcterms:W3CDTF">2015-08-11T11:33:45Z</dcterms:modified>
  <cp:category/>
</cp:coreProperties>
</file>