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85" d="100"/>
          <a:sy n="85" d="100"/>
        </p:scale>
        <p:origin x="4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02/03/2024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02/03/2024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02/03/2024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BCD4D-82A1-5AD0-053C-2CF73DA5B647}"/>
              </a:ext>
            </a:extLst>
          </p:cNvPr>
          <p:cNvSpPr>
            <a:spLocks noGrp="1"/>
          </p:cNvSpPr>
          <p:nvPr>
            <p:ph type="title" idx="4294967295"/>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Amasis MT Pro Black" panose="020F0502020204030204" pitchFamily="18" charset="0"/>
              </a:rPr>
              <a:t>Analyzing Airline Reviews and ratings</a:t>
            </a:r>
          </a:p>
        </p:txBody>
      </p:sp>
      <p:pic>
        <p:nvPicPr>
          <p:cNvPr id="1026" name="Picture 2" descr="British Airways | Brands of the World™ | Download vector ...">
            <a:extLst>
              <a:ext uri="{FF2B5EF4-FFF2-40B4-BE49-F238E27FC236}">
                <a16:creationId xmlns:a16="http://schemas.microsoft.com/office/drawing/2014/main" id="{46FC5B4A-BA94-F32A-74A1-FFC1D656F3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6253" y="1093773"/>
            <a:ext cx="4942280" cy="467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269272"/>
            <a:ext cx="10515600" cy="572200"/>
          </a:xfrm>
        </p:spPr>
        <p:txBody>
          <a:bodyPr>
            <a:normAutofit fontScale="90000"/>
          </a:bodyPr>
          <a:lstStyle/>
          <a:p>
            <a:pPr algn="ctr"/>
            <a:r>
              <a:rPr lang="en-GB" dirty="0">
                <a:latin typeface="Amasis MT Pro Black" panose="02040A04050005020304" pitchFamily="18" charset="0"/>
              </a:rPr>
              <a:t>Statistics                     </a:t>
            </a:r>
          </a:p>
        </p:txBody>
      </p:sp>
      <p:sp>
        <p:nvSpPr>
          <p:cNvPr id="12" name="Oval 11">
            <a:extLst>
              <a:ext uri="{FF2B5EF4-FFF2-40B4-BE49-F238E27FC236}">
                <a16:creationId xmlns:a16="http://schemas.microsoft.com/office/drawing/2014/main" id="{60CE5EC7-3FCD-E88E-1111-B8F3A9C8D899}"/>
              </a:ext>
            </a:extLst>
          </p:cNvPr>
          <p:cNvSpPr/>
          <p:nvPr/>
        </p:nvSpPr>
        <p:spPr>
          <a:xfrm>
            <a:off x="781635" y="5396644"/>
            <a:ext cx="2748809" cy="1425448"/>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75000"/>
                  </a:schemeClr>
                </a:solidFill>
                <a:latin typeface="Amasis MT Pro Black" panose="02040A04050005020304" pitchFamily="18" charset="0"/>
              </a:rPr>
              <a:t>Total Number of reviews         3755 </a:t>
            </a:r>
          </a:p>
        </p:txBody>
      </p:sp>
      <p:sp>
        <p:nvSpPr>
          <p:cNvPr id="13" name="Oval 12">
            <a:extLst>
              <a:ext uri="{FF2B5EF4-FFF2-40B4-BE49-F238E27FC236}">
                <a16:creationId xmlns:a16="http://schemas.microsoft.com/office/drawing/2014/main" id="{B1E7EEEC-2DC3-DDCF-CBB4-A0E007D60481}"/>
              </a:ext>
            </a:extLst>
          </p:cNvPr>
          <p:cNvSpPr/>
          <p:nvPr/>
        </p:nvSpPr>
        <p:spPr>
          <a:xfrm>
            <a:off x="4295249" y="5301275"/>
            <a:ext cx="3120926" cy="152446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solidFill>
                  <a:srgbClr val="C00000"/>
                </a:solidFill>
                <a:latin typeface="Amasis MT Pro Black" panose="02040A04050005020304" pitchFamily="18" charset="0"/>
              </a:rPr>
              <a:t>Reviews from various countries  </a:t>
            </a:r>
          </a:p>
          <a:p>
            <a:pPr algn="ctr"/>
            <a:r>
              <a:rPr lang="en-US" b="1" dirty="0">
                <a:latin typeface="Amasis MT Pro Black" panose="02040A04050005020304" pitchFamily="18" charset="0"/>
              </a:rPr>
              <a:t> </a:t>
            </a:r>
            <a:r>
              <a:rPr lang="en-US" sz="1600" b="1" dirty="0">
                <a:solidFill>
                  <a:srgbClr val="C00000"/>
                </a:solidFill>
                <a:latin typeface="Amasis MT Pro Black" panose="02040A04050005020304" pitchFamily="18" charset="0"/>
              </a:rPr>
              <a:t>73</a:t>
            </a:r>
          </a:p>
        </p:txBody>
      </p:sp>
      <p:sp>
        <p:nvSpPr>
          <p:cNvPr id="14" name="Oval 13">
            <a:extLst>
              <a:ext uri="{FF2B5EF4-FFF2-40B4-BE49-F238E27FC236}">
                <a16:creationId xmlns:a16="http://schemas.microsoft.com/office/drawing/2014/main" id="{94627F69-02C8-A86B-AE08-BE10209E3408}"/>
              </a:ext>
            </a:extLst>
          </p:cNvPr>
          <p:cNvSpPr/>
          <p:nvPr/>
        </p:nvSpPr>
        <p:spPr>
          <a:xfrm>
            <a:off x="7932280" y="5254994"/>
            <a:ext cx="3478085" cy="1570748"/>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solidFill>
                  <a:srgbClr val="0070C0"/>
                </a:solidFill>
                <a:latin typeface="Amasis MT Pro Black" panose="02040A04050005020304" pitchFamily="18" charset="0"/>
              </a:rPr>
              <a:t>Overall Rating                     4.71 / 10 </a:t>
            </a:r>
          </a:p>
        </p:txBody>
      </p:sp>
      <p:pic>
        <p:nvPicPr>
          <p:cNvPr id="18" name="Picture 17" descr="A graph of a number of rating&#10;&#10;Description automatically generated with medium confidence">
            <a:extLst>
              <a:ext uri="{FF2B5EF4-FFF2-40B4-BE49-F238E27FC236}">
                <a16:creationId xmlns:a16="http://schemas.microsoft.com/office/drawing/2014/main" id="{2429AB78-BE70-195C-D7B4-73FB5112F775}"/>
              </a:ext>
            </a:extLst>
          </p:cNvPr>
          <p:cNvPicPr>
            <a:picLocks noChangeAspect="1"/>
          </p:cNvPicPr>
          <p:nvPr/>
        </p:nvPicPr>
        <p:blipFill>
          <a:blip r:embed="rId2"/>
          <a:stretch>
            <a:fillRect/>
          </a:stretch>
        </p:blipFill>
        <p:spPr>
          <a:xfrm>
            <a:off x="247734" y="890915"/>
            <a:ext cx="2766927" cy="2033755"/>
          </a:xfrm>
          <a:prstGeom prst="rect">
            <a:avLst/>
          </a:prstGeom>
        </p:spPr>
      </p:pic>
      <p:pic>
        <p:nvPicPr>
          <p:cNvPr id="19" name="Picture 18" descr="A graph of different colored bars&#10;&#10;Description automatically generated">
            <a:extLst>
              <a:ext uri="{FF2B5EF4-FFF2-40B4-BE49-F238E27FC236}">
                <a16:creationId xmlns:a16="http://schemas.microsoft.com/office/drawing/2014/main" id="{BF45450F-E3A8-0393-31FC-D0EC0C25CC2B}"/>
              </a:ext>
            </a:extLst>
          </p:cNvPr>
          <p:cNvPicPr>
            <a:picLocks noChangeAspect="1"/>
          </p:cNvPicPr>
          <p:nvPr/>
        </p:nvPicPr>
        <p:blipFill>
          <a:blip r:embed="rId3"/>
          <a:stretch>
            <a:fillRect/>
          </a:stretch>
        </p:blipFill>
        <p:spPr>
          <a:xfrm>
            <a:off x="170164" y="3227087"/>
            <a:ext cx="3434113" cy="1867140"/>
          </a:xfrm>
          <a:prstGeom prst="rect">
            <a:avLst/>
          </a:prstGeom>
        </p:spPr>
      </p:pic>
      <p:pic>
        <p:nvPicPr>
          <p:cNvPr id="20" name="Picture 19" descr="A close up of words&#10;&#10;Description automatically generated">
            <a:extLst>
              <a:ext uri="{FF2B5EF4-FFF2-40B4-BE49-F238E27FC236}">
                <a16:creationId xmlns:a16="http://schemas.microsoft.com/office/drawing/2014/main" id="{C121E1A1-8139-841D-B31F-DC03271BBAD4}"/>
              </a:ext>
            </a:extLst>
          </p:cNvPr>
          <p:cNvPicPr>
            <a:picLocks noChangeAspect="1"/>
          </p:cNvPicPr>
          <p:nvPr/>
        </p:nvPicPr>
        <p:blipFill>
          <a:blip r:embed="rId4"/>
          <a:stretch>
            <a:fillRect/>
          </a:stretch>
        </p:blipFill>
        <p:spPr>
          <a:xfrm>
            <a:off x="10046688" y="841472"/>
            <a:ext cx="1897578" cy="1884899"/>
          </a:xfrm>
          <a:prstGeom prst="rect">
            <a:avLst/>
          </a:prstGeom>
        </p:spPr>
      </p:pic>
      <p:pic>
        <p:nvPicPr>
          <p:cNvPr id="21" name="Picture 20" descr="A graph of a number of blue and green bars&#10;&#10;Description automatically generated">
            <a:extLst>
              <a:ext uri="{FF2B5EF4-FFF2-40B4-BE49-F238E27FC236}">
                <a16:creationId xmlns:a16="http://schemas.microsoft.com/office/drawing/2014/main" id="{AAB74C1A-CF96-BAB0-0D7F-31F0332C7BF2}"/>
              </a:ext>
            </a:extLst>
          </p:cNvPr>
          <p:cNvPicPr>
            <a:picLocks noChangeAspect="1"/>
          </p:cNvPicPr>
          <p:nvPr/>
        </p:nvPicPr>
        <p:blipFill>
          <a:blip r:embed="rId5"/>
          <a:stretch>
            <a:fillRect/>
          </a:stretch>
        </p:blipFill>
        <p:spPr>
          <a:xfrm>
            <a:off x="3893502" y="3203995"/>
            <a:ext cx="4404995" cy="1867140"/>
          </a:xfrm>
          <a:prstGeom prst="rect">
            <a:avLst/>
          </a:prstGeom>
        </p:spPr>
      </p:pic>
      <p:pic>
        <p:nvPicPr>
          <p:cNvPr id="22" name="Picture 21" descr="A blue barcode on a white background&#10;&#10;Description automatically generated">
            <a:extLst>
              <a:ext uri="{FF2B5EF4-FFF2-40B4-BE49-F238E27FC236}">
                <a16:creationId xmlns:a16="http://schemas.microsoft.com/office/drawing/2014/main" id="{215A4B20-721E-C040-4FAD-0C9F293B5EF7}"/>
              </a:ext>
            </a:extLst>
          </p:cNvPr>
          <p:cNvPicPr>
            <a:picLocks noChangeAspect="1"/>
          </p:cNvPicPr>
          <p:nvPr/>
        </p:nvPicPr>
        <p:blipFill>
          <a:blip r:embed="rId6"/>
          <a:stretch>
            <a:fillRect/>
          </a:stretch>
        </p:blipFill>
        <p:spPr>
          <a:xfrm>
            <a:off x="8452407" y="3203996"/>
            <a:ext cx="3415518" cy="2000510"/>
          </a:xfrm>
          <a:prstGeom prst="rect">
            <a:avLst/>
          </a:prstGeom>
        </p:spPr>
      </p:pic>
      <p:sp>
        <p:nvSpPr>
          <p:cNvPr id="26" name="Rectangle 4">
            <a:extLst>
              <a:ext uri="{FF2B5EF4-FFF2-40B4-BE49-F238E27FC236}">
                <a16:creationId xmlns:a16="http://schemas.microsoft.com/office/drawing/2014/main" id="{A8594669-2ABA-ABC0-24D6-8FDB45582907}"/>
              </a:ext>
            </a:extLst>
          </p:cNvPr>
          <p:cNvSpPr>
            <a:spLocks noGrp="1" noChangeArrowheads="1"/>
          </p:cNvSpPr>
          <p:nvPr>
            <p:ph idx="1"/>
          </p:nvPr>
        </p:nvSpPr>
        <p:spPr bwMode="auto">
          <a:xfrm>
            <a:off x="2911494" y="722157"/>
            <a:ext cx="6642023" cy="26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masis MT Pro Black" panose="02040A040500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1100" dirty="0">
              <a:latin typeface="Amasis MT Pro Black" panose="02040A040500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masis MT Pro Black" panose="02040A040500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masis MT Pro Black" panose="02040A04050005020304" pitchFamily="18" charset="0"/>
              </a:rPr>
              <a:t>When it comes to reviews, the majority of customers provided ratings between one and two instead of seven to ten.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100" b="0" i="0" u="none" strike="noStrike" cap="none" normalizeH="0" baseline="0" dirty="0">
              <a:ln>
                <a:noFill/>
              </a:ln>
              <a:solidFill>
                <a:schemeClr val="tx1"/>
              </a:solidFill>
              <a:effectLst/>
              <a:latin typeface="Amasis MT Pro Black" panose="02040A04050005020304" pitchFamily="18" charset="0"/>
            </a:endParaRPr>
          </a:p>
          <a:p>
            <a:pPr eaLnBrk="0" fontAlgn="base" hangingPunct="0">
              <a:lnSpc>
                <a:spcPct val="100000"/>
              </a:lnSpc>
              <a:spcBef>
                <a:spcPct val="0"/>
              </a:spcBef>
              <a:spcAft>
                <a:spcPct val="0"/>
              </a:spcAft>
            </a:pPr>
            <a:r>
              <a:rPr kumimoji="0" lang="en-US" altLang="en-US" sz="1100" b="0" i="0" u="none" strike="noStrike" cap="none" normalizeH="0" baseline="0" dirty="0">
                <a:ln>
                  <a:noFill/>
                </a:ln>
                <a:solidFill>
                  <a:schemeClr val="tx1"/>
                </a:solidFill>
                <a:effectLst/>
                <a:latin typeface="Amasis MT Pro Black" panose="02040A04050005020304" pitchFamily="18" charset="0"/>
              </a:rPr>
              <a:t>By comparing all the graphs, we can conclude that most of the customers were satisfied with the cabin crew's services, as indicated by the majority of reviews, all of which were favorable. However, the majority of the customers were seated in business class as instead of economy class.</a:t>
            </a:r>
            <a:br>
              <a:rPr kumimoji="0" lang="en-US" altLang="en-US" sz="1100" b="0" i="0" u="none" strike="noStrike" cap="none" normalizeH="0" baseline="0" dirty="0">
                <a:ln>
                  <a:noFill/>
                </a:ln>
                <a:solidFill>
                  <a:schemeClr val="tx1"/>
                </a:solidFill>
                <a:effectLst/>
                <a:latin typeface="Amasis MT Pro Black" panose="02040A04050005020304" pitchFamily="18" charset="0"/>
              </a:rPr>
            </a:br>
            <a:r>
              <a:rPr kumimoji="0" lang="en-US" altLang="en-US" sz="1100" b="0" i="0" u="none" strike="noStrike" cap="none" normalizeH="0" baseline="0" dirty="0">
                <a:ln>
                  <a:noFill/>
                </a:ln>
                <a:solidFill>
                  <a:schemeClr val="tx1"/>
                </a:solidFill>
                <a:effectLst/>
                <a:latin typeface="Amasis MT Pro Black" panose="02040A04050005020304" pitchFamily="18" charset="0"/>
              </a:rPr>
              <a:t>Thus, looking it up, we can say that British Airways should focus more on enhancing economy class seating, entertainment, and service, as well as primarily delaying flights, as the majority of passengers had complaints about that.</a:t>
            </a:r>
            <a:br>
              <a:rPr kumimoji="0" lang="en-US" altLang="en-US" sz="1100" b="0" i="0" u="none" strike="noStrike" cap="none" normalizeH="0" baseline="0" dirty="0">
                <a:ln>
                  <a:noFill/>
                </a:ln>
                <a:solidFill>
                  <a:schemeClr val="tx1"/>
                </a:solidFill>
                <a:effectLst/>
                <a:latin typeface="Amasis MT Pro Black" panose="02040A04050005020304" pitchFamily="18"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143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Amasis MT Pro Black</vt:lpstr>
      <vt:lpstr>Arial</vt:lpstr>
      <vt:lpstr>Calibri</vt:lpstr>
      <vt:lpstr>Calibri Light</vt:lpstr>
      <vt:lpstr>Office Theme</vt:lpstr>
      <vt:lpstr>Analyzing Airline Reviews and ratings</vt:lpstr>
      <vt:lpstr>Statistics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Sharan</cp:lastModifiedBy>
  <cp:revision>2</cp:revision>
  <dcterms:created xsi:type="dcterms:W3CDTF">2022-12-06T11:13:27Z</dcterms:created>
  <dcterms:modified xsi:type="dcterms:W3CDTF">2024-03-02T20:54:30Z</dcterms:modified>
</cp:coreProperties>
</file>