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88" d="100"/>
          <a:sy n="88" d="100"/>
        </p:scale>
        <p:origin x="57"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03/03/2024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03/03/2024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03/03/2024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982638" y="4389120"/>
            <a:ext cx="4408228" cy="1192815"/>
          </a:xfrm>
        </p:spPr>
        <p:txBody>
          <a:bodyPr anchor="b">
            <a:normAutofit/>
          </a:bodyPr>
          <a:lstStyle/>
          <a:p>
            <a:r>
              <a:rPr lang="en-GB" dirty="0">
                <a:solidFill>
                  <a:schemeClr val="accent1">
                    <a:lumMod val="75000"/>
                  </a:schemeClr>
                </a:solidFill>
                <a:latin typeface="Aharoni" panose="020F0502020204030204" pitchFamily="2" charset="-79"/>
                <a:cs typeface="Aharoni" panose="020F0502020204030204" pitchFamily="2" charset="-79"/>
              </a:rPr>
              <a:t>Predictive model and its results</a:t>
            </a:r>
          </a:p>
          <a:p>
            <a:pPr algn="l"/>
            <a:endParaRPr lang="en-GB" dirty="0"/>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of a company&#10;&#10;Description automatically generated">
            <a:extLst>
              <a:ext uri="{FF2B5EF4-FFF2-40B4-BE49-F238E27FC236}">
                <a16:creationId xmlns:a16="http://schemas.microsoft.com/office/drawing/2014/main" id="{1AAD3731-1357-9979-5350-014EFAF78C79}"/>
              </a:ext>
            </a:extLst>
          </p:cNvPr>
          <p:cNvPicPr>
            <a:picLocks noChangeAspect="1"/>
          </p:cNvPicPr>
          <p:nvPr/>
        </p:nvPicPr>
        <p:blipFill rotWithShape="1">
          <a:blip r:embed="rId2"/>
          <a:srcRect l="3432" r="-4" b="-4"/>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136397" y="502020"/>
            <a:ext cx="5323715" cy="1642970"/>
          </a:xfrm>
        </p:spPr>
        <p:txBody>
          <a:bodyPr anchor="b">
            <a:normAutofit/>
          </a:bodyPr>
          <a:lstStyle/>
          <a:p>
            <a:pPr algn="ctr"/>
            <a:r>
              <a:rPr lang="en-GB" sz="4000" dirty="0">
                <a:solidFill>
                  <a:schemeClr val="accent1"/>
                </a:solidFill>
                <a:latin typeface="Times New Roman" panose="02020603050405020304" pitchFamily="18" charset="0"/>
                <a:cs typeface="Times New Roman" panose="02020603050405020304" pitchFamily="18" charset="0"/>
              </a:rPr>
              <a:t>Results</a:t>
            </a:r>
          </a:p>
        </p:txBody>
      </p:sp>
      <p:sp>
        <p:nvSpPr>
          <p:cNvPr id="9" name="Content Placeholder 8">
            <a:extLst>
              <a:ext uri="{FF2B5EF4-FFF2-40B4-BE49-F238E27FC236}">
                <a16:creationId xmlns:a16="http://schemas.microsoft.com/office/drawing/2014/main" id="{4868AD8F-B91E-35B2-449F-1A5B60930B03}"/>
              </a:ext>
            </a:extLst>
          </p:cNvPr>
          <p:cNvSpPr>
            <a:spLocks noGrp="1"/>
          </p:cNvSpPr>
          <p:nvPr>
            <p:ph idx="1"/>
          </p:nvPr>
        </p:nvSpPr>
        <p:spPr>
          <a:xfrm>
            <a:off x="1144923" y="2405894"/>
            <a:ext cx="5315189" cy="3535083"/>
          </a:xfrm>
        </p:spPr>
        <p:txBody>
          <a:bodyPr anchor="t">
            <a:normAutofit fontScale="77500" lnSpcReduction="20000"/>
          </a:bodyPr>
          <a:lstStyle/>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Chance of predicting true successful bookings: 59%</a:t>
            </a:r>
          </a:p>
          <a:p>
            <a:r>
              <a:rPr lang="en-GB" sz="2200" b="0" i="0" dirty="0">
                <a:solidFill>
                  <a:srgbClr val="0D0D0D"/>
                </a:solidFill>
                <a:effectLst/>
                <a:latin typeface="Times New Roman" panose="02020603050405020304" pitchFamily="18" charset="0"/>
                <a:cs typeface="Times New Roman" panose="02020603050405020304" pitchFamily="18" charset="0"/>
              </a:rPr>
              <a:t>Precision score: 6</a:t>
            </a:r>
            <a:r>
              <a:rPr lang="en-GB" sz="2200" dirty="0">
                <a:solidFill>
                  <a:srgbClr val="0D0D0D"/>
                </a:solidFill>
                <a:latin typeface="Times New Roman" panose="02020603050405020304" pitchFamily="18" charset="0"/>
                <a:cs typeface="Times New Roman" panose="02020603050405020304" pitchFamily="18" charset="0"/>
              </a:rPr>
              <a:t>2%</a:t>
            </a:r>
          </a:p>
          <a:p>
            <a:r>
              <a:rPr lang="en-GB" sz="2200" dirty="0">
                <a:solidFill>
                  <a:srgbClr val="0D0D0D"/>
                </a:solidFill>
                <a:latin typeface="Times New Roman" panose="02020603050405020304" pitchFamily="18" charset="0"/>
                <a:cs typeface="Times New Roman" panose="02020603050405020304" pitchFamily="18" charset="0"/>
              </a:rPr>
              <a:t>Accuracy: 62%</a:t>
            </a:r>
          </a:p>
          <a:p>
            <a:r>
              <a:rPr lang="en-GB" sz="2200" dirty="0">
                <a:latin typeface="Times New Roman" panose="02020603050405020304" pitchFamily="18" charset="0"/>
                <a:cs typeface="Times New Roman" panose="02020603050405020304" pitchFamily="18" charset="0"/>
              </a:rPr>
              <a:t>Chance of predicting true incomplete bookings correctly: 66%.</a:t>
            </a:r>
          </a:p>
          <a:p>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believe that we did not accurately predict the successful bookings. Although the imbalance dataset increases accuracy, it is unable to forecast successful bookings with any degree of accuracy. With 8,000 categorized as incomplete bookings and 7,000 as complete bookings, the dataset was balanced. </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GB" sz="1800" dirty="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307AA56-4077-2BCE-74E2-4D56D46EB27B}"/>
              </a:ext>
            </a:extLst>
          </p:cNvPr>
          <p:cNvPicPr>
            <a:picLocks noChangeAspect="1"/>
          </p:cNvPicPr>
          <p:nvPr/>
        </p:nvPicPr>
        <p:blipFill>
          <a:blip r:embed="rId2"/>
          <a:stretch>
            <a:fillRect/>
          </a:stretch>
        </p:blipFill>
        <p:spPr>
          <a:xfrm>
            <a:off x="6721522" y="1344304"/>
            <a:ext cx="5158853" cy="4292221"/>
          </a:xfrm>
          <a:prstGeom prst="rect">
            <a:avLst/>
          </a:prstGeom>
        </p:spPr>
      </p:pic>
      <p:sp>
        <p:nvSpPr>
          <p:cNvPr id="7" name="TextBox 6">
            <a:extLst>
              <a:ext uri="{FF2B5EF4-FFF2-40B4-BE49-F238E27FC236}">
                <a16:creationId xmlns:a16="http://schemas.microsoft.com/office/drawing/2014/main" id="{C7766322-422E-6CB7-E751-FF3B8DDD242B}"/>
              </a:ext>
            </a:extLst>
          </p:cNvPr>
          <p:cNvSpPr txBox="1"/>
          <p:nvPr/>
        </p:nvSpPr>
        <p:spPr>
          <a:xfrm>
            <a:off x="6912591" y="5940977"/>
            <a:ext cx="4681182" cy="369332"/>
          </a:xfrm>
          <a:prstGeom prst="rect">
            <a:avLst/>
          </a:prstGeom>
          <a:noFill/>
        </p:spPr>
        <p:txBody>
          <a:bodyPr wrap="square" rtlCol="0">
            <a:spAutoFit/>
          </a:bodyPr>
          <a:lstStyle/>
          <a:p>
            <a:pPr algn="ctr"/>
            <a:r>
              <a:rPr lang="en-US" dirty="0">
                <a:solidFill>
                  <a:schemeClr val="bg2">
                    <a:lumMod val="90000"/>
                  </a:schemeClr>
                </a:solidFill>
                <a:latin typeface="Aharoni" panose="02010803020104030203" pitchFamily="2" charset="-79"/>
                <a:cs typeface="Aharoni" panose="02010803020104030203" pitchFamily="2" charset="-79"/>
              </a:rPr>
              <a:t>Features that drive successful bookings</a:t>
            </a:r>
          </a:p>
        </p:txBody>
      </p:sp>
      <p:sp>
        <p:nvSpPr>
          <p:cNvPr id="8" name="Rectangle 1">
            <a:extLst>
              <a:ext uri="{FF2B5EF4-FFF2-40B4-BE49-F238E27FC236}">
                <a16:creationId xmlns:a16="http://schemas.microsoft.com/office/drawing/2014/main" id="{C8F522D5-2E8B-19AE-9178-9278526FD1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believe that we did not accurately predict the successful bookings. Although the imbalance dataset increases accuracy, it is unable to forecast successful bookings with any degree of accuracy. With 8,000 categorized as incomplete bookings and 7,000 as complete bookings, the dataset was balanced.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5D868E0-20EC-1CD3-2C9F-A9BDAD172EC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We believe that we did not accurately predict the successful bookings. Although the imbalance dataset increases accuracy, it is unable to forecast successful bookings with any degree of accuracy. With 8,000 categorized as incomplete bookings and 7,000 as complete bookings, the dataset was balanced.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192</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Aharoni</vt:lpstr>
      <vt:lpstr>Arial</vt:lpstr>
      <vt:lpstr>Calibri</vt:lpstr>
      <vt:lpstr>Calibri Light</vt:lpstr>
      <vt:lpstr>Times New Roman</vt:lpstr>
      <vt:lpstr>Office Theme</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Sharan</cp:lastModifiedBy>
  <cp:revision>2</cp:revision>
  <dcterms:created xsi:type="dcterms:W3CDTF">2022-12-06T11:13:27Z</dcterms:created>
  <dcterms:modified xsi:type="dcterms:W3CDTF">2024-03-04T00:38:45Z</dcterms:modified>
</cp:coreProperties>
</file>