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90968" y="2111353"/>
            <a:ext cx="12177370" cy="220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History of the English Language</a:t>
            </a:r>
          </a:p>
          <a:p>
            <a:pPr algn="ctr">
              <a:lnSpc>
                <a:spcPts val="559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291963" y="4501406"/>
            <a:ext cx="12177370" cy="85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0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From Old English to Global Dominance</a:t>
            </a:r>
          </a:p>
          <a:p>
            <a:pPr algn="ctr">
              <a:lnSpc>
                <a:spcPts val="32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324154" y="5750232"/>
            <a:ext cx="6719506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Presented by: Susmay Das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016665"/>
            <a:ext cx="14152523" cy="6891819"/>
            <a:chOff x="0" y="0"/>
            <a:chExt cx="3727414" cy="181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815129"/>
            </a:xfrm>
            <a:custGeom>
              <a:avLst/>
              <a:gdLst/>
              <a:ahLst/>
              <a:cxnLst/>
              <a:rect r="r" b="b" t="t" l="l"/>
              <a:pathLst>
                <a:path h="181512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8562" y="1417705"/>
            <a:ext cx="6573048" cy="7451590"/>
            <a:chOff x="0" y="0"/>
            <a:chExt cx="1018337" cy="11544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154446"/>
            </a:xfrm>
            <a:custGeom>
              <a:avLst/>
              <a:gdLst/>
              <a:ahLst/>
              <a:cxnLst/>
              <a:rect r="r" b="b" t="t" l="l"/>
              <a:pathLst>
                <a:path h="1154446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-78699" t="0" r="-78699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66501" y="6709979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58233" y="2306583"/>
            <a:ext cx="1892038" cy="18920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7830949"/>
            <a:ext cx="2155070" cy="21550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56860" y="3317506"/>
            <a:ext cx="8281047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5200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This Topic Matters</a:t>
            </a:r>
          </a:p>
          <a:p>
            <a:pPr algn="l">
              <a:lnSpc>
                <a:spcPts val="416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656860" y="4671118"/>
            <a:ext cx="7487140" cy="253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Spoken by 1.5+ billion people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Global language of science,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business, internet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Evolved from a tribal dialect</a:t>
            </a:r>
          </a:p>
          <a:p>
            <a:pPr algn="l">
              <a:lnSpc>
                <a:spcPts val="399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81920" y="6269073"/>
            <a:ext cx="262038" cy="26203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81920" y="4781306"/>
            <a:ext cx="262038" cy="262038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81920" y="5331555"/>
            <a:ext cx="262038" cy="262038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84639" y="-409890"/>
            <a:ext cx="11264060" cy="11375654"/>
            <a:chOff x="0" y="0"/>
            <a:chExt cx="2966666" cy="29960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6666" cy="2996057"/>
            </a:xfrm>
            <a:custGeom>
              <a:avLst/>
              <a:gdLst/>
              <a:ahLst/>
              <a:cxnLst/>
              <a:rect r="r" b="b" t="t" l="l"/>
              <a:pathLst>
                <a:path h="2996057" w="2966666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4546" y="-1328013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840305" y="2541969"/>
            <a:ext cx="6136420" cy="6136420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38504" t="0" r="-38504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72305" y="6406410"/>
            <a:ext cx="3038039" cy="3038039"/>
            <a:chOff x="0" y="0"/>
            <a:chExt cx="14840029" cy="148400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10107" t="0" r="-10107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908020" y="7636544"/>
            <a:ext cx="4721330" cy="472133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54784" y="2271177"/>
            <a:ext cx="7272808" cy="578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</a:pPr>
            <a:r>
              <a:rPr lang="en-US" sz="5199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Timeline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76724" y="3138012"/>
            <a:ext cx="10591904" cy="554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1. Old English (450–1100): Anglo-Saxon, Norse, Latin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2. Middle English (1100–1500): Norman French, simplified grammar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3. Early Modern (1500–1700): Printing press, Shakespeare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4. Modern English (1700–Now): Colonization, dictionaries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5. Global English: Internet, pop culture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888" y="5938378"/>
            <a:ext cx="8384711" cy="2735500"/>
            <a:chOff x="0" y="0"/>
            <a:chExt cx="2208319" cy="7204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9600" y="2670033"/>
            <a:ext cx="2028716" cy="2080953"/>
            <a:chOff x="0" y="0"/>
            <a:chExt cx="534312" cy="54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7452" y="2967567"/>
            <a:ext cx="7803584" cy="5411863"/>
            <a:chOff x="0" y="0"/>
            <a:chExt cx="1154496" cy="8006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4496" cy="800654"/>
            </a:xfrm>
            <a:custGeom>
              <a:avLst/>
              <a:gdLst/>
              <a:ahLst/>
              <a:cxnLst/>
              <a:rect r="r" b="b" t="t" l="l"/>
              <a:pathLst>
                <a:path h="800654" w="1154496">
                  <a:moveTo>
                    <a:pt x="0" y="0"/>
                  </a:moveTo>
                  <a:lnTo>
                    <a:pt x="1154496" y="0"/>
                  </a:lnTo>
                  <a:lnTo>
                    <a:pt x="1154496" y="800654"/>
                  </a:lnTo>
                  <a:lnTo>
                    <a:pt x="0" y="800654"/>
                  </a:lnTo>
                  <a:close/>
                </a:path>
              </a:pathLst>
            </a:custGeom>
            <a:blipFill>
              <a:blip r:embed="rId2"/>
              <a:stretch>
                <a:fillRect l="0" t="-5282" r="0" b="-528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547698" y="4881462"/>
            <a:ext cx="262038" cy="26203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47698" y="6998544"/>
            <a:ext cx="262038" cy="26203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47698" y="7891818"/>
            <a:ext cx="262038" cy="26203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47698" y="5929636"/>
            <a:ext cx="262038" cy="26203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425306" y="3525742"/>
            <a:ext cx="7349008" cy="158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</a:pPr>
            <a:r>
              <a:rPr lang="en-US" sz="4958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Historical Phases</a:t>
            </a:r>
          </a:p>
          <a:p>
            <a:pPr algn="l">
              <a:lnSpc>
                <a:spcPts val="4125"/>
              </a:lnSpc>
            </a:pPr>
          </a:p>
          <a:p>
            <a:pPr algn="l">
              <a:lnSpc>
                <a:spcPts val="3966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0118806" y="4770036"/>
            <a:ext cx="6574791" cy="505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Old English: Beowulf, Norse influence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Middle English:Chaucer, French vocab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Early Modern:Shakespeare, new words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Modern English:Industrial &amp; tech terms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888" y="5938378"/>
            <a:ext cx="8384711" cy="2735500"/>
            <a:chOff x="0" y="0"/>
            <a:chExt cx="2208319" cy="7204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9600" y="2670033"/>
            <a:ext cx="2028716" cy="2080953"/>
            <a:chOff x="0" y="0"/>
            <a:chExt cx="534312" cy="54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7452" y="2967567"/>
            <a:ext cx="7803584" cy="5411863"/>
            <a:chOff x="0" y="0"/>
            <a:chExt cx="1154496" cy="8006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4496" cy="800654"/>
            </a:xfrm>
            <a:custGeom>
              <a:avLst/>
              <a:gdLst/>
              <a:ahLst/>
              <a:cxnLst/>
              <a:rect r="r" b="b" t="t" l="l"/>
              <a:pathLst>
                <a:path h="800654" w="1154496">
                  <a:moveTo>
                    <a:pt x="0" y="0"/>
                  </a:moveTo>
                  <a:lnTo>
                    <a:pt x="1154496" y="0"/>
                  </a:lnTo>
                  <a:lnTo>
                    <a:pt x="1154496" y="800654"/>
                  </a:lnTo>
                  <a:lnTo>
                    <a:pt x="0" y="800654"/>
                  </a:lnTo>
                  <a:close/>
                </a:path>
              </a:pathLst>
            </a:custGeom>
            <a:blipFill>
              <a:blip r:embed="rId2"/>
              <a:stretch>
                <a:fillRect l="0" t="-22097" r="0" b="-2209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05995" y="5320655"/>
            <a:ext cx="262038" cy="262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05995" y="6799057"/>
            <a:ext cx="262038" cy="2620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605995" y="7866826"/>
            <a:ext cx="262038" cy="26203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605995" y="5807359"/>
            <a:ext cx="262038" cy="26203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425306" y="3525742"/>
            <a:ext cx="7410490" cy="56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9979698" y="5162550"/>
            <a:ext cx="6574791" cy="4046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Spoken in 80+ countries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Variants: British, American, Indian, etc.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Shaped by pop culture, tech, internet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70% of internet content is in English</a:t>
            </a:r>
          </a:p>
          <a:p>
            <a:pPr algn="l">
              <a:lnSpc>
                <a:spcPts val="3990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9144000" y="2016041"/>
            <a:ext cx="741049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English Today — A Global Language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888" y="5938378"/>
            <a:ext cx="8384711" cy="2735500"/>
            <a:chOff x="0" y="0"/>
            <a:chExt cx="2208319" cy="7204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9600" y="2670033"/>
            <a:ext cx="2028716" cy="2080953"/>
            <a:chOff x="0" y="0"/>
            <a:chExt cx="534312" cy="54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7452" y="2967567"/>
            <a:ext cx="7803584" cy="5411863"/>
            <a:chOff x="0" y="0"/>
            <a:chExt cx="1154496" cy="8006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4496" cy="800654"/>
            </a:xfrm>
            <a:custGeom>
              <a:avLst/>
              <a:gdLst/>
              <a:ahLst/>
              <a:cxnLst/>
              <a:rect r="r" b="b" t="t" l="l"/>
              <a:pathLst>
                <a:path h="800654" w="1154496">
                  <a:moveTo>
                    <a:pt x="0" y="0"/>
                  </a:moveTo>
                  <a:lnTo>
                    <a:pt x="1154496" y="0"/>
                  </a:lnTo>
                  <a:lnTo>
                    <a:pt x="1154496" y="800654"/>
                  </a:lnTo>
                  <a:lnTo>
                    <a:pt x="0" y="800654"/>
                  </a:lnTo>
                  <a:close/>
                </a:path>
              </a:pathLst>
            </a:custGeom>
            <a:blipFill>
              <a:blip r:embed="rId2"/>
              <a:stretch>
                <a:fillRect l="0" t="-4072" r="0" b="-407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74314" y="9473025"/>
            <a:ext cx="354591" cy="47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  <a:p>
            <a:pPr algn="l">
              <a:lnSpc>
                <a:spcPts val="18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9425306" y="3525742"/>
            <a:ext cx="7410490" cy="56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837500" y="4024352"/>
            <a:ext cx="6574791" cy="6570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Influences: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Old = Germanic/Latin/Norse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Middle = French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Modern = Global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Borrowed Words: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Ballet (French), Ketchup (Chinese), Robot (Czech), Pajama (Persian)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283107" y="1723526"/>
            <a:ext cx="741049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Language Influences &amp; Fun Words</a:t>
            </a:r>
          </a:p>
          <a:p>
            <a:pPr algn="ctr">
              <a:lnSpc>
                <a:spcPts val="7279"/>
              </a:lnSpc>
              <a:spcBef>
                <a:spcPct val="0"/>
              </a:spcBef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9425306" y="7175108"/>
            <a:ext cx="262038" cy="26203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395298" y="4196433"/>
            <a:ext cx="262038" cy="26203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888" y="5938378"/>
            <a:ext cx="8384711" cy="2735500"/>
            <a:chOff x="0" y="0"/>
            <a:chExt cx="2208319" cy="7204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9600" y="2670033"/>
            <a:ext cx="2028716" cy="2080953"/>
            <a:chOff x="0" y="0"/>
            <a:chExt cx="534312" cy="5480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7452" y="2967567"/>
            <a:ext cx="7803584" cy="5411863"/>
            <a:chOff x="0" y="0"/>
            <a:chExt cx="1154496" cy="8006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4496" cy="800654"/>
            </a:xfrm>
            <a:custGeom>
              <a:avLst/>
              <a:gdLst/>
              <a:ahLst/>
              <a:cxnLst/>
              <a:rect r="r" b="b" t="t" l="l"/>
              <a:pathLst>
                <a:path h="800654" w="1154496">
                  <a:moveTo>
                    <a:pt x="0" y="0"/>
                  </a:moveTo>
                  <a:lnTo>
                    <a:pt x="1154496" y="0"/>
                  </a:lnTo>
                  <a:lnTo>
                    <a:pt x="1154496" y="800654"/>
                  </a:lnTo>
                  <a:lnTo>
                    <a:pt x="0" y="800654"/>
                  </a:lnTo>
                  <a:close/>
                </a:path>
              </a:pathLst>
            </a:custGeom>
            <a:blipFill>
              <a:blip r:embed="rId2"/>
              <a:stretch>
                <a:fillRect l="0" t="-19421" r="0" b="-1942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26317" y="3831081"/>
            <a:ext cx="262038" cy="262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26317" y="5338498"/>
            <a:ext cx="262038" cy="2620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526317" y="6337784"/>
            <a:ext cx="262038" cy="26203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15993" y="3672380"/>
            <a:ext cx="6574791" cy="455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English evolved through invasion, culture, and communication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It’s flexible, dynamic, and still changing</a:t>
            </a:r>
          </a:p>
          <a:p>
            <a:pPr algn="l">
              <a:lnSpc>
                <a:spcPts val="3990"/>
              </a:lnSpc>
            </a:pPr>
            <a:r>
              <a:rPr lang="en-US" sz="350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Understanding its history helps us appreciate its depth</a:t>
            </a:r>
          </a:p>
          <a:p>
            <a:pPr algn="l">
              <a:lnSpc>
                <a:spcPts val="3990"/>
              </a:lnSpc>
            </a:pPr>
          </a:p>
          <a:p>
            <a:pPr algn="l">
              <a:lnSpc>
                <a:spcPts val="399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9657337" y="1835732"/>
            <a:ext cx="67767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2409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9840" y="2149955"/>
            <a:ext cx="2999351" cy="29993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33203" y="3316034"/>
            <a:ext cx="7055617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b="true" sz="13535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89516" y="4760679"/>
            <a:ext cx="4990576" cy="154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491235" y="7063535"/>
            <a:ext cx="19270471" cy="1068974"/>
            <a:chOff x="0" y="0"/>
            <a:chExt cx="5075350" cy="2815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75350" cy="281540"/>
            </a:xfrm>
            <a:custGeom>
              <a:avLst/>
              <a:gdLst/>
              <a:ahLst/>
              <a:cxnLst/>
              <a:rect r="r" b="b" t="t" l="l"/>
              <a:pathLst>
                <a:path h="281540" w="507535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74314" y="9473025"/>
            <a:ext cx="354591" cy="47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  <a:p>
            <a:pPr algn="l">
              <a:lnSpc>
                <a:spcPts val="185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889840" y="7275760"/>
            <a:ext cx="854165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Any questions or comments?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DAGuRnZyvSM</dc:identifier>
  <dcterms:modified xsi:type="dcterms:W3CDTF">2011-08-01T06:04:30Z</dcterms:modified>
  <cp:revision>1</cp:revision>
  <dc:title>Purple Modern Minimalist Business Development Presentation</dc:title>
</cp:coreProperties>
</file>