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256" r:id="rId2"/>
    <p:sldId id="257" r:id="rId3"/>
    <p:sldId id="267" r:id="rId4"/>
    <p:sldId id="263" r:id="rId5"/>
    <p:sldId id="311" r:id="rId6"/>
    <p:sldId id="315" r:id="rId7"/>
    <p:sldId id="309" r:id="rId8"/>
    <p:sldId id="265" r:id="rId9"/>
    <p:sldId id="266" r:id="rId10"/>
    <p:sldId id="323" r:id="rId11"/>
    <p:sldId id="337" r:id="rId12"/>
    <p:sldId id="269" r:id="rId13"/>
    <p:sldId id="325" r:id="rId14"/>
    <p:sldId id="327" r:id="rId15"/>
    <p:sldId id="329" r:id="rId16"/>
    <p:sldId id="331" r:id="rId17"/>
    <p:sldId id="332" r:id="rId18"/>
    <p:sldId id="308" r:id="rId19"/>
    <p:sldId id="270" r:id="rId20"/>
    <p:sldId id="304" r:id="rId21"/>
    <p:sldId id="336" r:id="rId22"/>
    <p:sldId id="307" r:id="rId23"/>
    <p:sldId id="305" r:id="rId24"/>
    <p:sldId id="271" r:id="rId25"/>
    <p:sldId id="272" r:id="rId26"/>
    <p:sldId id="312" r:id="rId27"/>
    <p:sldId id="268" r:id="rId28"/>
    <p:sldId id="313" r:id="rId29"/>
    <p:sldId id="273" r:id="rId30"/>
    <p:sldId id="274" r:id="rId31"/>
    <p:sldId id="333" r:id="rId32"/>
    <p:sldId id="335" r:id="rId33"/>
    <p:sldId id="314" r:id="rId34"/>
    <p:sldId id="334" r:id="rId35"/>
    <p:sldId id="279" r:id="rId36"/>
    <p:sldId id="275" r:id="rId37"/>
    <p:sldId id="276" r:id="rId38"/>
    <p:sldId id="277" r:id="rId39"/>
    <p:sldId id="342" r:id="rId40"/>
    <p:sldId id="278" r:id="rId41"/>
    <p:sldId id="296" r:id="rId42"/>
    <p:sldId id="316" r:id="rId43"/>
    <p:sldId id="281" r:id="rId44"/>
    <p:sldId id="282" r:id="rId45"/>
    <p:sldId id="298" r:id="rId46"/>
    <p:sldId id="317" r:id="rId47"/>
    <p:sldId id="284" r:id="rId48"/>
    <p:sldId id="285" r:id="rId49"/>
    <p:sldId id="287" r:id="rId50"/>
    <p:sldId id="288" r:id="rId51"/>
    <p:sldId id="286" r:id="rId52"/>
    <p:sldId id="289" r:id="rId53"/>
    <p:sldId id="318" r:id="rId54"/>
    <p:sldId id="291" r:id="rId55"/>
    <p:sldId id="292" r:id="rId56"/>
    <p:sldId id="293" r:id="rId57"/>
    <p:sldId id="290" r:id="rId58"/>
    <p:sldId id="295" r:id="rId59"/>
    <p:sldId id="338" r:id="rId60"/>
    <p:sldId id="339" r:id="rId61"/>
    <p:sldId id="340" r:id="rId62"/>
    <p:sldId id="341" r:id="rId63"/>
    <p:sldId id="310" r:id="rId64"/>
    <p:sldId id="300" r:id="rId65"/>
    <p:sldId id="301" r:id="rId66"/>
    <p:sldId id="302" r:id="rId67"/>
    <p:sldId id="303" r:id="rId68"/>
    <p:sldId id="262"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0" d="100"/>
          <a:sy n="110" d="100"/>
        </p:scale>
        <p:origin x="-1632" y="-102"/>
      </p:cViewPr>
      <p:guideLst>
        <p:guide orient="horz" pos="2160"/>
        <p:guide pos="2880"/>
      </p:guideLst>
    </p:cSldViewPr>
  </p:slideViewPr>
  <p:notesTextViewPr>
    <p:cViewPr>
      <p:scale>
        <a:sx n="1" d="1"/>
        <a:sy n="1" d="1"/>
      </p:scale>
      <p:origin x="0" y="0"/>
    </p:cViewPr>
  </p:notesTextViewPr>
  <p:sorterViewPr>
    <p:cViewPr>
      <p:scale>
        <a:sx n="100" d="100"/>
        <a:sy n="100" d="100"/>
      </p:scale>
      <p:origin x="0" y="51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53B5B0-C730-44C7-BB5D-BEB7777BD89C}" type="datetimeFigureOut">
              <a:rPr lang="en-US" smtClean="0"/>
              <a:pPr/>
              <a:t>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45A4CC-CEFC-4ED5-ADB0-70CE3E6A3672}" type="slidenum">
              <a:rPr lang="en-US" smtClean="0"/>
              <a:pPr/>
              <a:t>‹#›</a:t>
            </a:fld>
            <a:endParaRPr lang="en-US"/>
          </a:p>
        </p:txBody>
      </p:sp>
    </p:spTree>
    <p:extLst>
      <p:ext uri="{BB962C8B-B14F-4D97-AF65-F5344CB8AC3E}">
        <p14:creationId xmlns:p14="http://schemas.microsoft.com/office/powerpoint/2010/main" val="124672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 Type of Record</a:t>
            </a:r>
          </a:p>
          <a:p>
            <a:r>
              <a:rPr lang="en-US" dirty="0" err="1" smtClean="0"/>
              <a:t>BLvl</a:t>
            </a:r>
            <a:r>
              <a:rPr lang="en-US" dirty="0" smtClean="0"/>
              <a:t>: Bibliographic Level</a:t>
            </a:r>
          </a:p>
          <a:p>
            <a:r>
              <a:rPr lang="en-US" dirty="0" smtClean="0"/>
              <a:t>	a</a:t>
            </a:r>
            <a:r>
              <a:rPr lang="en-US" baseline="0" dirty="0" smtClean="0"/>
              <a:t> (Monographic component part): A track on an audio disc.</a:t>
            </a:r>
          </a:p>
          <a:p>
            <a:r>
              <a:rPr lang="en-US" baseline="0" dirty="0" smtClean="0"/>
              <a:t>	m (Monograph/Item): A sound recording with multiple tracks.</a:t>
            </a:r>
            <a:endParaRPr lang="en-US" dirty="0" smtClean="0"/>
          </a:p>
          <a:p>
            <a:r>
              <a:rPr lang="en-US" dirty="0" err="1" smtClean="0"/>
              <a:t>Desc</a:t>
            </a:r>
            <a:r>
              <a:rPr lang="en-US" dirty="0" smtClean="0"/>
              <a:t>: Descriptive Cataloging Form</a:t>
            </a:r>
          </a:p>
          <a:p>
            <a:r>
              <a:rPr lang="en-US" dirty="0" err="1" smtClean="0"/>
              <a:t>ELvl</a:t>
            </a:r>
            <a:r>
              <a:rPr lang="en-US" dirty="0" smtClean="0"/>
              <a:t>: Encoding</a:t>
            </a:r>
            <a:r>
              <a:rPr lang="en-US" baseline="0" dirty="0" smtClean="0"/>
              <a:t> Level</a:t>
            </a:r>
            <a:endParaRPr lang="en-US" dirty="0" smtClean="0"/>
          </a:p>
          <a:p>
            <a:r>
              <a:rPr lang="en-US" dirty="0" smtClean="0"/>
              <a:t>Form: Form of Item</a:t>
            </a:r>
          </a:p>
          <a:p>
            <a:r>
              <a:rPr lang="en-US" dirty="0" smtClean="0"/>
              <a:t>	s (Electronic): Don’t</a:t>
            </a:r>
            <a:r>
              <a:rPr lang="en-US" baseline="0" dirty="0" smtClean="0"/>
              <a:t> use code “s” for items that don’t require the use of a computer (e.g., music compact discs and videodiscs).</a:t>
            </a:r>
          </a:p>
          <a:p>
            <a:r>
              <a:rPr lang="en-US" baseline="0" dirty="0" smtClean="0"/>
              <a:t>		“Whenever possible OCLC will convert instances of code s to either code o or q.”</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Srce</a:t>
            </a:r>
            <a:r>
              <a:rPr lang="en-US" dirty="0" smtClean="0"/>
              <a:t>: Cataloging Source</a:t>
            </a:r>
          </a:p>
        </p:txBody>
      </p:sp>
      <p:sp>
        <p:nvSpPr>
          <p:cNvPr id="4" name="Slide Number Placeholder 3"/>
          <p:cNvSpPr>
            <a:spLocks noGrp="1"/>
          </p:cNvSpPr>
          <p:nvPr>
            <p:ph type="sldNum" sz="quarter" idx="10"/>
          </p:nvPr>
        </p:nvSpPr>
        <p:spPr/>
        <p:txBody>
          <a:bodyPr/>
          <a:lstStyle/>
          <a:p>
            <a:fld id="{D445A4CC-CEFC-4ED5-ADB0-70CE3E6A3672}" type="slidenum">
              <a:rPr lang="en-US" smtClean="0"/>
              <a:pPr/>
              <a:t>2</a:t>
            </a:fld>
            <a:endParaRPr lang="en-US"/>
          </a:p>
        </p:txBody>
      </p:sp>
    </p:spTree>
    <p:extLst>
      <p:ext uri="{BB962C8B-B14F-4D97-AF65-F5344CB8AC3E}">
        <p14:creationId xmlns:p14="http://schemas.microsoft.com/office/powerpoint/2010/main" val="3461352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Main Entry (Uniform Title)</a:t>
            </a:r>
          </a:p>
        </p:txBody>
      </p:sp>
      <p:sp>
        <p:nvSpPr>
          <p:cNvPr id="4" name="Slide Number Placeholder 3"/>
          <p:cNvSpPr>
            <a:spLocks noGrp="1"/>
          </p:cNvSpPr>
          <p:nvPr>
            <p:ph type="sldNum" sz="quarter" idx="10"/>
          </p:nvPr>
        </p:nvSpPr>
        <p:spPr/>
        <p:txBody>
          <a:bodyPr/>
          <a:lstStyle/>
          <a:p>
            <a:fld id="{D445A4CC-CEFC-4ED5-ADB0-70CE3E6A3672}" type="slidenum">
              <a:rPr lang="en-US" smtClean="0"/>
              <a:pPr/>
              <a:t>13</a:t>
            </a:fld>
            <a:endParaRPr lang="en-US"/>
          </a:p>
        </p:txBody>
      </p:sp>
    </p:spTree>
    <p:extLst>
      <p:ext uri="{BB962C8B-B14F-4D97-AF65-F5344CB8AC3E}">
        <p14:creationId xmlns:p14="http://schemas.microsoft.com/office/powerpoint/2010/main" val="695402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130 $a</a:t>
            </a:r>
            <a:r>
              <a:rPr lang="en-US" baseline="0" dirty="0" smtClean="0"/>
              <a:t> B</a:t>
            </a:r>
            <a:r>
              <a:rPr lang="en-US" dirty="0" smtClean="0"/>
              <a:t>lade runner (Motion picture : Director’s cut)</a:t>
            </a:r>
          </a:p>
          <a:p>
            <a:r>
              <a:rPr lang="en-US" dirty="0" smtClean="0"/>
              <a:t>	Authority File: 381 $a 1992 version</a:t>
            </a:r>
            <a:endParaRPr lang="en-US" dirty="0"/>
          </a:p>
        </p:txBody>
      </p:sp>
      <p:sp>
        <p:nvSpPr>
          <p:cNvPr id="4" name="Slide Number Placeholder 3"/>
          <p:cNvSpPr>
            <a:spLocks noGrp="1"/>
          </p:cNvSpPr>
          <p:nvPr>
            <p:ph type="sldNum" sz="quarter" idx="10"/>
          </p:nvPr>
        </p:nvSpPr>
        <p:spPr/>
        <p:txBody>
          <a:bodyPr/>
          <a:lstStyle/>
          <a:p>
            <a:fld id="{D445A4CC-CEFC-4ED5-ADB0-70CE3E6A3672}" type="slidenum">
              <a:rPr lang="en-US" smtClean="0"/>
              <a:pPr/>
              <a:t>16</a:t>
            </a:fld>
            <a:endParaRPr lang="en-US"/>
          </a:p>
        </p:txBody>
      </p:sp>
    </p:spTree>
    <p:extLst>
      <p:ext uri="{BB962C8B-B14F-4D97-AF65-F5344CB8AC3E}">
        <p14:creationId xmlns:p14="http://schemas.microsoft.com/office/powerpoint/2010/main" val="2005627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130;0_; </a:t>
            </a:r>
            <a:r>
              <a:rPr lang="en-US" dirty="0" smtClean="0"/>
              <a:t>$a Blade runner (Motion picture : Director’s cut)</a:t>
            </a:r>
          </a:p>
          <a:p>
            <a:r>
              <a:rPr lang="en-US" dirty="0" smtClean="0"/>
              <a:t>	Authority</a:t>
            </a:r>
            <a:r>
              <a:rPr lang="en-US" baseline="0" dirty="0" smtClean="0"/>
              <a:t> File: 381 $a Director’s cut</a:t>
            </a:r>
            <a:endParaRPr lang="en-US" dirty="0" smtClean="0"/>
          </a:p>
          <a:p>
            <a:r>
              <a:rPr lang="en-US" dirty="0" smtClean="0"/>
              <a:t>130;0_; </a:t>
            </a:r>
            <a:r>
              <a:rPr lang="en-US" dirty="0" smtClean="0"/>
              <a:t>$a Blade runner (Motion picture : Final cut)</a:t>
            </a:r>
          </a:p>
          <a:p>
            <a:r>
              <a:rPr lang="en-US" dirty="0" smtClean="0"/>
              <a:t>	Authority File: 381 $a Final cut</a:t>
            </a:r>
            <a:endParaRPr lang="en-US" dirty="0"/>
          </a:p>
        </p:txBody>
      </p:sp>
      <p:sp>
        <p:nvSpPr>
          <p:cNvPr id="4" name="Slide Number Placeholder 3"/>
          <p:cNvSpPr>
            <a:spLocks noGrp="1"/>
          </p:cNvSpPr>
          <p:nvPr>
            <p:ph type="sldNum" sz="quarter" idx="10"/>
          </p:nvPr>
        </p:nvSpPr>
        <p:spPr/>
        <p:txBody>
          <a:bodyPr/>
          <a:lstStyle/>
          <a:p>
            <a:fld id="{D445A4CC-CEFC-4ED5-ADB0-70CE3E6A3672}" type="slidenum">
              <a:rPr lang="en-US" smtClean="0"/>
              <a:pPr/>
              <a:t>17</a:t>
            </a:fld>
            <a:endParaRPr lang="en-US"/>
          </a:p>
        </p:txBody>
      </p:sp>
    </p:spTree>
    <p:extLst>
      <p:ext uri="{BB962C8B-B14F-4D97-AF65-F5344CB8AC3E}">
        <p14:creationId xmlns:p14="http://schemas.microsoft.com/office/powerpoint/2010/main" val="4171746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45A4CC-CEFC-4ED5-ADB0-70CE3E6A3672}" type="slidenum">
              <a:rPr lang="en-US" smtClean="0"/>
              <a:pPr/>
              <a:t>20</a:t>
            </a:fld>
            <a:endParaRPr lang="en-US"/>
          </a:p>
        </p:txBody>
      </p:sp>
    </p:spTree>
    <p:extLst>
      <p:ext uri="{BB962C8B-B14F-4D97-AF65-F5344CB8AC3E}">
        <p14:creationId xmlns:p14="http://schemas.microsoft.com/office/powerpoint/2010/main" val="3106803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an inaccuracy in a title has been transcribed as it appears on the source of information</a:t>
            </a:r>
            <a:r>
              <a:rPr lang="en-US" baseline="0" dirty="0" smtClean="0"/>
              <a:t> when recording a title,</a:t>
            </a:r>
          </a:p>
          <a:p>
            <a:r>
              <a:rPr lang="en-US" baseline="0" dirty="0" smtClean="0"/>
              <a:t>	make a note giving the corrected form of the title if it is considered to be important for identification or access.”</a:t>
            </a:r>
            <a:endParaRPr lang="en-US" dirty="0" smtClean="0"/>
          </a:p>
        </p:txBody>
      </p:sp>
      <p:sp>
        <p:nvSpPr>
          <p:cNvPr id="4" name="Slide Number Placeholder 3"/>
          <p:cNvSpPr>
            <a:spLocks noGrp="1"/>
          </p:cNvSpPr>
          <p:nvPr>
            <p:ph type="sldNum" sz="quarter" idx="10"/>
          </p:nvPr>
        </p:nvSpPr>
        <p:spPr/>
        <p:txBody>
          <a:bodyPr/>
          <a:lstStyle/>
          <a:p>
            <a:fld id="{D445A4CC-CEFC-4ED5-ADB0-70CE3E6A3672}" type="slidenum">
              <a:rPr lang="en-US" smtClean="0"/>
              <a:pPr/>
              <a:t>22</a:t>
            </a:fld>
            <a:endParaRPr lang="en-US"/>
          </a:p>
        </p:txBody>
      </p:sp>
    </p:spTree>
    <p:extLst>
      <p:ext uri="{BB962C8B-B14F-4D97-AF65-F5344CB8AC3E}">
        <p14:creationId xmlns:p14="http://schemas.microsoft.com/office/powerpoint/2010/main" val="3118048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2.20.2.3: “Make a note on the source from which the title proper is taken if it is a source other than . . . the</a:t>
            </a:r>
            <a:r>
              <a:rPr lang="en-US" baseline="0" dirty="0" smtClean="0"/>
              <a:t> title frame or title screen of a resource consisting of moving images.”</a:t>
            </a:r>
          </a:p>
        </p:txBody>
      </p:sp>
      <p:sp>
        <p:nvSpPr>
          <p:cNvPr id="4" name="Slide Number Placeholder 3"/>
          <p:cNvSpPr>
            <a:spLocks noGrp="1"/>
          </p:cNvSpPr>
          <p:nvPr>
            <p:ph type="sldNum" sz="quarter" idx="10"/>
          </p:nvPr>
        </p:nvSpPr>
        <p:spPr/>
        <p:txBody>
          <a:bodyPr/>
          <a:lstStyle/>
          <a:p>
            <a:fld id="{D445A4CC-CEFC-4ED5-ADB0-70CE3E6A3672}" type="slidenum">
              <a:rPr lang="en-US" smtClean="0"/>
              <a:pPr/>
              <a:t>23</a:t>
            </a:fld>
            <a:endParaRPr lang="en-US"/>
          </a:p>
        </p:txBody>
      </p:sp>
    </p:spTree>
    <p:extLst>
      <p:ext uri="{BB962C8B-B14F-4D97-AF65-F5344CB8AC3E}">
        <p14:creationId xmlns:p14="http://schemas.microsoft.com/office/powerpoint/2010/main" val="2326769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257: Country of</a:t>
            </a:r>
            <a:r>
              <a:rPr lang="en-US" baseline="0" dirty="0" smtClean="0"/>
              <a:t> Producing Entity for Archival Films</a:t>
            </a:r>
            <a:endParaRPr lang="en-US" dirty="0"/>
          </a:p>
        </p:txBody>
      </p:sp>
      <p:sp>
        <p:nvSpPr>
          <p:cNvPr id="4" name="Slide Number Placeholder 3"/>
          <p:cNvSpPr>
            <a:spLocks noGrp="1"/>
          </p:cNvSpPr>
          <p:nvPr>
            <p:ph type="sldNum" sz="quarter" idx="10"/>
          </p:nvPr>
        </p:nvSpPr>
        <p:spPr/>
        <p:txBody>
          <a:bodyPr/>
          <a:lstStyle/>
          <a:p>
            <a:fld id="{D445A4CC-CEFC-4ED5-ADB0-70CE3E6A3672}" type="slidenum">
              <a:rPr lang="en-US" smtClean="0"/>
              <a:pPr/>
              <a:t>26</a:t>
            </a:fld>
            <a:endParaRPr lang="en-US"/>
          </a:p>
        </p:txBody>
      </p:sp>
    </p:spTree>
    <p:extLst>
      <p:ext uri="{BB962C8B-B14F-4D97-AF65-F5344CB8AC3E}">
        <p14:creationId xmlns:p14="http://schemas.microsoft.com/office/powerpoint/2010/main" val="2258024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264 instead of 260.</a:t>
            </a:r>
          </a:p>
        </p:txBody>
      </p:sp>
      <p:sp>
        <p:nvSpPr>
          <p:cNvPr id="4" name="Slide Number Placeholder 3"/>
          <p:cNvSpPr>
            <a:spLocks noGrp="1"/>
          </p:cNvSpPr>
          <p:nvPr>
            <p:ph type="sldNum" sz="quarter" idx="10"/>
          </p:nvPr>
        </p:nvSpPr>
        <p:spPr/>
        <p:txBody>
          <a:bodyPr/>
          <a:lstStyle/>
          <a:p>
            <a:fld id="{D445A4CC-CEFC-4ED5-ADB0-70CE3E6A3672}" type="slidenum">
              <a:rPr lang="en-US" smtClean="0"/>
              <a:pPr/>
              <a:t>27</a:t>
            </a:fld>
            <a:endParaRPr lang="en-US"/>
          </a:p>
        </p:txBody>
      </p:sp>
    </p:spTree>
    <p:extLst>
      <p:ext uri="{BB962C8B-B14F-4D97-AF65-F5344CB8AC3E}">
        <p14:creationId xmlns:p14="http://schemas.microsoft.com/office/powerpoint/2010/main" val="2900871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800" dirty="0" smtClean="0"/>
              <a:t>If neither a known nor a probable local place or country, state, province, etc. of publication</a:t>
            </a:r>
            <a:r>
              <a:rPr lang="en-US" sz="1800" baseline="0" dirty="0" smtClean="0"/>
              <a:t> </a:t>
            </a:r>
            <a:r>
              <a:rPr lang="en-US" sz="1800" dirty="0" smtClean="0"/>
              <a:t>can be determined . . .</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800" dirty="0" smtClean="0"/>
              <a:t>	[Place</a:t>
            </a:r>
            <a:r>
              <a:rPr lang="en-US" sz="1800" baseline="0" dirty="0" smtClean="0"/>
              <a:t> of publication not identified]</a:t>
            </a:r>
            <a:endParaRPr lang="en-US" sz="18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sz="1800" dirty="0" smtClean="0"/>
              <a:t>For a resource in a</a:t>
            </a:r>
            <a:r>
              <a:rPr lang="en-US" sz="1800" baseline="0" dirty="0" smtClean="0"/>
              <a:t> published form, i</a:t>
            </a:r>
            <a:r>
              <a:rPr lang="en-US" sz="1800" dirty="0" smtClean="0"/>
              <a:t>f no publisher is named within the resource itself, and the publisher cannot be identified from other sources</a:t>
            </a:r>
            <a:r>
              <a:rPr lang="en-US" sz="1800" baseline="0" dirty="0" smtClean="0"/>
              <a:t> as specified under 2.2.4</a:t>
            </a:r>
            <a:r>
              <a:rPr lang="en-US" sz="1800" dirty="0" smtClean="0"/>
              <a:t> . . .</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800" dirty="0" smtClean="0"/>
              <a:t>	[publisher not identified]</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800" dirty="0" smtClean="0"/>
              <a:t>If an approximate date of publication for a resource that is in an published form cannot reasonably be determined . . .</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800" dirty="0" smtClean="0"/>
              <a:t>	[date of publication not identified]</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800" dirty="0" smtClean="0"/>
              <a:t>LC-PCC PS: Date of Publication Not Identified in the Resource</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800" dirty="0" smtClean="0"/>
              <a:t>	“</a:t>
            </a:r>
            <a:r>
              <a:rPr lang="en-US" sz="1100" dirty="0" smtClean="0"/>
              <a:t>Supply a date of publication if possible . . . rather than give [date of publication not identified].”</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100" dirty="0" smtClean="0"/>
              <a:t>		</a:t>
            </a:r>
            <a:r>
              <a:rPr lang="en-US" sz="1050" dirty="0" smtClean="0"/>
              <a:t>Infer the date of publication from the copyright date and put it in [brackets]</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050" dirty="0" smtClean="0"/>
              <a:t>			</a:t>
            </a:r>
            <a:r>
              <a:rPr lang="en-US" sz="1000" dirty="0" smtClean="0"/>
              <a:t>No need to include </a:t>
            </a:r>
            <a:r>
              <a:rPr lang="en-US" sz="1000" dirty="0" smtClean="0">
                <a:solidFill>
                  <a:srgbClr val="FF0000"/>
                </a:solidFill>
              </a:rPr>
              <a:t>264 ;_4; $c © OR </a:t>
            </a:r>
            <a:r>
              <a:rPr lang="en-US" sz="1000" i="1" dirty="0" smtClean="0">
                <a:solidFill>
                  <a:srgbClr val="FF0000"/>
                </a:solidFill>
              </a:rPr>
              <a:t>copyright</a:t>
            </a:r>
            <a:r>
              <a:rPr lang="en-US" sz="1000" dirty="0" smtClean="0"/>
              <a:t> if publication date is inferred from the copyright date</a:t>
            </a:r>
          </a:p>
        </p:txBody>
      </p:sp>
      <p:sp>
        <p:nvSpPr>
          <p:cNvPr id="4" name="Slide Number Placeholder 3"/>
          <p:cNvSpPr>
            <a:spLocks noGrp="1"/>
          </p:cNvSpPr>
          <p:nvPr>
            <p:ph type="sldNum" sz="quarter" idx="10"/>
          </p:nvPr>
        </p:nvSpPr>
        <p:spPr/>
        <p:txBody>
          <a:bodyPr/>
          <a:lstStyle/>
          <a:p>
            <a:fld id="{D445A4CC-CEFC-4ED5-ADB0-70CE3E6A3672}" type="slidenum">
              <a:rPr lang="en-US" smtClean="0"/>
              <a:pPr/>
              <a:t>28</a:t>
            </a:fld>
            <a:endParaRPr lang="en-US"/>
          </a:p>
        </p:txBody>
      </p:sp>
    </p:spTree>
    <p:extLst>
      <p:ext uri="{BB962C8B-B14F-4D97-AF65-F5344CB8AC3E}">
        <p14:creationId xmlns:p14="http://schemas.microsoft.com/office/powerpoint/2010/main" val="2952417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3.3.1.3 – Recording Carrier Type ($a): Same</a:t>
            </a:r>
            <a:r>
              <a:rPr lang="en-US" baseline="0" dirty="0" smtClean="0"/>
              <a:t> as 338.</a:t>
            </a:r>
          </a:p>
          <a:p>
            <a:r>
              <a:rPr lang="en-US" baseline="0" dirty="0" smtClean="0"/>
              <a:t>3.4.1.3 – Recording Extent ()</a:t>
            </a:r>
          </a:p>
          <a:p>
            <a:r>
              <a:rPr lang="en-US" baseline="0" dirty="0" smtClean="0"/>
              <a:t>	7.22 – Duration.</a:t>
            </a:r>
            <a:endParaRPr lang="en-US" dirty="0"/>
          </a:p>
        </p:txBody>
      </p:sp>
      <p:sp>
        <p:nvSpPr>
          <p:cNvPr id="4" name="Slide Number Placeholder 3"/>
          <p:cNvSpPr>
            <a:spLocks noGrp="1"/>
          </p:cNvSpPr>
          <p:nvPr>
            <p:ph type="sldNum" sz="quarter" idx="10"/>
          </p:nvPr>
        </p:nvSpPr>
        <p:spPr/>
        <p:txBody>
          <a:bodyPr/>
          <a:lstStyle/>
          <a:p>
            <a:fld id="{D445A4CC-CEFC-4ED5-ADB0-70CE3E6A3672}" type="slidenum">
              <a:rPr lang="en-US" smtClean="0"/>
              <a:pPr/>
              <a:t>30</a:t>
            </a:fld>
            <a:endParaRPr lang="en-US"/>
          </a:p>
        </p:txBody>
      </p:sp>
    </p:spTree>
    <p:extLst>
      <p:ext uri="{BB962C8B-B14F-4D97-AF65-F5344CB8AC3E}">
        <p14:creationId xmlns:p14="http://schemas.microsoft.com/office/powerpoint/2010/main" val="1200016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Audn</a:t>
            </a:r>
            <a:r>
              <a:rPr lang="en-US" dirty="0" smtClean="0"/>
              <a:t>: Target</a:t>
            </a:r>
            <a:r>
              <a:rPr lang="en-US" baseline="0" dirty="0" smtClean="0"/>
              <a:t> Audience</a:t>
            </a:r>
          </a:p>
          <a:p>
            <a:r>
              <a:rPr lang="en-US" baseline="0" dirty="0" smtClean="0"/>
              <a:t>	“When an item is considered appropriate for more than one target audience, use the code for the highest level appropriate.”</a:t>
            </a:r>
          </a:p>
          <a:p>
            <a:r>
              <a:rPr lang="en-US" baseline="0" dirty="0" smtClean="0"/>
              <a:t>	“Use primarily for educational audiovisual materials.”</a:t>
            </a:r>
          </a:p>
          <a:p>
            <a:r>
              <a:rPr lang="en-US" baseline="0" dirty="0" smtClean="0"/>
              <a:t>	Most common values: (blank) [unknown or unspecified], g [General], j [Juvenile]</a:t>
            </a:r>
            <a:endParaRPr lang="en-US" dirty="0" smtClean="0"/>
          </a:p>
          <a:p>
            <a:r>
              <a:rPr lang="en-US" dirty="0" err="1" smtClean="0"/>
              <a:t>DtSt</a:t>
            </a:r>
            <a:r>
              <a:rPr lang="en-US" dirty="0" smtClean="0"/>
              <a:t>: Type of Date/Publication Status</a:t>
            </a:r>
          </a:p>
          <a:p>
            <a:r>
              <a:rPr lang="en-US" dirty="0" smtClean="0"/>
              <a:t>	r (Reprint/reissue date and original date).  Date 1: Reprint ; Date 2:</a:t>
            </a:r>
            <a:r>
              <a:rPr lang="en-US" baseline="0" dirty="0" smtClean="0"/>
              <a:t> Original.</a:t>
            </a:r>
          </a:p>
          <a:p>
            <a:r>
              <a:rPr lang="en-US" baseline="0" dirty="0" smtClean="0"/>
              <a:t>	e (Detailed date).  Use if the issue date includes year and month or year, month and day.  Use for TV materials to give the date of the original broadcast.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Even if the day of month is not given, you can infer the broadcast occurred on a specific 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s (Single date).  Single-known date of distribution, publication, release, production, execution or writing.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p (Date of distribution/release/issue and date of production/recording session when different).  Date 1: Distribution ; Date 2: Production.</a:t>
            </a:r>
          </a:p>
          <a:p>
            <a:r>
              <a:rPr lang="en-US" baseline="0" dirty="0" smtClean="0"/>
              <a:t>	t (Publication date and copyright date).  Date 1: Publication ; Date 2: Copyright.</a:t>
            </a:r>
          </a:p>
          <a:p>
            <a:r>
              <a:rPr lang="en-US" baseline="0" dirty="0" smtClean="0"/>
              <a:t>	q (Questionable date).  A range of years is the only date that can be specified.</a:t>
            </a:r>
          </a:p>
          <a:p>
            <a:r>
              <a:rPr lang="en-US" baseline="0" dirty="0" smtClean="0"/>
              <a:t>	n (Dates unknown).  Naturally occurring objects.  No reasonable date can be determined.</a:t>
            </a:r>
          </a:p>
          <a:p>
            <a:r>
              <a:rPr lang="en-US" baseline="0" dirty="0" smtClean="0"/>
              <a:t>Ctrl: Type of Control</a:t>
            </a:r>
          </a:p>
          <a:p>
            <a:r>
              <a:rPr lang="en-US" baseline="0" dirty="0" err="1" smtClean="0"/>
              <a:t>MRec</a:t>
            </a:r>
            <a:r>
              <a:rPr lang="en-US" baseline="0" dirty="0" smtClean="0"/>
              <a:t>: Modified Record</a:t>
            </a:r>
          </a:p>
          <a:p>
            <a:r>
              <a:rPr lang="en-US" baseline="0" dirty="0" smtClean="0"/>
              <a:t>Lang: Language Code</a:t>
            </a:r>
          </a:p>
          <a:p>
            <a:r>
              <a:rPr lang="en-US" baseline="0" dirty="0" smtClean="0"/>
              <a:t>	Use “</a:t>
            </a:r>
            <a:r>
              <a:rPr lang="en-US" baseline="0" dirty="0" err="1" smtClean="0"/>
              <a:t>zxx</a:t>
            </a:r>
            <a:r>
              <a:rPr lang="en-US" baseline="0" dirty="0" smtClean="0"/>
              <a:t>” if a score or recording has no sung or spoken text.</a:t>
            </a:r>
          </a:p>
          <a:p>
            <a:r>
              <a:rPr lang="en-US" baseline="0" dirty="0" smtClean="0"/>
              <a:t>	Use “und” for </a:t>
            </a:r>
            <a:r>
              <a:rPr lang="en-US" baseline="0" dirty="0" err="1" smtClean="0"/>
              <a:t>vocalises</a:t>
            </a:r>
            <a:r>
              <a:rPr lang="en-US" baseline="0" dirty="0" smtClean="0"/>
              <a:t>, humming, and other texts that are wordless or consist of nonsense </a:t>
            </a:r>
            <a:r>
              <a:rPr lang="en-US" baseline="0" dirty="0" err="1" smtClean="0"/>
              <a:t>syllabes</a:t>
            </a:r>
            <a:r>
              <a:rPr lang="en-US" baseline="0" dirty="0" smtClean="0"/>
              <a:t>.</a:t>
            </a:r>
          </a:p>
          <a:p>
            <a:r>
              <a:rPr lang="en-US" baseline="0" dirty="0" err="1" smtClean="0"/>
              <a:t>Ctry</a:t>
            </a:r>
            <a:r>
              <a:rPr lang="en-US" baseline="0" dirty="0" smtClean="0"/>
              <a:t>: Country of Publication, etc.</a:t>
            </a:r>
          </a:p>
          <a:p>
            <a:r>
              <a:rPr lang="en-US" baseline="0" dirty="0" smtClean="0"/>
              <a:t>	http://www.loc.gov/marc/countries/</a:t>
            </a:r>
          </a:p>
        </p:txBody>
      </p:sp>
      <p:sp>
        <p:nvSpPr>
          <p:cNvPr id="4" name="Slide Number Placeholder 3"/>
          <p:cNvSpPr>
            <a:spLocks noGrp="1"/>
          </p:cNvSpPr>
          <p:nvPr>
            <p:ph type="sldNum" sz="quarter" idx="10"/>
          </p:nvPr>
        </p:nvSpPr>
        <p:spPr/>
        <p:txBody>
          <a:bodyPr/>
          <a:lstStyle/>
          <a:p>
            <a:fld id="{D445A4CC-CEFC-4ED5-ADB0-70CE3E6A3672}" type="slidenum">
              <a:rPr lang="en-US" smtClean="0"/>
              <a:pPr/>
              <a:t>3</a:t>
            </a:fld>
            <a:endParaRPr lang="en-US"/>
          </a:p>
        </p:txBody>
      </p:sp>
    </p:spTree>
    <p:extLst>
      <p:ext uri="{BB962C8B-B14F-4D97-AF65-F5344CB8AC3E}">
        <p14:creationId xmlns:p14="http://schemas.microsoft.com/office/powerpoint/2010/main" val="8440417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7.17.4.3 –</a:t>
            </a:r>
            <a:r>
              <a:rPr lang="en-US" baseline="0" dirty="0" smtClean="0"/>
              <a:t> Recording </a:t>
            </a:r>
            <a:r>
              <a:rPr lang="en-US" baseline="0" dirty="0" err="1" smtClean="0"/>
              <a:t>Colour</a:t>
            </a:r>
            <a:r>
              <a:rPr lang="en-US" baseline="0" dirty="0" smtClean="0"/>
              <a:t> of Three-Dimensional Forms</a:t>
            </a:r>
          </a:p>
          <a:p>
            <a:r>
              <a:rPr lang="en-US" baseline="0" dirty="0" smtClean="0"/>
              <a:t>	$b black and white</a:t>
            </a:r>
          </a:p>
          <a:p>
            <a:r>
              <a:rPr lang="en-US" baseline="0" dirty="0" smtClean="0"/>
              <a:t>	$b color</a:t>
            </a:r>
          </a:p>
          <a:p>
            <a:r>
              <a:rPr lang="en-US" baseline="0" dirty="0" smtClean="0"/>
              <a:t>		Use for more than two colors; otherwise, name the color or colors</a:t>
            </a:r>
          </a:p>
        </p:txBody>
      </p:sp>
      <p:sp>
        <p:nvSpPr>
          <p:cNvPr id="4" name="Slide Number Placeholder 3"/>
          <p:cNvSpPr>
            <a:spLocks noGrp="1"/>
          </p:cNvSpPr>
          <p:nvPr>
            <p:ph type="sldNum" sz="quarter" idx="10"/>
          </p:nvPr>
        </p:nvSpPr>
        <p:spPr/>
        <p:txBody>
          <a:bodyPr/>
          <a:lstStyle/>
          <a:p>
            <a:fld id="{D445A4CC-CEFC-4ED5-ADB0-70CE3E6A3672}" type="slidenum">
              <a:rPr lang="en-US" smtClean="0"/>
              <a:pPr/>
              <a:t>31</a:t>
            </a:fld>
            <a:endParaRPr lang="en-US"/>
          </a:p>
        </p:txBody>
      </p:sp>
    </p:spTree>
    <p:extLst>
      <p:ext uri="{BB962C8B-B14F-4D97-AF65-F5344CB8AC3E}">
        <p14:creationId xmlns:p14="http://schemas.microsoft.com/office/powerpoint/2010/main" val="18509283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as 344.</a:t>
            </a:r>
            <a:endParaRPr lang="en-US" dirty="0"/>
          </a:p>
        </p:txBody>
      </p:sp>
      <p:sp>
        <p:nvSpPr>
          <p:cNvPr id="4" name="Slide Number Placeholder 3"/>
          <p:cNvSpPr>
            <a:spLocks noGrp="1"/>
          </p:cNvSpPr>
          <p:nvPr>
            <p:ph type="sldNum" sz="quarter" idx="10"/>
          </p:nvPr>
        </p:nvSpPr>
        <p:spPr/>
        <p:txBody>
          <a:bodyPr/>
          <a:lstStyle/>
          <a:p>
            <a:fld id="{D445A4CC-CEFC-4ED5-ADB0-70CE3E6A3672}" type="slidenum">
              <a:rPr lang="en-US" smtClean="0"/>
              <a:pPr/>
              <a:t>32</a:t>
            </a:fld>
            <a:endParaRPr lang="en-US"/>
          </a:p>
        </p:txBody>
      </p:sp>
    </p:spTree>
    <p:extLst>
      <p:ext uri="{BB962C8B-B14F-4D97-AF65-F5344CB8AC3E}">
        <p14:creationId xmlns:p14="http://schemas.microsoft.com/office/powerpoint/2010/main" val="1510371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45A4CC-CEFC-4ED5-ADB0-70CE3E6A3672}" type="slidenum">
              <a:rPr lang="en-US" smtClean="0"/>
              <a:pPr/>
              <a:t>34</a:t>
            </a:fld>
            <a:endParaRPr lang="en-US"/>
          </a:p>
        </p:txBody>
      </p:sp>
    </p:spTree>
    <p:extLst>
      <p:ext uri="{BB962C8B-B14F-4D97-AF65-F5344CB8AC3E}">
        <p14:creationId xmlns:p14="http://schemas.microsoft.com/office/powerpoint/2010/main" val="1363606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7.22 – Duration</a:t>
            </a:r>
          </a:p>
          <a:p>
            <a:r>
              <a:rPr lang="en-US" dirty="0" smtClean="0"/>
              <a:t>	For exactly</a:t>
            </a:r>
            <a:r>
              <a:rPr lang="en-US" baseline="0" dirty="0" smtClean="0"/>
              <a:t> sixty seconds: 306 ;__; $a 000060</a:t>
            </a:r>
          </a:p>
          <a:p>
            <a:r>
              <a:rPr lang="en-US" baseline="0" dirty="0" smtClean="0"/>
              <a:t>	For exactly sixty minutes: 306 ;__; $a 006000</a:t>
            </a:r>
            <a:endParaRPr lang="en-US" dirty="0" smtClean="0"/>
          </a:p>
          <a:p>
            <a:r>
              <a:rPr lang="en-US" dirty="0" smtClean="0"/>
              <a:t>7.22.1.5 – Duration of Individual</a:t>
            </a:r>
            <a:r>
              <a:rPr lang="en-US" baseline="0" dirty="0" smtClean="0"/>
              <a:t> Parts</a:t>
            </a:r>
          </a:p>
          <a:p>
            <a:r>
              <a:rPr lang="en-US" baseline="0" dirty="0" smtClean="0"/>
              <a:t>	When preparing a comprehensive description for a resource consisting of more than one component, record the duration of each component.</a:t>
            </a:r>
            <a:endParaRPr lang="en-US" dirty="0"/>
          </a:p>
        </p:txBody>
      </p:sp>
      <p:sp>
        <p:nvSpPr>
          <p:cNvPr id="4" name="Slide Number Placeholder 3"/>
          <p:cNvSpPr>
            <a:spLocks noGrp="1"/>
          </p:cNvSpPr>
          <p:nvPr>
            <p:ph type="sldNum" sz="quarter" idx="10"/>
          </p:nvPr>
        </p:nvSpPr>
        <p:spPr/>
        <p:txBody>
          <a:bodyPr/>
          <a:lstStyle/>
          <a:p>
            <a:fld id="{D445A4CC-CEFC-4ED5-ADB0-70CE3E6A3672}" type="slidenum">
              <a:rPr lang="en-US" smtClean="0"/>
              <a:pPr/>
              <a:t>35</a:t>
            </a:fld>
            <a:endParaRPr lang="en-US"/>
          </a:p>
        </p:txBody>
      </p:sp>
    </p:spTree>
    <p:extLst>
      <p:ext uri="{BB962C8B-B14F-4D97-AF65-F5344CB8AC3E}">
        <p14:creationId xmlns:p14="http://schemas.microsoft.com/office/powerpoint/2010/main" val="2532358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a:r>
            <a:r>
              <a:rPr lang="en-US" dirty="0" smtClean="0"/>
              <a:t>For content expressed in the form of an image or images, content type also reflects the number of spatial dimensions in which the content is intended to be perceived and the perceived presence or absence of movement.”</a:t>
            </a:r>
          </a:p>
          <a:p>
            <a:r>
              <a:rPr lang="en-US" dirty="0" smtClean="0"/>
              <a:t>Subfield $b (Content</a:t>
            </a:r>
            <a:r>
              <a:rPr lang="en-US" baseline="0" dirty="0" smtClean="0"/>
              <a:t> type code)</a:t>
            </a:r>
            <a:r>
              <a:rPr lang="en-US" dirty="0" smtClean="0"/>
              <a:t>: Code</a:t>
            </a:r>
            <a:r>
              <a:rPr lang="en-US" baseline="0" dirty="0" smtClean="0"/>
              <a:t> representing the content type of the work being described.</a:t>
            </a:r>
          </a:p>
          <a:p>
            <a:r>
              <a:rPr lang="en-US" baseline="0" dirty="0" smtClean="0"/>
              <a:t>	http://www.loc.gov/standards/valuelist/rdacontent.html</a:t>
            </a:r>
          </a:p>
          <a:p>
            <a:r>
              <a:rPr lang="en-US" dirty="0" smtClean="0"/>
              <a:t>Other: If none of the terms listed apply</a:t>
            </a:r>
            <a:r>
              <a:rPr lang="en-US" baseline="0" dirty="0" smtClean="0"/>
              <a:t> to the content of the resource being described.</a:t>
            </a:r>
          </a:p>
          <a:p>
            <a:r>
              <a:rPr lang="en-US" baseline="0" dirty="0" smtClean="0"/>
              <a:t>Unspecified: If the content type applicable to the resource being described cannot be readily ascertained.</a:t>
            </a:r>
            <a:endParaRPr lang="en-US" dirty="0" smtClean="0"/>
          </a:p>
        </p:txBody>
      </p:sp>
      <p:sp>
        <p:nvSpPr>
          <p:cNvPr id="4" name="Slide Number Placeholder 3"/>
          <p:cNvSpPr>
            <a:spLocks noGrp="1"/>
          </p:cNvSpPr>
          <p:nvPr>
            <p:ph type="sldNum" sz="quarter" idx="10"/>
          </p:nvPr>
        </p:nvSpPr>
        <p:spPr/>
        <p:txBody>
          <a:bodyPr/>
          <a:lstStyle/>
          <a:p>
            <a:fld id="{D445A4CC-CEFC-4ED5-ADB0-70CE3E6A3672}" type="slidenum">
              <a:rPr lang="en-US" smtClean="0"/>
              <a:pPr/>
              <a:t>36</a:t>
            </a:fld>
            <a:endParaRPr lang="en-US"/>
          </a:p>
        </p:txBody>
      </p:sp>
    </p:spTree>
    <p:extLst>
      <p:ext uri="{BB962C8B-B14F-4D97-AF65-F5344CB8AC3E}">
        <p14:creationId xmlns:p14="http://schemas.microsoft.com/office/powerpoint/2010/main" val="1797792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Subfield $b (Media type code): Code representing the media type of the work being described.</a:t>
            </a:r>
          </a:p>
          <a:p>
            <a:r>
              <a:rPr lang="en-US" dirty="0" smtClean="0"/>
              <a:t>	http://www.loc.gov/standards/valuelist/rdamedia.html</a:t>
            </a:r>
          </a:p>
          <a:p>
            <a:r>
              <a:rPr lang="en-US" dirty="0" smtClean="0"/>
              <a:t>337 $a projected $b g $2 </a:t>
            </a:r>
            <a:r>
              <a:rPr lang="en-US" dirty="0" err="1" smtClean="0"/>
              <a:t>rdamedia</a:t>
            </a:r>
            <a:r>
              <a:rPr lang="en-US" baseline="0" dirty="0"/>
              <a:t> </a:t>
            </a:r>
            <a:r>
              <a:rPr lang="en-US" baseline="0" dirty="0" smtClean="0"/>
              <a:t>[007 $a g (projected graphic) OR $a m (motion picture)]</a:t>
            </a:r>
            <a:endParaRPr lang="en-US" dirty="0" smtClean="0"/>
          </a:p>
        </p:txBody>
      </p:sp>
      <p:sp>
        <p:nvSpPr>
          <p:cNvPr id="4" name="Slide Number Placeholder 3"/>
          <p:cNvSpPr>
            <a:spLocks noGrp="1"/>
          </p:cNvSpPr>
          <p:nvPr>
            <p:ph type="sldNum" sz="quarter" idx="10"/>
          </p:nvPr>
        </p:nvSpPr>
        <p:spPr/>
        <p:txBody>
          <a:bodyPr/>
          <a:lstStyle/>
          <a:p>
            <a:fld id="{D445A4CC-CEFC-4ED5-ADB0-70CE3E6A3672}" type="slidenum">
              <a:rPr lang="en-US" smtClean="0"/>
              <a:pPr/>
              <a:t>37</a:t>
            </a:fld>
            <a:endParaRPr lang="en-US"/>
          </a:p>
        </p:txBody>
      </p:sp>
    </p:spTree>
    <p:extLst>
      <p:ext uri="{BB962C8B-B14F-4D97-AF65-F5344CB8AC3E}">
        <p14:creationId xmlns:p14="http://schemas.microsoft.com/office/powerpoint/2010/main" val="2859727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Subfield $b (Carrier type code): Code representing the carrier type of the work being described.</a:t>
            </a:r>
          </a:p>
          <a:p>
            <a:r>
              <a:rPr lang="en-US" baseline="0" dirty="0" smtClean="0"/>
              <a:t>	</a:t>
            </a:r>
            <a:r>
              <a:rPr lang="en-US" dirty="0" smtClean="0"/>
              <a:t>http://www.loc.gov/standards/valuelist/rdacarrier.html</a:t>
            </a:r>
            <a:endParaRPr lang="en-US" dirty="0"/>
          </a:p>
        </p:txBody>
      </p:sp>
      <p:sp>
        <p:nvSpPr>
          <p:cNvPr id="4" name="Slide Number Placeholder 3"/>
          <p:cNvSpPr>
            <a:spLocks noGrp="1"/>
          </p:cNvSpPr>
          <p:nvPr>
            <p:ph type="sldNum" sz="quarter" idx="10"/>
          </p:nvPr>
        </p:nvSpPr>
        <p:spPr/>
        <p:txBody>
          <a:bodyPr/>
          <a:lstStyle/>
          <a:p>
            <a:fld id="{D445A4CC-CEFC-4ED5-ADB0-70CE3E6A3672}" type="slidenum">
              <a:rPr lang="en-US" smtClean="0"/>
              <a:pPr/>
              <a:t>38</a:t>
            </a:fld>
            <a:endParaRPr lang="en-US"/>
          </a:p>
        </p:txBody>
      </p:sp>
    </p:spTree>
    <p:extLst>
      <p:ext uri="{BB962C8B-B14F-4D97-AF65-F5344CB8AC3E}">
        <p14:creationId xmlns:p14="http://schemas.microsoft.com/office/powerpoint/2010/main" val="1843954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45A4CC-CEFC-4ED5-ADB0-70CE3E6A3672}" type="slidenum">
              <a:rPr lang="en-US" smtClean="0"/>
              <a:pPr/>
              <a:t>39</a:t>
            </a:fld>
            <a:endParaRPr lang="en-US"/>
          </a:p>
        </p:txBody>
      </p:sp>
    </p:spTree>
    <p:extLst>
      <p:ext uri="{BB962C8B-B14F-4D97-AF65-F5344CB8AC3E}">
        <p14:creationId xmlns:p14="http://schemas.microsoft.com/office/powerpoint/2010/main" val="11111355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all of the terms aren’t RDA, then add a second 344 field with the non-RDA terms, and don’t add subfield</a:t>
            </a:r>
            <a:r>
              <a:rPr lang="en-US" baseline="0" dirty="0" smtClean="0"/>
              <a:t> $2 </a:t>
            </a:r>
            <a:r>
              <a:rPr lang="en-US" baseline="0" dirty="0" err="1" smtClean="0"/>
              <a:t>rda</a:t>
            </a:r>
            <a:r>
              <a:rPr lang="en-US" baseline="0" dirty="0" smtClean="0"/>
              <a:t>.</a:t>
            </a:r>
          </a:p>
        </p:txBody>
      </p:sp>
      <p:sp>
        <p:nvSpPr>
          <p:cNvPr id="4" name="Slide Number Placeholder 3"/>
          <p:cNvSpPr>
            <a:spLocks noGrp="1"/>
          </p:cNvSpPr>
          <p:nvPr>
            <p:ph type="sldNum" sz="quarter" idx="10"/>
          </p:nvPr>
        </p:nvSpPr>
        <p:spPr/>
        <p:txBody>
          <a:bodyPr/>
          <a:lstStyle/>
          <a:p>
            <a:fld id="{D445A4CC-CEFC-4ED5-ADB0-70CE3E6A3672}" type="slidenum">
              <a:rPr lang="en-US" smtClean="0"/>
              <a:pPr/>
              <a:t>41</a:t>
            </a:fld>
            <a:endParaRPr lang="en-US"/>
          </a:p>
        </p:txBody>
      </p:sp>
    </p:spTree>
    <p:extLst>
      <p:ext uri="{BB962C8B-B14F-4D97-AF65-F5344CB8AC3E}">
        <p14:creationId xmlns:p14="http://schemas.microsoft.com/office/powerpoint/2010/main" val="32368693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all of the terms aren’t RDA, then add a second 346 field with the non-RDA terms, and don’t add subfield</a:t>
            </a:r>
            <a:r>
              <a:rPr lang="en-US" baseline="0" dirty="0" smtClean="0"/>
              <a:t> $2 </a:t>
            </a:r>
            <a:r>
              <a:rPr lang="en-US" baseline="0" dirty="0" err="1" smtClean="0"/>
              <a:t>rda</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Descriptions for some of the above terms: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http://www.widescreen.org/aspect_ratios.shtml</a:t>
            </a:r>
          </a:p>
        </p:txBody>
      </p:sp>
      <p:sp>
        <p:nvSpPr>
          <p:cNvPr id="4" name="Slide Number Placeholder 3"/>
          <p:cNvSpPr>
            <a:spLocks noGrp="1"/>
          </p:cNvSpPr>
          <p:nvPr>
            <p:ph type="sldNum" sz="quarter" idx="10"/>
          </p:nvPr>
        </p:nvSpPr>
        <p:spPr/>
        <p:txBody>
          <a:bodyPr/>
          <a:lstStyle/>
          <a:p>
            <a:fld id="{D445A4CC-CEFC-4ED5-ADB0-70CE3E6A3672}" type="slidenum">
              <a:rPr lang="en-US" smtClean="0"/>
              <a:pPr/>
              <a:t>42</a:t>
            </a:fld>
            <a:endParaRPr lang="en-US"/>
          </a:p>
        </p:txBody>
      </p:sp>
    </p:spTree>
    <p:extLst>
      <p:ext uri="{BB962C8B-B14F-4D97-AF65-F5344CB8AC3E}">
        <p14:creationId xmlns:p14="http://schemas.microsoft.com/office/powerpoint/2010/main" val="1639472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TMat</a:t>
            </a:r>
            <a:r>
              <a:rPr lang="en-US" baseline="0" dirty="0" smtClean="0"/>
              <a:t>: The type of visual material</a:t>
            </a:r>
          </a:p>
          <a:p>
            <a:r>
              <a:rPr lang="en-US" baseline="0" dirty="0" smtClean="0"/>
              <a:t>	“The code should correspond to [what used to be] the general material designation [GMD] in the title (field 245) and to Type.”</a:t>
            </a:r>
          </a:p>
          <a:p>
            <a:r>
              <a:rPr lang="en-US" baseline="0" dirty="0" smtClean="0"/>
              <a:t>	Projected medium: f (filmstrip) ; m (motion picture) ; s (slide) ; t (transparency) ; v (</a:t>
            </a:r>
            <a:r>
              <a:rPr lang="en-US" baseline="0" dirty="0" err="1" smtClean="0"/>
              <a:t>videorecording</a:t>
            </a:r>
            <a:r>
              <a:rPr lang="en-US" baseline="0" dirty="0" smtClean="0"/>
              <a:t>).</a:t>
            </a:r>
            <a:endParaRPr lang="en-US" dirty="0" smtClean="0"/>
          </a:p>
          <a:p>
            <a:r>
              <a:rPr lang="en-US" dirty="0" err="1" smtClean="0"/>
              <a:t>GPub</a:t>
            </a:r>
            <a:r>
              <a:rPr lang="en-US" dirty="0" smtClean="0"/>
              <a:t>: Government Publication</a:t>
            </a:r>
          </a:p>
          <a:p>
            <a:r>
              <a:rPr lang="en-US" dirty="0" smtClean="0"/>
              <a:t>Tech: Technique</a:t>
            </a:r>
          </a:p>
          <a:p>
            <a:r>
              <a:rPr lang="en-US" dirty="0" smtClean="0"/>
              <a:t>Time: Running Time</a:t>
            </a:r>
          </a:p>
          <a:p>
            <a:r>
              <a:rPr lang="en-US" dirty="0" smtClean="0"/>
              <a:t>	Only applies to motion pictures and </a:t>
            </a:r>
            <a:r>
              <a:rPr lang="en-US" dirty="0" err="1" smtClean="0"/>
              <a:t>videorecordings</a:t>
            </a:r>
            <a:r>
              <a:rPr lang="en-US" dirty="0" smtClean="0"/>
              <a:t>; use “</a:t>
            </a:r>
            <a:r>
              <a:rPr lang="en-US" dirty="0" err="1" smtClean="0"/>
              <a:t>nnn</a:t>
            </a:r>
            <a:r>
              <a:rPr lang="en-US" dirty="0" smtClean="0"/>
              <a:t>” for other materials.</a:t>
            </a:r>
          </a:p>
          <a:p>
            <a:r>
              <a:rPr lang="en-US" dirty="0" smtClean="0"/>
              <a:t>	Expressed in minutes</a:t>
            </a:r>
          </a:p>
        </p:txBody>
      </p:sp>
      <p:sp>
        <p:nvSpPr>
          <p:cNvPr id="4" name="Slide Number Placeholder 3"/>
          <p:cNvSpPr>
            <a:spLocks noGrp="1"/>
          </p:cNvSpPr>
          <p:nvPr>
            <p:ph type="sldNum" sz="quarter" idx="10"/>
          </p:nvPr>
        </p:nvSpPr>
        <p:spPr/>
        <p:txBody>
          <a:bodyPr/>
          <a:lstStyle/>
          <a:p>
            <a:fld id="{D445A4CC-CEFC-4ED5-ADB0-70CE3E6A3672}" type="slidenum">
              <a:rPr lang="en-US" smtClean="0"/>
              <a:pPr/>
              <a:t>4</a:t>
            </a:fld>
            <a:endParaRPr lang="en-US"/>
          </a:p>
        </p:txBody>
      </p:sp>
    </p:spTree>
    <p:extLst>
      <p:ext uri="{BB962C8B-B14F-4D97-AF65-F5344CB8AC3E}">
        <p14:creationId xmlns:p14="http://schemas.microsoft.com/office/powerpoint/2010/main" val="27811698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all of the terms aren’t RDA, then add a second 346 field with the non-RDA terms, and don’t add subfield</a:t>
            </a:r>
            <a:r>
              <a:rPr lang="en-US" baseline="0" dirty="0" smtClean="0"/>
              <a:t> $2 </a:t>
            </a:r>
            <a:r>
              <a:rPr lang="en-US" baseline="0" dirty="0" err="1" smtClean="0"/>
              <a:t>rda</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D445A4CC-CEFC-4ED5-ADB0-70CE3E6A3672}" type="slidenum">
              <a:rPr lang="en-US" smtClean="0"/>
              <a:pPr/>
              <a:t>43</a:t>
            </a:fld>
            <a:endParaRPr lang="en-US"/>
          </a:p>
        </p:txBody>
      </p:sp>
    </p:spTree>
    <p:extLst>
      <p:ext uri="{BB962C8B-B14F-4D97-AF65-F5344CB8AC3E}">
        <p14:creationId xmlns:p14="http://schemas.microsoft.com/office/powerpoint/2010/main" val="41570679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45A4CC-CEFC-4ED5-ADB0-70CE3E6A3672}" type="slidenum">
              <a:rPr lang="en-US" smtClean="0"/>
              <a:pPr/>
              <a:t>44</a:t>
            </a:fld>
            <a:endParaRPr lang="en-US"/>
          </a:p>
        </p:txBody>
      </p:sp>
    </p:spTree>
    <p:extLst>
      <p:ext uri="{BB962C8B-B14F-4D97-AF65-F5344CB8AC3E}">
        <p14:creationId xmlns:p14="http://schemas.microsoft.com/office/powerpoint/2010/main" val="29376011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File size: Not to be used for conventional DVD, Blu-ray, VCD, or online resources.</a:t>
            </a:r>
          </a:p>
          <a:p>
            <a:r>
              <a:rPr lang="en-US" dirty="0" smtClean="0"/>
              <a:t>	Record</a:t>
            </a:r>
            <a:r>
              <a:rPr lang="en-US" baseline="0" dirty="0" smtClean="0"/>
              <a:t> the file size if there is a single video file on a disc that’s in a computer video format (flash, </a:t>
            </a:r>
            <a:r>
              <a:rPr lang="en-US" baseline="0" dirty="0" err="1" smtClean="0"/>
              <a:t>avi</a:t>
            </a:r>
            <a:r>
              <a:rPr lang="en-US" baseline="0" dirty="0" smtClean="0"/>
              <a:t>, </a:t>
            </a:r>
            <a:r>
              <a:rPr lang="en-US" baseline="0" dirty="0" err="1" smtClean="0"/>
              <a:t>Quicktime</a:t>
            </a:r>
            <a:r>
              <a:rPr lang="en-US" baseline="0" dirty="0" smtClean="0"/>
              <a:t>, etc.).</a:t>
            </a:r>
          </a:p>
          <a:p>
            <a:r>
              <a:rPr lang="en-US" baseline="0" dirty="0" smtClean="0"/>
              <a:t>Transmission speed: For streaming audio or video.</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all of the terms aren’t RDA, then add a second 344 field with the non-RDA terms, and don’t add subfield</a:t>
            </a:r>
            <a:r>
              <a:rPr lang="en-US" baseline="0" dirty="0" smtClean="0"/>
              <a:t> $2 </a:t>
            </a:r>
            <a:r>
              <a:rPr lang="en-US" baseline="0" dirty="0" err="1" smtClean="0"/>
              <a:t>rda</a:t>
            </a:r>
            <a:r>
              <a:rPr lang="en-US" baseline="0" dirty="0" smtClean="0"/>
              <a:t> to the second 344 field.</a:t>
            </a:r>
            <a:endParaRPr lang="en-US" dirty="0" smtClean="0"/>
          </a:p>
        </p:txBody>
      </p:sp>
      <p:sp>
        <p:nvSpPr>
          <p:cNvPr id="4" name="Slide Number Placeholder 3"/>
          <p:cNvSpPr>
            <a:spLocks noGrp="1"/>
          </p:cNvSpPr>
          <p:nvPr>
            <p:ph type="sldNum" sz="quarter" idx="10"/>
          </p:nvPr>
        </p:nvSpPr>
        <p:spPr/>
        <p:txBody>
          <a:bodyPr/>
          <a:lstStyle/>
          <a:p>
            <a:fld id="{D445A4CC-CEFC-4ED5-ADB0-70CE3E6A3672}" type="slidenum">
              <a:rPr lang="en-US" smtClean="0"/>
              <a:pPr/>
              <a:t>45</a:t>
            </a:fld>
            <a:endParaRPr lang="en-US"/>
          </a:p>
        </p:txBody>
      </p:sp>
    </p:spTree>
    <p:extLst>
      <p:ext uri="{BB962C8B-B14F-4D97-AF65-F5344CB8AC3E}">
        <p14:creationId xmlns:p14="http://schemas.microsoft.com/office/powerpoint/2010/main" val="37219762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7.13 – Form of Notation</a:t>
            </a:r>
            <a:r>
              <a:rPr lang="en-US" baseline="0" dirty="0" smtClean="0"/>
              <a:t> ($b)</a:t>
            </a:r>
          </a:p>
          <a:p>
            <a:r>
              <a:rPr lang="en-US" baseline="0" dirty="0" smtClean="0"/>
              <a:t>	7.13.3 – Form of Musical Notation</a:t>
            </a:r>
            <a:endParaRPr lang="en-US" dirty="0"/>
          </a:p>
        </p:txBody>
      </p:sp>
      <p:sp>
        <p:nvSpPr>
          <p:cNvPr id="4" name="Slide Number Placeholder 3"/>
          <p:cNvSpPr>
            <a:spLocks noGrp="1"/>
          </p:cNvSpPr>
          <p:nvPr>
            <p:ph type="sldNum" sz="quarter" idx="10"/>
          </p:nvPr>
        </p:nvSpPr>
        <p:spPr/>
        <p:txBody>
          <a:bodyPr/>
          <a:lstStyle/>
          <a:p>
            <a:fld id="{D445A4CC-CEFC-4ED5-ADB0-70CE3E6A3672}" type="slidenum">
              <a:rPr lang="en-US" smtClean="0"/>
              <a:pPr/>
              <a:t>49</a:t>
            </a:fld>
            <a:endParaRPr lang="en-US"/>
          </a:p>
        </p:txBody>
      </p:sp>
    </p:spTree>
    <p:extLst>
      <p:ext uri="{BB962C8B-B14F-4D97-AF65-F5344CB8AC3E}">
        <p14:creationId xmlns:p14="http://schemas.microsoft.com/office/powerpoint/2010/main" val="31970029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Relationship Designators for Persons, Families, and Corporate Bodies Associated</a:t>
            </a:r>
            <a:r>
              <a:rPr lang="en-US" baseline="0" dirty="0" smtClean="0"/>
              <a:t> with a Work</a:t>
            </a:r>
            <a:endParaRPr lang="en-US" dirty="0" smtClean="0"/>
          </a:p>
          <a:p>
            <a:r>
              <a:rPr lang="en-US" dirty="0" smtClean="0"/>
              <a:t>“Use relationship designators at the level of specificity that is considered appropriate for the purposes of the agency creating the data.</a:t>
            </a:r>
          </a:p>
          <a:p>
            <a:r>
              <a:rPr lang="en-US" dirty="0" smtClean="0"/>
              <a:t>	For example, the relationship between a screenplay</a:t>
            </a:r>
            <a:r>
              <a:rPr lang="en-US" baseline="0" dirty="0" smtClean="0"/>
              <a:t> and the screenwriter responsible for the work may be recorded using</a:t>
            </a:r>
          </a:p>
          <a:p>
            <a:r>
              <a:rPr lang="en-US" baseline="0" dirty="0" smtClean="0"/>
              <a:t>	either the specific relationship designator screenwriter or the more general relationship designator author.”</a:t>
            </a:r>
          </a:p>
        </p:txBody>
      </p:sp>
      <p:sp>
        <p:nvSpPr>
          <p:cNvPr id="4" name="Slide Number Placeholder 3"/>
          <p:cNvSpPr>
            <a:spLocks noGrp="1"/>
          </p:cNvSpPr>
          <p:nvPr>
            <p:ph type="sldNum" sz="quarter" idx="10"/>
          </p:nvPr>
        </p:nvSpPr>
        <p:spPr/>
        <p:txBody>
          <a:bodyPr/>
          <a:lstStyle/>
          <a:p>
            <a:fld id="{D445A4CC-CEFC-4ED5-ADB0-70CE3E6A3672}" type="slidenum">
              <a:rPr lang="en-US" smtClean="0"/>
              <a:pPr/>
              <a:t>64</a:t>
            </a:fld>
            <a:endParaRPr lang="en-US"/>
          </a:p>
        </p:txBody>
      </p:sp>
    </p:spTree>
    <p:extLst>
      <p:ext uri="{BB962C8B-B14F-4D97-AF65-F5344CB8AC3E}">
        <p14:creationId xmlns:p14="http://schemas.microsoft.com/office/powerpoint/2010/main" val="34725669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Relationship Designators for Persons, Families, and Corporate Bodies Associated with an Expression</a:t>
            </a:r>
          </a:p>
          <a:p>
            <a:r>
              <a:rPr lang="en-US" dirty="0" smtClean="0"/>
              <a:t>Choreographer (expression): “A person, family, or corporate</a:t>
            </a:r>
            <a:r>
              <a:rPr lang="en-US" baseline="0" dirty="0" smtClean="0"/>
              <a:t> body contributing to an expression of a work by providing additional choreography, or by modifying the previous choreography.”</a:t>
            </a:r>
          </a:p>
          <a:p>
            <a:r>
              <a:rPr lang="en-US" baseline="0" dirty="0" smtClean="0"/>
              <a:t>Composer (expression): “A person, family, or corporate body contributing to an expression by adding music to a work that originally </a:t>
            </a:r>
            <a:r>
              <a:rPr lang="en-US" baseline="0" smtClean="0"/>
              <a:t>lacked it,by </a:t>
            </a:r>
            <a:r>
              <a:rPr lang="en-US" baseline="0" dirty="0" smtClean="0"/>
              <a:t>composing new music to substitute for the original music, or by composing new music to supplement the existing music.”</a:t>
            </a:r>
          </a:p>
          <a:p>
            <a:r>
              <a:rPr lang="en-US" baseline="0" dirty="0" smtClean="0"/>
              <a:t>Interviewee (expression): “A person, family, or corporate body contributing to an expression of a work by responding to an interviewer, usually a reporter, pollster, or some other information gathering agent.”</a:t>
            </a:r>
          </a:p>
          <a:p>
            <a:r>
              <a:rPr lang="en-US" baseline="0" dirty="0" smtClean="0"/>
              <a:t>Interviewer (expression): “A person, family, or corporate body contributing to an expression of a work by acting as interviewer, reporter, pollster, or some other information gathering agent.”</a:t>
            </a:r>
            <a:endParaRPr lang="en-US" dirty="0"/>
          </a:p>
        </p:txBody>
      </p:sp>
      <p:sp>
        <p:nvSpPr>
          <p:cNvPr id="4" name="Slide Number Placeholder 3"/>
          <p:cNvSpPr>
            <a:spLocks noGrp="1"/>
          </p:cNvSpPr>
          <p:nvPr>
            <p:ph type="sldNum" sz="quarter" idx="10"/>
          </p:nvPr>
        </p:nvSpPr>
        <p:spPr/>
        <p:txBody>
          <a:bodyPr/>
          <a:lstStyle/>
          <a:p>
            <a:fld id="{D445A4CC-CEFC-4ED5-ADB0-70CE3E6A3672}" type="slidenum">
              <a:rPr lang="en-US" smtClean="0"/>
              <a:pPr/>
              <a:t>65</a:t>
            </a:fld>
            <a:endParaRPr lang="en-US"/>
          </a:p>
        </p:txBody>
      </p:sp>
    </p:spTree>
    <p:extLst>
      <p:ext uri="{BB962C8B-B14F-4D97-AF65-F5344CB8AC3E}">
        <p14:creationId xmlns:p14="http://schemas.microsoft.com/office/powerpoint/2010/main" val="2854523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Relationship Designators for Persons, Families, and Corporate Bodies Associated with a Manifestation</a:t>
            </a:r>
          </a:p>
          <a:p>
            <a:r>
              <a:rPr lang="en-US" dirty="0" smtClean="0"/>
              <a:t>Relationship Designators for Persons,</a:t>
            </a:r>
            <a:r>
              <a:rPr lang="en-US" baseline="0" dirty="0" smtClean="0"/>
              <a:t> Families, and Corporate Bodies Associated with an Item</a:t>
            </a:r>
          </a:p>
          <a:p>
            <a:r>
              <a:rPr lang="en-US" baseline="0" dirty="0" smtClean="0"/>
              <a:t>	Relationship Designators for Other Persons, Families, or Corporate Bodies Associated with an Item</a:t>
            </a:r>
          </a:p>
          <a:p>
            <a:r>
              <a:rPr lang="en-US" baseline="0" dirty="0" smtClean="0"/>
              <a:t>		</a:t>
            </a:r>
            <a:r>
              <a:rPr lang="en-US" baseline="0" dirty="0" err="1" smtClean="0"/>
              <a:t>Restorationist</a:t>
            </a:r>
            <a:r>
              <a:rPr lang="en-US" baseline="0" dirty="0" smtClean="0"/>
              <a:t>: “A person, family, or corporate body responsible for the set of technical, editorial, and intellectual procedures</a:t>
            </a:r>
          </a:p>
          <a:p>
            <a:r>
              <a:rPr lang="en-US" baseline="0" dirty="0" smtClean="0"/>
              <a:t>			aimed at compensating for the degradation of an item by bringing it back to a state as close as possible to its original condition.”</a:t>
            </a:r>
            <a:endParaRPr lang="en-US" dirty="0"/>
          </a:p>
        </p:txBody>
      </p:sp>
      <p:sp>
        <p:nvSpPr>
          <p:cNvPr id="4" name="Slide Number Placeholder 3"/>
          <p:cNvSpPr>
            <a:spLocks noGrp="1"/>
          </p:cNvSpPr>
          <p:nvPr>
            <p:ph type="sldNum" sz="quarter" idx="10"/>
          </p:nvPr>
        </p:nvSpPr>
        <p:spPr/>
        <p:txBody>
          <a:bodyPr/>
          <a:lstStyle/>
          <a:p>
            <a:fld id="{D445A4CC-CEFC-4ED5-ADB0-70CE3E6A3672}" type="slidenum">
              <a:rPr lang="en-US" smtClean="0"/>
              <a:pPr/>
              <a:t>67</a:t>
            </a:fld>
            <a:endParaRPr lang="en-US"/>
          </a:p>
        </p:txBody>
      </p:sp>
    </p:spTree>
    <p:extLst>
      <p:ext uri="{BB962C8B-B14F-4D97-AF65-F5344CB8AC3E}">
        <p14:creationId xmlns:p14="http://schemas.microsoft.com/office/powerpoint/2010/main" val="2432936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Music Parts</a:t>
            </a:r>
          </a:p>
          <a:p>
            <a:r>
              <a:rPr lang="en-US" dirty="0" smtClean="0"/>
              <a:t>	Indicates whether all or part of the item is a transposition and/or arrangement of another work.</a:t>
            </a:r>
          </a:p>
          <a:p>
            <a:r>
              <a:rPr lang="en-US" dirty="0" smtClean="0"/>
              <a:t>	n</a:t>
            </a:r>
            <a:r>
              <a:rPr lang="en-US" baseline="0" dirty="0" smtClean="0"/>
              <a:t> (Not applicable): The item is not notated music.</a:t>
            </a:r>
          </a:p>
          <a:p>
            <a:r>
              <a:rPr lang="en-US" baseline="0" dirty="0" err="1" smtClean="0"/>
              <a:t>FMus</a:t>
            </a:r>
            <a:r>
              <a:rPr lang="en-US" baseline="0" dirty="0" smtClean="0"/>
              <a:t>: Format of Music (manuscript or printed music)</a:t>
            </a:r>
          </a:p>
          <a:p>
            <a:r>
              <a:rPr lang="en-US" baseline="0" dirty="0" smtClean="0"/>
              <a:t>	If the item consists of one or more scores along with other materials (e.g., one or more parts), consider only the score or scores in coding.</a:t>
            </a:r>
          </a:p>
          <a:p>
            <a:r>
              <a:rPr lang="en-US" baseline="0" dirty="0" smtClean="0"/>
              <a:t>	Use for notated music; for sound recordings, use code n (Not applicable).</a:t>
            </a:r>
          </a:p>
          <a:p>
            <a:r>
              <a:rPr lang="en-US" baseline="0" dirty="0" smtClean="0"/>
              <a:t>	n (Not applicable): Not a music manuscript or printed music.</a:t>
            </a:r>
          </a:p>
          <a:p>
            <a:r>
              <a:rPr lang="en-US" baseline="0" dirty="0" smtClean="0"/>
              <a:t>Comp: Form of Composition</a:t>
            </a:r>
          </a:p>
          <a:p>
            <a:r>
              <a:rPr lang="en-US" baseline="0" dirty="0" smtClean="0"/>
              <a:t>	Based on the terminology in the work itself and provides a coded approach to the content of the work; also includes codes for musical genres.</a:t>
            </a:r>
          </a:p>
          <a:p>
            <a:r>
              <a:rPr lang="en-US" baseline="0" dirty="0" smtClean="0"/>
              <a:t>	Codes are based on LCSH.</a:t>
            </a:r>
          </a:p>
          <a:p>
            <a:r>
              <a:rPr lang="en-US" baseline="0" dirty="0" smtClean="0"/>
              <a:t>	</a:t>
            </a:r>
            <a:r>
              <a:rPr lang="en-US" baseline="0" dirty="0" err="1" smtClean="0"/>
              <a:t>nn</a:t>
            </a:r>
            <a:r>
              <a:rPr lang="en-US" baseline="0" dirty="0" smtClean="0"/>
              <a:t> (Not applicable): Not a musical sound recording.</a:t>
            </a:r>
          </a:p>
          <a:p>
            <a:r>
              <a:rPr lang="en-US" baseline="0" dirty="0" err="1" smtClean="0"/>
              <a:t>TrAr</a:t>
            </a:r>
            <a:r>
              <a:rPr lang="en-US" baseline="0" dirty="0" smtClean="0"/>
              <a:t>: Transposition and Arrangement</a:t>
            </a:r>
          </a:p>
          <a:p>
            <a:r>
              <a:rPr lang="en-US" baseline="0" dirty="0" smtClean="0"/>
              <a:t>	Indicates whether all or part of the item is a transposition and/or arrangement of another work.</a:t>
            </a:r>
          </a:p>
          <a:p>
            <a:r>
              <a:rPr lang="en-US" baseline="0" dirty="0" smtClean="0"/>
              <a:t>	n (Not applicable): The item is not notated music.</a:t>
            </a:r>
          </a:p>
          <a:p>
            <a:r>
              <a:rPr lang="en-US" baseline="0" dirty="0" err="1" smtClean="0"/>
              <a:t>LTxt</a:t>
            </a:r>
            <a:r>
              <a:rPr lang="en-US" baseline="0" dirty="0" smtClean="0"/>
              <a:t>: Literary Text for Sound Recordings</a:t>
            </a:r>
          </a:p>
          <a:p>
            <a:r>
              <a:rPr lang="en-US" baseline="0" dirty="0" smtClean="0"/>
              <a:t>	The type of literary text on spoken word sound recordings.</a:t>
            </a:r>
          </a:p>
          <a:p>
            <a:r>
              <a:rPr lang="en-US" baseline="0" dirty="0" smtClean="0"/>
              <a:t>	If only one </a:t>
            </a:r>
            <a:r>
              <a:rPr lang="en-US" baseline="0" dirty="0" err="1" smtClean="0"/>
              <a:t>LTxt</a:t>
            </a:r>
            <a:r>
              <a:rPr lang="en-US" baseline="0" dirty="0" smtClean="0"/>
              <a:t> code applies, use that code in the first position and leave the second position blank.</a:t>
            </a:r>
          </a:p>
          <a:p>
            <a:r>
              <a:rPr lang="en-US" baseline="0" dirty="0" smtClean="0"/>
              <a:t>	If (more than) two codes apply to a single spoken sound recording, enter the two codes in the order of importance.</a:t>
            </a:r>
          </a:p>
          <a:p>
            <a:r>
              <a:rPr lang="en-US" baseline="0" dirty="0" err="1" smtClean="0"/>
              <a:t>AccM</a:t>
            </a:r>
            <a:r>
              <a:rPr lang="en-US" baseline="0" dirty="0" smtClean="0"/>
              <a:t>: Accompanying Matter</a:t>
            </a:r>
          </a:p>
          <a:p>
            <a:r>
              <a:rPr lang="en-US" baseline="0" dirty="0" smtClean="0"/>
              <a:t>	The contents of program notes and other accompanying material for sound recordings, music manuscripts or printed music.</a:t>
            </a:r>
          </a:p>
          <a:p>
            <a:r>
              <a:rPr lang="en-US" baseline="0" dirty="0" smtClean="0"/>
              <a:t>	Up to (the most important) six codes in ABC order, left-justified, with unused positions containing blanks.</a:t>
            </a:r>
          </a:p>
        </p:txBody>
      </p:sp>
      <p:sp>
        <p:nvSpPr>
          <p:cNvPr id="4" name="Slide Number Placeholder 3"/>
          <p:cNvSpPr>
            <a:spLocks noGrp="1"/>
          </p:cNvSpPr>
          <p:nvPr>
            <p:ph type="sldNum" sz="quarter" idx="10"/>
          </p:nvPr>
        </p:nvSpPr>
        <p:spPr/>
        <p:txBody>
          <a:bodyPr/>
          <a:lstStyle/>
          <a:p>
            <a:fld id="{D445A4CC-CEFC-4ED5-ADB0-70CE3E6A3672}" type="slidenum">
              <a:rPr lang="en-US" smtClean="0"/>
              <a:pPr/>
              <a:t>5</a:t>
            </a:fld>
            <a:endParaRPr lang="en-US"/>
          </a:p>
        </p:txBody>
      </p:sp>
    </p:spTree>
    <p:extLst>
      <p:ext uri="{BB962C8B-B14F-4D97-AF65-F5344CB8AC3E}">
        <p14:creationId xmlns:p14="http://schemas.microsoft.com/office/powerpoint/2010/main" val="122887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http://www.oclc.org/bibformats/en/0xx/field007table.html</a:t>
            </a:r>
            <a:endParaRPr lang="en-US" dirty="0"/>
          </a:p>
        </p:txBody>
      </p:sp>
      <p:sp>
        <p:nvSpPr>
          <p:cNvPr id="4" name="Slide Number Placeholder 3"/>
          <p:cNvSpPr>
            <a:spLocks noGrp="1"/>
          </p:cNvSpPr>
          <p:nvPr>
            <p:ph type="sldNum" sz="quarter" idx="10"/>
          </p:nvPr>
        </p:nvSpPr>
        <p:spPr/>
        <p:txBody>
          <a:bodyPr/>
          <a:lstStyle/>
          <a:p>
            <a:fld id="{D445A4CC-CEFC-4ED5-ADB0-70CE3E6A3672}" type="slidenum">
              <a:rPr lang="en-US" smtClean="0"/>
              <a:pPr/>
              <a:t>6</a:t>
            </a:fld>
            <a:endParaRPr lang="en-US"/>
          </a:p>
        </p:txBody>
      </p:sp>
    </p:spTree>
    <p:extLst>
      <p:ext uri="{BB962C8B-B14F-4D97-AF65-F5344CB8AC3E}">
        <p14:creationId xmlns:p14="http://schemas.microsoft.com/office/powerpoint/2010/main" val="2036983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2.5 – Identifier for the Manifestation</a:t>
            </a:r>
          </a:p>
          <a:p>
            <a:r>
              <a:rPr lang="en-US" dirty="0" smtClean="0"/>
              <a:t>020: International Standard</a:t>
            </a:r>
            <a:r>
              <a:rPr lang="en-US" baseline="0" dirty="0" smtClean="0"/>
              <a:t> Book Number</a:t>
            </a:r>
          </a:p>
          <a:p>
            <a:r>
              <a:rPr lang="en-US" baseline="0" dirty="0" smtClean="0"/>
              <a:t>	</a:t>
            </a:r>
            <a:r>
              <a:rPr lang="en-US" dirty="0" smtClean="0"/>
              <a:t>Generally do not enter price or terms of availability unless the item</a:t>
            </a:r>
            <a:r>
              <a:rPr lang="en-US" baseline="0" dirty="0" smtClean="0"/>
              <a:t> represents rental material.</a:t>
            </a:r>
          </a:p>
          <a:p>
            <a:r>
              <a:rPr lang="en-US" baseline="0" dirty="0" smtClean="0"/>
              <a:t>	Enter binding information for any type of binding following the ISBN in parentheses.</a:t>
            </a:r>
          </a:p>
          <a:p>
            <a:r>
              <a:rPr lang="en-US" baseline="0" dirty="0" smtClean="0"/>
              <a:t>0</a:t>
            </a:r>
            <a:r>
              <a:rPr lang="en-US" dirty="0" smtClean="0"/>
              <a:t>24: Other Standard Identifier</a:t>
            </a:r>
          </a:p>
          <a:p>
            <a:r>
              <a:rPr lang="en-US" dirty="0" smtClean="0"/>
              <a:t>	$d</a:t>
            </a:r>
            <a:r>
              <a:rPr lang="en-US" baseline="0" dirty="0" smtClean="0"/>
              <a:t> Additional codes following the standard code</a:t>
            </a:r>
          </a:p>
          <a:p>
            <a:r>
              <a:rPr lang="en-US" dirty="0" smtClean="0"/>
              <a:t>028:</a:t>
            </a:r>
            <a:r>
              <a:rPr lang="en-US" baseline="0" dirty="0" smtClean="0"/>
              <a:t> Publisher Number</a:t>
            </a:r>
          </a:p>
          <a:p>
            <a:r>
              <a:rPr lang="en-US" baseline="0" dirty="0" smtClean="0"/>
              <a:t>	4 (</a:t>
            </a:r>
            <a:r>
              <a:rPr lang="en-US" baseline="0" dirty="0" err="1" smtClean="0"/>
              <a:t>Videorecording</a:t>
            </a:r>
            <a:r>
              <a:rPr lang="en-US" baseline="0" dirty="0" smtClean="0"/>
              <a:t> number) 2 (Note, added entry required)</a:t>
            </a:r>
          </a:p>
          <a:p>
            <a:r>
              <a:rPr lang="en-US" baseline="0" dirty="0" smtClean="0"/>
              <a:t>	$q Qualifying information: (disc 1) ; (disc 2) ; (set) ; (on label) ; (on container spine)</a:t>
            </a:r>
            <a:endParaRPr lang="en-US" dirty="0"/>
          </a:p>
        </p:txBody>
      </p:sp>
      <p:sp>
        <p:nvSpPr>
          <p:cNvPr id="4" name="Slide Number Placeholder 3"/>
          <p:cNvSpPr>
            <a:spLocks noGrp="1"/>
          </p:cNvSpPr>
          <p:nvPr>
            <p:ph type="sldNum" sz="quarter" idx="10"/>
          </p:nvPr>
        </p:nvSpPr>
        <p:spPr/>
        <p:txBody>
          <a:bodyPr/>
          <a:lstStyle/>
          <a:p>
            <a:fld id="{D445A4CC-CEFC-4ED5-ADB0-70CE3E6A3672}" type="slidenum">
              <a:rPr lang="en-US" smtClean="0"/>
              <a:pPr/>
              <a:t>8</a:t>
            </a:fld>
            <a:endParaRPr lang="en-US"/>
          </a:p>
        </p:txBody>
      </p:sp>
    </p:spTree>
    <p:extLst>
      <p:ext uri="{BB962C8B-B14F-4D97-AF65-F5344CB8AC3E}">
        <p14:creationId xmlns:p14="http://schemas.microsoft.com/office/powerpoint/2010/main" val="2608925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040: Cataloging Source</a:t>
            </a:r>
          </a:p>
          <a:p>
            <a:r>
              <a:rPr lang="en-US" dirty="0" smtClean="0"/>
              <a:t>	P</a:t>
            </a:r>
            <a:r>
              <a:rPr lang="en-US" baseline="0" dirty="0" smtClean="0"/>
              <a:t>referred order of subfields: a b e c d</a:t>
            </a:r>
            <a:endParaRPr lang="en-US" dirty="0" smtClean="0"/>
          </a:p>
          <a:p>
            <a:r>
              <a:rPr lang="en-US" dirty="0" smtClean="0"/>
              <a:t>041: Language Code</a:t>
            </a:r>
          </a:p>
          <a:p>
            <a:r>
              <a:rPr lang="en-US" dirty="0" smtClean="0"/>
              <a:t>	If Lang</a:t>
            </a:r>
            <a:r>
              <a:rPr lang="en-US" baseline="0" dirty="0" smtClean="0"/>
              <a:t> is coded </a:t>
            </a:r>
            <a:r>
              <a:rPr lang="en-US" baseline="0" dirty="0" err="1" smtClean="0"/>
              <a:t>zxx</a:t>
            </a:r>
            <a:r>
              <a:rPr lang="en-US" baseline="0" dirty="0" smtClean="0"/>
              <a:t> (No Linguistic Content), do not record a code in $a.  Otherwise, record the same code from Lang in $a.</a:t>
            </a:r>
          </a:p>
          <a:p>
            <a:r>
              <a:rPr lang="en-US" baseline="0" dirty="0" smtClean="0"/>
              <a:t>	Languages are recorded in the order of their predominance.  If predominance cannot be determined, record the codes in English alphabetic order.</a:t>
            </a:r>
          </a:p>
          <a:p>
            <a:r>
              <a:rPr lang="en-US" baseline="0" dirty="0" smtClean="0"/>
              <a:t>	If </a:t>
            </a:r>
            <a:r>
              <a:rPr lang="en-US" baseline="0" dirty="0" err="1" smtClean="0"/>
              <a:t>mul</a:t>
            </a:r>
            <a:r>
              <a:rPr lang="en-US" baseline="0" dirty="0" smtClean="0"/>
              <a:t> (Multiple Languages) is recorded in Lang (meaning that the item is multilingual and has no predominant language), then code for the language of the title.</a:t>
            </a:r>
          </a:p>
          <a:p>
            <a:r>
              <a:rPr lang="en-US" baseline="0" dirty="0" smtClean="0"/>
              <a:t>	For musical works, use $a when the work is printed or manuscript music.  For sound recordings, use $d.</a:t>
            </a:r>
          </a:p>
          <a:p>
            <a:r>
              <a:rPr lang="en-US" baseline="0" dirty="0" smtClean="0"/>
              <a:t>	For moving images, $a is used for spoken or sung languages, as well as sign language and the languages of accompanying sound.</a:t>
            </a:r>
          </a:p>
          <a:p>
            <a:r>
              <a:rPr lang="en-US" baseline="0" dirty="0" smtClean="0"/>
              <a:t>	For sound recordings, use $b for summaries or abstracts that are included in the accompanying material when they are not full translations of vocal works.</a:t>
            </a:r>
          </a:p>
          <a:p>
            <a:r>
              <a:rPr lang="en-US" baseline="0" dirty="0" smtClean="0"/>
              <a:t>	Use $e for librettos or other sung or spoken text, as long as the item isn’t covered by $g.</a:t>
            </a:r>
          </a:p>
          <a:p>
            <a:r>
              <a:rPr lang="en-US" baseline="0" dirty="0" smtClean="0"/>
              <a:t>	Use $f for the table of contents when it differs from the language of the text.</a:t>
            </a:r>
          </a:p>
          <a:p>
            <a:r>
              <a:rPr lang="en-US" baseline="0" dirty="0" smtClean="0"/>
              <a:t>	Use $g for codebooks, commentaries, manuals, prefaces, program notes, user instructions, etc.</a:t>
            </a:r>
          </a:p>
          <a:p>
            <a:r>
              <a:rPr lang="en-US" baseline="0" dirty="0" smtClean="0"/>
              <a:t>	For visual materials, use $g for all accompanying material, except for accompanying printed script or accompanying sound.</a:t>
            </a:r>
          </a:p>
          <a:p>
            <a:r>
              <a:rPr lang="en-US" baseline="0" dirty="0" smtClean="0"/>
              <a:t>	Do not use $j for the languages of the credits, packaging, or accompanying material.</a:t>
            </a:r>
          </a:p>
          <a:p>
            <a:r>
              <a:rPr lang="en-US" baseline="0" dirty="0" smtClean="0"/>
              <a:t>	Use $m for subsidiary materials other than librettos.</a:t>
            </a:r>
          </a:p>
          <a:p>
            <a:r>
              <a:rPr lang="en-US" baseline="0" dirty="0" smtClean="0"/>
              <a:t>	Use $n for printed text of the vocal/textual content of the work.</a:t>
            </a:r>
          </a:p>
          <a:p>
            <a:r>
              <a:rPr lang="en-US" baseline="0" dirty="0" smtClean="0"/>
              <a:t>	Use $2 for the source of the language code scheme used in the field.</a:t>
            </a:r>
            <a:endParaRPr lang="en-US" dirty="0" smtClean="0"/>
          </a:p>
          <a:p>
            <a:r>
              <a:rPr lang="en-US" dirty="0" smtClean="0"/>
              <a:t>043: Geographic Area Code</a:t>
            </a:r>
          </a:p>
          <a:p>
            <a:r>
              <a:rPr lang="en-US" dirty="0" smtClean="0"/>
              <a:t>	Each GAC has seven</a:t>
            </a:r>
            <a:r>
              <a:rPr lang="en-US" baseline="0" dirty="0" smtClean="0"/>
              <a:t> character positions, which use lowercase letters or hyphens, and all seven positions must be filled for validation.</a:t>
            </a:r>
          </a:p>
          <a:p>
            <a:r>
              <a:rPr lang="en-US" baseline="0" dirty="0" smtClean="0"/>
              <a:t>	Base your GAC on geographic names and/or subdivisions in the 6XX fields.</a:t>
            </a:r>
          </a:p>
          <a:p>
            <a:r>
              <a:rPr lang="en-US" baseline="0" dirty="0" smtClean="0"/>
              <a:t>	Enter codes in order of importance, usually the same order as the 6XX fields.</a:t>
            </a:r>
          </a:p>
          <a:p>
            <a:r>
              <a:rPr lang="en-US" baseline="0" dirty="0" smtClean="0"/>
              <a:t>	Don’t assign GACs for linguistic works.</a:t>
            </a:r>
          </a:p>
          <a:p>
            <a:r>
              <a:rPr lang="en-US" baseline="0" dirty="0" smtClean="0"/>
              <a:t>	http://www.loc.gov/marc/geoareas/gacs_code.html</a:t>
            </a:r>
          </a:p>
          <a:p>
            <a:r>
              <a:rPr lang="en-US" dirty="0" smtClean="0"/>
              <a:t>046: Special Coded Dates</a:t>
            </a:r>
          </a:p>
          <a:p>
            <a:r>
              <a:rPr lang="en-US" dirty="0" smtClean="0"/>
              <a:t>	Use for moving images when the date of production is different from the date of publication.</a:t>
            </a:r>
          </a:p>
          <a:p>
            <a:r>
              <a:rPr lang="en-US" dirty="0" smtClean="0"/>
              <a:t>047: Form of Musical Composition Code</a:t>
            </a:r>
          </a:p>
          <a:p>
            <a:r>
              <a:rPr lang="en-US" dirty="0" smtClean="0"/>
              <a:t>	http://www.oclc.org/bibformats/en/0xx/047.html</a:t>
            </a:r>
          </a:p>
          <a:p>
            <a:r>
              <a:rPr lang="en-US" dirty="0" smtClean="0"/>
              <a:t>048: Number of Musical Instruments or Voices</a:t>
            </a:r>
          </a:p>
          <a:p>
            <a:r>
              <a:rPr lang="en-US" dirty="0" smtClean="0"/>
              <a:t>	http://www.oclc.org/bibformats/en/0xx/048.html</a:t>
            </a:r>
            <a:endParaRPr lang="en-US" dirty="0"/>
          </a:p>
        </p:txBody>
      </p:sp>
      <p:sp>
        <p:nvSpPr>
          <p:cNvPr id="4" name="Slide Number Placeholder 3"/>
          <p:cNvSpPr>
            <a:spLocks noGrp="1"/>
          </p:cNvSpPr>
          <p:nvPr>
            <p:ph type="sldNum" sz="quarter" idx="10"/>
          </p:nvPr>
        </p:nvSpPr>
        <p:spPr/>
        <p:txBody>
          <a:bodyPr/>
          <a:lstStyle/>
          <a:p>
            <a:fld id="{D445A4CC-CEFC-4ED5-ADB0-70CE3E6A3672}" type="slidenum">
              <a:rPr lang="en-US" smtClean="0"/>
              <a:pPr/>
              <a:t>9</a:t>
            </a:fld>
            <a:endParaRPr lang="en-US"/>
          </a:p>
        </p:txBody>
      </p:sp>
    </p:spTree>
    <p:extLst>
      <p:ext uri="{BB962C8B-B14F-4D97-AF65-F5344CB8AC3E}">
        <p14:creationId xmlns:p14="http://schemas.microsoft.com/office/powerpoint/2010/main" val="1512777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D445A4CC-CEFC-4ED5-ADB0-70CE3E6A3672}" type="slidenum">
              <a:rPr lang="en-US" smtClean="0"/>
              <a:pPr/>
              <a:t>11</a:t>
            </a:fld>
            <a:endParaRPr lang="en-US"/>
          </a:p>
        </p:txBody>
      </p:sp>
    </p:spTree>
    <p:extLst>
      <p:ext uri="{BB962C8B-B14F-4D97-AF65-F5344CB8AC3E}">
        <p14:creationId xmlns:p14="http://schemas.microsoft.com/office/powerpoint/2010/main" val="1473707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 relationship designator AKA relator term (additional subfields for each</a:t>
            </a:r>
            <a:r>
              <a:rPr lang="en-US" baseline="0" dirty="0" smtClean="0"/>
              <a:t> term)</a:t>
            </a:r>
            <a:endParaRPr lang="en-US" dirty="0" smtClean="0"/>
          </a:p>
          <a:p>
            <a:r>
              <a:rPr lang="en-US" dirty="0" smtClean="0"/>
              <a:t>For</a:t>
            </a:r>
            <a:r>
              <a:rPr lang="en-US" baseline="0" dirty="0" smtClean="0"/>
              <a:t> multiple relationship designators, add in WEMI order.</a:t>
            </a:r>
            <a:endParaRPr lang="en-US" dirty="0" smtClean="0"/>
          </a:p>
          <a:p>
            <a:r>
              <a:rPr lang="en-US" dirty="0" smtClean="0"/>
              <a:t>“If none of the</a:t>
            </a:r>
            <a:r>
              <a:rPr lang="en-US" baseline="0" dirty="0" smtClean="0"/>
              <a:t> terms listed in appendix I is appropriate or sufficiently specific, use a term designating the nature of the relationship as concisely as possible.”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Filmmaker: “A person, family, or corporate body responsible for creating an independent or personal film.  A filmmaker is individually responsible for the conception and execution of all aspects of the film.”</a:t>
            </a:r>
            <a:endParaRPr lang="en-US" dirty="0" smtClean="0"/>
          </a:p>
        </p:txBody>
      </p:sp>
      <p:sp>
        <p:nvSpPr>
          <p:cNvPr id="4" name="Slide Number Placeholder 3"/>
          <p:cNvSpPr>
            <a:spLocks noGrp="1"/>
          </p:cNvSpPr>
          <p:nvPr>
            <p:ph type="sldNum" sz="quarter" idx="10"/>
          </p:nvPr>
        </p:nvSpPr>
        <p:spPr/>
        <p:txBody>
          <a:bodyPr/>
          <a:lstStyle/>
          <a:p>
            <a:fld id="{D445A4CC-CEFC-4ED5-ADB0-70CE3E6A3672}" type="slidenum">
              <a:rPr lang="en-US" smtClean="0"/>
              <a:pPr/>
              <a:t>12</a:t>
            </a:fld>
            <a:endParaRPr lang="en-US"/>
          </a:p>
        </p:txBody>
      </p:sp>
    </p:spTree>
    <p:extLst>
      <p:ext uri="{BB962C8B-B14F-4D97-AF65-F5344CB8AC3E}">
        <p14:creationId xmlns:p14="http://schemas.microsoft.com/office/powerpoint/2010/main" val="2342862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373B346-24BA-489A-9E51-0E3411F08F0F}" type="datetimeFigureOut">
              <a:rPr lang="en-US" smtClean="0"/>
              <a:pPr/>
              <a:t>2/3/2014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7DB6801-96EF-4D3C-A974-39D6B036CFC8}"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73B346-24BA-489A-9E51-0E3411F08F0F}" type="datetimeFigureOut">
              <a:rPr lang="en-US" smtClean="0"/>
              <a:pPr/>
              <a:t>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B6801-96EF-4D3C-A974-39D6B036CFC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97DB6801-96EF-4D3C-A974-39D6B036CFC8}"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73B346-24BA-489A-9E51-0E3411F08F0F}" type="datetimeFigureOut">
              <a:rPr lang="en-US" smtClean="0"/>
              <a:pPr/>
              <a:t>2/3/2014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373B346-24BA-489A-9E51-0E3411F08F0F}" type="datetimeFigureOut">
              <a:rPr lang="en-US" smtClean="0"/>
              <a:pPr/>
              <a:t>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97DB6801-96EF-4D3C-A974-39D6B036CFC8}"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7373B346-24BA-489A-9E51-0E3411F08F0F}" type="datetimeFigureOut">
              <a:rPr lang="en-US" smtClean="0"/>
              <a:pPr/>
              <a:t>2/3/2014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7DB6801-96EF-4D3C-A974-39D6B036CFC8}"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373B346-24BA-489A-9E51-0E3411F08F0F}" type="datetimeFigureOut">
              <a:rPr lang="en-US" smtClean="0"/>
              <a:pPr/>
              <a:t>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B6801-96EF-4D3C-A974-39D6B036CFC8}"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373B346-24BA-489A-9E51-0E3411F08F0F}" type="datetimeFigureOut">
              <a:rPr lang="en-US" smtClean="0"/>
              <a:pPr/>
              <a:t>2/3/2014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7DB6801-96EF-4D3C-A974-39D6B036CFC8}"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373B346-24BA-489A-9E51-0E3411F08F0F}" type="datetimeFigureOut">
              <a:rPr lang="en-US" smtClean="0"/>
              <a:pPr/>
              <a:t>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97DB6801-96EF-4D3C-A974-39D6B036CFC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373B346-24BA-489A-9E51-0E3411F08F0F}" type="datetimeFigureOut">
              <a:rPr lang="en-US" smtClean="0"/>
              <a:pPr/>
              <a:t>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7DB6801-96EF-4D3C-A974-39D6B036CFC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7DB6801-96EF-4D3C-A974-39D6B036CFC8}"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373B346-24BA-489A-9E51-0E3411F08F0F}" type="datetimeFigureOut">
              <a:rPr lang="en-US" smtClean="0"/>
              <a:pPr/>
              <a:t>2/3/2014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97DB6801-96EF-4D3C-A974-39D6B036CFC8}"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373B346-24BA-489A-9E51-0E3411F08F0F}" type="datetimeFigureOut">
              <a:rPr lang="en-US" smtClean="0"/>
              <a:pPr/>
              <a:t>2/3/2014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373B346-24BA-489A-9E51-0E3411F08F0F}" type="datetimeFigureOut">
              <a:rPr lang="en-US" smtClean="0"/>
              <a:pPr/>
              <a:t>2/3/2014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7DB6801-96EF-4D3C-A974-39D6B036CFC8}"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hyperlink" Target="https://lib.stanford.edu/node/8543" TargetMode="External"/><Relationship Id="rId2" Type="http://schemas.openxmlformats.org/officeDocument/2006/relationships/hyperlink" Target="http://www.oclc.org/bibformats/en.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95600"/>
            <a:ext cx="6400800" cy="2667000"/>
          </a:xfrm>
        </p:spPr>
        <p:txBody>
          <a:bodyPr>
            <a:noAutofit/>
          </a:bodyPr>
          <a:lstStyle/>
          <a:p>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Resource Description and Access:</a:t>
            </a:r>
          </a:p>
          <a:p>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A COBEC Workshop</a:t>
            </a:r>
          </a:p>
          <a:p>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January 31, 2014</a:t>
            </a:r>
          </a:p>
          <a:p>
            <a:endPar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Heather Battenberg</a:t>
            </a:r>
          </a:p>
          <a:p>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Heather.battenberg@bainbridge.edu</a:t>
            </a:r>
          </a:p>
          <a:p>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Bainbridge State College</a:t>
            </a:r>
          </a:p>
        </p:txBody>
      </p:sp>
      <p:sp>
        <p:nvSpPr>
          <p:cNvPr id="2" name="Title 1"/>
          <p:cNvSpPr>
            <a:spLocks noGrp="1"/>
          </p:cNvSpPr>
          <p:nvPr>
            <p:ph type="ctrTitle"/>
          </p:nvPr>
        </p:nvSpPr>
        <p:spPr/>
        <p:txBody>
          <a:bodyPr/>
          <a:lstStyle/>
          <a:p>
            <a:r>
              <a:rPr lang="en-US" dirty="0" smtClean="0"/>
              <a:t>Cataloging in RDA:</a:t>
            </a:r>
            <a:br>
              <a:rPr lang="en-US" dirty="0" smtClean="0"/>
            </a:br>
            <a:r>
              <a:rPr lang="en-US" dirty="0" smtClean="0"/>
              <a:t>Audio/Visual Materials</a:t>
            </a:r>
            <a:endParaRPr lang="en-US" dirty="0"/>
          </a:p>
        </p:txBody>
      </p:sp>
    </p:spTree>
    <p:extLst>
      <p:ext uri="{BB962C8B-B14F-4D97-AF65-F5344CB8AC3E}">
        <p14:creationId xmlns:p14="http://schemas.microsoft.com/office/powerpoint/2010/main" val="16648192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1xx</a:t>
            </a:r>
            <a:endParaRPr lang="en-US" dirty="0"/>
          </a:p>
        </p:txBody>
      </p:sp>
      <p:sp>
        <p:nvSpPr>
          <p:cNvPr id="3" name="Title 2"/>
          <p:cNvSpPr>
            <a:spLocks noGrp="1"/>
          </p:cNvSpPr>
          <p:nvPr>
            <p:ph type="title"/>
          </p:nvPr>
        </p:nvSpPr>
        <p:spPr/>
        <p:txBody>
          <a:bodyPr/>
          <a:lstStyle/>
          <a:p>
            <a:r>
              <a:rPr lang="en-US" dirty="0" smtClean="0"/>
              <a:t>Main Entries</a:t>
            </a:r>
            <a:endParaRPr lang="en-US" dirty="0"/>
          </a:p>
        </p:txBody>
      </p:sp>
    </p:spTree>
    <p:extLst>
      <p:ext uri="{BB962C8B-B14F-4D97-AF65-F5344CB8AC3E}">
        <p14:creationId xmlns:p14="http://schemas.microsoft.com/office/powerpoint/2010/main" val="3653212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100, 110, 111 – Authorized Access Point</a:t>
            </a:r>
            <a:endParaRPr lang="en-US" dirty="0"/>
          </a:p>
        </p:txBody>
      </p:sp>
      <p:sp>
        <p:nvSpPr>
          <p:cNvPr id="3" name="Content Placeholder 2"/>
          <p:cNvSpPr>
            <a:spLocks noGrp="1"/>
          </p:cNvSpPr>
          <p:nvPr>
            <p:ph sz="quarter" idx="1"/>
          </p:nvPr>
        </p:nvSpPr>
        <p:spPr>
          <a:xfrm>
            <a:off x="152400" y="1524000"/>
            <a:ext cx="8839200" cy="4876800"/>
          </a:xfrm>
        </p:spPr>
        <p:txBody>
          <a:bodyPr>
            <a:normAutofit/>
          </a:bodyPr>
          <a:lstStyle/>
          <a:p>
            <a:r>
              <a:rPr lang="en-US" sz="1600" dirty="0" smtClean="0"/>
              <a:t>6.27.1.2 – Works Created by One Person, Family, or Corporate Body</a:t>
            </a:r>
          </a:p>
          <a:p>
            <a:pPr lvl="1"/>
            <a:r>
              <a:rPr lang="en-US" sz="1400" dirty="0" smtClean="0"/>
              <a:t>Construct the authorized access point representing the work by combining (in this order):</a:t>
            </a:r>
          </a:p>
          <a:p>
            <a:pPr lvl="2"/>
            <a:r>
              <a:rPr lang="en-US" sz="1200" dirty="0" smtClean="0"/>
              <a:t>The authorized access point representing that person, family, or corporate body, formulated according to the guidelines and instructions given under </a:t>
            </a:r>
            <a:r>
              <a:rPr lang="en-US" sz="1200" b="1" dirty="0" smtClean="0"/>
              <a:t>9.19.1</a:t>
            </a:r>
            <a:r>
              <a:rPr lang="en-US" sz="1200" dirty="0" smtClean="0"/>
              <a:t> for persons, </a:t>
            </a:r>
            <a:r>
              <a:rPr lang="en-US" sz="1200" b="1" dirty="0" smtClean="0"/>
              <a:t>10.10.1</a:t>
            </a:r>
            <a:r>
              <a:rPr lang="en-US" sz="1200" dirty="0" smtClean="0"/>
              <a:t> for families, or </a:t>
            </a:r>
            <a:r>
              <a:rPr lang="en-US" sz="1200" b="1" dirty="0" smtClean="0"/>
              <a:t>11.13.1</a:t>
            </a:r>
            <a:r>
              <a:rPr lang="en-US" sz="1200" dirty="0" smtClean="0"/>
              <a:t> for corporate bodies, as applicable</a:t>
            </a:r>
          </a:p>
          <a:p>
            <a:pPr lvl="2"/>
            <a:r>
              <a:rPr lang="en-US" sz="1200" dirty="0" smtClean="0"/>
              <a:t>The preferred title for the work, formulated according to the instructions given under </a:t>
            </a:r>
            <a:r>
              <a:rPr lang="en-US" sz="1200" b="1" dirty="0" smtClean="0"/>
              <a:t>6.2.2</a:t>
            </a:r>
            <a:endParaRPr lang="en-US" sz="1200" dirty="0" smtClean="0"/>
          </a:p>
          <a:p>
            <a:pPr lvl="3"/>
            <a:r>
              <a:rPr lang="en-US" sz="1100" dirty="0" smtClean="0">
                <a:solidFill>
                  <a:srgbClr val="FF0000"/>
                </a:solidFill>
              </a:rPr>
              <a:t>110;2_; </a:t>
            </a:r>
            <a:r>
              <a:rPr lang="en-US" sz="1100" dirty="0" smtClean="0">
                <a:solidFill>
                  <a:srgbClr val="FF0000"/>
                </a:solidFill>
              </a:rPr>
              <a:t>$a Coldplay (Musical group). $t Parachutes</a:t>
            </a:r>
          </a:p>
          <a:p>
            <a:r>
              <a:rPr lang="en-US" sz="1600" dirty="0" smtClean="0"/>
              <a:t>6.27.1.3 – Collaborative Works</a:t>
            </a:r>
          </a:p>
          <a:p>
            <a:pPr lvl="1"/>
            <a:r>
              <a:rPr lang="en-US" sz="1400" dirty="0" smtClean="0"/>
              <a:t>Construct the authorized access point representing the work by combining (in this order):</a:t>
            </a:r>
          </a:p>
          <a:p>
            <a:pPr lvl="2"/>
            <a:r>
              <a:rPr lang="en-US" sz="1200" dirty="0" smtClean="0"/>
              <a:t>The authorized access point representing the person, family, or corporate body with principal responsibility for the work, formulated according to the guidelines and instructions given under </a:t>
            </a:r>
            <a:r>
              <a:rPr lang="en-US" sz="1200" b="1" dirty="0" smtClean="0"/>
              <a:t>9.19.1</a:t>
            </a:r>
            <a:r>
              <a:rPr lang="en-US" sz="1200" dirty="0" smtClean="0"/>
              <a:t>, etc.</a:t>
            </a:r>
          </a:p>
          <a:p>
            <a:pPr lvl="2"/>
            <a:r>
              <a:rPr lang="en-US" sz="1200" dirty="0" smtClean="0"/>
              <a:t>The preferred title for the work, formulated according to the instructions given under </a:t>
            </a:r>
            <a:r>
              <a:rPr lang="en-US" sz="1200" b="1" dirty="0" smtClean="0"/>
              <a:t>6.2.2</a:t>
            </a:r>
            <a:endParaRPr lang="en-US" sz="1200" dirty="0" smtClean="0"/>
          </a:p>
          <a:p>
            <a:pPr lvl="3"/>
            <a:r>
              <a:rPr lang="en-US" sz="1100" dirty="0" smtClean="0">
                <a:solidFill>
                  <a:srgbClr val="FF0000"/>
                </a:solidFill>
              </a:rPr>
              <a:t>100;1_; </a:t>
            </a:r>
            <a:r>
              <a:rPr lang="en-US" sz="1100" dirty="0" smtClean="0">
                <a:solidFill>
                  <a:srgbClr val="FF0000"/>
                </a:solidFill>
              </a:rPr>
              <a:t>$a Bishop, Henry R. $q (Henry Rowley), $d 1786-1855. $t Faustus</a:t>
            </a:r>
          </a:p>
          <a:p>
            <a:pPr lvl="4"/>
            <a:r>
              <a:rPr lang="en-US" sz="1050" i="1" dirty="0" smtClean="0"/>
              <a:t>Resource described</a:t>
            </a:r>
            <a:r>
              <a:rPr lang="en-US" sz="1050" dirty="0" smtClean="0"/>
              <a:t>: Faustus : a musical romance / composed by T. Cooke, Charles E. Horn, and Henry R. Bishop</a:t>
            </a:r>
          </a:p>
          <a:p>
            <a:pPr lvl="5"/>
            <a:r>
              <a:rPr lang="en-US" sz="1000" i="1" dirty="0" smtClean="0"/>
              <a:t>Bishop’s name is given typographic prominence, appearing in all uppercase letters and in a larger and different typeface from that of the others</a:t>
            </a:r>
          </a:p>
          <a:p>
            <a:pPr lvl="1"/>
            <a:r>
              <a:rPr lang="en-US" sz="1400" i="1" dirty="0" smtClean="0"/>
              <a:t>Exceptions (Motion pictures, etc.)</a:t>
            </a:r>
          </a:p>
          <a:p>
            <a:pPr lvl="2"/>
            <a:r>
              <a:rPr lang="en-US" sz="1200" dirty="0" smtClean="0"/>
              <a:t>For motion pictures, videos, video games, etc., construct the authorized access point representing the work using the preferred title for the work, formulated according to the instructions given under </a:t>
            </a:r>
            <a:r>
              <a:rPr lang="en-US" sz="1200" b="1" dirty="0" smtClean="0"/>
              <a:t>6.2.2</a:t>
            </a:r>
            <a:r>
              <a:rPr lang="en-US" sz="1200" dirty="0" smtClean="0"/>
              <a:t>.</a:t>
            </a:r>
          </a:p>
          <a:p>
            <a:pPr lvl="3"/>
            <a:r>
              <a:rPr lang="en-US" sz="1100" dirty="0" smtClean="0">
                <a:solidFill>
                  <a:srgbClr val="FF0000"/>
                </a:solidFill>
              </a:rPr>
              <a:t>130;0_; </a:t>
            </a:r>
            <a:r>
              <a:rPr lang="en-US" sz="1100" dirty="0" smtClean="0">
                <a:solidFill>
                  <a:srgbClr val="FF0000"/>
                </a:solidFill>
              </a:rPr>
              <a:t>$a Gunner palace</a:t>
            </a:r>
          </a:p>
          <a:p>
            <a:pPr lvl="4"/>
            <a:r>
              <a:rPr lang="en-US" sz="1050" i="1" dirty="0" smtClean="0"/>
              <a:t>Resource described</a:t>
            </a:r>
            <a:r>
              <a:rPr lang="en-US" sz="1050" dirty="0" smtClean="0"/>
              <a:t>: Gunner palace / Palm Pictures presents a </a:t>
            </a:r>
            <a:r>
              <a:rPr lang="en-US" sz="1050" dirty="0" err="1" smtClean="0"/>
              <a:t>Nomados</a:t>
            </a:r>
            <a:r>
              <a:rPr lang="en-US" sz="1050" dirty="0" smtClean="0"/>
              <a:t> film ; produced, written, and directed by Michael Tucker and Petra </a:t>
            </a:r>
            <a:r>
              <a:rPr lang="en-US" sz="1050" dirty="0" err="1" smtClean="0"/>
              <a:t>Epperlein</a:t>
            </a:r>
            <a:endParaRPr lang="en-US" sz="1050" i="1" dirty="0" smtClean="0"/>
          </a:p>
        </p:txBody>
      </p:sp>
    </p:spTree>
    <p:extLst>
      <p:ext uri="{BB962C8B-B14F-4D97-AF65-F5344CB8AC3E}">
        <p14:creationId xmlns:p14="http://schemas.microsoft.com/office/powerpoint/2010/main" val="3032335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100, 110, 111 – Authorized Access Point</a:t>
            </a:r>
            <a:endParaRPr lang="en-US" dirty="0"/>
          </a:p>
        </p:txBody>
      </p:sp>
      <p:sp>
        <p:nvSpPr>
          <p:cNvPr id="5" name="Content Placeholder 4"/>
          <p:cNvSpPr>
            <a:spLocks noGrp="1"/>
          </p:cNvSpPr>
          <p:nvPr>
            <p:ph sz="quarter" idx="1"/>
          </p:nvPr>
        </p:nvSpPr>
        <p:spPr>
          <a:xfrm>
            <a:off x="152400" y="1527048"/>
            <a:ext cx="8839200" cy="4873752"/>
          </a:xfrm>
        </p:spPr>
        <p:txBody>
          <a:bodyPr>
            <a:normAutofit/>
          </a:bodyPr>
          <a:lstStyle/>
          <a:p>
            <a:r>
              <a:rPr lang="en-US" sz="2000" dirty="0" smtClean="0"/>
              <a:t>18.5 – Relationship Designator</a:t>
            </a:r>
          </a:p>
          <a:p>
            <a:pPr lvl="1"/>
            <a:r>
              <a:rPr lang="en-US" sz="1800" dirty="0" smtClean="0"/>
              <a:t>18.5.1.1 – Scope</a:t>
            </a:r>
          </a:p>
          <a:p>
            <a:pPr lvl="2"/>
            <a:r>
              <a:rPr lang="en-US" sz="1600" dirty="0" smtClean="0"/>
              <a:t>“A </a:t>
            </a:r>
            <a:r>
              <a:rPr lang="en-US" sz="1600" i="1" dirty="0" smtClean="0"/>
              <a:t>relationship designator</a:t>
            </a:r>
            <a:r>
              <a:rPr lang="en-US" sz="1600" dirty="0" smtClean="0"/>
              <a:t> is a designator that indicates the nature of the relationship between a resource and a person, family, or corporate body associated with that resource represented by an authorized access point and/or identifier.”</a:t>
            </a:r>
          </a:p>
          <a:p>
            <a:pPr lvl="1"/>
            <a:r>
              <a:rPr lang="en-US" sz="1800" dirty="0" smtClean="0"/>
              <a:t>18.5.1.3 – Recording Relationship Designators</a:t>
            </a:r>
          </a:p>
          <a:p>
            <a:pPr lvl="2"/>
            <a:r>
              <a:rPr lang="en-US" sz="1600" dirty="0" smtClean="0"/>
              <a:t>“Record one or more appropriate terms from the list in appendix </a:t>
            </a:r>
            <a:r>
              <a:rPr lang="en-US" sz="1600" b="1" dirty="0" smtClean="0"/>
              <a:t>I</a:t>
            </a:r>
            <a:r>
              <a:rPr lang="en-US" sz="1600" dirty="0" smtClean="0"/>
              <a:t> with an identifier and/or authorized access point representing the person, family, or corporate body to indicate the nature of the relationship more specifically than is indicated by the defined scope of the relationship element itself.”</a:t>
            </a:r>
          </a:p>
          <a:p>
            <a:pPr lvl="3"/>
            <a:r>
              <a:rPr lang="en-US" sz="1600" dirty="0" smtClean="0"/>
              <a:t>100 ($e)</a:t>
            </a:r>
          </a:p>
          <a:p>
            <a:pPr lvl="4"/>
            <a:r>
              <a:rPr lang="en-US" sz="1400" dirty="0" smtClean="0">
                <a:solidFill>
                  <a:srgbClr val="FF0000"/>
                </a:solidFill>
              </a:rPr>
              <a:t>100;#_; $a …, </a:t>
            </a:r>
            <a:r>
              <a:rPr lang="en-US" sz="1400" dirty="0" smtClean="0">
                <a:solidFill>
                  <a:srgbClr val="FF0000"/>
                </a:solidFill>
              </a:rPr>
              <a:t>$e </a:t>
            </a:r>
            <a:r>
              <a:rPr lang="en-US" sz="1400" dirty="0" smtClean="0">
                <a:solidFill>
                  <a:srgbClr val="FF0000"/>
                </a:solidFill>
              </a:rPr>
              <a:t>author.</a:t>
            </a:r>
            <a:endParaRPr lang="en-US" sz="1400" dirty="0" smtClean="0">
              <a:solidFill>
                <a:srgbClr val="FF0000"/>
              </a:solidFill>
            </a:endParaRPr>
          </a:p>
          <a:p>
            <a:pPr lvl="4"/>
            <a:r>
              <a:rPr lang="en-US" sz="1400" dirty="0" smtClean="0">
                <a:solidFill>
                  <a:srgbClr val="FF0000"/>
                </a:solidFill>
              </a:rPr>
              <a:t>100;#_; $a …, </a:t>
            </a:r>
            <a:r>
              <a:rPr lang="en-US" sz="1400" dirty="0" smtClean="0">
                <a:solidFill>
                  <a:srgbClr val="FF0000"/>
                </a:solidFill>
              </a:rPr>
              <a:t>$e </a:t>
            </a:r>
            <a:r>
              <a:rPr lang="en-US" sz="1400" dirty="0" smtClean="0">
                <a:solidFill>
                  <a:srgbClr val="FF0000"/>
                </a:solidFill>
              </a:rPr>
              <a:t>composer (expression)</a:t>
            </a:r>
            <a:endParaRPr lang="en-US" sz="1400" dirty="0" smtClean="0">
              <a:solidFill>
                <a:srgbClr val="FF0000"/>
              </a:solidFill>
            </a:endParaRPr>
          </a:p>
          <a:p>
            <a:pPr lvl="4"/>
            <a:r>
              <a:rPr lang="en-US" sz="1400" dirty="0" smtClean="0">
                <a:solidFill>
                  <a:srgbClr val="FF0000"/>
                </a:solidFill>
              </a:rPr>
              <a:t>100;#_; $a …, </a:t>
            </a:r>
            <a:r>
              <a:rPr lang="en-US" sz="1400" dirty="0" smtClean="0">
                <a:solidFill>
                  <a:srgbClr val="FF0000"/>
                </a:solidFill>
              </a:rPr>
              <a:t>$e </a:t>
            </a:r>
            <a:r>
              <a:rPr lang="en-US" sz="1400" dirty="0" smtClean="0">
                <a:solidFill>
                  <a:srgbClr val="FF0000"/>
                </a:solidFill>
              </a:rPr>
              <a:t>filmmaker.</a:t>
            </a:r>
          </a:p>
          <a:p>
            <a:pPr lvl="4"/>
            <a:r>
              <a:rPr lang="en-US" sz="1400" dirty="0" smtClean="0">
                <a:solidFill>
                  <a:srgbClr val="FF0000"/>
                </a:solidFill>
              </a:rPr>
              <a:t>100;#_; $a …, $e singer.</a:t>
            </a:r>
            <a:endParaRPr lang="en-US" sz="1400" dirty="0" smtClean="0">
              <a:solidFill>
                <a:srgbClr val="FF0000"/>
              </a:solidFill>
            </a:endParaRPr>
          </a:p>
          <a:p>
            <a:pPr lvl="3"/>
            <a:r>
              <a:rPr lang="en-US" sz="1600" dirty="0" smtClean="0"/>
              <a:t>110 ($e)</a:t>
            </a:r>
          </a:p>
          <a:p>
            <a:pPr lvl="3"/>
            <a:r>
              <a:rPr lang="en-US" sz="1600" dirty="0" smtClean="0"/>
              <a:t>111 ($j)</a:t>
            </a:r>
            <a:endParaRPr lang="en-US" sz="1600" dirty="0"/>
          </a:p>
        </p:txBody>
      </p:sp>
    </p:spTree>
    <p:extLst>
      <p:ext uri="{BB962C8B-B14F-4D97-AF65-F5344CB8AC3E}">
        <p14:creationId xmlns:p14="http://schemas.microsoft.com/office/powerpoint/2010/main" val="102676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130 – Preferred Title</a:t>
            </a:r>
            <a:endParaRPr lang="en-US" dirty="0"/>
          </a:p>
        </p:txBody>
      </p:sp>
      <p:sp>
        <p:nvSpPr>
          <p:cNvPr id="3" name="Content Placeholder 2"/>
          <p:cNvSpPr>
            <a:spLocks noGrp="1"/>
          </p:cNvSpPr>
          <p:nvPr>
            <p:ph sz="quarter" idx="1"/>
          </p:nvPr>
        </p:nvSpPr>
        <p:spPr>
          <a:xfrm>
            <a:off x="152400" y="1447800"/>
            <a:ext cx="8839200" cy="4953000"/>
          </a:xfrm>
        </p:spPr>
        <p:txBody>
          <a:bodyPr>
            <a:noAutofit/>
          </a:bodyPr>
          <a:lstStyle/>
          <a:p>
            <a:r>
              <a:rPr lang="en-US" dirty="0" smtClean="0"/>
              <a:t>6.2.2 – Preferred Title for the Work</a:t>
            </a:r>
          </a:p>
          <a:p>
            <a:pPr lvl="1"/>
            <a:r>
              <a:rPr lang="en-US" sz="2400" dirty="0" smtClean="0"/>
              <a:t>6.2.2.1 – Scope</a:t>
            </a:r>
          </a:p>
          <a:p>
            <a:pPr lvl="2"/>
            <a:r>
              <a:rPr lang="en-US" dirty="0" smtClean="0"/>
              <a:t>“The </a:t>
            </a:r>
            <a:r>
              <a:rPr lang="en-US" b="1" i="1" dirty="0" smtClean="0">
                <a:solidFill>
                  <a:srgbClr val="FF0000"/>
                </a:solidFill>
              </a:rPr>
              <a:t>preferred title</a:t>
            </a:r>
            <a:r>
              <a:rPr lang="en-US" b="1" i="1" dirty="0" smtClean="0"/>
              <a:t> for the work</a:t>
            </a:r>
            <a:r>
              <a:rPr lang="en-US" dirty="0" smtClean="0"/>
              <a:t> is the title or form of title chosen as the basis for the authorized access point representing that work.”</a:t>
            </a:r>
          </a:p>
          <a:p>
            <a:pPr lvl="1"/>
            <a:r>
              <a:rPr lang="en-US" sz="2400" dirty="0" smtClean="0"/>
              <a:t>6.2.2.2 – Sources of Information</a:t>
            </a:r>
          </a:p>
          <a:p>
            <a:pPr lvl="2"/>
            <a:r>
              <a:rPr lang="en-US" dirty="0" smtClean="0"/>
              <a:t>For a work created after 1500 . . .</a:t>
            </a:r>
          </a:p>
          <a:p>
            <a:pPr lvl="3"/>
            <a:r>
              <a:rPr lang="en-US" sz="1800" dirty="0" smtClean="0"/>
              <a:t>Resources embodying the work or reference sources</a:t>
            </a:r>
          </a:p>
          <a:p>
            <a:pPr lvl="4"/>
            <a:r>
              <a:rPr lang="en-US" sz="1600" dirty="0" smtClean="0">
                <a:solidFill>
                  <a:srgbClr val="FF0000"/>
                </a:solidFill>
              </a:rPr>
              <a:t>130;0_; </a:t>
            </a:r>
            <a:r>
              <a:rPr lang="en-US" sz="1600" dirty="0" smtClean="0">
                <a:solidFill>
                  <a:srgbClr val="FF0000"/>
                </a:solidFill>
              </a:rPr>
              <a:t>$a Hamlet</a:t>
            </a:r>
          </a:p>
          <a:p>
            <a:pPr lvl="5"/>
            <a:r>
              <a:rPr lang="en-US" sz="1400" i="1" dirty="0" smtClean="0"/>
              <a:t>Preferred title for work by Shakespeare first published under the title</a:t>
            </a:r>
            <a:r>
              <a:rPr lang="en-US" sz="1400" dirty="0" smtClean="0"/>
              <a:t>: The </a:t>
            </a:r>
            <a:r>
              <a:rPr lang="en-US" sz="1400" dirty="0" err="1" smtClean="0"/>
              <a:t>tragicall</a:t>
            </a:r>
            <a:r>
              <a:rPr lang="en-US" sz="1400" dirty="0" smtClean="0"/>
              <a:t> </a:t>
            </a:r>
            <a:r>
              <a:rPr lang="en-US" sz="1400" dirty="0" err="1" smtClean="0"/>
              <a:t>historie</a:t>
            </a:r>
            <a:r>
              <a:rPr lang="en-US" sz="1400" dirty="0" smtClean="0"/>
              <a:t> of Hamlet, Prince of </a:t>
            </a:r>
            <a:r>
              <a:rPr lang="en-US" sz="1400" dirty="0" err="1" smtClean="0"/>
              <a:t>Denmarke</a:t>
            </a:r>
            <a:endParaRPr lang="en-US" sz="1400" i="1" dirty="0" smtClean="0"/>
          </a:p>
          <a:p>
            <a:pPr lvl="2"/>
            <a:r>
              <a:rPr lang="en-US" dirty="0" smtClean="0"/>
              <a:t>For a work created before 1501 . . .</a:t>
            </a:r>
          </a:p>
          <a:p>
            <a:pPr lvl="3"/>
            <a:r>
              <a:rPr lang="en-US" sz="1800" dirty="0" smtClean="0"/>
              <a:t>Reference sources, modern editions, early editions, manuscript copies</a:t>
            </a:r>
          </a:p>
          <a:p>
            <a:pPr lvl="4"/>
            <a:r>
              <a:rPr lang="en-US" sz="1600" dirty="0" smtClean="0">
                <a:solidFill>
                  <a:srgbClr val="FF0000"/>
                </a:solidFill>
              </a:rPr>
              <a:t>130;0_; </a:t>
            </a:r>
            <a:r>
              <a:rPr lang="en-US" sz="1600" dirty="0" smtClean="0">
                <a:solidFill>
                  <a:srgbClr val="FF0000"/>
                </a:solidFill>
              </a:rPr>
              <a:t>$a Beowulf</a:t>
            </a:r>
          </a:p>
        </p:txBody>
      </p:sp>
    </p:spTree>
    <p:extLst>
      <p:ext uri="{BB962C8B-B14F-4D97-AF65-F5344CB8AC3E}">
        <p14:creationId xmlns:p14="http://schemas.microsoft.com/office/powerpoint/2010/main" val="18143492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130 – Preferred Title</a:t>
            </a:r>
            <a:endParaRPr lang="en-US" dirty="0"/>
          </a:p>
        </p:txBody>
      </p:sp>
      <p:sp>
        <p:nvSpPr>
          <p:cNvPr id="3" name="Content Placeholder 2"/>
          <p:cNvSpPr>
            <a:spLocks noGrp="1"/>
          </p:cNvSpPr>
          <p:nvPr>
            <p:ph sz="quarter" idx="1"/>
          </p:nvPr>
        </p:nvSpPr>
        <p:spPr>
          <a:xfrm>
            <a:off x="152400" y="1447800"/>
            <a:ext cx="8839200" cy="4953000"/>
          </a:xfrm>
        </p:spPr>
        <p:txBody>
          <a:bodyPr>
            <a:normAutofit/>
          </a:bodyPr>
          <a:lstStyle/>
          <a:p>
            <a:r>
              <a:rPr lang="en-US" sz="1800" dirty="0" smtClean="0"/>
              <a:t>6.3 </a:t>
            </a:r>
            <a:r>
              <a:rPr lang="en-US" sz="1800" dirty="0"/>
              <a:t>– Form of </a:t>
            </a:r>
            <a:r>
              <a:rPr lang="en-US" sz="1800" dirty="0" smtClean="0"/>
              <a:t>Work</a:t>
            </a:r>
          </a:p>
          <a:p>
            <a:pPr lvl="1"/>
            <a:r>
              <a:rPr lang="en-US" sz="1600" dirty="0" smtClean="0"/>
              <a:t>6.3.1.1 – Scope</a:t>
            </a:r>
          </a:p>
          <a:p>
            <a:pPr lvl="2"/>
            <a:r>
              <a:rPr lang="en-US" sz="1400" dirty="0" smtClean="0"/>
              <a:t>“</a:t>
            </a:r>
            <a:r>
              <a:rPr lang="en-US" sz="1400" b="1" i="1" dirty="0" smtClean="0"/>
              <a:t>Form of work</a:t>
            </a:r>
            <a:r>
              <a:rPr lang="en-US" sz="1400" dirty="0" smtClean="0"/>
              <a:t> is a class or genre to which a work belongs.”</a:t>
            </a:r>
          </a:p>
          <a:p>
            <a:pPr lvl="3"/>
            <a:r>
              <a:rPr lang="en-US" sz="1200" dirty="0" smtClean="0">
                <a:solidFill>
                  <a:srgbClr val="FF0000"/>
                </a:solidFill>
              </a:rPr>
              <a:t>130;0_; </a:t>
            </a:r>
            <a:r>
              <a:rPr lang="en-US" sz="1200" dirty="0">
                <a:solidFill>
                  <a:srgbClr val="FF0000"/>
                </a:solidFill>
              </a:rPr>
              <a:t>$a War of the worlds (Motion picture)</a:t>
            </a:r>
          </a:p>
          <a:p>
            <a:pPr lvl="3"/>
            <a:r>
              <a:rPr lang="en-US" sz="1200" dirty="0" smtClean="0">
                <a:solidFill>
                  <a:srgbClr val="FF0000"/>
                </a:solidFill>
              </a:rPr>
              <a:t>130;0_; </a:t>
            </a:r>
            <a:r>
              <a:rPr lang="en-US" sz="1200" dirty="0">
                <a:solidFill>
                  <a:srgbClr val="FF0000"/>
                </a:solidFill>
              </a:rPr>
              <a:t>$a War of the worlds (Radio program)</a:t>
            </a:r>
          </a:p>
          <a:p>
            <a:pPr lvl="3"/>
            <a:r>
              <a:rPr lang="en-US" sz="1200" dirty="0" smtClean="0">
                <a:solidFill>
                  <a:srgbClr val="FF0000"/>
                </a:solidFill>
              </a:rPr>
              <a:t>130;0_; </a:t>
            </a:r>
            <a:r>
              <a:rPr lang="en-US" sz="1200" dirty="0">
                <a:solidFill>
                  <a:srgbClr val="FF0000"/>
                </a:solidFill>
              </a:rPr>
              <a:t>$a War of the worlds (Television program</a:t>
            </a:r>
            <a:r>
              <a:rPr lang="en-US" sz="1200" dirty="0" smtClean="0">
                <a:solidFill>
                  <a:srgbClr val="FF0000"/>
                </a:solidFill>
              </a:rPr>
              <a:t>)</a:t>
            </a:r>
            <a:endParaRPr lang="en-US" sz="1200" dirty="0"/>
          </a:p>
          <a:p>
            <a:r>
              <a:rPr lang="en-US" sz="1800" dirty="0"/>
              <a:t>6.4 – Date of Work</a:t>
            </a:r>
          </a:p>
          <a:p>
            <a:pPr lvl="1"/>
            <a:r>
              <a:rPr lang="en-US" sz="1600" dirty="0"/>
              <a:t>6.4.1.1 – Scope</a:t>
            </a:r>
          </a:p>
          <a:p>
            <a:pPr lvl="2"/>
            <a:r>
              <a:rPr lang="en-US" sz="1400" dirty="0"/>
              <a:t>“</a:t>
            </a:r>
            <a:r>
              <a:rPr lang="en-US" sz="1400" b="1" i="1" dirty="0"/>
              <a:t>Date of work</a:t>
            </a:r>
            <a:r>
              <a:rPr lang="en-US" sz="1400" dirty="0"/>
              <a:t> is the earliest date associated with a work.”</a:t>
            </a:r>
          </a:p>
          <a:p>
            <a:pPr lvl="3"/>
            <a:r>
              <a:rPr lang="en-US" sz="1200" dirty="0"/>
              <a:t>When the work was created or first published or released</a:t>
            </a:r>
          </a:p>
          <a:p>
            <a:pPr lvl="1"/>
            <a:r>
              <a:rPr lang="en-US" sz="1600" dirty="0"/>
              <a:t>6.4.1.3 – Recording Date of Work</a:t>
            </a:r>
          </a:p>
          <a:p>
            <a:pPr lvl="2"/>
            <a:r>
              <a:rPr lang="en-US" sz="1400" dirty="0"/>
              <a:t>“Record dates in terms of the calendar preferred by the agency creating the date . . . by giving the year or years alone.”</a:t>
            </a:r>
          </a:p>
          <a:p>
            <a:pPr lvl="3"/>
            <a:r>
              <a:rPr lang="en-US" sz="1200" dirty="0" smtClean="0">
                <a:solidFill>
                  <a:srgbClr val="FF0000"/>
                </a:solidFill>
              </a:rPr>
              <a:t>130;0_; </a:t>
            </a:r>
            <a:r>
              <a:rPr lang="en-US" sz="1200" dirty="0">
                <a:solidFill>
                  <a:srgbClr val="FF0000"/>
                </a:solidFill>
              </a:rPr>
              <a:t>$a Ocean’s eleven (Motion picture : 1960)</a:t>
            </a:r>
          </a:p>
          <a:p>
            <a:pPr lvl="4"/>
            <a:r>
              <a:rPr lang="en-US" sz="1100" i="1" dirty="0"/>
              <a:t>Date of release of a motion picture titled </a:t>
            </a:r>
            <a:r>
              <a:rPr lang="en-US" sz="1100" dirty="0"/>
              <a:t>Ocean’s eleven</a:t>
            </a:r>
          </a:p>
          <a:p>
            <a:pPr lvl="3"/>
            <a:r>
              <a:rPr lang="en-US" sz="1200" dirty="0" smtClean="0">
                <a:solidFill>
                  <a:srgbClr val="FF0000"/>
                </a:solidFill>
              </a:rPr>
              <a:t>130;0_; </a:t>
            </a:r>
            <a:r>
              <a:rPr lang="en-US" sz="1200" dirty="0">
                <a:solidFill>
                  <a:srgbClr val="FF0000"/>
                </a:solidFill>
              </a:rPr>
              <a:t>$a Ocean’s eleven (Motion picture : 2001)</a:t>
            </a:r>
          </a:p>
          <a:p>
            <a:pPr lvl="4"/>
            <a:r>
              <a:rPr lang="en-US" sz="1100" i="1" dirty="0"/>
              <a:t>Date of release of another motion picture titled</a:t>
            </a:r>
            <a:r>
              <a:rPr lang="en-US" sz="1100" dirty="0"/>
              <a:t> Ocean’s eleven</a:t>
            </a:r>
          </a:p>
          <a:p>
            <a:pPr lvl="3"/>
            <a:r>
              <a:rPr lang="en-US" sz="1200" dirty="0" smtClean="0">
                <a:solidFill>
                  <a:srgbClr val="FF0000"/>
                </a:solidFill>
              </a:rPr>
              <a:t>130;0_; </a:t>
            </a:r>
            <a:r>
              <a:rPr lang="en-US" sz="1200" dirty="0">
                <a:solidFill>
                  <a:srgbClr val="FF0000"/>
                </a:solidFill>
              </a:rPr>
              <a:t>$a Paris is burning (Motion picture : 1987-1989)</a:t>
            </a:r>
          </a:p>
          <a:p>
            <a:pPr lvl="4"/>
            <a:r>
              <a:rPr lang="en-US" sz="1100" i="1" dirty="0"/>
              <a:t>Date of creation of the motion picture </a:t>
            </a:r>
            <a:r>
              <a:rPr lang="en-US" sz="1100" dirty="0"/>
              <a:t>Paris is burning</a:t>
            </a:r>
            <a:r>
              <a:rPr lang="en-US" sz="1100" i="1" dirty="0"/>
              <a:t>.  Film was copyrighted in 1990 and shown at festivals that same year, but not released commercially until 1991.</a:t>
            </a:r>
          </a:p>
        </p:txBody>
      </p:sp>
    </p:spTree>
    <p:extLst>
      <p:ext uri="{BB962C8B-B14F-4D97-AF65-F5344CB8AC3E}">
        <p14:creationId xmlns:p14="http://schemas.microsoft.com/office/powerpoint/2010/main" val="1732041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130 – Preferred Title</a:t>
            </a:r>
            <a:endParaRPr lang="en-US" dirty="0"/>
          </a:p>
        </p:txBody>
      </p:sp>
      <p:sp>
        <p:nvSpPr>
          <p:cNvPr id="3" name="Content Placeholder 2"/>
          <p:cNvSpPr>
            <a:spLocks noGrp="1"/>
          </p:cNvSpPr>
          <p:nvPr>
            <p:ph sz="quarter" idx="1"/>
          </p:nvPr>
        </p:nvSpPr>
        <p:spPr>
          <a:xfrm>
            <a:off x="152400" y="1527048"/>
            <a:ext cx="8839200" cy="4873752"/>
          </a:xfrm>
        </p:spPr>
        <p:txBody>
          <a:bodyPr>
            <a:noAutofit/>
          </a:bodyPr>
          <a:lstStyle/>
          <a:p>
            <a:r>
              <a:rPr lang="en-US" sz="1600" dirty="0" smtClean="0"/>
              <a:t>6.5 – Place of Origin of the Work</a:t>
            </a:r>
            <a:endParaRPr lang="en-US" sz="1800" dirty="0" smtClean="0"/>
          </a:p>
          <a:p>
            <a:pPr lvl="1"/>
            <a:r>
              <a:rPr lang="en-US" sz="1400" dirty="0" smtClean="0"/>
              <a:t>6.5.1.1 – Scope</a:t>
            </a:r>
          </a:p>
          <a:p>
            <a:pPr lvl="2"/>
            <a:r>
              <a:rPr lang="en-US" sz="1200" dirty="0" smtClean="0"/>
              <a:t>“</a:t>
            </a:r>
            <a:r>
              <a:rPr lang="en-US" sz="1200" b="1" i="1" dirty="0" smtClean="0"/>
              <a:t>Place of origin of the work</a:t>
            </a:r>
            <a:r>
              <a:rPr lang="en-US" sz="1200" dirty="0" smtClean="0"/>
              <a:t> is the country or territorial jurisdiction from which a work originated.”</a:t>
            </a:r>
          </a:p>
          <a:p>
            <a:pPr lvl="1"/>
            <a:r>
              <a:rPr lang="en-US" sz="1400" dirty="0" smtClean="0"/>
              <a:t>6.5.1.3 – Recording Place of Origin of the Work</a:t>
            </a:r>
          </a:p>
          <a:p>
            <a:pPr lvl="2"/>
            <a:r>
              <a:rPr lang="en-US" sz="1200" dirty="0" smtClean="0"/>
              <a:t>“Record the place of origin of the work in the form prescribed in chapter </a:t>
            </a:r>
            <a:r>
              <a:rPr lang="en-US" sz="1200" b="1" dirty="0" smtClean="0"/>
              <a:t>16</a:t>
            </a:r>
            <a:r>
              <a:rPr lang="en-US" sz="1200" dirty="0" smtClean="0"/>
              <a:t>.”</a:t>
            </a:r>
          </a:p>
          <a:p>
            <a:pPr lvl="3"/>
            <a:r>
              <a:rPr lang="en-US" sz="1100" dirty="0" smtClean="0">
                <a:solidFill>
                  <a:srgbClr val="FF0000"/>
                </a:solidFill>
              </a:rPr>
              <a:t>130;0_; </a:t>
            </a:r>
            <a:r>
              <a:rPr lang="en-US" sz="1100" dirty="0" smtClean="0">
                <a:solidFill>
                  <a:srgbClr val="FF0000"/>
                </a:solidFill>
              </a:rPr>
              <a:t>$a Big brother (Television program : Australia)</a:t>
            </a:r>
          </a:p>
          <a:p>
            <a:pPr lvl="4"/>
            <a:r>
              <a:rPr lang="en-US" sz="1050" i="1" dirty="0" smtClean="0"/>
              <a:t>Place of origin of a television program titled </a:t>
            </a:r>
            <a:r>
              <a:rPr lang="en-US" sz="1050" dirty="0" smtClean="0"/>
              <a:t>Big brother</a:t>
            </a:r>
          </a:p>
          <a:p>
            <a:pPr lvl="3"/>
            <a:r>
              <a:rPr lang="en-US" sz="1100" dirty="0" smtClean="0">
                <a:solidFill>
                  <a:srgbClr val="FF0000"/>
                </a:solidFill>
              </a:rPr>
              <a:t>130;0_; $</a:t>
            </a:r>
            <a:r>
              <a:rPr lang="en-US" sz="1100" dirty="0" smtClean="0">
                <a:solidFill>
                  <a:srgbClr val="FF0000"/>
                </a:solidFill>
              </a:rPr>
              <a:t>a Big brother (Television program : Netherlands)</a:t>
            </a:r>
          </a:p>
          <a:p>
            <a:pPr lvl="4"/>
            <a:r>
              <a:rPr lang="en-US" sz="1050" i="1" dirty="0" smtClean="0"/>
              <a:t>Place of origin of a television program titled </a:t>
            </a:r>
            <a:r>
              <a:rPr lang="en-US" sz="1050" dirty="0" smtClean="0"/>
              <a:t>Big brother</a:t>
            </a:r>
          </a:p>
          <a:p>
            <a:r>
              <a:rPr lang="en-US" sz="1600" dirty="0"/>
              <a:t>6.6 – Other Distinguishing Characteristic of the Work</a:t>
            </a:r>
          </a:p>
          <a:p>
            <a:pPr lvl="1"/>
            <a:r>
              <a:rPr lang="en-US" sz="1400" dirty="0" smtClean="0">
                <a:solidFill>
                  <a:srgbClr val="FF0000"/>
                </a:solidFill>
              </a:rPr>
              <a:t>130;0_; </a:t>
            </a:r>
            <a:r>
              <a:rPr lang="en-US" sz="1400" dirty="0">
                <a:solidFill>
                  <a:srgbClr val="FF0000"/>
                </a:solidFill>
              </a:rPr>
              <a:t>$a Harlow (Motion picture : 1965 : Douglas)</a:t>
            </a:r>
          </a:p>
          <a:p>
            <a:pPr lvl="2"/>
            <a:r>
              <a:rPr lang="en-US" sz="1200" i="1" dirty="0"/>
              <a:t>Surname of the director of a 1965 motion picture titled </a:t>
            </a:r>
            <a:r>
              <a:rPr lang="en-US" sz="1200" dirty="0"/>
              <a:t>Harlow</a:t>
            </a:r>
          </a:p>
          <a:p>
            <a:pPr lvl="1"/>
            <a:r>
              <a:rPr lang="en-US" sz="1400" dirty="0" smtClean="0">
                <a:solidFill>
                  <a:srgbClr val="FF0000"/>
                </a:solidFill>
              </a:rPr>
              <a:t>130;0_; </a:t>
            </a:r>
            <a:r>
              <a:rPr lang="en-US" sz="1400" dirty="0">
                <a:solidFill>
                  <a:srgbClr val="FF0000"/>
                </a:solidFill>
              </a:rPr>
              <a:t>$a Harlow (Motion picture : 1965 : Segal)</a:t>
            </a:r>
          </a:p>
          <a:p>
            <a:pPr lvl="2"/>
            <a:r>
              <a:rPr lang="en-US" sz="1200" i="1" dirty="0"/>
              <a:t>Surname of the director of a 1965 motion picture titled </a:t>
            </a:r>
            <a:r>
              <a:rPr lang="en-US" sz="1200" dirty="0"/>
              <a:t>Harlow</a:t>
            </a:r>
          </a:p>
          <a:p>
            <a:pPr lvl="1"/>
            <a:r>
              <a:rPr lang="en-US" sz="1400" dirty="0" smtClean="0">
                <a:solidFill>
                  <a:srgbClr val="FF0000"/>
                </a:solidFill>
              </a:rPr>
              <a:t>130;0_; </a:t>
            </a:r>
            <a:r>
              <a:rPr lang="en-US" sz="1400" dirty="0">
                <a:solidFill>
                  <a:srgbClr val="FF0000"/>
                </a:solidFill>
              </a:rPr>
              <a:t>$a </a:t>
            </a:r>
            <a:r>
              <a:rPr lang="en-US" sz="1400" dirty="0" smtClean="0">
                <a:solidFill>
                  <a:srgbClr val="FF0000"/>
                </a:solidFill>
              </a:rPr>
              <a:t>Othello (Television </a:t>
            </a:r>
            <a:r>
              <a:rPr lang="en-US" sz="1400" dirty="0">
                <a:solidFill>
                  <a:srgbClr val="FF0000"/>
                </a:solidFill>
              </a:rPr>
              <a:t>program : Canadian Broadcasting Corporation)</a:t>
            </a:r>
          </a:p>
          <a:p>
            <a:pPr lvl="2"/>
            <a:r>
              <a:rPr lang="en-US" sz="1200" i="1" dirty="0"/>
              <a:t>Production company of a 1963 television program titled </a:t>
            </a:r>
            <a:r>
              <a:rPr lang="en-US" sz="1200" dirty="0"/>
              <a:t>Othello</a:t>
            </a:r>
          </a:p>
          <a:p>
            <a:pPr lvl="1"/>
            <a:r>
              <a:rPr lang="en-US" sz="1400" dirty="0" smtClean="0">
                <a:solidFill>
                  <a:srgbClr val="FF0000"/>
                </a:solidFill>
              </a:rPr>
              <a:t>130;0_; </a:t>
            </a:r>
            <a:r>
              <a:rPr lang="en-US" sz="1400" dirty="0">
                <a:solidFill>
                  <a:srgbClr val="FF0000"/>
                </a:solidFill>
              </a:rPr>
              <a:t>$a Othello (Television program : </a:t>
            </a:r>
            <a:r>
              <a:rPr lang="en-US" sz="1400" dirty="0" smtClean="0">
                <a:solidFill>
                  <a:srgbClr val="FF0000"/>
                </a:solidFill>
              </a:rPr>
              <a:t>WOR-TV (Television </a:t>
            </a:r>
            <a:r>
              <a:rPr lang="en-US" sz="1400" dirty="0">
                <a:solidFill>
                  <a:srgbClr val="FF0000"/>
                </a:solidFill>
              </a:rPr>
              <a:t>station : New York, N.Y.))</a:t>
            </a:r>
          </a:p>
          <a:p>
            <a:pPr lvl="2"/>
            <a:r>
              <a:rPr lang="en-US" sz="1200" i="1" dirty="0"/>
              <a:t>Production company of a different 1963 television program titled </a:t>
            </a:r>
            <a:r>
              <a:rPr lang="en-US" sz="1200" dirty="0" smtClean="0"/>
              <a:t>Othello</a:t>
            </a:r>
            <a:endParaRPr lang="en-US" sz="1200" dirty="0"/>
          </a:p>
        </p:txBody>
      </p:sp>
    </p:spTree>
    <p:extLst>
      <p:ext uri="{BB962C8B-B14F-4D97-AF65-F5344CB8AC3E}">
        <p14:creationId xmlns:p14="http://schemas.microsoft.com/office/powerpoint/2010/main" val="3705716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130 – Preferred Title</a:t>
            </a:r>
            <a:endParaRPr lang="en-US" dirty="0"/>
          </a:p>
        </p:txBody>
      </p:sp>
      <p:sp>
        <p:nvSpPr>
          <p:cNvPr id="3" name="Content Placeholder 2"/>
          <p:cNvSpPr>
            <a:spLocks noGrp="1"/>
          </p:cNvSpPr>
          <p:nvPr>
            <p:ph sz="quarter" idx="1"/>
          </p:nvPr>
        </p:nvSpPr>
        <p:spPr>
          <a:xfrm>
            <a:off x="152400" y="1527048"/>
            <a:ext cx="8839200" cy="4873752"/>
          </a:xfrm>
        </p:spPr>
        <p:txBody>
          <a:bodyPr>
            <a:normAutofit/>
          </a:bodyPr>
          <a:lstStyle/>
          <a:p>
            <a:r>
              <a:rPr lang="en-US" sz="2400" dirty="0" smtClean="0"/>
              <a:t>6.10 – Date of Expression ($f)</a:t>
            </a:r>
          </a:p>
          <a:p>
            <a:pPr lvl="1"/>
            <a:r>
              <a:rPr lang="en-US" sz="2000" dirty="0" smtClean="0">
                <a:solidFill>
                  <a:srgbClr val="FF0000"/>
                </a:solidFill>
              </a:rPr>
              <a:t>130;0_; </a:t>
            </a:r>
            <a:r>
              <a:rPr lang="en-US" sz="2000" dirty="0" smtClean="0">
                <a:solidFill>
                  <a:srgbClr val="FF0000"/>
                </a:solidFill>
              </a:rPr>
              <a:t>$a Blade runner $f 1992</a:t>
            </a:r>
          </a:p>
          <a:p>
            <a:pPr lvl="2"/>
            <a:r>
              <a:rPr lang="en-US" sz="1800" i="1" dirty="0" smtClean="0"/>
              <a:t>A revised version of the 1982 motion picture</a:t>
            </a:r>
            <a:endParaRPr lang="en-US" sz="1800" dirty="0" smtClean="0"/>
          </a:p>
          <a:p>
            <a:pPr lvl="2"/>
            <a:r>
              <a:rPr lang="en-US" sz="1800" dirty="0" smtClean="0"/>
              <a:t>[</a:t>
            </a:r>
            <a:r>
              <a:rPr lang="en-US" sz="1800" dirty="0" smtClean="0"/>
              <a:t>130;0_; </a:t>
            </a:r>
            <a:r>
              <a:rPr lang="en-US" sz="1800" dirty="0" smtClean="0"/>
              <a:t>$a Blade runner (Motion picture : Director’s cut)]</a:t>
            </a:r>
          </a:p>
          <a:p>
            <a:pPr lvl="3"/>
            <a:r>
              <a:rPr lang="en-US" sz="1600" dirty="0" smtClean="0"/>
              <a:t>Check to see if an authorized access point exists for an expression of a work</a:t>
            </a:r>
          </a:p>
          <a:p>
            <a:r>
              <a:rPr lang="en-US" sz="2400" dirty="0" smtClean="0"/>
              <a:t>6.11 – Language of Expression ($l)</a:t>
            </a:r>
          </a:p>
          <a:p>
            <a:pPr lvl="1"/>
            <a:r>
              <a:rPr lang="en-US" sz="2000" dirty="0" smtClean="0">
                <a:solidFill>
                  <a:srgbClr val="FF0000"/>
                </a:solidFill>
              </a:rPr>
              <a:t>130;0_; </a:t>
            </a:r>
            <a:r>
              <a:rPr lang="en-US" sz="2000" dirty="0" smtClean="0">
                <a:solidFill>
                  <a:srgbClr val="FF0000"/>
                </a:solidFill>
              </a:rPr>
              <a:t>$a Ada </a:t>
            </a:r>
            <a:r>
              <a:rPr lang="en-US" sz="2000" dirty="0" err="1" smtClean="0">
                <a:solidFill>
                  <a:srgbClr val="FF0000"/>
                </a:solidFill>
              </a:rPr>
              <a:t>apa</a:t>
            </a:r>
            <a:r>
              <a:rPr lang="en-US" sz="2000" dirty="0" smtClean="0">
                <a:solidFill>
                  <a:srgbClr val="FF0000"/>
                </a:solidFill>
              </a:rPr>
              <a:t> </a:t>
            </a:r>
            <a:r>
              <a:rPr lang="en-US" sz="2000" dirty="0" err="1" smtClean="0">
                <a:solidFill>
                  <a:srgbClr val="FF0000"/>
                </a:solidFill>
              </a:rPr>
              <a:t>dengan</a:t>
            </a:r>
            <a:r>
              <a:rPr lang="en-US" sz="2000" dirty="0" smtClean="0">
                <a:solidFill>
                  <a:srgbClr val="FF0000"/>
                </a:solidFill>
              </a:rPr>
              <a:t> </a:t>
            </a:r>
            <a:r>
              <a:rPr lang="en-US" sz="2000" dirty="0" err="1" smtClean="0">
                <a:solidFill>
                  <a:srgbClr val="FF0000"/>
                </a:solidFill>
              </a:rPr>
              <a:t>Cinta</a:t>
            </a:r>
            <a:r>
              <a:rPr lang="en-US" sz="2000" dirty="0" smtClean="0">
                <a:solidFill>
                  <a:srgbClr val="FF0000"/>
                </a:solidFill>
              </a:rPr>
              <a:t>? $l Indonesian</a:t>
            </a:r>
          </a:p>
          <a:p>
            <a:pPr lvl="2"/>
            <a:r>
              <a:rPr lang="en-US" sz="1800" i="1" dirty="0" smtClean="0"/>
              <a:t>The original motion picture in Indonesian</a:t>
            </a:r>
          </a:p>
          <a:p>
            <a:pPr lvl="1"/>
            <a:r>
              <a:rPr lang="en-US" sz="2000" dirty="0" smtClean="0">
                <a:solidFill>
                  <a:srgbClr val="FF0000"/>
                </a:solidFill>
              </a:rPr>
              <a:t>130;0_; </a:t>
            </a:r>
            <a:r>
              <a:rPr lang="en-US" sz="2000" dirty="0" smtClean="0">
                <a:solidFill>
                  <a:srgbClr val="FF0000"/>
                </a:solidFill>
              </a:rPr>
              <a:t>$a Handel’s Messiah in Chinese $l Chinese</a:t>
            </a:r>
          </a:p>
          <a:p>
            <a:pPr lvl="2"/>
            <a:r>
              <a:rPr lang="en-US" sz="1800" i="1" dirty="0" smtClean="0"/>
              <a:t>A sound recording of a performance of a Chinese translation of the oratorio</a:t>
            </a:r>
          </a:p>
          <a:p>
            <a:pPr lvl="1"/>
            <a:r>
              <a:rPr lang="en-US" sz="2000" dirty="0" smtClean="0">
                <a:solidFill>
                  <a:srgbClr val="FF0000"/>
                </a:solidFill>
              </a:rPr>
              <a:t>130;0_; </a:t>
            </a:r>
            <a:r>
              <a:rPr lang="en-US" sz="2000" dirty="0" smtClean="0">
                <a:solidFill>
                  <a:srgbClr val="FF0000"/>
                </a:solidFill>
              </a:rPr>
              <a:t>$a </a:t>
            </a:r>
            <a:r>
              <a:rPr lang="en-US" sz="2000" dirty="0" err="1" smtClean="0">
                <a:solidFill>
                  <a:srgbClr val="FF0000"/>
                </a:solidFill>
              </a:rPr>
              <a:t>Anarkali</a:t>
            </a:r>
            <a:r>
              <a:rPr lang="en-US" sz="2000" dirty="0" smtClean="0">
                <a:solidFill>
                  <a:srgbClr val="FF0000"/>
                </a:solidFill>
              </a:rPr>
              <a:t> = </a:t>
            </a:r>
            <a:r>
              <a:rPr lang="en-US" sz="2000" dirty="0" err="1" smtClean="0">
                <a:solidFill>
                  <a:srgbClr val="FF0000"/>
                </a:solidFill>
              </a:rPr>
              <a:t>Anārkalī</a:t>
            </a:r>
            <a:r>
              <a:rPr lang="en-US" sz="2000" dirty="0" smtClean="0">
                <a:solidFill>
                  <a:srgbClr val="FF0000"/>
                </a:solidFill>
              </a:rPr>
              <a:t> $l Hindi $l English</a:t>
            </a:r>
          </a:p>
          <a:p>
            <a:pPr lvl="2"/>
            <a:r>
              <a:rPr lang="en-US" sz="1800" i="1" dirty="0" smtClean="0"/>
              <a:t>A Hindi motion picture with English subtitles</a:t>
            </a:r>
          </a:p>
        </p:txBody>
      </p:sp>
    </p:spTree>
    <p:extLst>
      <p:ext uri="{BB962C8B-B14F-4D97-AF65-F5344CB8AC3E}">
        <p14:creationId xmlns:p14="http://schemas.microsoft.com/office/powerpoint/2010/main" val="3159073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130 – Preferred Title</a:t>
            </a:r>
            <a:endParaRPr lang="en-US" dirty="0"/>
          </a:p>
        </p:txBody>
      </p:sp>
      <p:sp>
        <p:nvSpPr>
          <p:cNvPr id="3" name="Content Placeholder 2"/>
          <p:cNvSpPr>
            <a:spLocks noGrp="1"/>
          </p:cNvSpPr>
          <p:nvPr>
            <p:ph sz="quarter" idx="1"/>
          </p:nvPr>
        </p:nvSpPr>
        <p:spPr>
          <a:xfrm>
            <a:off x="152400" y="1527048"/>
            <a:ext cx="8839200" cy="4873752"/>
          </a:xfrm>
        </p:spPr>
        <p:txBody>
          <a:bodyPr>
            <a:normAutofit/>
          </a:bodyPr>
          <a:lstStyle/>
          <a:p>
            <a:r>
              <a:rPr lang="en-US" sz="2000" dirty="0" smtClean="0"/>
              <a:t>6.12 – Other Distinguishing Characteristic of the Expression</a:t>
            </a:r>
          </a:p>
          <a:p>
            <a:pPr lvl="1"/>
            <a:r>
              <a:rPr lang="en-US" sz="1800" dirty="0" smtClean="0"/>
              <a:t>$k – Form subheading</a:t>
            </a:r>
          </a:p>
          <a:p>
            <a:pPr lvl="2"/>
            <a:r>
              <a:rPr lang="en-US" sz="1600" dirty="0" smtClean="0">
                <a:solidFill>
                  <a:srgbClr val="FF0000"/>
                </a:solidFill>
              </a:rPr>
              <a:t>100;1_; </a:t>
            </a:r>
            <a:r>
              <a:rPr lang="en-US" sz="1600" dirty="0" smtClean="0">
                <a:solidFill>
                  <a:srgbClr val="FF0000"/>
                </a:solidFill>
              </a:rPr>
              <a:t>$a Banks, Russell, $d 1940-</a:t>
            </a:r>
          </a:p>
          <a:p>
            <a:pPr lvl="2"/>
            <a:r>
              <a:rPr lang="en-US" sz="1600" dirty="0" smtClean="0">
                <a:solidFill>
                  <a:srgbClr val="FF0000"/>
                </a:solidFill>
              </a:rPr>
              <a:t>240;10; </a:t>
            </a:r>
            <a:r>
              <a:rPr lang="en-US" sz="1600" dirty="0" smtClean="0">
                <a:solidFill>
                  <a:srgbClr val="FF0000"/>
                </a:solidFill>
              </a:rPr>
              <a:t>$t Continental drift. $k Selections</a:t>
            </a:r>
          </a:p>
          <a:p>
            <a:pPr lvl="3"/>
            <a:r>
              <a:rPr lang="en-US" sz="1400" i="1" dirty="0" smtClean="0"/>
              <a:t>An audio recording of Russell Banks reading excerpts from his novel </a:t>
            </a:r>
            <a:r>
              <a:rPr lang="en-US" sz="1400" dirty="0" smtClean="0"/>
              <a:t>Continental drift</a:t>
            </a:r>
          </a:p>
          <a:p>
            <a:pPr lvl="1"/>
            <a:r>
              <a:rPr lang="en-US" sz="1800" dirty="0" smtClean="0"/>
              <a:t>$o – Arranged statement for music</a:t>
            </a:r>
          </a:p>
          <a:p>
            <a:pPr lvl="2"/>
            <a:r>
              <a:rPr lang="en-US" sz="1600" dirty="0" smtClean="0"/>
              <a:t>$o arr.</a:t>
            </a:r>
          </a:p>
          <a:p>
            <a:pPr lvl="1"/>
            <a:r>
              <a:rPr lang="en-US" sz="1800" dirty="0" smtClean="0"/>
              <a:t>$s – Version</a:t>
            </a:r>
          </a:p>
          <a:p>
            <a:pPr lvl="2"/>
            <a:r>
              <a:rPr lang="en-US" sz="1600" dirty="0" smtClean="0">
                <a:solidFill>
                  <a:srgbClr val="FF0000"/>
                </a:solidFill>
              </a:rPr>
              <a:t>130;0_; </a:t>
            </a:r>
            <a:r>
              <a:rPr lang="en-US" sz="1600" dirty="0" smtClean="0">
                <a:solidFill>
                  <a:srgbClr val="FF0000"/>
                </a:solidFill>
              </a:rPr>
              <a:t>$a Blade runner $s Director’s cut</a:t>
            </a:r>
          </a:p>
          <a:p>
            <a:pPr lvl="3"/>
            <a:r>
              <a:rPr lang="en-US" sz="1400" i="1" dirty="0" smtClean="0"/>
              <a:t>The 1992 revised version of the 1982 motion picture </a:t>
            </a:r>
            <a:r>
              <a:rPr lang="en-US" sz="1400" dirty="0" smtClean="0"/>
              <a:t>Blade runner</a:t>
            </a:r>
          </a:p>
          <a:p>
            <a:pPr lvl="3"/>
            <a:r>
              <a:rPr lang="en-US" sz="1400" dirty="0" smtClean="0"/>
              <a:t>[</a:t>
            </a:r>
            <a:r>
              <a:rPr lang="en-US" sz="1400" dirty="0" smtClean="0"/>
              <a:t>130;0_; </a:t>
            </a:r>
            <a:r>
              <a:rPr lang="en-US" sz="1400" dirty="0" smtClean="0"/>
              <a:t>$a Blade runner (Motion picture : Director’s cut)]</a:t>
            </a:r>
          </a:p>
          <a:p>
            <a:pPr lvl="4"/>
            <a:r>
              <a:rPr lang="en-US" sz="1200" dirty="0"/>
              <a:t>Check to see if an authorized access point exists for an expression of a </a:t>
            </a:r>
            <a:r>
              <a:rPr lang="en-US" sz="1200" dirty="0" smtClean="0"/>
              <a:t>work</a:t>
            </a:r>
          </a:p>
          <a:p>
            <a:pPr lvl="2"/>
            <a:r>
              <a:rPr lang="en-US" sz="1600" dirty="0" smtClean="0">
                <a:solidFill>
                  <a:srgbClr val="FF0000"/>
                </a:solidFill>
              </a:rPr>
              <a:t>130;0_; </a:t>
            </a:r>
            <a:r>
              <a:rPr lang="en-US" sz="1600" dirty="0" smtClean="0">
                <a:solidFill>
                  <a:srgbClr val="FF0000"/>
                </a:solidFill>
              </a:rPr>
              <a:t>$a Blade runner $s Final cut</a:t>
            </a:r>
          </a:p>
          <a:p>
            <a:pPr lvl="3"/>
            <a:r>
              <a:rPr lang="en-US" sz="1400" i="1" dirty="0" smtClean="0"/>
              <a:t>The 2007 revised version of the 1982 motion picture </a:t>
            </a:r>
            <a:r>
              <a:rPr lang="en-US" sz="1400" dirty="0" smtClean="0"/>
              <a:t>Blade runner</a:t>
            </a:r>
          </a:p>
          <a:p>
            <a:pPr lvl="3"/>
            <a:r>
              <a:rPr lang="en-US" sz="1400" dirty="0" smtClean="0"/>
              <a:t>[</a:t>
            </a:r>
            <a:r>
              <a:rPr lang="en-US" sz="1400" dirty="0" smtClean="0"/>
              <a:t>130;0_; </a:t>
            </a:r>
            <a:r>
              <a:rPr lang="en-US" sz="1400" dirty="0" smtClean="0"/>
              <a:t>$a Blade runner (Motion picture : Final cut)]</a:t>
            </a:r>
          </a:p>
          <a:p>
            <a:pPr lvl="4"/>
            <a:r>
              <a:rPr lang="en-US" sz="1200" dirty="0"/>
              <a:t>Check to see if an authorized access point exists for an expression of a </a:t>
            </a:r>
            <a:r>
              <a:rPr lang="en-US" sz="1200" dirty="0" smtClean="0"/>
              <a:t>work</a:t>
            </a:r>
            <a:endParaRPr lang="en-US" sz="1200" dirty="0"/>
          </a:p>
        </p:txBody>
      </p:sp>
    </p:spTree>
    <p:extLst>
      <p:ext uri="{BB962C8B-B14F-4D97-AF65-F5344CB8AC3E}">
        <p14:creationId xmlns:p14="http://schemas.microsoft.com/office/powerpoint/2010/main" val="3239516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20x-24x</a:t>
            </a:r>
            <a:endParaRPr lang="en-US" dirty="0"/>
          </a:p>
        </p:txBody>
      </p:sp>
      <p:sp>
        <p:nvSpPr>
          <p:cNvPr id="3" name="Title 2"/>
          <p:cNvSpPr>
            <a:spLocks noGrp="1"/>
          </p:cNvSpPr>
          <p:nvPr>
            <p:ph type="title"/>
          </p:nvPr>
        </p:nvSpPr>
        <p:spPr/>
        <p:txBody>
          <a:bodyPr/>
          <a:lstStyle/>
          <a:p>
            <a:r>
              <a:rPr lang="en-US" dirty="0" smtClean="0"/>
              <a:t>Title and Title-Related Fields</a:t>
            </a:r>
            <a:endParaRPr lang="en-US" dirty="0"/>
          </a:p>
        </p:txBody>
      </p:sp>
    </p:spTree>
    <p:extLst>
      <p:ext uri="{BB962C8B-B14F-4D97-AF65-F5344CB8AC3E}">
        <p14:creationId xmlns:p14="http://schemas.microsoft.com/office/powerpoint/2010/main" val="2884591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245 – Title Statement</a:t>
            </a:r>
            <a:endParaRPr lang="en-US" dirty="0"/>
          </a:p>
        </p:txBody>
      </p:sp>
      <p:sp>
        <p:nvSpPr>
          <p:cNvPr id="3" name="Content Placeholder 2"/>
          <p:cNvSpPr>
            <a:spLocks noGrp="1"/>
          </p:cNvSpPr>
          <p:nvPr>
            <p:ph sz="quarter" idx="1"/>
          </p:nvPr>
        </p:nvSpPr>
        <p:spPr>
          <a:xfrm>
            <a:off x="152400" y="1527048"/>
            <a:ext cx="8839200" cy="4873752"/>
          </a:xfrm>
        </p:spPr>
        <p:txBody>
          <a:bodyPr>
            <a:normAutofit/>
          </a:bodyPr>
          <a:lstStyle/>
          <a:p>
            <a:r>
              <a:rPr lang="en-US" dirty="0" smtClean="0"/>
              <a:t>Sources of Information</a:t>
            </a:r>
          </a:p>
          <a:p>
            <a:pPr lvl="1"/>
            <a:r>
              <a:rPr lang="en-US" dirty="0" smtClean="0"/>
              <a:t>2.2.2.1 – General Guidelines</a:t>
            </a:r>
          </a:p>
          <a:p>
            <a:pPr lvl="2"/>
            <a:r>
              <a:rPr lang="en-US" dirty="0" smtClean="0"/>
              <a:t>“When choosing a preferred source of information, treat both the storage medium </a:t>
            </a:r>
            <a:r>
              <a:rPr lang="en-US" dirty="0" smtClean="0">
                <a:solidFill>
                  <a:srgbClr val="FF0000"/>
                </a:solidFill>
              </a:rPr>
              <a:t>(e.g., paper, tape, film) </a:t>
            </a:r>
            <a:r>
              <a:rPr lang="en-US" dirty="0" smtClean="0"/>
              <a:t>and any housing </a:t>
            </a:r>
            <a:r>
              <a:rPr lang="en-US" dirty="0" smtClean="0">
                <a:solidFill>
                  <a:srgbClr val="FF0000"/>
                </a:solidFill>
              </a:rPr>
              <a:t>(e.g., a cassette, a cartridge)</a:t>
            </a:r>
            <a:r>
              <a:rPr lang="en-US" dirty="0" smtClean="0"/>
              <a:t> that is an integral part of the resource as part of the resource itself.”</a:t>
            </a:r>
          </a:p>
          <a:p>
            <a:pPr lvl="2"/>
            <a:r>
              <a:rPr lang="en-US" dirty="0" smtClean="0"/>
              <a:t>“Treat a container such as a box in which a game or kit is issued as part of the resource itself.  Treat a container that is not issued as part of the resource (e.g., a box or case made by the owner) as a source outside the resource itself.”</a:t>
            </a:r>
          </a:p>
        </p:txBody>
      </p:sp>
    </p:spTree>
    <p:extLst>
      <p:ext uri="{BB962C8B-B14F-4D97-AF65-F5344CB8AC3E}">
        <p14:creationId xmlns:p14="http://schemas.microsoft.com/office/powerpoint/2010/main" val="36879588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Fields</a:t>
            </a:r>
            <a:endParaRPr lang="en-US" dirty="0"/>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3103149661"/>
              </p:ext>
            </p:extLst>
          </p:nvPr>
        </p:nvGraphicFramePr>
        <p:xfrm>
          <a:off x="301625" y="1527175"/>
          <a:ext cx="8504238" cy="4612640"/>
        </p:xfrm>
        <a:graphic>
          <a:graphicData uri="http://schemas.openxmlformats.org/drawingml/2006/table">
            <a:tbl>
              <a:tblPr firstRow="1" bandRow="1">
                <a:tableStyleId>{5C22544A-7EE6-4342-B048-85BDC9FD1C3A}</a:tableStyleId>
              </a:tblPr>
              <a:tblGrid>
                <a:gridCol w="2834746"/>
                <a:gridCol w="2121429"/>
                <a:gridCol w="3548063"/>
              </a:tblGrid>
              <a:tr h="370840">
                <a:tc>
                  <a:txBody>
                    <a:bodyPr/>
                    <a:lstStyle/>
                    <a:p>
                      <a:r>
                        <a:rPr lang="en-US" sz="1400" dirty="0" smtClean="0"/>
                        <a:t>Field Name</a:t>
                      </a:r>
                      <a:endParaRPr lang="en-US" sz="1400" dirty="0"/>
                    </a:p>
                  </a:txBody>
                  <a:tcPr/>
                </a:tc>
                <a:tc>
                  <a:txBody>
                    <a:bodyPr/>
                    <a:lstStyle/>
                    <a:p>
                      <a:r>
                        <a:rPr lang="en-US" sz="1400" dirty="0" smtClean="0"/>
                        <a:t>Value</a:t>
                      </a:r>
                      <a:endParaRPr lang="en-US" sz="1400" dirty="0"/>
                    </a:p>
                  </a:txBody>
                  <a:tcPr/>
                </a:tc>
                <a:tc>
                  <a:txBody>
                    <a:bodyPr/>
                    <a:lstStyle/>
                    <a:p>
                      <a:r>
                        <a:rPr lang="en-US" sz="1400" dirty="0" smtClean="0"/>
                        <a:t>Description</a:t>
                      </a:r>
                      <a:endParaRPr lang="en-US" sz="1400" dirty="0"/>
                    </a:p>
                  </a:txBody>
                  <a:tcPr/>
                </a:tc>
              </a:tr>
              <a:tr h="370840">
                <a:tc>
                  <a:txBody>
                    <a:bodyPr/>
                    <a:lstStyle/>
                    <a:p>
                      <a:r>
                        <a:rPr lang="en-US" sz="1400" dirty="0" smtClean="0"/>
                        <a:t>Type</a:t>
                      </a:r>
                      <a:endParaRPr lang="en-US" sz="1400" dirty="0"/>
                    </a:p>
                  </a:txBody>
                  <a:tcPr/>
                </a:tc>
                <a:tc>
                  <a:txBody>
                    <a:bodyPr/>
                    <a:lstStyle/>
                    <a:p>
                      <a:r>
                        <a:rPr lang="en-US" sz="1400" dirty="0" smtClean="0">
                          <a:solidFill>
                            <a:srgbClr val="FF0000"/>
                          </a:solidFill>
                        </a:rPr>
                        <a:t>g</a:t>
                      </a:r>
                    </a:p>
                    <a:p>
                      <a:r>
                        <a:rPr lang="en-US" sz="1400" dirty="0" smtClean="0"/>
                        <a:t>k</a:t>
                      </a:r>
                    </a:p>
                    <a:p>
                      <a:r>
                        <a:rPr lang="en-US" sz="1400" dirty="0" smtClean="0"/>
                        <a:t>r</a:t>
                      </a:r>
                    </a:p>
                    <a:p>
                      <a:r>
                        <a:rPr lang="en-US" sz="1400" dirty="0" smtClean="0"/>
                        <a:t>o</a:t>
                      </a:r>
                    </a:p>
                    <a:p>
                      <a:r>
                        <a:rPr lang="en-US" sz="1400" dirty="0" err="1" smtClean="0">
                          <a:solidFill>
                            <a:srgbClr val="FF0000"/>
                          </a:solidFill>
                        </a:rPr>
                        <a:t>i</a:t>
                      </a:r>
                      <a:endParaRPr lang="en-US" sz="1400" dirty="0" smtClean="0">
                        <a:solidFill>
                          <a:srgbClr val="FF0000"/>
                        </a:solidFill>
                      </a:endParaRPr>
                    </a:p>
                    <a:p>
                      <a:r>
                        <a:rPr lang="en-US" sz="1400" dirty="0" smtClean="0">
                          <a:solidFill>
                            <a:srgbClr val="FF0000"/>
                          </a:solidFill>
                        </a:rPr>
                        <a:t>j</a:t>
                      </a:r>
                      <a:endParaRPr lang="en-US" sz="1400" dirty="0">
                        <a:solidFill>
                          <a:srgbClr val="FF0000"/>
                        </a:solidFill>
                      </a:endParaRPr>
                    </a:p>
                  </a:txBody>
                  <a:tcPr/>
                </a:tc>
                <a:tc>
                  <a:txBody>
                    <a:bodyPr/>
                    <a:lstStyle/>
                    <a:p>
                      <a:r>
                        <a:rPr lang="en-US" sz="1400" dirty="0" smtClean="0">
                          <a:solidFill>
                            <a:srgbClr val="FF0000"/>
                          </a:solidFill>
                        </a:rPr>
                        <a:t>Projected medium</a:t>
                      </a:r>
                    </a:p>
                    <a:p>
                      <a:r>
                        <a:rPr lang="en-US" sz="1400" dirty="0" smtClean="0"/>
                        <a:t>Two-dimensional </a:t>
                      </a:r>
                      <a:r>
                        <a:rPr lang="en-US" sz="1400" dirty="0" err="1" smtClean="0"/>
                        <a:t>nonprojected</a:t>
                      </a:r>
                      <a:r>
                        <a:rPr lang="en-US" sz="1400" dirty="0" smtClean="0"/>
                        <a:t> graphic</a:t>
                      </a:r>
                    </a:p>
                    <a:p>
                      <a:r>
                        <a:rPr lang="en-US" sz="1400" dirty="0" smtClean="0"/>
                        <a:t>Three-dimensional </a:t>
                      </a:r>
                      <a:r>
                        <a:rPr lang="en-US" sz="1400" dirty="0" err="1" smtClean="0"/>
                        <a:t>nonprojected</a:t>
                      </a:r>
                      <a:r>
                        <a:rPr lang="en-US" sz="1400" dirty="0" smtClean="0"/>
                        <a:t> graphic</a:t>
                      </a:r>
                    </a:p>
                    <a:p>
                      <a:r>
                        <a:rPr lang="en-US" sz="1400" dirty="0" smtClean="0"/>
                        <a:t>Kits</a:t>
                      </a:r>
                    </a:p>
                    <a:p>
                      <a:r>
                        <a:rPr lang="en-US" sz="1400" dirty="0" smtClean="0">
                          <a:solidFill>
                            <a:srgbClr val="FF0000"/>
                          </a:solidFill>
                        </a:rPr>
                        <a:t>Nonmusical</a:t>
                      </a:r>
                      <a:r>
                        <a:rPr lang="en-US" sz="1400" baseline="0" dirty="0" smtClean="0">
                          <a:solidFill>
                            <a:srgbClr val="FF0000"/>
                          </a:solidFill>
                        </a:rPr>
                        <a:t> sound recording</a:t>
                      </a:r>
                    </a:p>
                    <a:p>
                      <a:r>
                        <a:rPr lang="en-US" sz="1400" baseline="0" dirty="0" smtClean="0">
                          <a:solidFill>
                            <a:srgbClr val="FF0000"/>
                          </a:solidFill>
                        </a:rPr>
                        <a:t>Musical sound recording</a:t>
                      </a:r>
                      <a:endParaRPr lang="en-US" sz="1400" dirty="0">
                        <a:solidFill>
                          <a:srgbClr val="FF0000"/>
                        </a:solidFill>
                      </a:endParaRPr>
                    </a:p>
                  </a:txBody>
                  <a:tcPr/>
                </a:tc>
              </a:tr>
              <a:tr h="370840">
                <a:tc>
                  <a:txBody>
                    <a:bodyPr/>
                    <a:lstStyle/>
                    <a:p>
                      <a:r>
                        <a:rPr lang="en-US" sz="1400" dirty="0" err="1" smtClean="0"/>
                        <a:t>BLvl</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 b, c, d, </a:t>
                      </a:r>
                      <a:r>
                        <a:rPr lang="en-US" sz="1400" dirty="0" err="1" smtClean="0"/>
                        <a:t>i</a:t>
                      </a:r>
                      <a:r>
                        <a:rPr lang="en-US" sz="1400" dirty="0" smtClean="0"/>
                        <a:t>, m, 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 Monographic</a:t>
                      </a:r>
                      <a:r>
                        <a:rPr lang="en-US" sz="1400" baseline="0" dirty="0" smtClean="0"/>
                        <a:t> component part</a:t>
                      </a:r>
                      <a:endParaRPr lang="en-US"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m: Monograph/Item</a:t>
                      </a:r>
                    </a:p>
                  </a:txBody>
                  <a:tcPr/>
                </a:tc>
              </a:tr>
              <a:tr h="370840">
                <a:tc>
                  <a:txBody>
                    <a:bodyPr/>
                    <a:lstStyle/>
                    <a:p>
                      <a:r>
                        <a:rPr lang="en-US" sz="1400" dirty="0" err="1" smtClean="0">
                          <a:solidFill>
                            <a:srgbClr val="FF0000"/>
                          </a:solidFill>
                        </a:rPr>
                        <a:t>Desc</a:t>
                      </a:r>
                      <a:endParaRPr lang="en-US" sz="1400" dirty="0">
                        <a:solidFill>
                          <a:srgbClr val="FF0000"/>
                        </a:solidFill>
                      </a:endParaRPr>
                    </a:p>
                  </a:txBody>
                  <a:tcPr/>
                </a:tc>
                <a:tc>
                  <a:txBody>
                    <a:bodyPr/>
                    <a:lstStyle/>
                    <a:p>
                      <a:r>
                        <a:rPr lang="en-US" sz="1400" dirty="0" err="1" smtClean="0">
                          <a:solidFill>
                            <a:srgbClr val="FF0000"/>
                          </a:solidFill>
                        </a:rPr>
                        <a:t>i</a:t>
                      </a:r>
                      <a:endParaRPr lang="en-US" sz="1400" dirty="0">
                        <a:solidFill>
                          <a:srgbClr val="FF0000"/>
                        </a:solidFill>
                      </a:endParaRPr>
                    </a:p>
                  </a:txBody>
                  <a:tcPr/>
                </a:tc>
                <a:tc>
                  <a:txBody>
                    <a:bodyPr/>
                    <a:lstStyle/>
                    <a:p>
                      <a:r>
                        <a:rPr lang="en-US" sz="1400" dirty="0" smtClean="0">
                          <a:solidFill>
                            <a:srgbClr val="FF0000"/>
                          </a:solidFill>
                        </a:rPr>
                        <a:t>ISBD</a:t>
                      </a:r>
                      <a:endParaRPr lang="en-US" sz="1400" dirty="0">
                        <a:solidFill>
                          <a:srgbClr val="FF0000"/>
                        </a:solidFill>
                      </a:endParaRPr>
                    </a:p>
                  </a:txBody>
                  <a:tcPr/>
                </a:tc>
              </a:tr>
              <a:tr h="370840">
                <a:tc>
                  <a:txBody>
                    <a:bodyPr/>
                    <a:lstStyle/>
                    <a:p>
                      <a:r>
                        <a:rPr lang="en-US" sz="1400" dirty="0" err="1" smtClean="0"/>
                        <a:t>ELvl</a:t>
                      </a:r>
                      <a:endParaRPr lang="en-US" sz="1400" dirty="0"/>
                    </a:p>
                  </a:txBody>
                  <a:tcPr/>
                </a:tc>
                <a:tc>
                  <a:txBody>
                    <a:bodyPr/>
                    <a:lstStyle/>
                    <a:p>
                      <a:r>
                        <a:rPr lang="en-US" sz="1400" dirty="0" smtClean="0"/>
                        <a:t>(blank)</a:t>
                      </a:r>
                    </a:p>
                    <a:p>
                      <a:r>
                        <a:rPr lang="en-US" sz="1400" dirty="0" smtClean="0"/>
                        <a:t>I</a:t>
                      </a:r>
                      <a:endParaRPr lang="en-US" sz="1400" dirty="0"/>
                    </a:p>
                  </a:txBody>
                  <a:tcPr/>
                </a:tc>
                <a:tc>
                  <a:txBody>
                    <a:bodyPr/>
                    <a:lstStyle/>
                    <a:p>
                      <a:r>
                        <a:rPr lang="en-US" sz="1400" dirty="0" smtClean="0"/>
                        <a:t>Full-level (PCC)</a:t>
                      </a:r>
                    </a:p>
                    <a:p>
                      <a:r>
                        <a:rPr lang="en-US" sz="1400" dirty="0" smtClean="0"/>
                        <a:t>Full-level</a:t>
                      </a:r>
                      <a:r>
                        <a:rPr lang="en-US" sz="1400" baseline="0" dirty="0" smtClean="0"/>
                        <a:t> input by OCLC participants</a:t>
                      </a:r>
                      <a:endParaRPr lang="en-US" sz="1400" dirty="0"/>
                    </a:p>
                  </a:txBody>
                  <a:tcPr/>
                </a:tc>
              </a:tr>
              <a:tr h="370840">
                <a:tc>
                  <a:txBody>
                    <a:bodyPr/>
                    <a:lstStyle/>
                    <a:p>
                      <a:r>
                        <a:rPr lang="en-US" sz="1400" dirty="0" smtClean="0"/>
                        <a:t>Form</a:t>
                      </a:r>
                      <a:endParaRPr lang="en-US" sz="1400" dirty="0"/>
                    </a:p>
                  </a:txBody>
                  <a:tcPr/>
                </a:tc>
                <a:tc>
                  <a:txBody>
                    <a:bodyPr/>
                    <a:lstStyle/>
                    <a:p>
                      <a:r>
                        <a:rPr lang="en-US" sz="1400" dirty="0" smtClean="0"/>
                        <a:t>(blank)</a:t>
                      </a:r>
                    </a:p>
                    <a:p>
                      <a:r>
                        <a:rPr lang="en-US" sz="1400" dirty="0" smtClean="0"/>
                        <a:t>o</a:t>
                      </a:r>
                    </a:p>
                    <a:p>
                      <a:r>
                        <a:rPr lang="en-US" sz="1400" dirty="0" smtClean="0"/>
                        <a:t>q</a:t>
                      </a:r>
                    </a:p>
                  </a:txBody>
                  <a:tcPr/>
                </a:tc>
                <a:tc>
                  <a:txBody>
                    <a:bodyPr/>
                    <a:lstStyle/>
                    <a:p>
                      <a:r>
                        <a:rPr lang="en-US" sz="1400" dirty="0" smtClean="0"/>
                        <a:t>None of the following</a:t>
                      </a:r>
                      <a:r>
                        <a:rPr lang="en-US" sz="1400" baseline="0" dirty="0" smtClean="0"/>
                        <a:t> (default)</a:t>
                      </a:r>
                    </a:p>
                    <a:p>
                      <a:r>
                        <a:rPr lang="en-US" sz="1400" baseline="0" dirty="0" smtClean="0"/>
                        <a:t>Online (formerly “s”)</a:t>
                      </a:r>
                    </a:p>
                    <a:p>
                      <a:r>
                        <a:rPr lang="en-US" sz="1400" baseline="0" dirty="0" smtClean="0"/>
                        <a:t>Direct electronic (formerly “s”)</a:t>
                      </a:r>
                      <a:endParaRPr lang="en-US" sz="1400" dirty="0" smtClean="0"/>
                    </a:p>
                  </a:txBody>
                  <a:tcPr/>
                </a:tc>
              </a:tr>
              <a:tr h="370840">
                <a:tc>
                  <a:txBody>
                    <a:bodyPr/>
                    <a:lstStyle/>
                    <a:p>
                      <a:r>
                        <a:rPr lang="en-US" sz="1400" dirty="0" err="1" smtClean="0"/>
                        <a:t>Srce</a:t>
                      </a:r>
                      <a:endParaRPr lang="en-US" sz="1400" dirty="0"/>
                    </a:p>
                  </a:txBody>
                  <a:tcPr/>
                </a:tc>
                <a:tc>
                  <a:txBody>
                    <a:bodyPr/>
                    <a:lstStyle/>
                    <a:p>
                      <a:r>
                        <a:rPr lang="en-US" sz="1400" dirty="0" smtClean="0"/>
                        <a:t>(blank)</a:t>
                      </a:r>
                    </a:p>
                    <a:p>
                      <a:r>
                        <a:rPr lang="en-US" sz="1400" dirty="0" smtClean="0"/>
                        <a:t>c</a:t>
                      </a:r>
                    </a:p>
                    <a:p>
                      <a:r>
                        <a:rPr lang="en-US" sz="1400" dirty="0" smtClean="0"/>
                        <a:t>d</a:t>
                      </a:r>
                    </a:p>
                  </a:txBody>
                  <a:tcPr/>
                </a:tc>
                <a:tc>
                  <a:txBody>
                    <a:bodyPr/>
                    <a:lstStyle/>
                    <a:p>
                      <a:r>
                        <a:rPr lang="en-US" sz="1400" dirty="0" smtClean="0"/>
                        <a:t>National bibliographic agency</a:t>
                      </a:r>
                      <a:r>
                        <a:rPr lang="en-US" sz="1400" baseline="0" dirty="0" smtClean="0"/>
                        <a:t> (DLC)</a:t>
                      </a:r>
                      <a:endParaRPr lang="en-US" sz="1400" dirty="0" smtClean="0"/>
                    </a:p>
                    <a:p>
                      <a:r>
                        <a:rPr lang="en-US" sz="1400" dirty="0" smtClean="0"/>
                        <a:t>Cooperative cataloging program (add</a:t>
                      </a:r>
                      <a:r>
                        <a:rPr lang="en-US" sz="1400" baseline="0" dirty="0" smtClean="0"/>
                        <a:t> </a:t>
                      </a:r>
                      <a:r>
                        <a:rPr lang="en-US" sz="1400" dirty="0" smtClean="0"/>
                        <a:t>042)</a:t>
                      </a:r>
                    </a:p>
                    <a:p>
                      <a:r>
                        <a:rPr lang="en-US" sz="1400" dirty="0" smtClean="0"/>
                        <a:t>Other (default if not PCC)</a:t>
                      </a:r>
                    </a:p>
                  </a:txBody>
                  <a:tcPr/>
                </a:tc>
              </a:tr>
            </a:tbl>
          </a:graphicData>
        </a:graphic>
      </p:graphicFrame>
    </p:spTree>
    <p:extLst>
      <p:ext uri="{BB962C8B-B14F-4D97-AF65-F5344CB8AC3E}">
        <p14:creationId xmlns:p14="http://schemas.microsoft.com/office/powerpoint/2010/main" val="40336972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245 – Title Statement</a:t>
            </a:r>
            <a:endParaRPr lang="en-US" dirty="0"/>
          </a:p>
        </p:txBody>
      </p:sp>
      <p:sp>
        <p:nvSpPr>
          <p:cNvPr id="3" name="Content Placeholder 2"/>
          <p:cNvSpPr>
            <a:spLocks noGrp="1"/>
          </p:cNvSpPr>
          <p:nvPr>
            <p:ph sz="quarter" idx="1"/>
          </p:nvPr>
        </p:nvSpPr>
        <p:spPr>
          <a:xfrm>
            <a:off x="152400" y="1447800"/>
            <a:ext cx="8839200" cy="4953000"/>
          </a:xfrm>
        </p:spPr>
        <p:txBody>
          <a:bodyPr>
            <a:normAutofit/>
          </a:bodyPr>
          <a:lstStyle/>
          <a:p>
            <a:r>
              <a:rPr lang="en-US" dirty="0" smtClean="0"/>
              <a:t>Sources of Information</a:t>
            </a:r>
          </a:p>
          <a:p>
            <a:pPr lvl="1"/>
            <a:r>
              <a:rPr lang="en-US" dirty="0"/>
              <a:t>2.2.2.3 – Resources Consisting of Moving Images</a:t>
            </a:r>
          </a:p>
          <a:p>
            <a:pPr lvl="2"/>
            <a:r>
              <a:rPr lang="en-US" dirty="0"/>
              <a:t>“If the resource consists of moving images (e.g., a film reel, a videodisc, a video game, an MPEG video file), </a:t>
            </a:r>
            <a:r>
              <a:rPr lang="en-US" dirty="0">
                <a:solidFill>
                  <a:srgbClr val="FF0000"/>
                </a:solidFill>
              </a:rPr>
              <a:t>use the title frame or frames, or title screen or screens</a:t>
            </a:r>
            <a:r>
              <a:rPr lang="en-US" dirty="0"/>
              <a:t>, as the preferred source of </a:t>
            </a:r>
            <a:r>
              <a:rPr lang="en-US" dirty="0" smtClean="0"/>
              <a:t>information.”</a:t>
            </a:r>
          </a:p>
          <a:p>
            <a:pPr lvl="2"/>
            <a:r>
              <a:rPr lang="en-US" i="1" dirty="0" smtClean="0"/>
              <a:t>Alternative</a:t>
            </a:r>
            <a:endParaRPr lang="en-US" dirty="0" smtClean="0"/>
          </a:p>
          <a:p>
            <a:pPr lvl="3"/>
            <a:r>
              <a:rPr lang="en-US" sz="1800" i="1" dirty="0" smtClean="0"/>
              <a:t>“Use </a:t>
            </a:r>
            <a:r>
              <a:rPr lang="en-US" sz="1800" i="1" dirty="0" smtClean="0">
                <a:solidFill>
                  <a:srgbClr val="FF0000"/>
                </a:solidFill>
              </a:rPr>
              <a:t>an eye-readable label bearing a title that is permanently printed on or affixed to the resource </a:t>
            </a:r>
            <a:r>
              <a:rPr lang="en-US" sz="1800" i="1" dirty="0" smtClean="0"/>
              <a:t>(excluding accompanying textual material or a container) in preference to the title frame or frames, or title screen or screens.”</a:t>
            </a:r>
            <a:endParaRPr lang="en-US" sz="1800" dirty="0"/>
          </a:p>
          <a:p>
            <a:pPr lvl="2"/>
            <a:r>
              <a:rPr lang="en-US" dirty="0" smtClean="0"/>
              <a:t>If the resource does not contain a title frame or title screen . . .</a:t>
            </a:r>
          </a:p>
          <a:p>
            <a:pPr lvl="3"/>
            <a:r>
              <a:rPr lang="en-US" sz="1800" dirty="0" smtClean="0">
                <a:solidFill>
                  <a:srgbClr val="FF0000"/>
                </a:solidFill>
              </a:rPr>
              <a:t>A label on a videodisc</a:t>
            </a:r>
          </a:p>
          <a:p>
            <a:pPr lvl="3"/>
            <a:r>
              <a:rPr lang="en-US" sz="1800" dirty="0" smtClean="0"/>
              <a:t>Embedded metadata in textual form that contains a title [MPEG video file]</a:t>
            </a:r>
          </a:p>
        </p:txBody>
      </p:sp>
    </p:spTree>
    <p:extLst>
      <p:ext uri="{BB962C8B-B14F-4D97-AF65-F5344CB8AC3E}">
        <p14:creationId xmlns:p14="http://schemas.microsoft.com/office/powerpoint/2010/main" val="42877047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245 – Title Statement</a:t>
            </a:r>
            <a:endParaRPr lang="en-US" dirty="0"/>
          </a:p>
        </p:txBody>
      </p:sp>
      <p:sp>
        <p:nvSpPr>
          <p:cNvPr id="3" name="Content Placeholder 2"/>
          <p:cNvSpPr>
            <a:spLocks noGrp="1"/>
          </p:cNvSpPr>
          <p:nvPr>
            <p:ph sz="quarter" idx="1"/>
          </p:nvPr>
        </p:nvSpPr>
        <p:spPr>
          <a:xfrm>
            <a:off x="152400" y="1527048"/>
            <a:ext cx="8839200" cy="4873752"/>
          </a:xfrm>
        </p:spPr>
        <p:txBody>
          <a:bodyPr/>
          <a:lstStyle/>
          <a:p>
            <a:r>
              <a:rPr lang="en-US" dirty="0" smtClean="0"/>
              <a:t>2.3.1.4 – Recording Titles</a:t>
            </a:r>
          </a:p>
          <a:p>
            <a:pPr lvl="1"/>
            <a:r>
              <a:rPr lang="en-US" dirty="0" smtClean="0"/>
              <a:t>“Transcribe a title as it appears on the source of information.”</a:t>
            </a:r>
          </a:p>
          <a:p>
            <a:pPr lvl="2"/>
            <a:r>
              <a:rPr lang="en-US" dirty="0" smtClean="0">
                <a:solidFill>
                  <a:srgbClr val="FF0000"/>
                </a:solidFill>
              </a:rPr>
              <a:t>245;00</a:t>
            </a:r>
            <a:r>
              <a:rPr lang="en-US" dirty="0" smtClean="0">
                <a:solidFill>
                  <a:srgbClr val="FF0000"/>
                </a:solidFill>
              </a:rPr>
              <a:t>; $a </a:t>
            </a:r>
            <a:r>
              <a:rPr lang="en-US" dirty="0" err="1" smtClean="0">
                <a:solidFill>
                  <a:srgbClr val="FF0000"/>
                </a:solidFill>
              </a:rPr>
              <a:t>Sechs</a:t>
            </a:r>
            <a:r>
              <a:rPr lang="en-US" dirty="0" smtClean="0">
                <a:solidFill>
                  <a:srgbClr val="FF0000"/>
                </a:solidFill>
              </a:rPr>
              <a:t> </a:t>
            </a:r>
            <a:r>
              <a:rPr lang="en-US" dirty="0" err="1" smtClean="0">
                <a:solidFill>
                  <a:srgbClr val="FF0000"/>
                </a:solidFill>
              </a:rPr>
              <a:t>Partiten</a:t>
            </a:r>
            <a:r>
              <a:rPr lang="en-US" dirty="0" smtClean="0">
                <a:solidFill>
                  <a:srgbClr val="FF0000"/>
                </a:solidFill>
              </a:rPr>
              <a:t> </a:t>
            </a:r>
            <a:r>
              <a:rPr lang="en-US" dirty="0" err="1" smtClean="0">
                <a:solidFill>
                  <a:srgbClr val="FF0000"/>
                </a:solidFill>
              </a:rPr>
              <a:t>für</a:t>
            </a:r>
            <a:r>
              <a:rPr lang="en-US" dirty="0" smtClean="0">
                <a:solidFill>
                  <a:srgbClr val="FF0000"/>
                </a:solidFill>
              </a:rPr>
              <a:t> </a:t>
            </a:r>
            <a:r>
              <a:rPr lang="en-US" dirty="0" err="1" smtClean="0">
                <a:solidFill>
                  <a:srgbClr val="FF0000"/>
                </a:solidFill>
              </a:rPr>
              <a:t>Flöte</a:t>
            </a:r>
            <a:endParaRPr lang="en-US" dirty="0" smtClean="0">
              <a:solidFill>
                <a:srgbClr val="FF0000"/>
              </a:solidFill>
            </a:endParaRPr>
          </a:p>
          <a:p>
            <a:pPr lvl="2"/>
            <a:r>
              <a:rPr lang="en-US" dirty="0" smtClean="0">
                <a:solidFill>
                  <a:srgbClr val="FF0000"/>
                </a:solidFill>
              </a:rPr>
              <a:t>245;00</a:t>
            </a:r>
            <a:r>
              <a:rPr lang="en-US" dirty="0" smtClean="0">
                <a:solidFill>
                  <a:srgbClr val="FF0000"/>
                </a:solidFill>
              </a:rPr>
              <a:t>; $a </a:t>
            </a:r>
            <a:r>
              <a:rPr lang="en-US" dirty="0" err="1" smtClean="0">
                <a:solidFill>
                  <a:srgbClr val="FF0000"/>
                </a:solidFill>
              </a:rPr>
              <a:t>Heirarchy</a:t>
            </a:r>
            <a:r>
              <a:rPr lang="en-US" dirty="0" smtClean="0">
                <a:solidFill>
                  <a:srgbClr val="FF0000"/>
                </a:solidFill>
              </a:rPr>
              <a:t> in organizations</a:t>
            </a:r>
          </a:p>
          <a:p>
            <a:pPr lvl="3"/>
            <a:r>
              <a:rPr lang="en-US" i="1" dirty="0" smtClean="0"/>
              <a:t>Title misspelled and should read: </a:t>
            </a:r>
            <a:r>
              <a:rPr lang="en-US" dirty="0" smtClean="0"/>
              <a:t>Hierarchy in organizations</a:t>
            </a:r>
          </a:p>
          <a:p>
            <a:pPr lvl="1"/>
            <a:r>
              <a:rPr lang="en-US" dirty="0" smtClean="0"/>
              <a:t>Exceptions – Inaccuracies</a:t>
            </a:r>
          </a:p>
          <a:p>
            <a:pPr lvl="2"/>
            <a:r>
              <a:rPr lang="en-US" dirty="0" smtClean="0"/>
              <a:t>“When transcribing the title proper of a serial or integrating resource, </a:t>
            </a:r>
            <a:r>
              <a:rPr lang="en-US" dirty="0" smtClean="0">
                <a:solidFill>
                  <a:srgbClr val="FF0000"/>
                </a:solidFill>
              </a:rPr>
              <a:t>correct obvious typographic errors</a:t>
            </a:r>
            <a:r>
              <a:rPr lang="en-US" dirty="0" smtClean="0"/>
              <a:t>, and make a note giving the title as it appears on the source of information.”</a:t>
            </a:r>
          </a:p>
          <a:p>
            <a:pPr lvl="3"/>
            <a:r>
              <a:rPr lang="en-US" dirty="0" smtClean="0">
                <a:solidFill>
                  <a:srgbClr val="FF0000"/>
                </a:solidFill>
              </a:rPr>
              <a:t>245;00</a:t>
            </a:r>
            <a:r>
              <a:rPr lang="en-US" dirty="0" smtClean="0">
                <a:solidFill>
                  <a:srgbClr val="FF0000"/>
                </a:solidFill>
              </a:rPr>
              <a:t>; $a Housing starts</a:t>
            </a:r>
          </a:p>
          <a:p>
            <a:pPr lvl="4"/>
            <a:r>
              <a:rPr lang="en-US" i="1" dirty="0" smtClean="0"/>
              <a:t>Source of information on v. 1, no. 1 reads: </a:t>
            </a:r>
            <a:r>
              <a:rPr lang="en-US" dirty="0" smtClean="0"/>
              <a:t>Housing </a:t>
            </a:r>
            <a:r>
              <a:rPr lang="en-US" dirty="0" err="1" smtClean="0"/>
              <a:t>sarts</a:t>
            </a:r>
            <a:endParaRPr lang="en-US" i="1" dirty="0"/>
          </a:p>
        </p:txBody>
      </p:sp>
    </p:spTree>
    <p:extLst>
      <p:ext uri="{BB962C8B-B14F-4D97-AF65-F5344CB8AC3E}">
        <p14:creationId xmlns:p14="http://schemas.microsoft.com/office/powerpoint/2010/main" val="14845167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246 – Varying Form of Title</a:t>
            </a:r>
            <a:endParaRPr lang="en-US" dirty="0"/>
          </a:p>
        </p:txBody>
      </p:sp>
      <p:sp>
        <p:nvSpPr>
          <p:cNvPr id="3" name="Content Placeholder 2"/>
          <p:cNvSpPr>
            <a:spLocks noGrp="1"/>
          </p:cNvSpPr>
          <p:nvPr>
            <p:ph sz="quarter" idx="1"/>
          </p:nvPr>
        </p:nvSpPr>
        <p:spPr>
          <a:xfrm>
            <a:off x="152400" y="1527048"/>
            <a:ext cx="8839200" cy="4572000"/>
          </a:xfrm>
        </p:spPr>
        <p:txBody>
          <a:bodyPr/>
          <a:lstStyle/>
          <a:p>
            <a:r>
              <a:rPr lang="en-US" dirty="0" smtClean="0"/>
              <a:t>2.20.2.4 </a:t>
            </a:r>
            <a:r>
              <a:rPr lang="en-US" dirty="0"/>
              <a:t>– Title Variations, Inaccuracies, and Deletions</a:t>
            </a:r>
          </a:p>
          <a:p>
            <a:pPr lvl="1"/>
            <a:r>
              <a:rPr lang="en-US" dirty="0" smtClean="0">
                <a:solidFill>
                  <a:srgbClr val="FF0000"/>
                </a:solidFill>
              </a:rPr>
              <a:t>246;3</a:t>
            </a:r>
            <a:r>
              <a:rPr lang="en-US" dirty="0" smtClean="0">
                <a:solidFill>
                  <a:srgbClr val="FF0000"/>
                </a:solidFill>
              </a:rPr>
              <a:t>_; $a Beauty and the beast</a:t>
            </a:r>
          </a:p>
          <a:p>
            <a:pPr lvl="2"/>
            <a:r>
              <a:rPr lang="en-US" i="1" dirty="0" smtClean="0"/>
              <a:t>Title proper recorded as: </a:t>
            </a:r>
            <a:r>
              <a:rPr lang="en-US" dirty="0" smtClean="0"/>
              <a:t>245 ;10; Beauty &amp; the beast</a:t>
            </a:r>
          </a:p>
          <a:p>
            <a:pPr lvl="1"/>
            <a:r>
              <a:rPr lang="en-US" dirty="0" smtClean="0">
                <a:solidFill>
                  <a:srgbClr val="FF0000"/>
                </a:solidFill>
              </a:rPr>
              <a:t>246;1</a:t>
            </a:r>
            <a:r>
              <a:rPr lang="en-US" dirty="0" smtClean="0">
                <a:solidFill>
                  <a:srgbClr val="FF0000"/>
                </a:solidFill>
              </a:rPr>
              <a:t>_; $</a:t>
            </a:r>
            <a:r>
              <a:rPr lang="en-US" dirty="0" err="1" smtClean="0">
                <a:solidFill>
                  <a:srgbClr val="FF0000"/>
                </a:solidFill>
              </a:rPr>
              <a:t>i</a:t>
            </a:r>
            <a:r>
              <a:rPr lang="en-US" dirty="0" smtClean="0">
                <a:solidFill>
                  <a:srgbClr val="FF0000"/>
                </a:solidFill>
              </a:rPr>
              <a:t> Vol. 3 has title: $a California connection</a:t>
            </a:r>
          </a:p>
          <a:p>
            <a:pPr lvl="2"/>
            <a:r>
              <a:rPr lang="en-US" i="1" dirty="0" smtClean="0"/>
              <a:t>Title proper recorded as: </a:t>
            </a:r>
            <a:r>
              <a:rPr lang="en-US" dirty="0" smtClean="0"/>
              <a:t>245 ;04; The Bluegrass album</a:t>
            </a:r>
          </a:p>
          <a:p>
            <a:pPr lvl="1"/>
            <a:r>
              <a:rPr lang="en-US" dirty="0" smtClean="0">
                <a:solidFill>
                  <a:srgbClr val="FF0000"/>
                </a:solidFill>
              </a:rPr>
              <a:t>246;1</a:t>
            </a:r>
            <a:r>
              <a:rPr lang="en-US" dirty="0" smtClean="0">
                <a:solidFill>
                  <a:srgbClr val="FF0000"/>
                </a:solidFill>
              </a:rPr>
              <a:t>_; $</a:t>
            </a:r>
            <a:r>
              <a:rPr lang="en-US" dirty="0" err="1" smtClean="0">
                <a:solidFill>
                  <a:srgbClr val="FF0000"/>
                </a:solidFill>
              </a:rPr>
              <a:t>i</a:t>
            </a:r>
            <a:r>
              <a:rPr lang="en-US" dirty="0" smtClean="0">
                <a:solidFill>
                  <a:srgbClr val="FF0000"/>
                </a:solidFill>
              </a:rPr>
              <a:t> Title </a:t>
            </a:r>
            <a:r>
              <a:rPr lang="en-US" dirty="0">
                <a:solidFill>
                  <a:srgbClr val="FF0000"/>
                </a:solidFill>
              </a:rPr>
              <a:t>should read: </a:t>
            </a:r>
            <a:r>
              <a:rPr lang="en-US" dirty="0" smtClean="0">
                <a:solidFill>
                  <a:srgbClr val="FF0000"/>
                </a:solidFill>
              </a:rPr>
              <a:t>$a Hierarchy </a:t>
            </a:r>
            <a:r>
              <a:rPr lang="en-US" dirty="0">
                <a:solidFill>
                  <a:srgbClr val="FF0000"/>
                </a:solidFill>
              </a:rPr>
              <a:t>in </a:t>
            </a:r>
            <a:r>
              <a:rPr lang="en-US" dirty="0" smtClean="0">
                <a:solidFill>
                  <a:srgbClr val="FF0000"/>
                </a:solidFill>
              </a:rPr>
              <a:t>organizations</a:t>
            </a:r>
            <a:endParaRPr lang="en-US" dirty="0">
              <a:solidFill>
                <a:srgbClr val="FF0000"/>
              </a:solidFill>
            </a:endParaRPr>
          </a:p>
          <a:p>
            <a:pPr lvl="2"/>
            <a:r>
              <a:rPr lang="en-US" i="1" dirty="0"/>
              <a:t>Title proper recorded as: </a:t>
            </a:r>
            <a:r>
              <a:rPr lang="en-US" dirty="0" smtClean="0"/>
              <a:t>245 ;00; $a </a:t>
            </a:r>
            <a:r>
              <a:rPr lang="en-US" dirty="0" err="1" smtClean="0"/>
              <a:t>Heirarchy</a:t>
            </a:r>
            <a:r>
              <a:rPr lang="en-US" dirty="0" smtClean="0"/>
              <a:t> </a:t>
            </a:r>
            <a:r>
              <a:rPr lang="en-US" dirty="0"/>
              <a:t>in </a:t>
            </a:r>
            <a:r>
              <a:rPr lang="en-US" dirty="0" smtClean="0"/>
              <a:t>organizations</a:t>
            </a:r>
          </a:p>
          <a:p>
            <a:pPr lvl="1"/>
            <a:r>
              <a:rPr lang="en-US" dirty="0" smtClean="0">
                <a:solidFill>
                  <a:srgbClr val="FF0000"/>
                </a:solidFill>
              </a:rPr>
              <a:t>246;1</a:t>
            </a:r>
            <a:r>
              <a:rPr lang="en-US" dirty="0" smtClean="0">
                <a:solidFill>
                  <a:srgbClr val="FF0000"/>
                </a:solidFill>
              </a:rPr>
              <a:t>_; $</a:t>
            </a:r>
            <a:r>
              <a:rPr lang="en-US" dirty="0" err="1" smtClean="0">
                <a:solidFill>
                  <a:srgbClr val="FF0000"/>
                </a:solidFill>
              </a:rPr>
              <a:t>i</a:t>
            </a:r>
            <a:r>
              <a:rPr lang="en-US" dirty="0" smtClean="0">
                <a:solidFill>
                  <a:srgbClr val="FF0000"/>
                </a:solidFill>
              </a:rPr>
              <a:t> Title appears on v. 1, no. 1 as: $a Housing </a:t>
            </a:r>
            <a:r>
              <a:rPr lang="en-US" dirty="0" err="1" smtClean="0">
                <a:solidFill>
                  <a:srgbClr val="FF0000"/>
                </a:solidFill>
              </a:rPr>
              <a:t>sarts</a:t>
            </a:r>
            <a:endParaRPr lang="en-US" dirty="0" smtClean="0">
              <a:solidFill>
                <a:srgbClr val="FF0000"/>
              </a:solidFill>
            </a:endParaRPr>
          </a:p>
          <a:p>
            <a:pPr lvl="2"/>
            <a:r>
              <a:rPr lang="en-US" i="1" dirty="0" smtClean="0"/>
              <a:t>Title proper recorded as: </a:t>
            </a:r>
            <a:r>
              <a:rPr lang="en-US" dirty="0" smtClean="0"/>
              <a:t>245 ;00; $a Housing starts</a:t>
            </a:r>
            <a:endParaRPr lang="en-US" i="1" dirty="0" smtClean="0"/>
          </a:p>
        </p:txBody>
      </p:sp>
    </p:spTree>
    <p:extLst>
      <p:ext uri="{BB962C8B-B14F-4D97-AF65-F5344CB8AC3E}">
        <p14:creationId xmlns:p14="http://schemas.microsoft.com/office/powerpoint/2010/main" val="31234309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245/246 – Note on Title</a:t>
            </a:r>
            <a:endParaRPr lang="en-US" dirty="0"/>
          </a:p>
        </p:txBody>
      </p:sp>
      <p:sp>
        <p:nvSpPr>
          <p:cNvPr id="3" name="Content Placeholder 2"/>
          <p:cNvSpPr>
            <a:spLocks noGrp="1"/>
          </p:cNvSpPr>
          <p:nvPr>
            <p:ph sz="quarter" idx="1"/>
          </p:nvPr>
        </p:nvSpPr>
        <p:spPr>
          <a:xfrm>
            <a:off x="152400" y="1527048"/>
            <a:ext cx="8839200" cy="4873752"/>
          </a:xfrm>
        </p:spPr>
        <p:txBody>
          <a:bodyPr>
            <a:normAutofit/>
          </a:bodyPr>
          <a:lstStyle/>
          <a:p>
            <a:r>
              <a:rPr lang="en-US" dirty="0" smtClean="0"/>
              <a:t>2.20.2 – Note on Title (add a 500 field)</a:t>
            </a:r>
          </a:p>
          <a:p>
            <a:pPr lvl="1"/>
            <a:r>
              <a:rPr lang="en-US" dirty="0" smtClean="0"/>
              <a:t>“A </a:t>
            </a:r>
            <a:r>
              <a:rPr lang="en-US" b="1" i="1" dirty="0" smtClean="0"/>
              <a:t>note on title</a:t>
            </a:r>
            <a:r>
              <a:rPr lang="en-US" dirty="0" smtClean="0"/>
              <a:t> is a note providing information on the source from which a title was taken, the date the title was viewed, variations in titles, inaccuracies, deletions, etc., or other information relating to a title.”</a:t>
            </a:r>
          </a:p>
          <a:p>
            <a:r>
              <a:rPr lang="en-US" dirty="0" smtClean="0"/>
              <a:t>2.20.2.3 – Title Source</a:t>
            </a:r>
          </a:p>
          <a:p>
            <a:pPr lvl="1"/>
            <a:r>
              <a:rPr lang="en-US" dirty="0" smtClean="0"/>
              <a:t>Title Proper</a:t>
            </a:r>
          </a:p>
          <a:p>
            <a:pPr lvl="2"/>
            <a:r>
              <a:rPr lang="en-US" dirty="0" smtClean="0">
                <a:solidFill>
                  <a:srgbClr val="FF0000"/>
                </a:solidFill>
              </a:rPr>
              <a:t>500;__; </a:t>
            </a:r>
            <a:r>
              <a:rPr lang="en-US" dirty="0" smtClean="0">
                <a:solidFill>
                  <a:srgbClr val="FF0000"/>
                </a:solidFill>
              </a:rPr>
              <a:t>$a Title from container.</a:t>
            </a:r>
          </a:p>
          <a:p>
            <a:pPr lvl="2"/>
            <a:r>
              <a:rPr lang="en-US" dirty="0" smtClean="0">
                <a:solidFill>
                  <a:srgbClr val="FF0000"/>
                </a:solidFill>
              </a:rPr>
              <a:t>500;__; </a:t>
            </a:r>
            <a:r>
              <a:rPr lang="en-US" dirty="0" smtClean="0">
                <a:solidFill>
                  <a:srgbClr val="FF0000"/>
                </a:solidFill>
              </a:rPr>
              <a:t>$a Title from descriptive insert.</a:t>
            </a:r>
          </a:p>
          <a:p>
            <a:pPr lvl="2"/>
            <a:r>
              <a:rPr lang="en-US" dirty="0" smtClean="0">
                <a:solidFill>
                  <a:srgbClr val="FF0000"/>
                </a:solidFill>
              </a:rPr>
              <a:t>500;__; </a:t>
            </a:r>
            <a:r>
              <a:rPr lang="en-US" dirty="0" smtClean="0">
                <a:solidFill>
                  <a:srgbClr val="FF0000"/>
                </a:solidFill>
              </a:rPr>
              <a:t>$a Title from menu.</a:t>
            </a:r>
          </a:p>
          <a:p>
            <a:pPr lvl="1"/>
            <a:r>
              <a:rPr lang="en-US" dirty="0" smtClean="0"/>
              <a:t>Parallel Title Proper</a:t>
            </a:r>
          </a:p>
          <a:p>
            <a:pPr lvl="2"/>
            <a:r>
              <a:rPr lang="en-US" dirty="0" smtClean="0">
                <a:solidFill>
                  <a:srgbClr val="FF0000"/>
                </a:solidFill>
              </a:rPr>
              <a:t>500;__; </a:t>
            </a:r>
            <a:r>
              <a:rPr lang="en-US" dirty="0" smtClean="0">
                <a:solidFill>
                  <a:srgbClr val="FF0000"/>
                </a:solidFill>
              </a:rPr>
              <a:t>$a French title from cover.</a:t>
            </a:r>
          </a:p>
        </p:txBody>
      </p:sp>
    </p:spTree>
    <p:extLst>
      <p:ext uri="{BB962C8B-B14F-4D97-AF65-F5344CB8AC3E}">
        <p14:creationId xmlns:p14="http://schemas.microsoft.com/office/powerpoint/2010/main" val="5356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25x-28x</a:t>
            </a:r>
            <a:endParaRPr lang="en-US" dirty="0"/>
          </a:p>
        </p:txBody>
      </p:sp>
      <p:sp>
        <p:nvSpPr>
          <p:cNvPr id="3" name="Title 2"/>
          <p:cNvSpPr>
            <a:spLocks noGrp="1"/>
          </p:cNvSpPr>
          <p:nvPr>
            <p:ph type="title"/>
          </p:nvPr>
        </p:nvSpPr>
        <p:spPr/>
        <p:txBody>
          <a:bodyPr/>
          <a:lstStyle/>
          <a:p>
            <a:r>
              <a:rPr lang="en-US" dirty="0" smtClean="0"/>
              <a:t>Edition, Imprint, Etc. Fields</a:t>
            </a:r>
            <a:endParaRPr lang="en-US" dirty="0"/>
          </a:p>
        </p:txBody>
      </p:sp>
    </p:spTree>
    <p:extLst>
      <p:ext uri="{BB962C8B-B14F-4D97-AF65-F5344CB8AC3E}">
        <p14:creationId xmlns:p14="http://schemas.microsoft.com/office/powerpoint/2010/main" val="2602470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250 – Edition Statement</a:t>
            </a:r>
            <a:endParaRPr lang="en-US" dirty="0"/>
          </a:p>
        </p:txBody>
      </p:sp>
      <p:sp>
        <p:nvSpPr>
          <p:cNvPr id="3" name="Content Placeholder 2"/>
          <p:cNvSpPr>
            <a:spLocks noGrp="1"/>
          </p:cNvSpPr>
          <p:nvPr>
            <p:ph sz="quarter" idx="1"/>
          </p:nvPr>
        </p:nvSpPr>
        <p:spPr>
          <a:xfrm>
            <a:off x="152400" y="1527048"/>
            <a:ext cx="8839200" cy="4572000"/>
          </a:xfrm>
        </p:spPr>
        <p:txBody>
          <a:bodyPr/>
          <a:lstStyle/>
          <a:p>
            <a:r>
              <a:rPr lang="en-US" dirty="0" smtClean="0"/>
              <a:t>2.5 – Edition Statement</a:t>
            </a:r>
          </a:p>
          <a:p>
            <a:pPr lvl="1"/>
            <a:r>
              <a:rPr lang="en-US" dirty="0" smtClean="0"/>
              <a:t>2.5.1.4 – Recording Edition Statements</a:t>
            </a:r>
          </a:p>
          <a:p>
            <a:pPr lvl="2"/>
            <a:r>
              <a:rPr lang="en-US" dirty="0" smtClean="0"/>
              <a:t>“Transcribe . . . </a:t>
            </a:r>
            <a:r>
              <a:rPr lang="en-US" dirty="0" smtClean="0">
                <a:solidFill>
                  <a:srgbClr val="FF0000"/>
                </a:solidFill>
              </a:rPr>
              <a:t>as it appears</a:t>
            </a:r>
            <a:r>
              <a:rPr lang="en-US" dirty="0" smtClean="0"/>
              <a:t> on the source of information.”</a:t>
            </a:r>
          </a:p>
          <a:p>
            <a:pPr lvl="3"/>
            <a:r>
              <a:rPr lang="en-US" sz="1800" dirty="0" smtClean="0">
                <a:solidFill>
                  <a:srgbClr val="FF0000"/>
                </a:solidFill>
              </a:rPr>
              <a:t>250;__; </a:t>
            </a:r>
            <a:r>
              <a:rPr lang="en-US" sz="1800" dirty="0" smtClean="0">
                <a:solidFill>
                  <a:srgbClr val="FF0000"/>
                </a:solidFill>
              </a:rPr>
              <a:t>$a World’s classic ed., New ed. rev.</a:t>
            </a:r>
          </a:p>
          <a:p>
            <a:pPr lvl="4"/>
            <a:r>
              <a:rPr lang="en-US" sz="1600" dirty="0" smtClean="0"/>
              <a:t>Future RDA changes allow multiple 250 fields for additional edition statements</a:t>
            </a:r>
          </a:p>
          <a:p>
            <a:pPr lvl="3"/>
            <a:r>
              <a:rPr lang="en-US" sz="1800" dirty="0" smtClean="0">
                <a:solidFill>
                  <a:srgbClr val="FF0000"/>
                </a:solidFill>
              </a:rPr>
              <a:t>250;__; </a:t>
            </a:r>
            <a:r>
              <a:rPr lang="en-US" sz="1800" dirty="0" smtClean="0">
                <a:solidFill>
                  <a:srgbClr val="FF0000"/>
                </a:solidFill>
              </a:rPr>
              <a:t>$a Second </a:t>
            </a:r>
            <a:r>
              <a:rPr lang="en-US" sz="1800" dirty="0" smtClean="0">
                <a:solidFill>
                  <a:srgbClr val="FF0000"/>
                </a:solidFill>
              </a:rPr>
              <a:t>edition.</a:t>
            </a:r>
            <a:endParaRPr lang="en-US" sz="1800" dirty="0" smtClean="0">
              <a:solidFill>
                <a:srgbClr val="FF0000"/>
              </a:solidFill>
            </a:endParaRPr>
          </a:p>
          <a:p>
            <a:pPr lvl="3"/>
            <a:r>
              <a:rPr lang="en-US" sz="1800" dirty="0" smtClean="0">
                <a:solidFill>
                  <a:srgbClr val="FF0000"/>
                </a:solidFill>
              </a:rPr>
              <a:t>250;__; </a:t>
            </a:r>
            <a:r>
              <a:rPr lang="en-US" sz="1800" dirty="0">
                <a:solidFill>
                  <a:srgbClr val="FF0000"/>
                </a:solidFill>
              </a:rPr>
              <a:t>$a </a:t>
            </a:r>
            <a:r>
              <a:rPr lang="en-US" sz="1800" dirty="0" smtClean="0">
                <a:solidFill>
                  <a:srgbClr val="FF0000"/>
                </a:solidFill>
              </a:rPr>
              <a:t>52nd </a:t>
            </a:r>
            <a:r>
              <a:rPr lang="en-US" sz="1800" dirty="0" smtClean="0">
                <a:solidFill>
                  <a:srgbClr val="FF0000"/>
                </a:solidFill>
              </a:rPr>
              <a:t>edition.</a:t>
            </a:r>
            <a:endParaRPr lang="en-US" sz="1800" dirty="0" smtClean="0">
              <a:solidFill>
                <a:srgbClr val="FF0000"/>
              </a:solidFill>
            </a:endParaRPr>
          </a:p>
          <a:p>
            <a:pPr lvl="3"/>
            <a:r>
              <a:rPr lang="en-US" sz="1800" dirty="0" smtClean="0">
                <a:solidFill>
                  <a:srgbClr val="FF0000"/>
                </a:solidFill>
              </a:rPr>
              <a:t>250;__; </a:t>
            </a:r>
            <a:r>
              <a:rPr lang="en-US" sz="1800" dirty="0">
                <a:solidFill>
                  <a:srgbClr val="FF0000"/>
                </a:solidFill>
              </a:rPr>
              <a:t>$a </a:t>
            </a:r>
            <a:r>
              <a:rPr lang="en-US" sz="1800" dirty="0" smtClean="0">
                <a:solidFill>
                  <a:srgbClr val="FF0000"/>
                </a:solidFill>
              </a:rPr>
              <a:t>Director’s </a:t>
            </a:r>
            <a:r>
              <a:rPr lang="en-US" sz="1800" dirty="0" smtClean="0">
                <a:solidFill>
                  <a:srgbClr val="FF0000"/>
                </a:solidFill>
              </a:rPr>
              <a:t>cut.</a:t>
            </a:r>
            <a:endParaRPr lang="en-US" sz="1800" dirty="0">
              <a:solidFill>
                <a:srgbClr val="FF0000"/>
              </a:solidFill>
            </a:endParaRPr>
          </a:p>
        </p:txBody>
      </p:sp>
    </p:spTree>
    <p:extLst>
      <p:ext uri="{BB962C8B-B14F-4D97-AF65-F5344CB8AC3E}">
        <p14:creationId xmlns:p14="http://schemas.microsoft.com/office/powerpoint/2010/main" val="11223557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257 – Country of Producing Entity</a:t>
            </a:r>
            <a:endParaRPr lang="en-US" dirty="0"/>
          </a:p>
        </p:txBody>
      </p:sp>
      <p:sp>
        <p:nvSpPr>
          <p:cNvPr id="3" name="Content Placeholder 2"/>
          <p:cNvSpPr>
            <a:spLocks noGrp="1"/>
          </p:cNvSpPr>
          <p:nvPr>
            <p:ph sz="quarter" idx="1"/>
          </p:nvPr>
        </p:nvSpPr>
        <p:spPr>
          <a:xfrm>
            <a:off x="152400" y="1527048"/>
            <a:ext cx="8839200" cy="4873752"/>
          </a:xfrm>
        </p:spPr>
        <p:txBody>
          <a:bodyPr/>
          <a:lstStyle/>
          <a:p>
            <a:r>
              <a:rPr lang="en-US" dirty="0" smtClean="0"/>
              <a:t>The full form of the name of the countries where the principal offices of the producing entity(</a:t>
            </a:r>
            <a:r>
              <a:rPr lang="en-US" dirty="0" err="1" smtClean="0"/>
              <a:t>ies</a:t>
            </a:r>
            <a:r>
              <a:rPr lang="en-US" dirty="0" smtClean="0"/>
              <a:t>) of a resource are located </a:t>
            </a:r>
            <a:r>
              <a:rPr lang="en-US" dirty="0"/>
              <a:t>(</a:t>
            </a:r>
            <a:r>
              <a:rPr lang="en-US" dirty="0" smtClean="0"/>
              <a:t>corresponds to field 245 $c).</a:t>
            </a:r>
          </a:p>
          <a:p>
            <a:r>
              <a:rPr lang="en-US" dirty="0" smtClean="0"/>
              <a:t>Subfields</a:t>
            </a:r>
          </a:p>
          <a:p>
            <a:pPr lvl="1"/>
            <a:r>
              <a:rPr lang="en-US" dirty="0" smtClean="0"/>
              <a:t>$a Country of producing entity</a:t>
            </a:r>
          </a:p>
          <a:p>
            <a:pPr lvl="2"/>
            <a:r>
              <a:rPr lang="en-US" dirty="0" smtClean="0">
                <a:solidFill>
                  <a:srgbClr val="FF0000"/>
                </a:solidFill>
              </a:rPr>
              <a:t>257;__; </a:t>
            </a:r>
            <a:r>
              <a:rPr lang="en-US" dirty="0" smtClean="0">
                <a:solidFill>
                  <a:srgbClr val="FF0000"/>
                </a:solidFill>
              </a:rPr>
              <a:t>$a United States.</a:t>
            </a:r>
          </a:p>
          <a:p>
            <a:pPr lvl="2"/>
            <a:r>
              <a:rPr lang="en-US" dirty="0" smtClean="0">
                <a:solidFill>
                  <a:srgbClr val="FF0000"/>
                </a:solidFill>
              </a:rPr>
              <a:t>257;__; </a:t>
            </a:r>
            <a:r>
              <a:rPr lang="en-US" dirty="0">
                <a:solidFill>
                  <a:srgbClr val="FF0000"/>
                </a:solidFill>
              </a:rPr>
              <a:t>$</a:t>
            </a:r>
            <a:r>
              <a:rPr lang="en-US" dirty="0" smtClean="0">
                <a:solidFill>
                  <a:srgbClr val="FF0000"/>
                </a:solidFill>
              </a:rPr>
              <a:t>a Spain ; Italy ; Austria.</a:t>
            </a:r>
          </a:p>
          <a:p>
            <a:pPr lvl="2"/>
            <a:r>
              <a:rPr lang="en-US" dirty="0" smtClean="0">
                <a:solidFill>
                  <a:srgbClr val="FF0000"/>
                </a:solidFill>
              </a:rPr>
              <a:t>257;__; </a:t>
            </a:r>
            <a:r>
              <a:rPr lang="en-US" dirty="0">
                <a:solidFill>
                  <a:srgbClr val="FF0000"/>
                </a:solidFill>
              </a:rPr>
              <a:t>$</a:t>
            </a:r>
            <a:r>
              <a:rPr lang="en-US" dirty="0" smtClean="0">
                <a:solidFill>
                  <a:srgbClr val="FF0000"/>
                </a:solidFill>
              </a:rPr>
              <a:t>a [Place of publication not identified].</a:t>
            </a:r>
          </a:p>
          <a:p>
            <a:pPr lvl="1"/>
            <a:r>
              <a:rPr lang="en-US" dirty="0" smtClean="0"/>
              <a:t>$2 Source</a:t>
            </a:r>
          </a:p>
          <a:p>
            <a:pPr lvl="2"/>
            <a:r>
              <a:rPr lang="en-US" dirty="0" smtClean="0">
                <a:solidFill>
                  <a:srgbClr val="FF0000"/>
                </a:solidFill>
              </a:rPr>
              <a:t>257;__; </a:t>
            </a:r>
            <a:r>
              <a:rPr lang="en-US" dirty="0">
                <a:solidFill>
                  <a:srgbClr val="FF0000"/>
                </a:solidFill>
              </a:rPr>
              <a:t>$</a:t>
            </a:r>
            <a:r>
              <a:rPr lang="en-US" dirty="0" smtClean="0">
                <a:solidFill>
                  <a:srgbClr val="FF0000"/>
                </a:solidFill>
              </a:rPr>
              <a:t>a United States $2 </a:t>
            </a:r>
            <a:r>
              <a:rPr lang="en-US" dirty="0" err="1" smtClean="0">
                <a:solidFill>
                  <a:srgbClr val="FF0000"/>
                </a:solidFill>
              </a:rPr>
              <a:t>naf</a:t>
            </a:r>
            <a:endParaRPr lang="en-US" dirty="0" smtClean="0">
              <a:solidFill>
                <a:srgbClr val="FF0000"/>
              </a:solidFill>
            </a:endParaRPr>
          </a:p>
          <a:p>
            <a:pPr lvl="2"/>
            <a:r>
              <a:rPr lang="en-US" dirty="0" smtClean="0">
                <a:solidFill>
                  <a:srgbClr val="FF0000"/>
                </a:solidFill>
              </a:rPr>
              <a:t>257;__; </a:t>
            </a:r>
            <a:r>
              <a:rPr lang="en-US" dirty="0">
                <a:solidFill>
                  <a:srgbClr val="FF0000"/>
                </a:solidFill>
              </a:rPr>
              <a:t>$</a:t>
            </a:r>
            <a:r>
              <a:rPr lang="en-US" dirty="0" smtClean="0">
                <a:solidFill>
                  <a:srgbClr val="FF0000"/>
                </a:solidFill>
              </a:rPr>
              <a:t>a France ; $a Germany ; $a Italy $2 </a:t>
            </a:r>
            <a:r>
              <a:rPr lang="en-US" dirty="0" err="1" smtClean="0">
                <a:solidFill>
                  <a:srgbClr val="FF0000"/>
                </a:solidFill>
              </a:rPr>
              <a:t>naf</a:t>
            </a:r>
            <a:endParaRPr lang="en-US" dirty="0" smtClean="0">
              <a:solidFill>
                <a:srgbClr val="FF0000"/>
              </a:solidFill>
            </a:endParaRPr>
          </a:p>
          <a:p>
            <a:endParaRPr lang="en-US" dirty="0"/>
          </a:p>
        </p:txBody>
      </p:sp>
    </p:spTree>
    <p:extLst>
      <p:ext uri="{BB962C8B-B14F-4D97-AF65-F5344CB8AC3E}">
        <p14:creationId xmlns:p14="http://schemas.microsoft.com/office/powerpoint/2010/main" val="220470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1143000"/>
          </a:xfrm>
        </p:spPr>
        <p:txBody>
          <a:bodyPr>
            <a:normAutofit/>
          </a:bodyPr>
          <a:lstStyle/>
          <a:p>
            <a:r>
              <a:rPr lang="en-US" dirty="0" smtClean="0"/>
              <a:t>264 - Production, Publication, Distribution, Manufacture, and Copyright Notice</a:t>
            </a:r>
            <a:endParaRPr lang="en-US" dirty="0"/>
          </a:p>
        </p:txBody>
      </p:sp>
      <p:sp>
        <p:nvSpPr>
          <p:cNvPr id="3" name="Content Placeholder 2"/>
          <p:cNvSpPr>
            <a:spLocks noGrp="1"/>
          </p:cNvSpPr>
          <p:nvPr>
            <p:ph sz="quarter" idx="1"/>
          </p:nvPr>
        </p:nvSpPr>
        <p:spPr>
          <a:xfrm>
            <a:off x="152400" y="1527048"/>
            <a:ext cx="8839200" cy="4873752"/>
          </a:xfrm>
        </p:spPr>
        <p:txBody>
          <a:bodyPr>
            <a:normAutofit/>
          </a:bodyPr>
          <a:lstStyle/>
          <a:p>
            <a:r>
              <a:rPr lang="en-US" dirty="0" smtClean="0"/>
              <a:t>Indicators</a:t>
            </a:r>
          </a:p>
          <a:p>
            <a:pPr lvl="1"/>
            <a:r>
              <a:rPr lang="en-US" dirty="0" smtClean="0"/>
              <a:t>First Indicator – Sequence of Statements</a:t>
            </a:r>
          </a:p>
          <a:p>
            <a:pPr lvl="2"/>
            <a:r>
              <a:rPr lang="en-US" dirty="0" smtClean="0">
                <a:solidFill>
                  <a:srgbClr val="FF0000"/>
                </a:solidFill>
              </a:rPr>
              <a:t>_ – Not applicable/No information provided/Earliest</a:t>
            </a:r>
          </a:p>
          <a:p>
            <a:pPr lvl="3"/>
            <a:r>
              <a:rPr lang="en-US" sz="1800" dirty="0" smtClean="0"/>
              <a:t>Used when a resource is first cataloged</a:t>
            </a:r>
          </a:p>
          <a:p>
            <a:pPr lvl="2"/>
            <a:r>
              <a:rPr lang="en-US" dirty="0" smtClean="0"/>
              <a:t>2 – Intervening</a:t>
            </a:r>
          </a:p>
          <a:p>
            <a:pPr lvl="2"/>
            <a:r>
              <a:rPr lang="en-US" dirty="0" smtClean="0"/>
              <a:t>3 – Current/Latest</a:t>
            </a:r>
          </a:p>
          <a:p>
            <a:pPr lvl="1"/>
            <a:r>
              <a:rPr lang="en-US" dirty="0" smtClean="0"/>
              <a:t>Second Indicator – Function of Entity</a:t>
            </a:r>
          </a:p>
          <a:p>
            <a:pPr lvl="2"/>
            <a:r>
              <a:rPr lang="en-US" dirty="0" smtClean="0"/>
              <a:t>0 – Production</a:t>
            </a:r>
          </a:p>
          <a:p>
            <a:pPr lvl="2"/>
            <a:r>
              <a:rPr lang="en-US" dirty="0" smtClean="0">
                <a:solidFill>
                  <a:srgbClr val="FF0000"/>
                </a:solidFill>
              </a:rPr>
              <a:t>1 – Publication</a:t>
            </a:r>
          </a:p>
          <a:p>
            <a:pPr lvl="2"/>
            <a:r>
              <a:rPr lang="en-US" dirty="0" smtClean="0"/>
              <a:t>2 – Distribution</a:t>
            </a:r>
          </a:p>
          <a:p>
            <a:pPr lvl="2"/>
            <a:r>
              <a:rPr lang="en-US" dirty="0" smtClean="0"/>
              <a:t>3 – Manufacture</a:t>
            </a:r>
          </a:p>
          <a:p>
            <a:pPr lvl="2"/>
            <a:r>
              <a:rPr lang="en-US" dirty="0" smtClean="0">
                <a:solidFill>
                  <a:srgbClr val="FF0000"/>
                </a:solidFill>
              </a:rPr>
              <a:t>4 – Copyright Notice Date [only contains subfield $c]</a:t>
            </a:r>
            <a:endParaRPr lang="en-US" dirty="0">
              <a:solidFill>
                <a:srgbClr val="FF0000"/>
              </a:solidFill>
            </a:endParaRPr>
          </a:p>
        </p:txBody>
      </p:sp>
    </p:spTree>
    <p:extLst>
      <p:ext uri="{BB962C8B-B14F-4D97-AF65-F5344CB8AC3E}">
        <p14:creationId xmlns:p14="http://schemas.microsoft.com/office/powerpoint/2010/main" val="7767972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0"/>
            <a:ext cx="8534400" cy="1143000"/>
          </a:xfrm>
        </p:spPr>
        <p:txBody>
          <a:bodyPr>
            <a:normAutofit/>
          </a:bodyPr>
          <a:lstStyle/>
          <a:p>
            <a:r>
              <a:rPr lang="en-US" dirty="0"/>
              <a:t>264 - Production, Publication, Distribution, Manufacture, and Copyright Notice</a:t>
            </a:r>
          </a:p>
        </p:txBody>
      </p:sp>
      <p:sp>
        <p:nvSpPr>
          <p:cNvPr id="3" name="Content Placeholder 2"/>
          <p:cNvSpPr>
            <a:spLocks noGrp="1"/>
          </p:cNvSpPr>
          <p:nvPr>
            <p:ph sz="quarter" idx="1"/>
          </p:nvPr>
        </p:nvSpPr>
        <p:spPr>
          <a:xfrm>
            <a:off x="152400" y="1371600"/>
            <a:ext cx="8839200" cy="5105400"/>
          </a:xfrm>
        </p:spPr>
        <p:txBody>
          <a:bodyPr>
            <a:normAutofit/>
          </a:bodyPr>
          <a:lstStyle/>
          <a:p>
            <a:r>
              <a:rPr lang="en-US" sz="1600" dirty="0" smtClean="0"/>
              <a:t>Subfields</a:t>
            </a:r>
          </a:p>
          <a:p>
            <a:pPr lvl="1"/>
            <a:r>
              <a:rPr lang="en-US" sz="1400" dirty="0" smtClean="0"/>
              <a:t>$a Place of production, publication, distribution, manufacture</a:t>
            </a:r>
          </a:p>
          <a:p>
            <a:pPr lvl="1"/>
            <a:r>
              <a:rPr lang="en-US" sz="1400" dirty="0" smtClean="0"/>
              <a:t>$b Name of producer, publisher, distributer, manufacturer</a:t>
            </a:r>
          </a:p>
          <a:p>
            <a:pPr lvl="1"/>
            <a:r>
              <a:rPr lang="en-US" sz="1400" dirty="0" smtClean="0"/>
              <a:t>$c Date of production, publication, distribution, manufacture, or copyright notice</a:t>
            </a:r>
          </a:p>
          <a:p>
            <a:pPr lvl="2"/>
            <a:r>
              <a:rPr lang="en-US" sz="1200" dirty="0" smtClean="0"/>
              <a:t>2.11.1.3 – Recording Copyright Dates</a:t>
            </a:r>
          </a:p>
          <a:p>
            <a:pPr lvl="3"/>
            <a:r>
              <a:rPr lang="en-US" sz="1100" dirty="0" smtClean="0">
                <a:solidFill>
                  <a:srgbClr val="FF0000"/>
                </a:solidFill>
              </a:rPr>
              <a:t>264;_</a:t>
            </a:r>
            <a:r>
              <a:rPr lang="en-US" sz="1100" dirty="0" smtClean="0">
                <a:solidFill>
                  <a:srgbClr val="FF0000"/>
                </a:solidFill>
              </a:rPr>
              <a:t>4; $c ©2002</a:t>
            </a:r>
          </a:p>
          <a:p>
            <a:pPr lvl="3"/>
            <a:r>
              <a:rPr lang="en-US" sz="1100" dirty="0" smtClean="0">
                <a:solidFill>
                  <a:srgbClr val="FF0000"/>
                </a:solidFill>
              </a:rPr>
              <a:t>264;_</a:t>
            </a:r>
            <a:r>
              <a:rPr lang="en-US" sz="1100" dirty="0" smtClean="0">
                <a:solidFill>
                  <a:srgbClr val="FF0000"/>
                </a:solidFill>
              </a:rPr>
              <a:t>4; $c copyright 2005</a:t>
            </a:r>
          </a:p>
          <a:p>
            <a:pPr lvl="3"/>
            <a:r>
              <a:rPr lang="en-US" sz="1100" dirty="0" smtClean="0">
                <a:solidFill>
                  <a:srgbClr val="FF0000"/>
                </a:solidFill>
              </a:rPr>
              <a:t>264;_</a:t>
            </a:r>
            <a:r>
              <a:rPr lang="en-US" sz="1100" dirty="0">
                <a:solidFill>
                  <a:srgbClr val="FF0000"/>
                </a:solidFill>
              </a:rPr>
              <a:t>4; $</a:t>
            </a:r>
            <a:r>
              <a:rPr lang="en-US" sz="1100" dirty="0" smtClean="0">
                <a:solidFill>
                  <a:srgbClr val="FF0000"/>
                </a:solidFill>
              </a:rPr>
              <a:t>c ℗1983 </a:t>
            </a:r>
            <a:r>
              <a:rPr lang="en-US" sz="1100" dirty="0" smtClean="0"/>
              <a:t>[sound recordings]</a:t>
            </a:r>
          </a:p>
          <a:p>
            <a:pPr lvl="3"/>
            <a:r>
              <a:rPr lang="en-US" sz="1100" dirty="0" smtClean="0">
                <a:solidFill>
                  <a:srgbClr val="FF0000"/>
                </a:solidFill>
              </a:rPr>
              <a:t>264;_</a:t>
            </a:r>
            <a:r>
              <a:rPr lang="en-US" sz="1100" dirty="0">
                <a:solidFill>
                  <a:srgbClr val="FF0000"/>
                </a:solidFill>
              </a:rPr>
              <a:t>4; $c </a:t>
            </a:r>
            <a:r>
              <a:rPr lang="en-US" sz="1100" dirty="0" smtClean="0">
                <a:solidFill>
                  <a:srgbClr val="FF0000"/>
                </a:solidFill>
              </a:rPr>
              <a:t>phonogram 1993 </a:t>
            </a:r>
            <a:r>
              <a:rPr lang="en-US" sz="1100" dirty="0" smtClean="0"/>
              <a:t>[sound recordings]</a:t>
            </a:r>
          </a:p>
          <a:p>
            <a:r>
              <a:rPr lang="en-US" sz="1600" dirty="0" smtClean="0"/>
              <a:t>2.7.2.6 / </a:t>
            </a:r>
            <a:r>
              <a:rPr lang="en-US" sz="1600" dirty="0" smtClean="0">
                <a:solidFill>
                  <a:srgbClr val="FF0000"/>
                </a:solidFill>
              </a:rPr>
              <a:t>2.8.2.6</a:t>
            </a:r>
            <a:r>
              <a:rPr lang="en-US" sz="1600" dirty="0" smtClean="0"/>
              <a:t> / 2.9.2.6 / 2.10.2.6</a:t>
            </a:r>
          </a:p>
          <a:p>
            <a:pPr lvl="1"/>
            <a:r>
              <a:rPr lang="en-US" sz="1400" dirty="0" smtClean="0"/>
              <a:t>Place of Publication Not Identified in the Resource</a:t>
            </a:r>
          </a:p>
          <a:p>
            <a:pPr lvl="2"/>
            <a:r>
              <a:rPr lang="en-US" sz="1200" dirty="0" smtClean="0">
                <a:solidFill>
                  <a:srgbClr val="FF0000"/>
                </a:solidFill>
              </a:rPr>
              <a:t>264;_</a:t>
            </a:r>
            <a:r>
              <a:rPr lang="en-US" sz="1200" dirty="0" smtClean="0">
                <a:solidFill>
                  <a:srgbClr val="FF0000"/>
                </a:solidFill>
              </a:rPr>
              <a:t>1; $a [Place of publication not identified] : $b ABC Publishers, $c 2009.</a:t>
            </a:r>
          </a:p>
          <a:p>
            <a:r>
              <a:rPr lang="en-US" sz="1600" dirty="0" smtClean="0"/>
              <a:t>2.7.4.7 / </a:t>
            </a:r>
            <a:r>
              <a:rPr lang="en-US" sz="1600" dirty="0" smtClean="0">
                <a:solidFill>
                  <a:srgbClr val="FF0000"/>
                </a:solidFill>
              </a:rPr>
              <a:t>2.8.4.7</a:t>
            </a:r>
            <a:r>
              <a:rPr lang="en-US" sz="1600" dirty="0" smtClean="0"/>
              <a:t> / 2.9.4.7 / 2.10.4.7</a:t>
            </a:r>
          </a:p>
          <a:p>
            <a:pPr lvl="1"/>
            <a:r>
              <a:rPr lang="en-US" sz="1400" dirty="0" smtClean="0"/>
              <a:t>No Publisher Identified</a:t>
            </a:r>
          </a:p>
          <a:p>
            <a:pPr lvl="2"/>
            <a:r>
              <a:rPr lang="en-US" sz="1200" dirty="0" smtClean="0">
                <a:solidFill>
                  <a:srgbClr val="FF0000"/>
                </a:solidFill>
              </a:rPr>
              <a:t>264;_</a:t>
            </a:r>
            <a:r>
              <a:rPr lang="en-US" sz="1200" dirty="0" smtClean="0">
                <a:solidFill>
                  <a:srgbClr val="FF0000"/>
                </a:solidFill>
              </a:rPr>
              <a:t>1; $a Boston : $b [publisher not identified], $c 2010.</a:t>
            </a:r>
            <a:endParaRPr lang="en-US" sz="1400" dirty="0">
              <a:solidFill>
                <a:srgbClr val="FF0000"/>
              </a:solidFill>
            </a:endParaRPr>
          </a:p>
          <a:p>
            <a:r>
              <a:rPr lang="en-US" sz="1600" dirty="0" smtClean="0"/>
              <a:t>2.7.6.6 / </a:t>
            </a:r>
            <a:r>
              <a:rPr lang="en-US" sz="1600" dirty="0" smtClean="0">
                <a:solidFill>
                  <a:srgbClr val="FF0000"/>
                </a:solidFill>
              </a:rPr>
              <a:t>2.8.6.6</a:t>
            </a:r>
            <a:r>
              <a:rPr lang="en-US" sz="1600" dirty="0" smtClean="0"/>
              <a:t> / 2.9.6.6 / 2.10.6.6</a:t>
            </a:r>
          </a:p>
          <a:p>
            <a:pPr lvl="1"/>
            <a:r>
              <a:rPr lang="en-US" sz="1400" dirty="0" smtClean="0"/>
              <a:t>Date of Publication Not Identified in the Resource</a:t>
            </a:r>
          </a:p>
          <a:p>
            <a:pPr lvl="2"/>
            <a:r>
              <a:rPr lang="en-US" sz="1200" dirty="0" smtClean="0">
                <a:solidFill>
                  <a:srgbClr val="FF0000"/>
                </a:solidFill>
              </a:rPr>
              <a:t>264;_</a:t>
            </a:r>
            <a:r>
              <a:rPr lang="en-US" sz="1200" dirty="0" smtClean="0">
                <a:solidFill>
                  <a:srgbClr val="FF0000"/>
                </a:solidFill>
              </a:rPr>
              <a:t>1; $a Washington, D.C. : $b International Republican Institute, $c [date of publication not identified]</a:t>
            </a:r>
          </a:p>
          <a:p>
            <a:pPr lvl="2"/>
            <a:r>
              <a:rPr lang="en-US" sz="1200" dirty="0" smtClean="0"/>
              <a:t>LC-PCC PS</a:t>
            </a:r>
          </a:p>
          <a:p>
            <a:pPr lvl="3"/>
            <a:r>
              <a:rPr lang="en-US" sz="1100" dirty="0" smtClean="0">
                <a:solidFill>
                  <a:srgbClr val="FF0000"/>
                </a:solidFill>
              </a:rPr>
              <a:t>264;_</a:t>
            </a:r>
            <a:r>
              <a:rPr lang="en-US" sz="1100" dirty="0" smtClean="0">
                <a:solidFill>
                  <a:srgbClr val="FF0000"/>
                </a:solidFill>
              </a:rPr>
              <a:t>1; $a New York, New York : $b Dell Publishing Co., Inc., $c [1972]</a:t>
            </a:r>
          </a:p>
          <a:p>
            <a:pPr lvl="3"/>
            <a:r>
              <a:rPr lang="en-US" sz="1100" dirty="0" smtClean="0">
                <a:solidFill>
                  <a:srgbClr val="FF0000"/>
                </a:solidFill>
              </a:rPr>
              <a:t>264;_</a:t>
            </a:r>
            <a:r>
              <a:rPr lang="en-US" sz="1100" dirty="0" smtClean="0">
                <a:solidFill>
                  <a:srgbClr val="FF0000"/>
                </a:solidFill>
              </a:rPr>
              <a:t>1; $a New York, N.Y. : $b New York Labor News Company, $c [1961]</a:t>
            </a:r>
          </a:p>
        </p:txBody>
      </p:sp>
    </p:spTree>
    <p:extLst>
      <p:ext uri="{BB962C8B-B14F-4D97-AF65-F5344CB8AC3E}">
        <p14:creationId xmlns:p14="http://schemas.microsoft.com/office/powerpoint/2010/main" val="20760645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3xx</a:t>
            </a:r>
            <a:endParaRPr lang="en-US" dirty="0"/>
          </a:p>
        </p:txBody>
      </p:sp>
      <p:sp>
        <p:nvSpPr>
          <p:cNvPr id="3" name="Title 2"/>
          <p:cNvSpPr>
            <a:spLocks noGrp="1"/>
          </p:cNvSpPr>
          <p:nvPr>
            <p:ph type="title"/>
          </p:nvPr>
        </p:nvSpPr>
        <p:spPr/>
        <p:txBody>
          <a:bodyPr/>
          <a:lstStyle/>
          <a:p>
            <a:r>
              <a:rPr lang="en-US" dirty="0" smtClean="0"/>
              <a:t>Physical Description, Etc. Fields</a:t>
            </a:r>
            <a:endParaRPr lang="en-US" dirty="0"/>
          </a:p>
        </p:txBody>
      </p:sp>
    </p:spTree>
    <p:extLst>
      <p:ext uri="{BB962C8B-B14F-4D97-AF65-F5344CB8AC3E}">
        <p14:creationId xmlns:p14="http://schemas.microsoft.com/office/powerpoint/2010/main" val="38921232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Fields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4174432655"/>
              </p:ext>
            </p:extLst>
          </p:nvPr>
        </p:nvGraphicFramePr>
        <p:xfrm>
          <a:off x="301625" y="1527175"/>
          <a:ext cx="8504238" cy="4531360"/>
        </p:xfrm>
        <a:graphic>
          <a:graphicData uri="http://schemas.openxmlformats.org/drawingml/2006/table">
            <a:tbl>
              <a:tblPr firstRow="1" bandRow="1">
                <a:tableStyleId>{5C22544A-7EE6-4342-B048-85BDC9FD1C3A}</a:tableStyleId>
              </a:tblPr>
              <a:tblGrid>
                <a:gridCol w="2834746"/>
                <a:gridCol w="2121429"/>
                <a:gridCol w="3548063"/>
              </a:tblGrid>
              <a:tr h="370840">
                <a:tc>
                  <a:txBody>
                    <a:bodyPr/>
                    <a:lstStyle/>
                    <a:p>
                      <a:r>
                        <a:rPr lang="en-US" sz="1400" dirty="0" smtClean="0"/>
                        <a:t>Field Name</a:t>
                      </a:r>
                      <a:endParaRPr lang="en-US" sz="1400" dirty="0"/>
                    </a:p>
                  </a:txBody>
                  <a:tcPr/>
                </a:tc>
                <a:tc>
                  <a:txBody>
                    <a:bodyPr/>
                    <a:lstStyle/>
                    <a:p>
                      <a:r>
                        <a:rPr lang="en-US" sz="1400" dirty="0" smtClean="0"/>
                        <a:t>Value</a:t>
                      </a:r>
                      <a:endParaRPr lang="en-US" sz="1400" dirty="0"/>
                    </a:p>
                  </a:txBody>
                  <a:tcPr/>
                </a:tc>
                <a:tc>
                  <a:txBody>
                    <a:bodyPr/>
                    <a:lstStyle/>
                    <a:p>
                      <a:r>
                        <a:rPr lang="en-US" sz="1400" dirty="0" smtClean="0"/>
                        <a:t>Description</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Audn</a:t>
                      </a:r>
                      <a:endParaRPr lang="en-US" sz="1400" dirty="0" smtClean="0"/>
                    </a:p>
                  </a:txBody>
                  <a:tcPr/>
                </a:tc>
                <a:tc>
                  <a:txBody>
                    <a:bodyPr/>
                    <a:lstStyle/>
                    <a:p>
                      <a:r>
                        <a:rPr lang="en-US" sz="1400" dirty="0" smtClean="0"/>
                        <a:t>(blank)</a:t>
                      </a:r>
                    </a:p>
                    <a:p>
                      <a:r>
                        <a:rPr lang="en-US" sz="1400" dirty="0" smtClean="0"/>
                        <a:t>g</a:t>
                      </a:r>
                    </a:p>
                    <a:p>
                      <a:r>
                        <a:rPr lang="en-US" sz="1400" dirty="0" smtClean="0"/>
                        <a:t>j</a:t>
                      </a:r>
                    </a:p>
                  </a:txBody>
                  <a:tcPr/>
                </a:tc>
                <a:tc>
                  <a:txBody>
                    <a:bodyPr/>
                    <a:lstStyle/>
                    <a:p>
                      <a:r>
                        <a:rPr lang="en-US" sz="1400" dirty="0" smtClean="0"/>
                        <a:t>Unknown or unspecified</a:t>
                      </a:r>
                    </a:p>
                    <a:p>
                      <a:r>
                        <a:rPr lang="en-US" sz="1400" dirty="0" smtClean="0"/>
                        <a:t>General</a:t>
                      </a:r>
                    </a:p>
                    <a:p>
                      <a:r>
                        <a:rPr lang="en-US" sz="1400" dirty="0" smtClean="0"/>
                        <a:t>Juvenile</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DtSt</a:t>
                      </a:r>
                      <a:endParaRPr lang="en-US" sz="1400" dirty="0" smtClean="0"/>
                    </a:p>
                  </a:txBody>
                  <a:tcPr/>
                </a:tc>
                <a:tc>
                  <a:txBody>
                    <a:bodyPr/>
                    <a:lstStyle/>
                    <a:p>
                      <a:r>
                        <a:rPr lang="en-US" sz="1400" dirty="0" smtClean="0"/>
                        <a:t>b</a:t>
                      </a:r>
                    </a:p>
                    <a:p>
                      <a:r>
                        <a:rPr lang="en-US" sz="1400" dirty="0" smtClean="0"/>
                        <a:t>r</a:t>
                      </a:r>
                    </a:p>
                    <a:p>
                      <a:r>
                        <a:rPr lang="en-US" sz="1400" dirty="0" smtClean="0"/>
                        <a:t>e</a:t>
                      </a:r>
                    </a:p>
                    <a:p>
                      <a:r>
                        <a:rPr lang="en-US" sz="1400" dirty="0" smtClean="0"/>
                        <a:t>s</a:t>
                      </a:r>
                    </a:p>
                    <a:p>
                      <a:r>
                        <a:rPr lang="en-US" sz="1400" dirty="0" smtClean="0"/>
                        <a:t>p</a:t>
                      </a:r>
                    </a:p>
                    <a:p>
                      <a:r>
                        <a:rPr lang="en-US" sz="1400" dirty="0" smtClean="0"/>
                        <a:t>t</a:t>
                      </a:r>
                    </a:p>
                    <a:p>
                      <a:r>
                        <a:rPr lang="en-US" sz="1400" dirty="0" smtClean="0"/>
                        <a:t>q</a:t>
                      </a:r>
                    </a:p>
                    <a:p>
                      <a:r>
                        <a:rPr lang="en-US" sz="1400" dirty="0" smtClean="0"/>
                        <a:t>n</a:t>
                      </a:r>
                    </a:p>
                  </a:txBody>
                  <a:tcPr/>
                </a:tc>
                <a:tc>
                  <a:txBody>
                    <a:bodyPr/>
                    <a:lstStyle/>
                    <a:p>
                      <a:r>
                        <a:rPr lang="en-US" sz="1400" dirty="0" smtClean="0"/>
                        <a:t>B.C.</a:t>
                      </a:r>
                      <a:r>
                        <a:rPr lang="en-US" sz="1400" baseline="0" dirty="0" smtClean="0"/>
                        <a:t> date</a:t>
                      </a:r>
                      <a:endParaRPr lang="en-US" sz="1400" dirty="0" smtClean="0"/>
                    </a:p>
                    <a:p>
                      <a:r>
                        <a:rPr lang="en-US" sz="1400" dirty="0" smtClean="0"/>
                        <a:t>Reprint/Original date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Detailed date (</a:t>
                      </a:r>
                      <a:r>
                        <a:rPr lang="en-US" sz="1400" dirty="0" err="1" smtClean="0"/>
                        <a:t>yyyy,mmdd</a:t>
                      </a:r>
                      <a:r>
                        <a:rPr lang="en-US" sz="1400" dirty="0" smtClean="0"/>
                        <a:t>)</a:t>
                      </a:r>
                    </a:p>
                    <a:p>
                      <a:r>
                        <a:rPr lang="en-US" sz="1400" dirty="0" smtClean="0"/>
                        <a:t>Single date (Date</a:t>
                      </a:r>
                      <a:r>
                        <a:rPr lang="en-US" sz="1400" baseline="0" dirty="0" smtClean="0"/>
                        <a:t> 1)</a:t>
                      </a:r>
                      <a:endParaRPr lang="en-US" sz="1400" dirty="0" smtClean="0"/>
                    </a:p>
                    <a:p>
                      <a:r>
                        <a:rPr lang="en-US" sz="1400" dirty="0" smtClean="0"/>
                        <a:t>Distribution/production date</a:t>
                      </a:r>
                    </a:p>
                    <a:p>
                      <a:r>
                        <a:rPr lang="en-US" sz="1400" dirty="0" smtClean="0"/>
                        <a:t>Publication and</a:t>
                      </a:r>
                      <a:r>
                        <a:rPr lang="en-US" sz="1400" baseline="0" dirty="0" smtClean="0"/>
                        <a:t> copyright date</a:t>
                      </a:r>
                    </a:p>
                    <a:p>
                      <a:r>
                        <a:rPr lang="en-US" sz="1400" baseline="0" dirty="0" smtClean="0"/>
                        <a:t>Questionable date (range: 19uu,20uu)</a:t>
                      </a:r>
                    </a:p>
                    <a:p>
                      <a:r>
                        <a:rPr lang="en-US" sz="1400" baseline="0" dirty="0" smtClean="0"/>
                        <a:t>Unknown date (</a:t>
                      </a:r>
                      <a:r>
                        <a:rPr lang="en-US" sz="1400" baseline="0" dirty="0" err="1" smtClean="0"/>
                        <a:t>uuuu,uuuu</a:t>
                      </a:r>
                      <a:r>
                        <a:rPr lang="en-US" sz="1400" baseline="0" dirty="0" smtClean="0"/>
                        <a:t>)</a:t>
                      </a:r>
                      <a:endParaRPr lang="en-US" sz="14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Ctrl</a:t>
                      </a:r>
                    </a:p>
                  </a:txBody>
                  <a:tcPr/>
                </a:tc>
                <a:tc>
                  <a:txBody>
                    <a:bodyPr/>
                    <a:lstStyle/>
                    <a:p>
                      <a:r>
                        <a:rPr lang="en-US" sz="1400" dirty="0" smtClean="0"/>
                        <a:t>(blank)</a:t>
                      </a:r>
                    </a:p>
                    <a:p>
                      <a:r>
                        <a:rPr lang="en-US" sz="1400" dirty="0" smtClean="0"/>
                        <a:t>a</a:t>
                      </a:r>
                    </a:p>
                  </a:txBody>
                  <a:tcPr/>
                </a:tc>
                <a:tc>
                  <a:txBody>
                    <a:bodyPr/>
                    <a:lstStyle/>
                    <a:p>
                      <a:r>
                        <a:rPr lang="en-US" sz="1400" dirty="0" smtClean="0"/>
                        <a:t>No specific type of control</a:t>
                      </a:r>
                    </a:p>
                    <a:p>
                      <a:r>
                        <a:rPr lang="en-US" sz="1400" dirty="0" smtClean="0"/>
                        <a:t>Archival</a:t>
                      </a:r>
                    </a:p>
                  </a:txBody>
                  <a:tcPr/>
                </a:tc>
              </a:tr>
              <a:tr h="370840">
                <a:tc>
                  <a:txBody>
                    <a:bodyPr/>
                    <a:lstStyle/>
                    <a:p>
                      <a:r>
                        <a:rPr lang="en-US" sz="1400" dirty="0" err="1" smtClean="0"/>
                        <a:t>MRec</a:t>
                      </a:r>
                      <a:endParaRPr lang="en-US" sz="1400" dirty="0"/>
                    </a:p>
                  </a:txBody>
                  <a:tcPr/>
                </a:tc>
                <a:tc>
                  <a:txBody>
                    <a:bodyPr/>
                    <a:lstStyle/>
                    <a:p>
                      <a:r>
                        <a:rPr lang="en-US" sz="1400" dirty="0" smtClean="0"/>
                        <a:t>(blank)</a:t>
                      </a:r>
                      <a:endParaRPr lang="en-US" sz="1400" dirty="0"/>
                    </a:p>
                  </a:txBody>
                  <a:tcPr/>
                </a:tc>
                <a:tc>
                  <a:txBody>
                    <a:bodyPr/>
                    <a:lstStyle/>
                    <a:p>
                      <a:r>
                        <a:rPr lang="en-US" sz="1400" dirty="0" smtClean="0"/>
                        <a:t>Not a modified record</a:t>
                      </a:r>
                      <a:endParaRPr lang="en-US" sz="1400" dirty="0"/>
                    </a:p>
                  </a:txBody>
                  <a:tcPr/>
                </a:tc>
              </a:tr>
              <a:tr h="370840">
                <a:tc>
                  <a:txBody>
                    <a:bodyPr/>
                    <a:lstStyle/>
                    <a:p>
                      <a:r>
                        <a:rPr lang="en-US" sz="1400" dirty="0" smtClean="0"/>
                        <a:t>Lang</a:t>
                      </a:r>
                      <a:endParaRPr lang="en-US" sz="1400" dirty="0"/>
                    </a:p>
                  </a:txBody>
                  <a:tcPr/>
                </a:tc>
                <a:tc>
                  <a:txBody>
                    <a:bodyPr/>
                    <a:lstStyle/>
                    <a:p>
                      <a:r>
                        <a:rPr lang="en-US" sz="1400" dirty="0" err="1" smtClean="0"/>
                        <a:t>eng</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3-letter language code</a:t>
                      </a:r>
                    </a:p>
                  </a:txBody>
                  <a:tcPr/>
                </a:tc>
              </a:tr>
              <a:tr h="370840">
                <a:tc>
                  <a:txBody>
                    <a:bodyPr/>
                    <a:lstStyle/>
                    <a:p>
                      <a:r>
                        <a:rPr lang="en-US" sz="1400" dirty="0" err="1" smtClean="0"/>
                        <a:t>Ctry</a:t>
                      </a:r>
                      <a:endParaRPr lang="en-US" sz="1400" dirty="0"/>
                    </a:p>
                  </a:txBody>
                  <a:tcPr/>
                </a:tc>
                <a:tc>
                  <a:txBody>
                    <a:bodyPr/>
                    <a:lstStyle/>
                    <a:p>
                      <a:r>
                        <a:rPr lang="en-US" sz="1400" dirty="0" err="1" smtClean="0"/>
                        <a:t>bh</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Country of publication code</a:t>
                      </a:r>
                    </a:p>
                  </a:txBody>
                  <a:tcPr/>
                </a:tc>
              </a:tr>
            </a:tbl>
          </a:graphicData>
        </a:graphic>
      </p:graphicFrame>
    </p:spTree>
    <p:extLst>
      <p:ext uri="{BB962C8B-B14F-4D97-AF65-F5344CB8AC3E}">
        <p14:creationId xmlns:p14="http://schemas.microsoft.com/office/powerpoint/2010/main" val="2404041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300 – Physical Description</a:t>
            </a:r>
            <a:endParaRPr lang="en-US" dirty="0"/>
          </a:p>
        </p:txBody>
      </p:sp>
      <p:sp>
        <p:nvSpPr>
          <p:cNvPr id="3" name="Content Placeholder 2"/>
          <p:cNvSpPr>
            <a:spLocks noGrp="1"/>
          </p:cNvSpPr>
          <p:nvPr>
            <p:ph sz="quarter" idx="1"/>
          </p:nvPr>
        </p:nvSpPr>
        <p:spPr>
          <a:xfrm>
            <a:off x="152400" y="1371600"/>
            <a:ext cx="8839200" cy="5029200"/>
          </a:xfrm>
        </p:spPr>
        <p:txBody>
          <a:bodyPr>
            <a:normAutofit/>
          </a:bodyPr>
          <a:lstStyle/>
          <a:p>
            <a:r>
              <a:rPr lang="en-US" sz="2000" dirty="0" smtClean="0"/>
              <a:t>3.1.1 – Sources of Information</a:t>
            </a:r>
          </a:p>
          <a:p>
            <a:pPr lvl="1"/>
            <a:r>
              <a:rPr lang="en-US" sz="1800" dirty="0" smtClean="0"/>
              <a:t>“Base the description of the carrier or carriers on evidence presented by the resource itself, or on any accompanying material or container.  </a:t>
            </a:r>
            <a:r>
              <a:rPr lang="en-US" sz="1800" dirty="0" smtClean="0">
                <a:solidFill>
                  <a:srgbClr val="FF0000"/>
                </a:solidFill>
              </a:rPr>
              <a:t>If desired, take additional evidence from any source.</a:t>
            </a:r>
            <a:r>
              <a:rPr lang="en-US" sz="1800" dirty="0" smtClean="0"/>
              <a:t>”</a:t>
            </a:r>
          </a:p>
          <a:p>
            <a:r>
              <a:rPr lang="en-US" sz="2000" dirty="0" smtClean="0"/>
              <a:t>3.3.1.3 – Recording Carrier Type ($a)</a:t>
            </a:r>
          </a:p>
          <a:p>
            <a:pPr lvl="1"/>
            <a:r>
              <a:rPr lang="en-US" sz="1800" dirty="0" smtClean="0"/>
              <a:t>$a audio disc	$a computer disc		$a videocassette</a:t>
            </a:r>
          </a:p>
          <a:p>
            <a:pPr lvl="1"/>
            <a:r>
              <a:rPr lang="en-US" sz="1800" dirty="0" smtClean="0"/>
              <a:t>$a audiocassette	$a online resource	$a videodisc</a:t>
            </a:r>
          </a:p>
          <a:p>
            <a:r>
              <a:rPr lang="en-US" sz="2000" dirty="0" smtClean="0"/>
              <a:t>3.4.1.3 – Recording Extent</a:t>
            </a:r>
          </a:p>
          <a:p>
            <a:pPr lvl="1"/>
            <a:r>
              <a:rPr lang="en-US" sz="1800" dirty="0" smtClean="0"/>
              <a:t>3.4.1.7 – Number of Subunits</a:t>
            </a:r>
          </a:p>
          <a:p>
            <a:pPr lvl="2"/>
            <a:r>
              <a:rPr lang="en-US" sz="1600" dirty="0" smtClean="0">
                <a:solidFill>
                  <a:srgbClr val="FF0000"/>
                </a:solidFill>
              </a:rPr>
              <a:t>300;__; </a:t>
            </a:r>
            <a:r>
              <a:rPr lang="en-US" sz="1600" dirty="0">
                <a:solidFill>
                  <a:srgbClr val="FF0000"/>
                </a:solidFill>
              </a:rPr>
              <a:t>$</a:t>
            </a:r>
            <a:r>
              <a:rPr lang="en-US" sz="1600" dirty="0" smtClean="0">
                <a:solidFill>
                  <a:srgbClr val="FF0000"/>
                </a:solidFill>
              </a:rPr>
              <a:t>a 1 computer disc (1 audio file, 3 video files)</a:t>
            </a:r>
          </a:p>
          <a:p>
            <a:pPr lvl="1"/>
            <a:r>
              <a:rPr lang="en-US" sz="1800" dirty="0" smtClean="0"/>
              <a:t>7.22 – Duration [motion pictures and </a:t>
            </a:r>
            <a:r>
              <a:rPr lang="en-US" sz="1800" dirty="0" err="1" smtClean="0"/>
              <a:t>videorecordings</a:t>
            </a:r>
            <a:r>
              <a:rPr lang="en-US" sz="1800" dirty="0" smtClean="0"/>
              <a:t>, sound recordings]</a:t>
            </a:r>
          </a:p>
          <a:p>
            <a:pPr lvl="2"/>
            <a:r>
              <a:rPr lang="en-US" sz="1600" dirty="0" smtClean="0">
                <a:solidFill>
                  <a:srgbClr val="FF0000"/>
                </a:solidFill>
              </a:rPr>
              <a:t>300;__; </a:t>
            </a:r>
            <a:r>
              <a:rPr lang="en-US" sz="1600" dirty="0">
                <a:solidFill>
                  <a:srgbClr val="FF0000"/>
                </a:solidFill>
              </a:rPr>
              <a:t>$</a:t>
            </a:r>
            <a:r>
              <a:rPr lang="en-US" sz="1600" dirty="0" smtClean="0">
                <a:solidFill>
                  <a:srgbClr val="FF0000"/>
                </a:solidFill>
              </a:rPr>
              <a:t>a 1 videocassette (75 min.)</a:t>
            </a:r>
          </a:p>
          <a:p>
            <a:pPr lvl="2"/>
            <a:r>
              <a:rPr lang="en-US" sz="1600" dirty="0" smtClean="0">
                <a:solidFill>
                  <a:srgbClr val="FF0000"/>
                </a:solidFill>
              </a:rPr>
              <a:t>300;__; </a:t>
            </a:r>
            <a:r>
              <a:rPr lang="en-US" sz="1600" dirty="0">
                <a:solidFill>
                  <a:srgbClr val="FF0000"/>
                </a:solidFill>
              </a:rPr>
              <a:t>$</a:t>
            </a:r>
            <a:r>
              <a:rPr lang="en-US" sz="1600" dirty="0" smtClean="0">
                <a:solidFill>
                  <a:srgbClr val="FF0000"/>
                </a:solidFill>
              </a:rPr>
              <a:t>a 3 audio discs (approximately 3 hr.)</a:t>
            </a:r>
          </a:p>
        </p:txBody>
      </p:sp>
    </p:spTree>
    <p:extLst>
      <p:ext uri="{BB962C8B-B14F-4D97-AF65-F5344CB8AC3E}">
        <p14:creationId xmlns:p14="http://schemas.microsoft.com/office/powerpoint/2010/main" val="42758330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300 – Physical Description</a:t>
            </a:r>
            <a:endParaRPr lang="en-US" dirty="0"/>
          </a:p>
        </p:txBody>
      </p:sp>
      <p:sp>
        <p:nvSpPr>
          <p:cNvPr id="3" name="Content Placeholder 2"/>
          <p:cNvSpPr>
            <a:spLocks noGrp="1"/>
          </p:cNvSpPr>
          <p:nvPr>
            <p:ph sz="quarter" idx="1"/>
          </p:nvPr>
        </p:nvSpPr>
        <p:spPr>
          <a:xfrm>
            <a:off x="152400" y="1524000"/>
            <a:ext cx="8839200" cy="4876800"/>
          </a:xfrm>
        </p:spPr>
        <p:txBody>
          <a:bodyPr>
            <a:normAutofit/>
          </a:bodyPr>
          <a:lstStyle/>
          <a:p>
            <a:r>
              <a:rPr lang="en-US" sz="2000" dirty="0" smtClean="0"/>
              <a:t>Other Physical Details ($b) [ visual materials]</a:t>
            </a:r>
          </a:p>
          <a:p>
            <a:pPr lvl="1"/>
            <a:r>
              <a:rPr lang="en-US" sz="1800" dirty="0" smtClean="0"/>
              <a:t>7.17 – </a:t>
            </a:r>
            <a:r>
              <a:rPr lang="en-US" sz="1800" dirty="0" err="1" smtClean="0"/>
              <a:t>Colour</a:t>
            </a:r>
            <a:r>
              <a:rPr lang="en-US" sz="1800" dirty="0" smtClean="0"/>
              <a:t> Content</a:t>
            </a:r>
          </a:p>
          <a:p>
            <a:pPr lvl="2"/>
            <a:r>
              <a:rPr lang="en-US" sz="1600" dirty="0" smtClean="0"/>
              <a:t>7.17.2.3 – Recording </a:t>
            </a:r>
            <a:r>
              <a:rPr lang="en-US" sz="1600" dirty="0" err="1" smtClean="0"/>
              <a:t>Colour</a:t>
            </a:r>
            <a:r>
              <a:rPr lang="en-US" sz="1600" dirty="0" smtClean="0"/>
              <a:t> of Still Images</a:t>
            </a:r>
          </a:p>
          <a:p>
            <a:pPr lvl="3"/>
            <a:r>
              <a:rPr lang="en-US" sz="1400" dirty="0" smtClean="0">
                <a:solidFill>
                  <a:srgbClr val="FF0000"/>
                </a:solidFill>
              </a:rPr>
              <a:t>$b black and white</a:t>
            </a:r>
          </a:p>
          <a:p>
            <a:pPr lvl="4"/>
            <a:r>
              <a:rPr lang="en-US" sz="1200" dirty="0" smtClean="0"/>
              <a:t>$b black and white (tinted), black and white (toned), black and white (tinted and toned)</a:t>
            </a:r>
          </a:p>
          <a:p>
            <a:pPr lvl="4"/>
            <a:r>
              <a:rPr lang="en-US" sz="1200" dirty="0" smtClean="0"/>
              <a:t>$b grey scale [digital still images]</a:t>
            </a:r>
          </a:p>
          <a:p>
            <a:pPr lvl="3"/>
            <a:r>
              <a:rPr lang="en-US" sz="1400" dirty="0" smtClean="0">
                <a:solidFill>
                  <a:srgbClr val="FF0000"/>
                </a:solidFill>
              </a:rPr>
              <a:t>$b sepia</a:t>
            </a:r>
          </a:p>
          <a:p>
            <a:pPr lvl="3"/>
            <a:r>
              <a:rPr lang="en-US" sz="1400" dirty="0" smtClean="0">
                <a:solidFill>
                  <a:srgbClr val="FF0000"/>
                </a:solidFill>
              </a:rPr>
              <a:t>$b color</a:t>
            </a:r>
          </a:p>
          <a:p>
            <a:pPr lvl="4"/>
            <a:r>
              <a:rPr lang="en-US" sz="1200" dirty="0" smtClean="0"/>
              <a:t>Use for more than two colors; otherwise, name the color or colors</a:t>
            </a:r>
          </a:p>
          <a:p>
            <a:pPr lvl="2"/>
            <a:r>
              <a:rPr lang="en-US" sz="1600" dirty="0" smtClean="0"/>
              <a:t>7.17.3.3 – Recording </a:t>
            </a:r>
            <a:r>
              <a:rPr lang="en-US" sz="1600" dirty="0" err="1" smtClean="0"/>
              <a:t>Colour</a:t>
            </a:r>
            <a:r>
              <a:rPr lang="en-US" sz="1600" dirty="0" smtClean="0"/>
              <a:t> of Moving Images</a:t>
            </a:r>
          </a:p>
          <a:p>
            <a:pPr lvl="3"/>
            <a:r>
              <a:rPr lang="en-US" sz="1400" dirty="0" smtClean="0"/>
              <a:t>[see 7.17.2.3 above]</a:t>
            </a:r>
          </a:p>
          <a:p>
            <a:pPr lvl="3"/>
            <a:r>
              <a:rPr lang="en-US" sz="1400" dirty="0" smtClean="0"/>
              <a:t>Combination of color and black and white [see also 7.17.1.4]</a:t>
            </a:r>
          </a:p>
          <a:p>
            <a:pPr lvl="4"/>
            <a:r>
              <a:rPr lang="en-US" sz="1200" dirty="0" smtClean="0"/>
              <a:t>$b color with black and white sequences</a:t>
            </a:r>
          </a:p>
          <a:p>
            <a:pPr lvl="4"/>
            <a:r>
              <a:rPr lang="en-US" sz="1200" dirty="0" smtClean="0"/>
              <a:t>$b black and white with color introductory sequence</a:t>
            </a:r>
          </a:p>
          <a:p>
            <a:pPr lvl="1"/>
            <a:r>
              <a:rPr lang="en-US" sz="1800" dirty="0" smtClean="0"/>
              <a:t>7.18 – Sound Content</a:t>
            </a:r>
          </a:p>
          <a:p>
            <a:pPr lvl="2"/>
            <a:r>
              <a:rPr lang="en-US" sz="1600" dirty="0" smtClean="0"/>
              <a:t>7.18.1.3 – Recording Sound Content</a:t>
            </a:r>
          </a:p>
          <a:p>
            <a:pPr lvl="3"/>
            <a:r>
              <a:rPr lang="en-US" sz="1400" dirty="0" smtClean="0">
                <a:solidFill>
                  <a:srgbClr val="FF0000"/>
                </a:solidFill>
              </a:rPr>
              <a:t>$b sound</a:t>
            </a:r>
          </a:p>
          <a:p>
            <a:pPr lvl="3"/>
            <a:r>
              <a:rPr lang="en-US" sz="1400" dirty="0" smtClean="0">
                <a:solidFill>
                  <a:srgbClr val="FF0000"/>
                </a:solidFill>
              </a:rPr>
              <a:t>$b silent </a:t>
            </a:r>
            <a:r>
              <a:rPr lang="en-US" sz="1400" dirty="0" smtClean="0">
                <a:solidFill>
                  <a:schemeClr val="tx1"/>
                </a:solidFill>
              </a:rPr>
              <a:t>[motion pictures and </a:t>
            </a:r>
            <a:r>
              <a:rPr lang="en-US" sz="1400" dirty="0" err="1" smtClean="0">
                <a:solidFill>
                  <a:schemeClr val="tx1"/>
                </a:solidFill>
              </a:rPr>
              <a:t>videorecordings</a:t>
            </a:r>
            <a:r>
              <a:rPr lang="en-US" sz="1400" dirty="0">
                <a:solidFill>
                  <a:schemeClr val="tx1"/>
                </a:solidFill>
              </a:rPr>
              <a:t>]</a:t>
            </a:r>
            <a:endParaRPr lang="en-US" sz="1400" dirty="0" smtClean="0">
              <a:solidFill>
                <a:schemeClr val="tx1"/>
              </a:solidFill>
            </a:endParaRPr>
          </a:p>
        </p:txBody>
      </p:sp>
    </p:spTree>
    <p:extLst>
      <p:ext uri="{BB962C8B-B14F-4D97-AF65-F5344CB8AC3E}">
        <p14:creationId xmlns:p14="http://schemas.microsoft.com/office/powerpoint/2010/main" val="3089758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300 – Physical Description</a:t>
            </a:r>
            <a:endParaRPr lang="en-US" dirty="0"/>
          </a:p>
        </p:txBody>
      </p:sp>
      <p:sp>
        <p:nvSpPr>
          <p:cNvPr id="3" name="Content Placeholder 2"/>
          <p:cNvSpPr>
            <a:spLocks noGrp="1"/>
          </p:cNvSpPr>
          <p:nvPr>
            <p:ph sz="quarter" idx="1"/>
          </p:nvPr>
        </p:nvSpPr>
        <p:spPr/>
        <p:txBody>
          <a:bodyPr/>
          <a:lstStyle/>
          <a:p>
            <a:r>
              <a:rPr lang="en-US" dirty="0" smtClean="0"/>
              <a:t>Other Physical Details ($b) [audio materials]</a:t>
            </a:r>
          </a:p>
          <a:p>
            <a:pPr lvl="1"/>
            <a:r>
              <a:rPr lang="en-US" dirty="0" smtClean="0"/>
              <a:t>3.16 – Sound Characteristic</a:t>
            </a:r>
          </a:p>
          <a:p>
            <a:pPr lvl="2"/>
            <a:r>
              <a:rPr lang="en-US" dirty="0" smtClean="0"/>
              <a:t>3.16.2.3 – Type of Recording</a:t>
            </a:r>
          </a:p>
          <a:p>
            <a:pPr lvl="2"/>
            <a:r>
              <a:rPr lang="en-US" dirty="0" smtClean="0"/>
              <a:t>3.16.3.3 – Recording Medium</a:t>
            </a:r>
          </a:p>
          <a:p>
            <a:pPr lvl="2"/>
            <a:r>
              <a:rPr lang="en-US" dirty="0" smtClean="0"/>
              <a:t>3.16.4.3 – Playing Speed</a:t>
            </a:r>
          </a:p>
          <a:p>
            <a:pPr lvl="2"/>
            <a:r>
              <a:rPr lang="en-US" dirty="0" smtClean="0"/>
              <a:t>3.16.5.3 – Groove Characteristic</a:t>
            </a:r>
          </a:p>
          <a:p>
            <a:pPr lvl="2"/>
            <a:r>
              <a:rPr lang="en-US" dirty="0" smtClean="0"/>
              <a:t>3.16.6.3 – Track Configuration</a:t>
            </a:r>
          </a:p>
          <a:p>
            <a:pPr lvl="2"/>
            <a:r>
              <a:rPr lang="en-US" dirty="0" smtClean="0"/>
              <a:t>3.16.7.3 – Tape Configuration</a:t>
            </a:r>
          </a:p>
          <a:p>
            <a:pPr lvl="2"/>
            <a:r>
              <a:rPr lang="en-US" dirty="0" smtClean="0"/>
              <a:t>3.16.8.3 – Configuration of Playback Channels</a:t>
            </a:r>
          </a:p>
          <a:p>
            <a:pPr lvl="2"/>
            <a:r>
              <a:rPr lang="en-US" dirty="0" smtClean="0"/>
              <a:t>3.16.9.3 – Special Playback Characteristics</a:t>
            </a:r>
            <a:endParaRPr lang="en-US" dirty="0"/>
          </a:p>
        </p:txBody>
      </p:sp>
    </p:spTree>
    <p:extLst>
      <p:ext uri="{BB962C8B-B14F-4D97-AF65-F5344CB8AC3E}">
        <p14:creationId xmlns:p14="http://schemas.microsoft.com/office/powerpoint/2010/main" val="2786033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300 – Physical Description</a:t>
            </a:r>
            <a:endParaRPr lang="en-US" dirty="0"/>
          </a:p>
        </p:txBody>
      </p:sp>
      <p:sp>
        <p:nvSpPr>
          <p:cNvPr id="3" name="Content Placeholder 2"/>
          <p:cNvSpPr>
            <a:spLocks noGrp="1"/>
          </p:cNvSpPr>
          <p:nvPr>
            <p:ph sz="quarter" idx="1"/>
          </p:nvPr>
        </p:nvSpPr>
        <p:spPr>
          <a:xfrm>
            <a:off x="152400" y="1527048"/>
            <a:ext cx="8839200" cy="4873752"/>
          </a:xfrm>
        </p:spPr>
        <p:txBody>
          <a:bodyPr/>
          <a:lstStyle/>
          <a:p>
            <a:r>
              <a:rPr lang="en-US" dirty="0" smtClean="0"/>
              <a:t>3.5 – Dimensions ($c)</a:t>
            </a:r>
          </a:p>
          <a:p>
            <a:pPr lvl="1"/>
            <a:r>
              <a:rPr lang="en-US" dirty="0" smtClean="0"/>
              <a:t>3.5.1.1 – Scope</a:t>
            </a:r>
          </a:p>
          <a:p>
            <a:pPr lvl="2"/>
            <a:r>
              <a:rPr lang="en-US" dirty="0" smtClean="0"/>
              <a:t>“</a:t>
            </a:r>
            <a:r>
              <a:rPr lang="en-US" b="1" i="1" dirty="0" smtClean="0"/>
              <a:t>Dimensions</a:t>
            </a:r>
            <a:r>
              <a:rPr lang="en-US" dirty="0" smtClean="0"/>
              <a:t> are the measurements of the carrier or carriers and/or the container of a resource . . . [and] include measurements of height, width, depth, length, gauge, and diameter.”</a:t>
            </a:r>
          </a:p>
          <a:p>
            <a:pPr lvl="1"/>
            <a:r>
              <a:rPr lang="en-US" dirty="0" smtClean="0"/>
              <a:t>3.5.1.3 – Recording Dimensions</a:t>
            </a:r>
          </a:p>
          <a:p>
            <a:pPr lvl="2"/>
            <a:r>
              <a:rPr lang="en-US" dirty="0" smtClean="0"/>
              <a:t>“Unless instructed otherwise, record dimensions in </a:t>
            </a:r>
            <a:r>
              <a:rPr lang="en-US" dirty="0" err="1" smtClean="0"/>
              <a:t>centimetres</a:t>
            </a:r>
            <a:r>
              <a:rPr lang="en-US" dirty="0" smtClean="0"/>
              <a:t> to the next whole </a:t>
            </a:r>
            <a:r>
              <a:rPr lang="en-US" dirty="0" err="1" smtClean="0"/>
              <a:t>centimetre</a:t>
            </a:r>
            <a:r>
              <a:rPr lang="en-US" dirty="0" smtClean="0"/>
              <a:t> up, using the metric symbol </a:t>
            </a:r>
            <a:r>
              <a:rPr lang="en-US" i="1" dirty="0" smtClean="0"/>
              <a:t>cm</a:t>
            </a:r>
            <a:r>
              <a:rPr lang="en-US" dirty="0" smtClean="0"/>
              <a:t>.”</a:t>
            </a:r>
          </a:p>
          <a:p>
            <a:pPr lvl="2"/>
            <a:r>
              <a:rPr lang="en-US" i="1" dirty="0" smtClean="0"/>
              <a:t>LC-PCC PS: Use inches for discs and for all audio carriers</a:t>
            </a:r>
            <a:endParaRPr lang="en-US" dirty="0" smtClean="0"/>
          </a:p>
          <a:p>
            <a:pPr lvl="3"/>
            <a:r>
              <a:rPr lang="en-US" dirty="0" smtClean="0">
                <a:solidFill>
                  <a:srgbClr val="FF0000"/>
                </a:solidFill>
              </a:rPr>
              <a:t>300;__; </a:t>
            </a:r>
            <a:r>
              <a:rPr lang="en-US" dirty="0">
                <a:solidFill>
                  <a:srgbClr val="FF0000"/>
                </a:solidFill>
              </a:rPr>
              <a:t>$</a:t>
            </a:r>
            <a:r>
              <a:rPr lang="en-US" dirty="0" smtClean="0">
                <a:solidFill>
                  <a:srgbClr val="FF0000"/>
                </a:solidFill>
              </a:rPr>
              <a:t>a 1 videocassette (3o min.) : $b sound, color ; $c 1/2 in.</a:t>
            </a:r>
          </a:p>
          <a:p>
            <a:pPr lvl="3"/>
            <a:r>
              <a:rPr lang="en-US" dirty="0" smtClean="0">
                <a:solidFill>
                  <a:srgbClr val="FF0000"/>
                </a:solidFill>
              </a:rPr>
              <a:t>300;__; </a:t>
            </a:r>
            <a:r>
              <a:rPr lang="en-US" dirty="0">
                <a:solidFill>
                  <a:srgbClr val="FF0000"/>
                </a:solidFill>
              </a:rPr>
              <a:t>$</a:t>
            </a:r>
            <a:r>
              <a:rPr lang="en-US" dirty="0" smtClean="0">
                <a:solidFill>
                  <a:srgbClr val="FF0000"/>
                </a:solidFill>
              </a:rPr>
              <a:t>a 1 videodisc (40 min.) : $b sound, color ; $c 4 3/4 in.</a:t>
            </a:r>
          </a:p>
        </p:txBody>
      </p:sp>
    </p:spTree>
    <p:extLst>
      <p:ext uri="{BB962C8B-B14F-4D97-AF65-F5344CB8AC3E}">
        <p14:creationId xmlns:p14="http://schemas.microsoft.com/office/powerpoint/2010/main" val="31078989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300 – Physical Description</a:t>
            </a:r>
            <a:endParaRPr lang="en-US" dirty="0"/>
          </a:p>
        </p:txBody>
      </p:sp>
      <p:sp>
        <p:nvSpPr>
          <p:cNvPr id="3" name="Content Placeholder 2"/>
          <p:cNvSpPr>
            <a:spLocks noGrp="1"/>
          </p:cNvSpPr>
          <p:nvPr>
            <p:ph sz="quarter" idx="1"/>
          </p:nvPr>
        </p:nvSpPr>
        <p:spPr>
          <a:xfrm>
            <a:off x="152400" y="1447800"/>
            <a:ext cx="8839200" cy="5029200"/>
          </a:xfrm>
        </p:spPr>
        <p:txBody>
          <a:bodyPr>
            <a:noAutofit/>
          </a:bodyPr>
          <a:lstStyle/>
          <a:p>
            <a:r>
              <a:rPr lang="en-US" sz="2400" dirty="0" smtClean="0"/>
              <a:t>3.1.4 – Resources Consisting of More Than One Carrier Type</a:t>
            </a:r>
          </a:p>
          <a:p>
            <a:pPr lvl="1"/>
            <a:r>
              <a:rPr lang="en-US" sz="1800" dirty="0" smtClean="0"/>
              <a:t>LC-PCC PS</a:t>
            </a:r>
          </a:p>
          <a:p>
            <a:pPr lvl="2"/>
            <a:r>
              <a:rPr lang="en-US" sz="1600" dirty="0" smtClean="0"/>
              <a:t>Treat one component as the predominant component and the other component(s) as accompanying material</a:t>
            </a:r>
          </a:p>
          <a:p>
            <a:pPr lvl="2"/>
            <a:r>
              <a:rPr lang="en-US" sz="1600" dirty="0" smtClean="0"/>
              <a:t>Either provide an additional 300 field or use subfield $e</a:t>
            </a:r>
          </a:p>
          <a:p>
            <a:pPr lvl="3"/>
            <a:r>
              <a:rPr lang="en-US" sz="1400" dirty="0" smtClean="0">
                <a:solidFill>
                  <a:srgbClr val="FF0000"/>
                </a:solidFill>
              </a:rPr>
              <a:t>300;__; </a:t>
            </a:r>
            <a:r>
              <a:rPr lang="en-US" sz="1400" dirty="0" smtClean="0">
                <a:solidFill>
                  <a:srgbClr val="FF0000"/>
                </a:solidFill>
              </a:rPr>
              <a:t>$a [carrier information for main part]</a:t>
            </a:r>
            <a:br>
              <a:rPr lang="en-US" sz="1400" dirty="0" smtClean="0">
                <a:solidFill>
                  <a:srgbClr val="FF0000"/>
                </a:solidFill>
              </a:rPr>
            </a:br>
            <a:r>
              <a:rPr lang="en-US" sz="1400" dirty="0" smtClean="0">
                <a:solidFill>
                  <a:srgbClr val="FF0000"/>
                </a:solidFill>
              </a:rPr>
              <a:t>300;__; </a:t>
            </a:r>
            <a:r>
              <a:rPr lang="en-US" sz="1400" dirty="0" smtClean="0">
                <a:solidFill>
                  <a:srgbClr val="FF0000"/>
                </a:solidFill>
              </a:rPr>
              <a:t>$a 1 map : $b color ; $c 25 x 35 cm</a:t>
            </a:r>
          </a:p>
          <a:p>
            <a:pPr lvl="3"/>
            <a:r>
              <a:rPr lang="en-US" sz="1400" dirty="0" smtClean="0">
                <a:solidFill>
                  <a:srgbClr val="FF0000"/>
                </a:solidFill>
              </a:rPr>
              <a:t>300;__; </a:t>
            </a:r>
            <a:r>
              <a:rPr lang="en-US" sz="1400" dirty="0" smtClean="0">
                <a:solidFill>
                  <a:srgbClr val="FF0000"/>
                </a:solidFill>
              </a:rPr>
              <a:t>$a [carrier information for main part] + $e 2 audio discs (digital ; 4 3/4 in.)</a:t>
            </a:r>
          </a:p>
          <a:p>
            <a:pPr lvl="4"/>
            <a:r>
              <a:rPr lang="en-US" sz="1200" dirty="0" smtClean="0"/>
              <a:t>Do not repeat subfield $e; use additional plus signs (+) for each accompanying material</a:t>
            </a:r>
          </a:p>
          <a:p>
            <a:pPr lvl="5"/>
            <a:r>
              <a:rPr lang="en-US" sz="1100" dirty="0" smtClean="0">
                <a:solidFill>
                  <a:srgbClr val="FF0000"/>
                </a:solidFill>
              </a:rPr>
              <a:t>300;__; </a:t>
            </a:r>
            <a:r>
              <a:rPr lang="en-US" sz="1100" dirty="0" smtClean="0">
                <a:solidFill>
                  <a:srgbClr val="FF0000"/>
                </a:solidFill>
              </a:rPr>
              <a:t>$a 11 slides : $b color + $e 1 sound disc (30 min. : analog, 33 1/3 rpm, mono. ; 14 in.) + 1 script</a:t>
            </a:r>
          </a:p>
          <a:p>
            <a:pPr lvl="1"/>
            <a:r>
              <a:rPr lang="en-US" sz="1800" dirty="0" smtClean="0"/>
              <a:t>3.3.1.3 – Recording Carrier Type</a:t>
            </a:r>
          </a:p>
          <a:p>
            <a:pPr lvl="2"/>
            <a:r>
              <a:rPr lang="en-US" sz="1600" dirty="0" smtClean="0"/>
              <a:t>“Record the type of carrier [for the accompanying material] using one or more of the terms listed below.”</a:t>
            </a:r>
          </a:p>
          <a:p>
            <a:pPr lvl="3"/>
            <a:r>
              <a:rPr lang="en-US" sz="1400" dirty="0" smtClean="0"/>
              <a:t>LC-PCC PS</a:t>
            </a:r>
          </a:p>
          <a:p>
            <a:pPr lvl="4"/>
            <a:r>
              <a:rPr lang="en-US" sz="1200" dirty="0" smtClean="0"/>
              <a:t>“Catalogers may use a term in common usage.”</a:t>
            </a:r>
          </a:p>
          <a:p>
            <a:pPr lvl="5"/>
            <a:r>
              <a:rPr lang="en-US" sz="1100" dirty="0" smtClean="0">
                <a:solidFill>
                  <a:srgbClr val="FF0000"/>
                </a:solidFill>
              </a:rPr>
              <a:t>300;__; </a:t>
            </a:r>
            <a:r>
              <a:rPr lang="en-US" sz="1100" dirty="0" smtClean="0">
                <a:solidFill>
                  <a:srgbClr val="FF0000"/>
                </a:solidFill>
              </a:rPr>
              <a:t>$a [carrier information for main part] + $e 1 USB flash drive</a:t>
            </a:r>
          </a:p>
        </p:txBody>
      </p:sp>
    </p:spTree>
    <p:extLst>
      <p:ext uri="{BB962C8B-B14F-4D97-AF65-F5344CB8AC3E}">
        <p14:creationId xmlns:p14="http://schemas.microsoft.com/office/powerpoint/2010/main" val="34759510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300/306 – Playing Time</a:t>
            </a:r>
            <a:endParaRPr lang="en-US" dirty="0"/>
          </a:p>
        </p:txBody>
      </p:sp>
      <p:sp>
        <p:nvSpPr>
          <p:cNvPr id="3" name="Content Placeholder 2"/>
          <p:cNvSpPr>
            <a:spLocks noGrp="1"/>
          </p:cNvSpPr>
          <p:nvPr>
            <p:ph sz="quarter" idx="1"/>
          </p:nvPr>
        </p:nvSpPr>
        <p:spPr>
          <a:xfrm>
            <a:off x="152400" y="1295400"/>
            <a:ext cx="8839200" cy="5105400"/>
          </a:xfrm>
        </p:spPr>
        <p:txBody>
          <a:bodyPr>
            <a:noAutofit/>
          </a:bodyPr>
          <a:lstStyle/>
          <a:p>
            <a:r>
              <a:rPr lang="en-US" sz="2000" dirty="0" smtClean="0"/>
              <a:t>7.22 – Duration</a:t>
            </a:r>
          </a:p>
          <a:p>
            <a:pPr lvl="1"/>
            <a:r>
              <a:rPr lang="en-US" sz="1800" dirty="0" smtClean="0"/>
              <a:t>7.22.1.1 – Scope</a:t>
            </a:r>
          </a:p>
          <a:p>
            <a:pPr lvl="2"/>
            <a:r>
              <a:rPr lang="en-US" sz="1800" dirty="0" smtClean="0"/>
              <a:t>“</a:t>
            </a:r>
            <a:r>
              <a:rPr lang="en-US" sz="1600" b="1" i="1" dirty="0" smtClean="0"/>
              <a:t>Duration</a:t>
            </a:r>
            <a:r>
              <a:rPr lang="en-US" sz="1600" dirty="0" smtClean="0"/>
              <a:t> is the playing time, running time, etc., of the content of a resource.”</a:t>
            </a:r>
          </a:p>
          <a:p>
            <a:pPr lvl="2"/>
            <a:r>
              <a:rPr lang="en-US" sz="1600" dirty="0" smtClean="0"/>
              <a:t>“Duration also includes performance time for a resource containing notated music or notated movement.”</a:t>
            </a:r>
          </a:p>
          <a:p>
            <a:pPr lvl="1"/>
            <a:r>
              <a:rPr lang="en-US" sz="1800" dirty="0" smtClean="0"/>
              <a:t>7.22.1.3 – Playing Time, Running Time, Etc.</a:t>
            </a:r>
          </a:p>
          <a:p>
            <a:pPr lvl="2"/>
            <a:r>
              <a:rPr lang="en-US" sz="1600" dirty="0"/>
              <a:t>c</a:t>
            </a:r>
            <a:r>
              <a:rPr lang="en-US" sz="1600" dirty="0" smtClean="0"/>
              <a:t>) “If the total playing time, running time, etc., is neither stated on the resource nor readily ascertainable, record an approximate time preceded by </a:t>
            </a:r>
            <a:r>
              <a:rPr lang="en-US" sz="1600" i="1" dirty="0" smtClean="0">
                <a:solidFill>
                  <a:srgbClr val="FF0000"/>
                </a:solidFill>
              </a:rPr>
              <a:t>approximately</a:t>
            </a:r>
            <a:r>
              <a:rPr lang="en-US" sz="1600" dirty="0" smtClean="0"/>
              <a:t>.”</a:t>
            </a:r>
          </a:p>
          <a:p>
            <a:pPr lvl="3"/>
            <a:r>
              <a:rPr lang="en-US" sz="1400" dirty="0" smtClean="0">
                <a:solidFill>
                  <a:srgbClr val="FF0000"/>
                </a:solidFill>
              </a:rPr>
              <a:t>306;__; </a:t>
            </a:r>
            <a:r>
              <a:rPr lang="en-US" sz="1400" dirty="0">
                <a:solidFill>
                  <a:srgbClr val="FF0000"/>
                </a:solidFill>
              </a:rPr>
              <a:t>$</a:t>
            </a:r>
            <a:r>
              <a:rPr lang="en-US" sz="1400" dirty="0" smtClean="0">
                <a:solidFill>
                  <a:srgbClr val="FF0000"/>
                </a:solidFill>
              </a:rPr>
              <a:t>a 013000 </a:t>
            </a:r>
            <a:r>
              <a:rPr lang="en-US" sz="1400" dirty="0" smtClean="0"/>
              <a:t>[300;__; $a … (approximately </a:t>
            </a:r>
            <a:r>
              <a:rPr lang="en-US" sz="1400" dirty="0" smtClean="0"/>
              <a:t>90 min</a:t>
            </a:r>
            <a:r>
              <a:rPr lang="en-US" sz="1400" dirty="0" smtClean="0"/>
              <a:t>.)]</a:t>
            </a:r>
            <a:endParaRPr lang="en-US" sz="1400" dirty="0" smtClean="0"/>
          </a:p>
          <a:p>
            <a:pPr lvl="4"/>
            <a:r>
              <a:rPr lang="en-US" sz="1200" i="1" dirty="0" smtClean="0"/>
              <a:t>Approximate total playing time of the content of 2 film reels</a:t>
            </a:r>
          </a:p>
          <a:p>
            <a:pPr lvl="2"/>
            <a:r>
              <a:rPr lang="en-US" sz="1600" dirty="0"/>
              <a:t>d</a:t>
            </a:r>
            <a:r>
              <a:rPr lang="en-US" sz="1600" dirty="0" smtClean="0"/>
              <a:t>) “If the total playing time, running time, etc., cannot be approximated, omit it.”</a:t>
            </a:r>
          </a:p>
          <a:p>
            <a:pPr lvl="2"/>
            <a:r>
              <a:rPr lang="en-US" sz="1600" i="1" dirty="0" smtClean="0"/>
              <a:t>Optional Addition </a:t>
            </a:r>
            <a:r>
              <a:rPr lang="en-US" sz="1600" dirty="0" smtClean="0"/>
              <a:t>(add a 500 field to indicate the outside resource)</a:t>
            </a:r>
          </a:p>
          <a:p>
            <a:pPr lvl="3"/>
            <a:r>
              <a:rPr lang="en-US" sz="1400" i="1" dirty="0" smtClean="0"/>
              <a:t>“If the actual playing time, running time, etc., differs significantly from the time stated on the resource, record the stated playing time followed by </a:t>
            </a:r>
            <a:r>
              <a:rPr lang="en-US" sz="1400" dirty="0" smtClean="0">
                <a:solidFill>
                  <a:srgbClr val="FF0000"/>
                </a:solidFill>
              </a:rPr>
              <a:t>that is</a:t>
            </a:r>
            <a:r>
              <a:rPr lang="en-US" sz="1400" dirty="0" smtClean="0"/>
              <a:t> </a:t>
            </a:r>
            <a:r>
              <a:rPr lang="en-US" sz="1400" i="1" dirty="0" smtClean="0"/>
              <a:t>and the actual playing time, running time, etc.  Indicate that the information was taken from a source outside the resource itself as instructed under 2.2.4.”</a:t>
            </a:r>
            <a:endParaRPr lang="en-US" sz="1600" dirty="0"/>
          </a:p>
          <a:p>
            <a:pPr lvl="1"/>
            <a:r>
              <a:rPr lang="en-US" sz="1800" dirty="0" smtClean="0"/>
              <a:t>7.22.1.5 – Duration of Individual Parts</a:t>
            </a:r>
          </a:p>
          <a:p>
            <a:pPr lvl="2"/>
            <a:r>
              <a:rPr lang="en-US" sz="1600" dirty="0" smtClean="0">
                <a:solidFill>
                  <a:srgbClr val="FF0000"/>
                </a:solidFill>
              </a:rPr>
              <a:t>306;__; </a:t>
            </a:r>
            <a:r>
              <a:rPr lang="en-US" sz="1600" dirty="0">
                <a:solidFill>
                  <a:srgbClr val="FF0000"/>
                </a:solidFill>
              </a:rPr>
              <a:t>$</a:t>
            </a:r>
            <a:r>
              <a:rPr lang="en-US" sz="1600" dirty="0" smtClean="0">
                <a:solidFill>
                  <a:srgbClr val="FF0000"/>
                </a:solidFill>
              </a:rPr>
              <a:t>a 001700 $a 002300 $a 000900 </a:t>
            </a:r>
            <a:r>
              <a:rPr lang="en-US" sz="1600" dirty="0" smtClean="0">
                <a:solidFill>
                  <a:schemeClr val="tx2"/>
                </a:solidFill>
              </a:rPr>
              <a:t>[300;__; $a … (17 </a:t>
            </a:r>
            <a:r>
              <a:rPr lang="en-US" sz="1600" dirty="0" smtClean="0">
                <a:solidFill>
                  <a:schemeClr val="tx2"/>
                </a:solidFill>
              </a:rPr>
              <a:t>min.; 23 min.; 9 min</a:t>
            </a:r>
            <a:r>
              <a:rPr lang="en-US" sz="1600" dirty="0" smtClean="0">
                <a:solidFill>
                  <a:schemeClr val="tx2"/>
                </a:solidFill>
              </a:rPr>
              <a:t>.)]</a:t>
            </a:r>
            <a:endParaRPr lang="en-US" sz="1600" dirty="0" smtClean="0">
              <a:solidFill>
                <a:schemeClr val="tx2"/>
              </a:solidFill>
            </a:endParaRPr>
          </a:p>
        </p:txBody>
      </p:sp>
    </p:spTree>
    <p:extLst>
      <p:ext uri="{BB962C8B-B14F-4D97-AF65-F5344CB8AC3E}">
        <p14:creationId xmlns:p14="http://schemas.microsoft.com/office/powerpoint/2010/main" val="18549595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336 – Content Type</a:t>
            </a:r>
            <a:endParaRPr lang="en-US" dirty="0"/>
          </a:p>
        </p:txBody>
      </p:sp>
      <p:sp>
        <p:nvSpPr>
          <p:cNvPr id="3" name="Content Placeholder 2"/>
          <p:cNvSpPr>
            <a:spLocks noGrp="1"/>
          </p:cNvSpPr>
          <p:nvPr>
            <p:ph sz="quarter" idx="1"/>
          </p:nvPr>
        </p:nvSpPr>
        <p:spPr>
          <a:xfrm>
            <a:off x="152400" y="1524000"/>
            <a:ext cx="8839200" cy="4876800"/>
          </a:xfrm>
        </p:spPr>
        <p:txBody>
          <a:bodyPr>
            <a:normAutofit/>
          </a:bodyPr>
          <a:lstStyle/>
          <a:p>
            <a:r>
              <a:rPr lang="en-US" sz="1800" dirty="0" smtClean="0"/>
              <a:t>6.9.1.1 – Scope</a:t>
            </a:r>
          </a:p>
          <a:p>
            <a:pPr lvl="1"/>
            <a:r>
              <a:rPr lang="en-US" sz="1600" dirty="0" smtClean="0"/>
              <a:t>“</a:t>
            </a:r>
            <a:r>
              <a:rPr lang="en-US" sz="1600" b="1" i="1" dirty="0" smtClean="0"/>
              <a:t>Content type</a:t>
            </a:r>
            <a:r>
              <a:rPr lang="en-US" sz="1600" dirty="0" smtClean="0"/>
              <a:t> is a categorization reflecting the fundamental form of communication in which the content is expressed and the human sense through which it is intended to be perceived.”</a:t>
            </a:r>
          </a:p>
          <a:p>
            <a:r>
              <a:rPr lang="en-US" sz="1800" dirty="0" smtClean="0"/>
              <a:t>6.9.1.3 – Recording Content Type</a:t>
            </a:r>
          </a:p>
          <a:p>
            <a:pPr lvl="1"/>
            <a:r>
              <a:rPr lang="en-US" sz="1600" dirty="0" smtClean="0"/>
              <a:t>“Record the type of content contained in the resource using one or more terms listed in </a:t>
            </a:r>
            <a:r>
              <a:rPr lang="en-US" sz="1600" b="1" dirty="0" smtClean="0"/>
              <a:t>table 6.1</a:t>
            </a:r>
            <a:r>
              <a:rPr lang="en-US" sz="1600" dirty="0" smtClean="0"/>
              <a:t>.  Record as many terms as are applicable to the resource being described.”</a:t>
            </a:r>
          </a:p>
          <a:p>
            <a:pPr lvl="2"/>
            <a:r>
              <a:rPr lang="en-US" sz="1400" dirty="0" smtClean="0">
                <a:solidFill>
                  <a:srgbClr val="FF0000"/>
                </a:solidFill>
              </a:rPr>
              <a:t>336;__; </a:t>
            </a:r>
            <a:r>
              <a:rPr lang="en-US" sz="1400" dirty="0">
                <a:solidFill>
                  <a:srgbClr val="FF0000"/>
                </a:solidFill>
              </a:rPr>
              <a:t>$</a:t>
            </a:r>
            <a:r>
              <a:rPr lang="en-US" sz="1400" dirty="0" smtClean="0">
                <a:solidFill>
                  <a:srgbClr val="FF0000"/>
                </a:solidFill>
              </a:rPr>
              <a:t>a performed music $2 </a:t>
            </a:r>
            <a:r>
              <a:rPr lang="en-US" sz="1400" dirty="0" err="1" smtClean="0">
                <a:solidFill>
                  <a:srgbClr val="FF0000"/>
                </a:solidFill>
              </a:rPr>
              <a:t>rdacontent</a:t>
            </a:r>
            <a:r>
              <a:rPr lang="en-US" sz="1400" dirty="0" smtClean="0">
                <a:solidFill>
                  <a:srgbClr val="FF0000"/>
                </a:solidFill>
              </a:rPr>
              <a:t> </a:t>
            </a:r>
            <a:r>
              <a:rPr lang="en-US" sz="1400" dirty="0" smtClean="0"/>
              <a:t>[Type j]</a:t>
            </a:r>
          </a:p>
          <a:p>
            <a:pPr lvl="2"/>
            <a:r>
              <a:rPr lang="en-US" sz="1400" dirty="0" smtClean="0">
                <a:solidFill>
                  <a:srgbClr val="FF0000"/>
                </a:solidFill>
              </a:rPr>
              <a:t>336;__; </a:t>
            </a:r>
            <a:r>
              <a:rPr lang="en-US" sz="1400" dirty="0">
                <a:solidFill>
                  <a:srgbClr val="FF0000"/>
                </a:solidFill>
              </a:rPr>
              <a:t>$</a:t>
            </a:r>
            <a:r>
              <a:rPr lang="en-US" sz="1400" dirty="0" smtClean="0">
                <a:solidFill>
                  <a:srgbClr val="FF0000"/>
                </a:solidFill>
              </a:rPr>
              <a:t>a sounds $2 </a:t>
            </a:r>
            <a:r>
              <a:rPr lang="en-US" sz="1400" dirty="0" err="1" smtClean="0">
                <a:solidFill>
                  <a:srgbClr val="FF0000"/>
                </a:solidFill>
              </a:rPr>
              <a:t>rdacontent</a:t>
            </a:r>
            <a:r>
              <a:rPr lang="en-US" sz="1400" dirty="0" smtClean="0">
                <a:solidFill>
                  <a:srgbClr val="FF0000"/>
                </a:solidFill>
              </a:rPr>
              <a:t> </a:t>
            </a:r>
            <a:r>
              <a:rPr lang="en-US" sz="1400" dirty="0" smtClean="0"/>
              <a:t>[Type </a:t>
            </a:r>
            <a:r>
              <a:rPr lang="en-US" sz="1400" dirty="0" err="1" smtClean="0"/>
              <a:t>i</a:t>
            </a:r>
            <a:r>
              <a:rPr lang="en-US" sz="1400" dirty="0" smtClean="0"/>
              <a:t>]</a:t>
            </a:r>
            <a:endParaRPr lang="en-US" sz="1400" dirty="0" smtClean="0">
              <a:solidFill>
                <a:srgbClr val="FF0000"/>
              </a:solidFill>
            </a:endParaRPr>
          </a:p>
          <a:p>
            <a:pPr lvl="2"/>
            <a:r>
              <a:rPr lang="en-US" sz="1400" dirty="0" smtClean="0">
                <a:solidFill>
                  <a:srgbClr val="FF0000"/>
                </a:solidFill>
              </a:rPr>
              <a:t>336;__; </a:t>
            </a:r>
            <a:r>
              <a:rPr lang="en-US" sz="1400" dirty="0">
                <a:solidFill>
                  <a:srgbClr val="FF0000"/>
                </a:solidFill>
              </a:rPr>
              <a:t>$</a:t>
            </a:r>
            <a:r>
              <a:rPr lang="en-US" sz="1400" dirty="0" smtClean="0">
                <a:solidFill>
                  <a:srgbClr val="FF0000"/>
                </a:solidFill>
              </a:rPr>
              <a:t>a spoken word $2 </a:t>
            </a:r>
            <a:r>
              <a:rPr lang="en-US" sz="1400" dirty="0" err="1" smtClean="0">
                <a:solidFill>
                  <a:srgbClr val="FF0000"/>
                </a:solidFill>
              </a:rPr>
              <a:t>rdacontent</a:t>
            </a:r>
            <a:r>
              <a:rPr lang="en-US" sz="1400" dirty="0">
                <a:solidFill>
                  <a:srgbClr val="FF0000"/>
                </a:solidFill>
              </a:rPr>
              <a:t> </a:t>
            </a:r>
            <a:r>
              <a:rPr lang="en-US" sz="1400" dirty="0"/>
              <a:t>[Type </a:t>
            </a:r>
            <a:r>
              <a:rPr lang="en-US" sz="1400" dirty="0" err="1" smtClean="0"/>
              <a:t>i</a:t>
            </a:r>
            <a:r>
              <a:rPr lang="en-US" sz="1400" dirty="0" smtClean="0"/>
              <a:t>]</a:t>
            </a:r>
            <a:endParaRPr lang="en-US" sz="1400" dirty="0" smtClean="0">
              <a:solidFill>
                <a:srgbClr val="FF0000"/>
              </a:solidFill>
            </a:endParaRPr>
          </a:p>
          <a:p>
            <a:pPr lvl="2"/>
            <a:r>
              <a:rPr lang="en-US" sz="1400" dirty="0" smtClean="0">
                <a:solidFill>
                  <a:srgbClr val="FF0000"/>
                </a:solidFill>
              </a:rPr>
              <a:t>336;__; </a:t>
            </a:r>
            <a:r>
              <a:rPr lang="en-US" sz="1400" dirty="0">
                <a:solidFill>
                  <a:srgbClr val="FF0000"/>
                </a:solidFill>
              </a:rPr>
              <a:t>$</a:t>
            </a:r>
            <a:r>
              <a:rPr lang="en-US" sz="1400" dirty="0" smtClean="0">
                <a:solidFill>
                  <a:srgbClr val="FF0000"/>
                </a:solidFill>
              </a:rPr>
              <a:t>a three-dimensional moving image $2 </a:t>
            </a:r>
            <a:r>
              <a:rPr lang="en-US" sz="1400" dirty="0" err="1" smtClean="0">
                <a:solidFill>
                  <a:srgbClr val="FF0000"/>
                </a:solidFill>
              </a:rPr>
              <a:t>rdacontent</a:t>
            </a:r>
            <a:r>
              <a:rPr lang="en-US" sz="1400" dirty="0" smtClean="0">
                <a:solidFill>
                  <a:srgbClr val="FF0000"/>
                </a:solidFill>
              </a:rPr>
              <a:t> </a:t>
            </a:r>
            <a:r>
              <a:rPr lang="en-US" sz="1400" dirty="0"/>
              <a:t>[Type </a:t>
            </a:r>
            <a:r>
              <a:rPr lang="en-US" sz="1400" dirty="0" smtClean="0"/>
              <a:t>g]</a:t>
            </a:r>
            <a:endParaRPr lang="en-US" sz="1400" dirty="0"/>
          </a:p>
          <a:p>
            <a:pPr lvl="2"/>
            <a:r>
              <a:rPr lang="en-US" sz="1400" dirty="0" smtClean="0">
                <a:solidFill>
                  <a:srgbClr val="FF0000"/>
                </a:solidFill>
              </a:rPr>
              <a:t>336;__; </a:t>
            </a:r>
            <a:r>
              <a:rPr lang="en-US" sz="1400" dirty="0">
                <a:solidFill>
                  <a:srgbClr val="FF0000"/>
                </a:solidFill>
              </a:rPr>
              <a:t>$</a:t>
            </a:r>
            <a:r>
              <a:rPr lang="en-US" sz="1400" dirty="0" smtClean="0">
                <a:solidFill>
                  <a:srgbClr val="FF0000"/>
                </a:solidFill>
              </a:rPr>
              <a:t>a two-dimensional moving image $2 </a:t>
            </a:r>
            <a:r>
              <a:rPr lang="en-US" sz="1400" dirty="0" err="1" smtClean="0">
                <a:solidFill>
                  <a:srgbClr val="FF0000"/>
                </a:solidFill>
              </a:rPr>
              <a:t>rdacontent</a:t>
            </a:r>
            <a:r>
              <a:rPr lang="en-US" sz="1400" dirty="0">
                <a:solidFill>
                  <a:srgbClr val="FF0000"/>
                </a:solidFill>
              </a:rPr>
              <a:t> </a:t>
            </a:r>
            <a:r>
              <a:rPr lang="en-US" sz="1400" dirty="0"/>
              <a:t>[Type </a:t>
            </a:r>
            <a:r>
              <a:rPr lang="en-US" sz="1400" dirty="0" smtClean="0"/>
              <a:t>g]</a:t>
            </a:r>
            <a:endParaRPr lang="en-US" sz="1400" dirty="0"/>
          </a:p>
          <a:p>
            <a:pPr lvl="2"/>
            <a:r>
              <a:rPr lang="en-US" sz="1400" dirty="0" smtClean="0">
                <a:solidFill>
                  <a:srgbClr val="FF0000"/>
                </a:solidFill>
              </a:rPr>
              <a:t>336;__; </a:t>
            </a:r>
            <a:r>
              <a:rPr lang="en-US" sz="1400" dirty="0">
                <a:solidFill>
                  <a:srgbClr val="FF0000"/>
                </a:solidFill>
              </a:rPr>
              <a:t>$</a:t>
            </a:r>
            <a:r>
              <a:rPr lang="en-US" sz="1400" dirty="0" smtClean="0">
                <a:solidFill>
                  <a:srgbClr val="FF0000"/>
                </a:solidFill>
              </a:rPr>
              <a:t>a other $2 </a:t>
            </a:r>
            <a:r>
              <a:rPr lang="en-US" sz="1400" dirty="0" err="1" smtClean="0">
                <a:solidFill>
                  <a:srgbClr val="FF0000"/>
                </a:solidFill>
              </a:rPr>
              <a:t>rdacontent</a:t>
            </a:r>
            <a:r>
              <a:rPr lang="en-US" sz="1400" dirty="0" smtClean="0">
                <a:solidFill>
                  <a:srgbClr val="FF0000"/>
                </a:solidFill>
              </a:rPr>
              <a:t> </a:t>
            </a:r>
            <a:r>
              <a:rPr lang="en-US" sz="1400" dirty="0"/>
              <a:t>[Type </a:t>
            </a:r>
            <a:r>
              <a:rPr lang="en-US" sz="1400" dirty="0" smtClean="0"/>
              <a:t>o]</a:t>
            </a:r>
            <a:endParaRPr lang="en-US" sz="1400" dirty="0"/>
          </a:p>
          <a:p>
            <a:pPr lvl="2"/>
            <a:r>
              <a:rPr lang="en-US" sz="1400" dirty="0" smtClean="0">
                <a:solidFill>
                  <a:srgbClr val="FF0000"/>
                </a:solidFill>
              </a:rPr>
              <a:t>336;__; </a:t>
            </a:r>
            <a:r>
              <a:rPr lang="en-US" sz="1400" dirty="0">
                <a:solidFill>
                  <a:srgbClr val="FF0000"/>
                </a:solidFill>
              </a:rPr>
              <a:t>$</a:t>
            </a:r>
            <a:r>
              <a:rPr lang="en-US" sz="1400" dirty="0" smtClean="0">
                <a:solidFill>
                  <a:srgbClr val="FF0000"/>
                </a:solidFill>
              </a:rPr>
              <a:t>a unspecified $2 </a:t>
            </a:r>
            <a:r>
              <a:rPr lang="en-US" sz="1400" dirty="0" err="1" smtClean="0">
                <a:solidFill>
                  <a:srgbClr val="FF0000"/>
                </a:solidFill>
              </a:rPr>
              <a:t>rdacontent</a:t>
            </a:r>
            <a:endParaRPr lang="en-US" dirty="0"/>
          </a:p>
          <a:p>
            <a:r>
              <a:rPr lang="en-US" sz="1800" dirty="0" smtClean="0"/>
              <a:t>Subfield $3</a:t>
            </a:r>
          </a:p>
          <a:p>
            <a:pPr lvl="1"/>
            <a:r>
              <a:rPr lang="en-US" sz="1600" dirty="0" smtClean="0"/>
              <a:t>Materials specified</a:t>
            </a:r>
          </a:p>
          <a:p>
            <a:pPr lvl="2"/>
            <a:r>
              <a:rPr lang="en-US" sz="1400" dirty="0" smtClean="0">
                <a:solidFill>
                  <a:srgbClr val="FF0000"/>
                </a:solidFill>
              </a:rPr>
              <a:t>336;__; </a:t>
            </a:r>
            <a:r>
              <a:rPr lang="en-US" sz="1400" dirty="0" smtClean="0">
                <a:solidFill>
                  <a:srgbClr val="FF0000"/>
                </a:solidFill>
              </a:rPr>
              <a:t>$3 liner notes $a text $2 </a:t>
            </a:r>
            <a:r>
              <a:rPr lang="en-US" sz="1400" dirty="0" err="1" smtClean="0">
                <a:solidFill>
                  <a:srgbClr val="FF0000"/>
                </a:solidFill>
              </a:rPr>
              <a:t>rdacontent</a:t>
            </a:r>
            <a:endParaRPr lang="en-US" sz="1400" dirty="0" smtClean="0">
              <a:solidFill>
                <a:srgbClr val="FF0000"/>
              </a:solidFill>
            </a:endParaRPr>
          </a:p>
        </p:txBody>
      </p:sp>
    </p:spTree>
    <p:extLst>
      <p:ext uri="{BB962C8B-B14F-4D97-AF65-F5344CB8AC3E}">
        <p14:creationId xmlns:p14="http://schemas.microsoft.com/office/powerpoint/2010/main" val="17561967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337 – Media Type</a:t>
            </a:r>
            <a:endParaRPr lang="en-US" dirty="0"/>
          </a:p>
        </p:txBody>
      </p:sp>
      <p:sp>
        <p:nvSpPr>
          <p:cNvPr id="3" name="Content Placeholder 2"/>
          <p:cNvSpPr>
            <a:spLocks noGrp="1"/>
          </p:cNvSpPr>
          <p:nvPr>
            <p:ph sz="quarter" idx="1"/>
          </p:nvPr>
        </p:nvSpPr>
        <p:spPr>
          <a:xfrm>
            <a:off x="152400" y="1524000"/>
            <a:ext cx="8839200" cy="4876800"/>
          </a:xfrm>
        </p:spPr>
        <p:txBody>
          <a:bodyPr>
            <a:normAutofit/>
          </a:bodyPr>
          <a:lstStyle/>
          <a:p>
            <a:r>
              <a:rPr lang="en-US" sz="2000" dirty="0" smtClean="0"/>
              <a:t>3.2.1.1 – Scope</a:t>
            </a:r>
          </a:p>
          <a:p>
            <a:pPr lvl="1"/>
            <a:r>
              <a:rPr lang="en-US" sz="1800" dirty="0" smtClean="0"/>
              <a:t>“</a:t>
            </a:r>
            <a:r>
              <a:rPr lang="en-US" sz="1800" b="1" i="1" dirty="0" smtClean="0"/>
              <a:t>Media type</a:t>
            </a:r>
            <a:r>
              <a:rPr lang="en-US" sz="1800" dirty="0" smtClean="0"/>
              <a:t> is a categorization reflecting the general type of intermediation device required to view, play, run, etc., the content of a resource.”</a:t>
            </a:r>
          </a:p>
          <a:p>
            <a:r>
              <a:rPr lang="en-US" sz="2000" dirty="0" smtClean="0"/>
              <a:t>3.2.1.3 – Recording Media Type</a:t>
            </a:r>
          </a:p>
          <a:p>
            <a:pPr lvl="1"/>
            <a:r>
              <a:rPr lang="en-US" sz="1800" dirty="0" smtClean="0"/>
              <a:t>“Record the media type using one or more of the terms listed in table 3.1.”</a:t>
            </a:r>
          </a:p>
          <a:p>
            <a:pPr lvl="2"/>
            <a:r>
              <a:rPr lang="en-US" sz="1600" dirty="0" smtClean="0">
                <a:solidFill>
                  <a:srgbClr val="FF0000"/>
                </a:solidFill>
              </a:rPr>
              <a:t>337;__; </a:t>
            </a:r>
            <a:r>
              <a:rPr lang="en-US" sz="1600" dirty="0">
                <a:solidFill>
                  <a:srgbClr val="FF0000"/>
                </a:solidFill>
              </a:rPr>
              <a:t>$</a:t>
            </a:r>
            <a:r>
              <a:rPr lang="en-US" sz="1600" dirty="0" smtClean="0">
                <a:solidFill>
                  <a:srgbClr val="FF0000"/>
                </a:solidFill>
              </a:rPr>
              <a:t>a audio $2 </a:t>
            </a:r>
            <a:r>
              <a:rPr lang="en-US" sz="1600" dirty="0" err="1" smtClean="0">
                <a:solidFill>
                  <a:srgbClr val="FF0000"/>
                </a:solidFill>
              </a:rPr>
              <a:t>rdamedia</a:t>
            </a:r>
            <a:r>
              <a:rPr lang="en-US" sz="1600" dirty="0" smtClean="0">
                <a:solidFill>
                  <a:srgbClr val="FF0000"/>
                </a:solidFill>
              </a:rPr>
              <a:t> </a:t>
            </a:r>
            <a:r>
              <a:rPr lang="en-US" sz="1600" dirty="0" smtClean="0"/>
              <a:t>[007 $a s (sound recording)]</a:t>
            </a:r>
          </a:p>
          <a:p>
            <a:pPr lvl="2"/>
            <a:r>
              <a:rPr lang="en-US" sz="1600" dirty="0" smtClean="0">
                <a:solidFill>
                  <a:srgbClr val="FF0000"/>
                </a:solidFill>
              </a:rPr>
              <a:t>337;__; </a:t>
            </a:r>
            <a:r>
              <a:rPr lang="en-US" sz="1600" dirty="0">
                <a:solidFill>
                  <a:srgbClr val="FF0000"/>
                </a:solidFill>
              </a:rPr>
              <a:t>$a </a:t>
            </a:r>
            <a:r>
              <a:rPr lang="en-US" sz="1600" dirty="0" smtClean="0">
                <a:solidFill>
                  <a:srgbClr val="FF0000"/>
                </a:solidFill>
              </a:rPr>
              <a:t>computer $2 </a:t>
            </a:r>
            <a:r>
              <a:rPr lang="en-US" sz="1600" dirty="0" err="1">
                <a:solidFill>
                  <a:srgbClr val="FF0000"/>
                </a:solidFill>
              </a:rPr>
              <a:t>rdamedia</a:t>
            </a:r>
            <a:r>
              <a:rPr lang="en-US" sz="1600" dirty="0">
                <a:solidFill>
                  <a:srgbClr val="FF0000"/>
                </a:solidFill>
              </a:rPr>
              <a:t> </a:t>
            </a:r>
            <a:r>
              <a:rPr lang="en-US" sz="1600" dirty="0"/>
              <a:t>[007 $</a:t>
            </a:r>
            <a:r>
              <a:rPr lang="en-US" sz="1600" dirty="0" smtClean="0"/>
              <a:t>a c (electronic resource)]</a:t>
            </a:r>
          </a:p>
          <a:p>
            <a:pPr lvl="2"/>
            <a:r>
              <a:rPr lang="en-US" sz="1600" dirty="0" smtClean="0">
                <a:solidFill>
                  <a:srgbClr val="FF0000"/>
                </a:solidFill>
              </a:rPr>
              <a:t>337;__; </a:t>
            </a:r>
            <a:r>
              <a:rPr lang="en-US" sz="1600" dirty="0">
                <a:solidFill>
                  <a:srgbClr val="FF0000"/>
                </a:solidFill>
              </a:rPr>
              <a:t>$a </a:t>
            </a:r>
            <a:r>
              <a:rPr lang="en-US" sz="1600" dirty="0" smtClean="0">
                <a:solidFill>
                  <a:srgbClr val="FF0000"/>
                </a:solidFill>
              </a:rPr>
              <a:t>projected $2 </a:t>
            </a:r>
            <a:r>
              <a:rPr lang="en-US" sz="1600" dirty="0" err="1">
                <a:solidFill>
                  <a:srgbClr val="FF0000"/>
                </a:solidFill>
              </a:rPr>
              <a:t>rdamedia</a:t>
            </a:r>
            <a:r>
              <a:rPr lang="en-US" sz="1600" dirty="0">
                <a:solidFill>
                  <a:srgbClr val="FF0000"/>
                </a:solidFill>
              </a:rPr>
              <a:t> </a:t>
            </a:r>
            <a:r>
              <a:rPr lang="en-US" sz="1600" dirty="0"/>
              <a:t>[007 $</a:t>
            </a:r>
            <a:r>
              <a:rPr lang="en-US" sz="1600" dirty="0" smtClean="0"/>
              <a:t>a g OR $a m]</a:t>
            </a:r>
          </a:p>
          <a:p>
            <a:pPr lvl="2"/>
            <a:r>
              <a:rPr lang="en-US" sz="1600" dirty="0" smtClean="0">
                <a:solidFill>
                  <a:srgbClr val="FF0000"/>
                </a:solidFill>
              </a:rPr>
              <a:t>337;__; </a:t>
            </a:r>
            <a:r>
              <a:rPr lang="en-US" sz="1600" dirty="0">
                <a:solidFill>
                  <a:srgbClr val="FF0000"/>
                </a:solidFill>
              </a:rPr>
              <a:t>$</a:t>
            </a:r>
            <a:r>
              <a:rPr lang="en-US" sz="1600" dirty="0" smtClean="0">
                <a:solidFill>
                  <a:srgbClr val="FF0000"/>
                </a:solidFill>
              </a:rPr>
              <a:t>a unmediated $2 </a:t>
            </a:r>
            <a:r>
              <a:rPr lang="en-US" sz="1600" dirty="0" err="1">
                <a:solidFill>
                  <a:srgbClr val="FF0000"/>
                </a:solidFill>
              </a:rPr>
              <a:t>rdamedia</a:t>
            </a:r>
            <a:r>
              <a:rPr lang="en-US" sz="1600" dirty="0">
                <a:solidFill>
                  <a:srgbClr val="FF0000"/>
                </a:solidFill>
              </a:rPr>
              <a:t> </a:t>
            </a:r>
            <a:r>
              <a:rPr lang="en-US" sz="1600" dirty="0"/>
              <a:t>[007 $</a:t>
            </a:r>
            <a:r>
              <a:rPr lang="en-US" sz="1600" dirty="0" smtClean="0"/>
              <a:t>a k (</a:t>
            </a:r>
            <a:r>
              <a:rPr lang="en-US" sz="1600" dirty="0" err="1" smtClean="0"/>
              <a:t>nonprojected</a:t>
            </a:r>
            <a:r>
              <a:rPr lang="en-US" sz="1600" dirty="0" smtClean="0"/>
              <a:t> graphic]</a:t>
            </a:r>
          </a:p>
          <a:p>
            <a:pPr lvl="2"/>
            <a:r>
              <a:rPr lang="en-US" sz="1600" dirty="0" smtClean="0">
                <a:solidFill>
                  <a:srgbClr val="FF0000"/>
                </a:solidFill>
              </a:rPr>
              <a:t>337;__; </a:t>
            </a:r>
            <a:r>
              <a:rPr lang="en-US" sz="1600" dirty="0">
                <a:solidFill>
                  <a:srgbClr val="FF0000"/>
                </a:solidFill>
              </a:rPr>
              <a:t>$a </a:t>
            </a:r>
            <a:r>
              <a:rPr lang="en-US" sz="1600" dirty="0" smtClean="0">
                <a:solidFill>
                  <a:srgbClr val="FF0000"/>
                </a:solidFill>
              </a:rPr>
              <a:t>video $2 </a:t>
            </a:r>
            <a:r>
              <a:rPr lang="en-US" sz="1600" dirty="0" err="1">
                <a:solidFill>
                  <a:srgbClr val="FF0000"/>
                </a:solidFill>
              </a:rPr>
              <a:t>rdamedia</a:t>
            </a:r>
            <a:r>
              <a:rPr lang="en-US" sz="1600" dirty="0">
                <a:solidFill>
                  <a:srgbClr val="FF0000"/>
                </a:solidFill>
              </a:rPr>
              <a:t> </a:t>
            </a:r>
            <a:r>
              <a:rPr lang="en-US" sz="1600" dirty="0"/>
              <a:t>[007 $</a:t>
            </a:r>
            <a:r>
              <a:rPr lang="en-US" sz="1600" dirty="0" smtClean="0"/>
              <a:t>a v (</a:t>
            </a:r>
            <a:r>
              <a:rPr lang="en-US" sz="1600" dirty="0" err="1" smtClean="0"/>
              <a:t>videorecording</a:t>
            </a:r>
            <a:r>
              <a:rPr lang="en-US" sz="1600" dirty="0" smtClean="0"/>
              <a:t>)]</a:t>
            </a:r>
          </a:p>
          <a:p>
            <a:pPr lvl="2"/>
            <a:r>
              <a:rPr lang="en-US" sz="1600" dirty="0" smtClean="0">
                <a:solidFill>
                  <a:srgbClr val="FF0000"/>
                </a:solidFill>
              </a:rPr>
              <a:t>337;__; </a:t>
            </a:r>
            <a:r>
              <a:rPr lang="en-US" sz="1600" dirty="0">
                <a:solidFill>
                  <a:srgbClr val="FF0000"/>
                </a:solidFill>
              </a:rPr>
              <a:t>$a </a:t>
            </a:r>
            <a:r>
              <a:rPr lang="en-US" sz="1600" dirty="0" smtClean="0">
                <a:solidFill>
                  <a:srgbClr val="FF0000"/>
                </a:solidFill>
              </a:rPr>
              <a:t>other $2 </a:t>
            </a:r>
            <a:r>
              <a:rPr lang="en-US" sz="1600" dirty="0" err="1">
                <a:solidFill>
                  <a:srgbClr val="FF0000"/>
                </a:solidFill>
              </a:rPr>
              <a:t>rdamedia</a:t>
            </a:r>
            <a:r>
              <a:rPr lang="en-US" sz="1600" dirty="0">
                <a:solidFill>
                  <a:srgbClr val="FF0000"/>
                </a:solidFill>
              </a:rPr>
              <a:t> </a:t>
            </a:r>
            <a:r>
              <a:rPr lang="en-US" sz="1600" dirty="0"/>
              <a:t>[007 $</a:t>
            </a:r>
            <a:r>
              <a:rPr lang="en-US" sz="1600" dirty="0" smtClean="0"/>
              <a:t>a z (unspecified)]</a:t>
            </a:r>
          </a:p>
          <a:p>
            <a:pPr lvl="2"/>
            <a:r>
              <a:rPr lang="en-US" sz="1600" dirty="0" smtClean="0">
                <a:solidFill>
                  <a:srgbClr val="FF0000"/>
                </a:solidFill>
              </a:rPr>
              <a:t>337;__; </a:t>
            </a:r>
            <a:r>
              <a:rPr lang="en-US" sz="1600" dirty="0">
                <a:solidFill>
                  <a:srgbClr val="FF0000"/>
                </a:solidFill>
              </a:rPr>
              <a:t>$a </a:t>
            </a:r>
            <a:r>
              <a:rPr lang="en-US" sz="1600" dirty="0" smtClean="0">
                <a:solidFill>
                  <a:srgbClr val="FF0000"/>
                </a:solidFill>
              </a:rPr>
              <a:t>unspecified $2 </a:t>
            </a:r>
            <a:r>
              <a:rPr lang="en-US" sz="1600" dirty="0" err="1">
                <a:solidFill>
                  <a:srgbClr val="FF0000"/>
                </a:solidFill>
              </a:rPr>
              <a:t>rdamedia</a:t>
            </a:r>
            <a:r>
              <a:rPr lang="en-US" sz="1600" dirty="0">
                <a:solidFill>
                  <a:srgbClr val="FF0000"/>
                </a:solidFill>
              </a:rPr>
              <a:t> </a:t>
            </a:r>
            <a:r>
              <a:rPr lang="en-US" sz="1600" dirty="0"/>
              <a:t>[007 $</a:t>
            </a:r>
            <a:r>
              <a:rPr lang="en-US" sz="1600" dirty="0" smtClean="0"/>
              <a:t>a z (unspecified)]</a:t>
            </a:r>
          </a:p>
          <a:p>
            <a:r>
              <a:rPr lang="en-US" sz="2000" dirty="0" smtClean="0"/>
              <a:t>Subfield $3</a:t>
            </a:r>
          </a:p>
          <a:p>
            <a:pPr lvl="1"/>
            <a:r>
              <a:rPr lang="en-US" sz="1800" dirty="0" smtClean="0"/>
              <a:t>Materials specified</a:t>
            </a:r>
          </a:p>
          <a:p>
            <a:pPr lvl="2"/>
            <a:r>
              <a:rPr lang="en-US" sz="1600" dirty="0" smtClean="0">
                <a:solidFill>
                  <a:srgbClr val="FF0000"/>
                </a:solidFill>
              </a:rPr>
              <a:t>337;__; </a:t>
            </a:r>
            <a:r>
              <a:rPr lang="en-US" sz="1600" dirty="0" smtClean="0">
                <a:solidFill>
                  <a:srgbClr val="FF0000"/>
                </a:solidFill>
              </a:rPr>
              <a:t>$3 liner notes $a unmediated $2 </a:t>
            </a:r>
            <a:r>
              <a:rPr lang="en-US" sz="1600" dirty="0" err="1" smtClean="0">
                <a:solidFill>
                  <a:srgbClr val="FF0000"/>
                </a:solidFill>
              </a:rPr>
              <a:t>rdamedia</a:t>
            </a:r>
            <a:endParaRPr lang="en-US" sz="1600" dirty="0">
              <a:solidFill>
                <a:srgbClr val="FF0000"/>
              </a:solidFill>
            </a:endParaRPr>
          </a:p>
        </p:txBody>
      </p:sp>
    </p:spTree>
    <p:extLst>
      <p:ext uri="{BB962C8B-B14F-4D97-AF65-F5344CB8AC3E}">
        <p14:creationId xmlns:p14="http://schemas.microsoft.com/office/powerpoint/2010/main" val="3755319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338 – Carrier Type</a:t>
            </a:r>
            <a:endParaRPr lang="en-US" dirty="0"/>
          </a:p>
        </p:txBody>
      </p:sp>
      <p:sp>
        <p:nvSpPr>
          <p:cNvPr id="3" name="Content Placeholder 2"/>
          <p:cNvSpPr>
            <a:spLocks noGrp="1"/>
          </p:cNvSpPr>
          <p:nvPr>
            <p:ph sz="quarter" idx="1"/>
          </p:nvPr>
        </p:nvSpPr>
        <p:spPr>
          <a:xfrm>
            <a:off x="152400" y="1447800"/>
            <a:ext cx="8839200" cy="4953000"/>
          </a:xfrm>
        </p:spPr>
        <p:txBody>
          <a:bodyPr>
            <a:normAutofit/>
          </a:bodyPr>
          <a:lstStyle/>
          <a:p>
            <a:r>
              <a:rPr lang="en-US" sz="1800" dirty="0" smtClean="0"/>
              <a:t>3.3.1.1 – Scope</a:t>
            </a:r>
          </a:p>
          <a:p>
            <a:pPr lvl="1"/>
            <a:r>
              <a:rPr lang="en-US" sz="1600" dirty="0" smtClean="0"/>
              <a:t>“</a:t>
            </a:r>
            <a:r>
              <a:rPr lang="en-US" sz="1600" b="1" i="1" dirty="0" smtClean="0"/>
              <a:t>Carrier type</a:t>
            </a:r>
            <a:r>
              <a:rPr lang="en-US" sz="1600" dirty="0" smtClean="0"/>
              <a:t> is a categorization reflecting the format of the storage medium and housing of a carrier in combination with the type of intermediation device required to view, play, run, etc., the content of a resource.”</a:t>
            </a:r>
          </a:p>
          <a:p>
            <a:r>
              <a:rPr lang="en-US" sz="1800" dirty="0" smtClean="0"/>
              <a:t>3.3.1.3 – Recording Carrier Type</a:t>
            </a:r>
          </a:p>
          <a:p>
            <a:pPr lvl="1"/>
            <a:r>
              <a:rPr lang="en-US" sz="1600" dirty="0" smtClean="0"/>
              <a:t>“Record the type of carrier used to convey the content of the resource using one or more of the terms listed below.  Record as many terms as are applicable to the resource being described.”</a:t>
            </a:r>
          </a:p>
          <a:p>
            <a:pPr lvl="2"/>
            <a:r>
              <a:rPr lang="en-US" sz="1400" dirty="0" smtClean="0">
                <a:solidFill>
                  <a:srgbClr val="FF0000"/>
                </a:solidFill>
              </a:rPr>
              <a:t>338;__; </a:t>
            </a:r>
            <a:r>
              <a:rPr lang="en-US" sz="1400" dirty="0" smtClean="0">
                <a:solidFill>
                  <a:srgbClr val="FF0000"/>
                </a:solidFill>
              </a:rPr>
              <a:t>$a audio disc $2 </a:t>
            </a:r>
            <a:r>
              <a:rPr lang="en-US" sz="1400" dirty="0" err="1" smtClean="0">
                <a:solidFill>
                  <a:srgbClr val="FF0000"/>
                </a:solidFill>
              </a:rPr>
              <a:t>rdacarrier</a:t>
            </a:r>
            <a:endParaRPr lang="en-US" sz="1400" dirty="0" smtClean="0">
              <a:solidFill>
                <a:srgbClr val="FF0000"/>
              </a:solidFill>
            </a:endParaRPr>
          </a:p>
          <a:p>
            <a:pPr lvl="2"/>
            <a:r>
              <a:rPr lang="en-US" sz="1400" dirty="0" smtClean="0">
                <a:solidFill>
                  <a:srgbClr val="FF0000"/>
                </a:solidFill>
              </a:rPr>
              <a:t>338;__; </a:t>
            </a:r>
            <a:r>
              <a:rPr lang="en-US" sz="1400" dirty="0">
                <a:solidFill>
                  <a:srgbClr val="FF0000"/>
                </a:solidFill>
              </a:rPr>
              <a:t>$</a:t>
            </a:r>
            <a:r>
              <a:rPr lang="en-US" sz="1400" dirty="0" smtClean="0">
                <a:solidFill>
                  <a:srgbClr val="FF0000"/>
                </a:solidFill>
              </a:rPr>
              <a:t>a audiocassette $2 </a:t>
            </a:r>
            <a:r>
              <a:rPr lang="en-US" sz="1400" dirty="0" err="1" smtClean="0">
                <a:solidFill>
                  <a:srgbClr val="FF0000"/>
                </a:solidFill>
              </a:rPr>
              <a:t>rdacarrier</a:t>
            </a:r>
            <a:endParaRPr lang="en-US" sz="1400" dirty="0" smtClean="0">
              <a:solidFill>
                <a:srgbClr val="FF0000"/>
              </a:solidFill>
            </a:endParaRPr>
          </a:p>
          <a:p>
            <a:pPr lvl="2"/>
            <a:r>
              <a:rPr lang="en-US" sz="1400" dirty="0" smtClean="0">
                <a:solidFill>
                  <a:srgbClr val="FF0000"/>
                </a:solidFill>
              </a:rPr>
              <a:t>338;__; </a:t>
            </a:r>
            <a:r>
              <a:rPr lang="en-US" sz="1400" dirty="0">
                <a:solidFill>
                  <a:srgbClr val="FF0000"/>
                </a:solidFill>
              </a:rPr>
              <a:t>$</a:t>
            </a:r>
            <a:r>
              <a:rPr lang="en-US" sz="1400" dirty="0" smtClean="0">
                <a:solidFill>
                  <a:srgbClr val="FF0000"/>
                </a:solidFill>
              </a:rPr>
              <a:t>a computer disc $2 </a:t>
            </a:r>
            <a:r>
              <a:rPr lang="en-US" sz="1400" dirty="0" err="1" smtClean="0">
                <a:solidFill>
                  <a:srgbClr val="FF0000"/>
                </a:solidFill>
              </a:rPr>
              <a:t>rdacarrier</a:t>
            </a:r>
            <a:endParaRPr lang="en-US" sz="1400" dirty="0" smtClean="0">
              <a:solidFill>
                <a:srgbClr val="FF0000"/>
              </a:solidFill>
            </a:endParaRPr>
          </a:p>
          <a:p>
            <a:pPr lvl="2"/>
            <a:r>
              <a:rPr lang="en-US" sz="1400" dirty="0" smtClean="0">
                <a:solidFill>
                  <a:srgbClr val="FF0000"/>
                </a:solidFill>
              </a:rPr>
              <a:t>338;__; </a:t>
            </a:r>
            <a:r>
              <a:rPr lang="en-US" sz="1400" dirty="0">
                <a:solidFill>
                  <a:srgbClr val="FF0000"/>
                </a:solidFill>
              </a:rPr>
              <a:t>$a </a:t>
            </a:r>
            <a:r>
              <a:rPr lang="en-US" sz="1400" dirty="0" smtClean="0">
                <a:solidFill>
                  <a:srgbClr val="FF0000"/>
                </a:solidFill>
              </a:rPr>
              <a:t>online resource $2 </a:t>
            </a:r>
            <a:r>
              <a:rPr lang="en-US" sz="1400" dirty="0" err="1" smtClean="0">
                <a:solidFill>
                  <a:srgbClr val="FF0000"/>
                </a:solidFill>
              </a:rPr>
              <a:t>rdacarrier</a:t>
            </a:r>
            <a:endParaRPr lang="en-US" sz="1400" dirty="0" smtClean="0">
              <a:solidFill>
                <a:srgbClr val="FF0000"/>
              </a:solidFill>
            </a:endParaRPr>
          </a:p>
          <a:p>
            <a:pPr lvl="2"/>
            <a:r>
              <a:rPr lang="en-US" sz="1400" dirty="0" smtClean="0">
                <a:solidFill>
                  <a:srgbClr val="FF0000"/>
                </a:solidFill>
              </a:rPr>
              <a:t>338;__; </a:t>
            </a:r>
            <a:r>
              <a:rPr lang="en-US" sz="1400" dirty="0">
                <a:solidFill>
                  <a:srgbClr val="FF0000"/>
                </a:solidFill>
              </a:rPr>
              <a:t>$</a:t>
            </a:r>
            <a:r>
              <a:rPr lang="en-US" sz="1400" dirty="0" smtClean="0">
                <a:solidFill>
                  <a:srgbClr val="FF0000"/>
                </a:solidFill>
              </a:rPr>
              <a:t>a videocassette $2 </a:t>
            </a:r>
            <a:r>
              <a:rPr lang="en-US" sz="1400" dirty="0" err="1" smtClean="0">
                <a:solidFill>
                  <a:srgbClr val="FF0000"/>
                </a:solidFill>
              </a:rPr>
              <a:t>rdacarrier</a:t>
            </a:r>
            <a:endParaRPr lang="en-US" sz="1400" dirty="0" smtClean="0">
              <a:solidFill>
                <a:srgbClr val="FF0000"/>
              </a:solidFill>
            </a:endParaRPr>
          </a:p>
          <a:p>
            <a:pPr lvl="2"/>
            <a:r>
              <a:rPr lang="en-US" sz="1400" dirty="0" smtClean="0">
                <a:solidFill>
                  <a:srgbClr val="FF0000"/>
                </a:solidFill>
              </a:rPr>
              <a:t>338;__; </a:t>
            </a:r>
            <a:r>
              <a:rPr lang="en-US" sz="1400" dirty="0">
                <a:solidFill>
                  <a:srgbClr val="FF0000"/>
                </a:solidFill>
              </a:rPr>
              <a:t>$a </a:t>
            </a:r>
            <a:r>
              <a:rPr lang="en-US" sz="1400" dirty="0" smtClean="0">
                <a:solidFill>
                  <a:srgbClr val="FF0000"/>
                </a:solidFill>
              </a:rPr>
              <a:t>videodisc $2 </a:t>
            </a:r>
            <a:r>
              <a:rPr lang="en-US" sz="1400" dirty="0" err="1" smtClean="0">
                <a:solidFill>
                  <a:srgbClr val="FF0000"/>
                </a:solidFill>
              </a:rPr>
              <a:t>rdacarrier</a:t>
            </a:r>
            <a:endParaRPr lang="en-US" sz="1400" dirty="0" smtClean="0">
              <a:solidFill>
                <a:srgbClr val="FF0000"/>
              </a:solidFill>
            </a:endParaRPr>
          </a:p>
          <a:p>
            <a:pPr lvl="2"/>
            <a:r>
              <a:rPr lang="en-US" sz="1400" dirty="0" smtClean="0">
                <a:solidFill>
                  <a:srgbClr val="FF0000"/>
                </a:solidFill>
              </a:rPr>
              <a:t>338;__; </a:t>
            </a:r>
            <a:r>
              <a:rPr lang="en-US" sz="1400" dirty="0">
                <a:solidFill>
                  <a:srgbClr val="FF0000"/>
                </a:solidFill>
              </a:rPr>
              <a:t>$a volume </a:t>
            </a:r>
            <a:r>
              <a:rPr lang="en-US" sz="1400" dirty="0" smtClean="0">
                <a:solidFill>
                  <a:srgbClr val="FF0000"/>
                </a:solidFill>
              </a:rPr>
              <a:t>$2 </a:t>
            </a:r>
            <a:r>
              <a:rPr lang="en-US" sz="1400" dirty="0" err="1">
                <a:solidFill>
                  <a:srgbClr val="FF0000"/>
                </a:solidFill>
              </a:rPr>
              <a:t>rdacarrier</a:t>
            </a:r>
            <a:r>
              <a:rPr lang="en-US" sz="1400" dirty="0">
                <a:solidFill>
                  <a:srgbClr val="FF0000"/>
                </a:solidFill>
              </a:rPr>
              <a:t> </a:t>
            </a:r>
            <a:r>
              <a:rPr lang="en-US" sz="1400" dirty="0"/>
              <a:t>[if field 300 has a subfield $e</a:t>
            </a:r>
            <a:r>
              <a:rPr lang="en-US" sz="1400" dirty="0" smtClean="0"/>
              <a:t>]</a:t>
            </a:r>
            <a:endParaRPr lang="en-US" sz="1400" dirty="0" smtClean="0">
              <a:solidFill>
                <a:srgbClr val="FF0000"/>
              </a:solidFill>
            </a:endParaRPr>
          </a:p>
          <a:p>
            <a:r>
              <a:rPr lang="en-US" sz="1800" dirty="0" smtClean="0"/>
              <a:t>Subfield $3</a:t>
            </a:r>
          </a:p>
          <a:p>
            <a:pPr lvl="1"/>
            <a:r>
              <a:rPr lang="en-US" sz="1600" dirty="0" smtClean="0"/>
              <a:t>Materials specified</a:t>
            </a:r>
          </a:p>
          <a:p>
            <a:pPr lvl="2"/>
            <a:r>
              <a:rPr lang="en-US" sz="1400" dirty="0" smtClean="0">
                <a:solidFill>
                  <a:srgbClr val="FF0000"/>
                </a:solidFill>
              </a:rPr>
              <a:t>338;__; </a:t>
            </a:r>
            <a:r>
              <a:rPr lang="en-US" sz="1400" dirty="0">
                <a:solidFill>
                  <a:srgbClr val="FF0000"/>
                </a:solidFill>
              </a:rPr>
              <a:t>$3 liner </a:t>
            </a:r>
            <a:r>
              <a:rPr lang="en-US" sz="1400" dirty="0" smtClean="0">
                <a:solidFill>
                  <a:srgbClr val="FF0000"/>
                </a:solidFill>
              </a:rPr>
              <a:t>notes $a sheet $2 </a:t>
            </a:r>
            <a:r>
              <a:rPr lang="en-US" sz="1400" dirty="0" err="1" smtClean="0">
                <a:solidFill>
                  <a:srgbClr val="FF0000"/>
                </a:solidFill>
              </a:rPr>
              <a:t>rdacarrier</a:t>
            </a:r>
            <a:endParaRPr lang="en-US" sz="1400" dirty="0">
              <a:solidFill>
                <a:srgbClr val="FF0000"/>
              </a:solidFill>
            </a:endParaRPr>
          </a:p>
        </p:txBody>
      </p:sp>
    </p:spTree>
    <p:extLst>
      <p:ext uri="{BB962C8B-B14F-4D97-AF65-F5344CB8AC3E}">
        <p14:creationId xmlns:p14="http://schemas.microsoft.com/office/powerpoint/2010/main" val="26284519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336, 337, and 338 Fields</a:t>
            </a:r>
            <a:endParaRPr lang="en-US" dirty="0"/>
          </a:p>
        </p:txBody>
      </p:sp>
      <p:sp>
        <p:nvSpPr>
          <p:cNvPr id="3" name="Content Placeholder 2"/>
          <p:cNvSpPr>
            <a:spLocks noGrp="1"/>
          </p:cNvSpPr>
          <p:nvPr>
            <p:ph sz="quarter" idx="1"/>
          </p:nvPr>
        </p:nvSpPr>
        <p:spPr>
          <a:xfrm>
            <a:off x="152400" y="1371600"/>
            <a:ext cx="8839200" cy="5029200"/>
          </a:xfrm>
        </p:spPr>
        <p:txBody>
          <a:bodyPr>
            <a:normAutofit/>
          </a:bodyPr>
          <a:lstStyle/>
          <a:p>
            <a:r>
              <a:rPr lang="en-US" sz="1800" dirty="0" smtClean="0"/>
              <a:t>Enhanced CDs</a:t>
            </a:r>
          </a:p>
          <a:p>
            <a:pPr lvl="1"/>
            <a:r>
              <a:rPr lang="en-US" sz="1400" dirty="0" smtClean="0"/>
              <a:t>Example from Memorial </a:t>
            </a:r>
            <a:r>
              <a:rPr lang="en-US" sz="1400" dirty="0"/>
              <a:t>University of </a:t>
            </a:r>
            <a:r>
              <a:rPr lang="en-US" sz="1400" dirty="0" smtClean="0"/>
              <a:t>Newfoundland</a:t>
            </a:r>
            <a:endParaRPr lang="en-US" sz="1400" dirty="0"/>
          </a:p>
          <a:p>
            <a:pPr lvl="2"/>
            <a:r>
              <a:rPr lang="en-US" sz="1200" dirty="0" smtClean="0"/>
              <a:t>500;__; </a:t>
            </a:r>
            <a:r>
              <a:rPr lang="en-US" sz="1200" dirty="0"/>
              <a:t>$a Enhanced compact </a:t>
            </a:r>
            <a:r>
              <a:rPr lang="en-US" sz="1200" dirty="0" smtClean="0"/>
              <a:t>disc: </a:t>
            </a:r>
            <a:r>
              <a:rPr lang="en-US" sz="1200" dirty="0"/>
              <a:t>C</a:t>
            </a:r>
            <a:r>
              <a:rPr lang="en-US" sz="1200" dirty="0" smtClean="0"/>
              <a:t>ontains </a:t>
            </a:r>
            <a:r>
              <a:rPr lang="en-US" sz="1200" dirty="0"/>
              <a:t>the video for “She still </a:t>
            </a:r>
            <a:r>
              <a:rPr lang="en-US" sz="1200" dirty="0" smtClean="0"/>
              <a:t>guides me</a:t>
            </a:r>
            <a:r>
              <a:rPr lang="en-US" sz="1200" dirty="0"/>
              <a:t>”.</a:t>
            </a:r>
          </a:p>
          <a:p>
            <a:pPr lvl="3"/>
            <a:r>
              <a:rPr lang="en-US" sz="1100" dirty="0" smtClean="0">
                <a:solidFill>
                  <a:srgbClr val="FF0000"/>
                </a:solidFill>
              </a:rPr>
              <a:t>300;__; </a:t>
            </a:r>
            <a:r>
              <a:rPr lang="en-US" sz="1100" dirty="0">
                <a:solidFill>
                  <a:srgbClr val="FF0000"/>
                </a:solidFill>
              </a:rPr>
              <a:t>$a 1 audio disc (12 audio files, 1 video file) : $b </a:t>
            </a:r>
            <a:r>
              <a:rPr lang="en-US" sz="1100" dirty="0" smtClean="0">
                <a:solidFill>
                  <a:srgbClr val="FF0000"/>
                </a:solidFill>
              </a:rPr>
              <a:t>digital, CD audio, sound </a:t>
            </a:r>
            <a:r>
              <a:rPr lang="en-US" sz="1100" dirty="0">
                <a:solidFill>
                  <a:srgbClr val="FF0000"/>
                </a:solidFill>
              </a:rPr>
              <a:t>; $c 12 </a:t>
            </a:r>
            <a:r>
              <a:rPr lang="en-US" sz="1100" dirty="0" smtClean="0">
                <a:solidFill>
                  <a:srgbClr val="FF0000"/>
                </a:solidFill>
              </a:rPr>
              <a:t>cm</a:t>
            </a:r>
            <a:endParaRPr lang="en-US" sz="1100" dirty="0">
              <a:solidFill>
                <a:srgbClr val="FF0000"/>
              </a:solidFill>
            </a:endParaRPr>
          </a:p>
          <a:p>
            <a:pPr lvl="3"/>
            <a:r>
              <a:rPr lang="en-US" sz="1100" dirty="0" smtClean="0">
                <a:solidFill>
                  <a:srgbClr val="FF0000"/>
                </a:solidFill>
              </a:rPr>
              <a:t>336;__; </a:t>
            </a:r>
            <a:r>
              <a:rPr lang="en-US" sz="1100" dirty="0">
                <a:solidFill>
                  <a:srgbClr val="FF0000"/>
                </a:solidFill>
              </a:rPr>
              <a:t>$a performed music </a:t>
            </a:r>
            <a:r>
              <a:rPr lang="en-US" sz="1100" dirty="0" smtClean="0">
                <a:solidFill>
                  <a:srgbClr val="FF0000"/>
                </a:solidFill>
              </a:rPr>
              <a:t>$2 </a:t>
            </a:r>
            <a:r>
              <a:rPr lang="en-US" sz="1100" dirty="0" err="1">
                <a:solidFill>
                  <a:srgbClr val="FF0000"/>
                </a:solidFill>
              </a:rPr>
              <a:t>rdacontent</a:t>
            </a:r>
            <a:endParaRPr lang="en-US" sz="1100" dirty="0">
              <a:solidFill>
                <a:srgbClr val="FF0000"/>
              </a:solidFill>
            </a:endParaRPr>
          </a:p>
          <a:p>
            <a:pPr lvl="3"/>
            <a:r>
              <a:rPr lang="en-US" sz="1100" dirty="0" smtClean="0">
                <a:solidFill>
                  <a:srgbClr val="FF0000"/>
                </a:solidFill>
              </a:rPr>
              <a:t>336;__; </a:t>
            </a:r>
            <a:r>
              <a:rPr lang="en-US" sz="1100" dirty="0">
                <a:solidFill>
                  <a:srgbClr val="FF0000"/>
                </a:solidFill>
              </a:rPr>
              <a:t>$a two-dimensional moving image </a:t>
            </a:r>
            <a:r>
              <a:rPr lang="en-US" sz="1100" dirty="0" smtClean="0">
                <a:solidFill>
                  <a:srgbClr val="FF0000"/>
                </a:solidFill>
              </a:rPr>
              <a:t>$2 </a:t>
            </a:r>
            <a:r>
              <a:rPr lang="en-US" sz="1100" dirty="0" err="1">
                <a:solidFill>
                  <a:srgbClr val="FF0000"/>
                </a:solidFill>
              </a:rPr>
              <a:t>rdacontent</a:t>
            </a:r>
            <a:endParaRPr lang="en-US" sz="1100" dirty="0">
              <a:solidFill>
                <a:srgbClr val="FF0000"/>
              </a:solidFill>
            </a:endParaRPr>
          </a:p>
          <a:p>
            <a:pPr lvl="3"/>
            <a:r>
              <a:rPr lang="en-US" sz="1100" dirty="0" smtClean="0">
                <a:solidFill>
                  <a:srgbClr val="FF0000"/>
                </a:solidFill>
              </a:rPr>
              <a:t>337;__; </a:t>
            </a:r>
            <a:r>
              <a:rPr lang="en-US" sz="1100" dirty="0">
                <a:solidFill>
                  <a:srgbClr val="FF0000"/>
                </a:solidFill>
              </a:rPr>
              <a:t>$a audio </a:t>
            </a:r>
            <a:r>
              <a:rPr lang="en-US" sz="1100" dirty="0" smtClean="0">
                <a:solidFill>
                  <a:srgbClr val="FF0000"/>
                </a:solidFill>
              </a:rPr>
              <a:t>$2 </a:t>
            </a:r>
            <a:r>
              <a:rPr lang="en-US" sz="1100" dirty="0" err="1">
                <a:solidFill>
                  <a:srgbClr val="FF0000"/>
                </a:solidFill>
              </a:rPr>
              <a:t>rdamedia</a:t>
            </a:r>
            <a:endParaRPr lang="en-US" sz="1100" dirty="0">
              <a:solidFill>
                <a:srgbClr val="FF0000"/>
              </a:solidFill>
            </a:endParaRPr>
          </a:p>
          <a:p>
            <a:pPr lvl="3"/>
            <a:r>
              <a:rPr lang="en-US" sz="1100" dirty="0" smtClean="0">
                <a:solidFill>
                  <a:srgbClr val="FF0000"/>
                </a:solidFill>
              </a:rPr>
              <a:t>337;__; </a:t>
            </a:r>
            <a:r>
              <a:rPr lang="en-US" sz="1100" dirty="0">
                <a:solidFill>
                  <a:srgbClr val="FF0000"/>
                </a:solidFill>
              </a:rPr>
              <a:t>$a video </a:t>
            </a:r>
            <a:r>
              <a:rPr lang="en-US" sz="1100" dirty="0" smtClean="0">
                <a:solidFill>
                  <a:srgbClr val="FF0000"/>
                </a:solidFill>
              </a:rPr>
              <a:t>$</a:t>
            </a:r>
            <a:r>
              <a:rPr lang="en-US" sz="1100" dirty="0">
                <a:solidFill>
                  <a:srgbClr val="FF0000"/>
                </a:solidFill>
              </a:rPr>
              <a:t>2 </a:t>
            </a:r>
            <a:r>
              <a:rPr lang="en-US" sz="1100" dirty="0" err="1">
                <a:solidFill>
                  <a:srgbClr val="FF0000"/>
                </a:solidFill>
              </a:rPr>
              <a:t>rdamedia</a:t>
            </a:r>
            <a:endParaRPr lang="en-US" sz="1100" dirty="0">
              <a:solidFill>
                <a:srgbClr val="FF0000"/>
              </a:solidFill>
            </a:endParaRPr>
          </a:p>
          <a:p>
            <a:pPr lvl="3"/>
            <a:r>
              <a:rPr lang="en-US" sz="1100" dirty="0" smtClean="0">
                <a:solidFill>
                  <a:srgbClr val="FF0000"/>
                </a:solidFill>
              </a:rPr>
              <a:t>338;__; </a:t>
            </a:r>
            <a:r>
              <a:rPr lang="en-US" sz="1100" dirty="0">
                <a:solidFill>
                  <a:srgbClr val="FF0000"/>
                </a:solidFill>
              </a:rPr>
              <a:t>$a audio disc </a:t>
            </a:r>
            <a:r>
              <a:rPr lang="en-US" sz="1100" dirty="0" smtClean="0">
                <a:solidFill>
                  <a:srgbClr val="FF0000"/>
                </a:solidFill>
              </a:rPr>
              <a:t>$</a:t>
            </a:r>
            <a:r>
              <a:rPr lang="en-US" sz="1100" dirty="0">
                <a:solidFill>
                  <a:srgbClr val="FF0000"/>
                </a:solidFill>
              </a:rPr>
              <a:t>2 </a:t>
            </a:r>
            <a:r>
              <a:rPr lang="en-US" sz="1100" dirty="0" err="1" smtClean="0">
                <a:solidFill>
                  <a:srgbClr val="FF0000"/>
                </a:solidFill>
              </a:rPr>
              <a:t>rdacarrier</a:t>
            </a:r>
            <a:endParaRPr lang="en-US" sz="1100" dirty="0" smtClean="0">
              <a:solidFill>
                <a:srgbClr val="FF0000"/>
              </a:solidFill>
            </a:endParaRPr>
          </a:p>
          <a:p>
            <a:r>
              <a:rPr lang="en-US" sz="1800" dirty="0" smtClean="0"/>
              <a:t>Media as Accompanying Material</a:t>
            </a:r>
          </a:p>
          <a:p>
            <a:pPr lvl="1"/>
            <a:r>
              <a:rPr lang="en-US" sz="1400" dirty="0" smtClean="0"/>
              <a:t>Sammy Keyes and the art of deception / by </a:t>
            </a:r>
            <a:r>
              <a:rPr lang="en-US" sz="1400" dirty="0" err="1" smtClean="0"/>
              <a:t>Wendelin</a:t>
            </a:r>
            <a:r>
              <a:rPr lang="en-US" sz="1400" dirty="0" smtClean="0"/>
              <a:t> Van </a:t>
            </a:r>
            <a:r>
              <a:rPr lang="en-US" sz="1400" dirty="0" err="1" smtClean="0"/>
              <a:t>Draanen</a:t>
            </a:r>
            <a:endParaRPr lang="en-US" sz="1400" dirty="0" smtClean="0"/>
          </a:p>
          <a:p>
            <a:pPr lvl="2"/>
            <a:r>
              <a:rPr lang="en-US" sz="1200" dirty="0" smtClean="0"/>
              <a:t>505;0</a:t>
            </a:r>
            <a:r>
              <a:rPr lang="en-US" sz="1200" dirty="0" smtClean="0"/>
              <a:t>_; On CD: $t An interview with </a:t>
            </a:r>
            <a:r>
              <a:rPr lang="en-US" sz="1200" dirty="0" err="1" smtClean="0"/>
              <a:t>Wendelin</a:t>
            </a:r>
            <a:r>
              <a:rPr lang="en-US" sz="1200" dirty="0" smtClean="0"/>
              <a:t> van </a:t>
            </a:r>
            <a:r>
              <a:rPr lang="en-US" sz="1200" dirty="0" err="1" smtClean="0"/>
              <a:t>Draanen</a:t>
            </a:r>
            <a:r>
              <a:rPr lang="en-US" sz="1200" dirty="0" smtClean="0"/>
              <a:t> $g (23:37) -- $t A reading from Sammy Keyes and the 		search for Snake Eyes $g (11:38) -- $t The Sammy Keyes song $g (3:57)</a:t>
            </a:r>
          </a:p>
          <a:p>
            <a:pPr lvl="3"/>
            <a:r>
              <a:rPr lang="en-US" sz="1100" dirty="0" smtClean="0">
                <a:solidFill>
                  <a:srgbClr val="FF0000"/>
                </a:solidFill>
              </a:rPr>
              <a:t>300;__; </a:t>
            </a:r>
            <a:r>
              <a:rPr lang="en-US" sz="1100" dirty="0" smtClean="0">
                <a:solidFill>
                  <a:srgbClr val="FF0000"/>
                </a:solidFill>
              </a:rPr>
              <a:t>$a 272 pages ; $c 22 cm + $e 1 audio disc (39 min., 12 sec. : digital, CD audio, sound ; 4 3/4 in.)</a:t>
            </a:r>
          </a:p>
          <a:p>
            <a:pPr lvl="3"/>
            <a:r>
              <a:rPr lang="en-US" sz="1100" dirty="0" smtClean="0">
                <a:solidFill>
                  <a:srgbClr val="FF0000"/>
                </a:solidFill>
              </a:rPr>
              <a:t>336;__; </a:t>
            </a:r>
            <a:r>
              <a:rPr lang="en-US" sz="1100" dirty="0" smtClean="0">
                <a:solidFill>
                  <a:srgbClr val="FF0000"/>
                </a:solidFill>
              </a:rPr>
              <a:t>$a text $2 </a:t>
            </a:r>
            <a:r>
              <a:rPr lang="en-US" sz="1100" dirty="0" err="1" smtClean="0">
                <a:solidFill>
                  <a:srgbClr val="FF0000"/>
                </a:solidFill>
              </a:rPr>
              <a:t>rdacontent</a:t>
            </a:r>
            <a:endParaRPr lang="en-US" sz="1100" dirty="0" smtClean="0">
              <a:solidFill>
                <a:srgbClr val="FF0000"/>
              </a:solidFill>
            </a:endParaRPr>
          </a:p>
          <a:p>
            <a:pPr lvl="3"/>
            <a:r>
              <a:rPr lang="en-US" sz="1100" dirty="0" smtClean="0">
                <a:solidFill>
                  <a:srgbClr val="FF0000"/>
                </a:solidFill>
              </a:rPr>
              <a:t>336;__; </a:t>
            </a:r>
            <a:r>
              <a:rPr lang="en-US" sz="1100" dirty="0">
                <a:solidFill>
                  <a:srgbClr val="FF0000"/>
                </a:solidFill>
              </a:rPr>
              <a:t>$a </a:t>
            </a:r>
            <a:r>
              <a:rPr lang="en-US" sz="1100" dirty="0" smtClean="0">
                <a:solidFill>
                  <a:srgbClr val="FF0000"/>
                </a:solidFill>
              </a:rPr>
              <a:t>spoken word $2 </a:t>
            </a:r>
            <a:r>
              <a:rPr lang="en-US" sz="1100" dirty="0" err="1" smtClean="0">
                <a:solidFill>
                  <a:srgbClr val="FF0000"/>
                </a:solidFill>
              </a:rPr>
              <a:t>rdacontent</a:t>
            </a:r>
            <a:endParaRPr lang="en-US" sz="1100" dirty="0" smtClean="0">
              <a:solidFill>
                <a:srgbClr val="FF0000"/>
              </a:solidFill>
            </a:endParaRPr>
          </a:p>
          <a:p>
            <a:pPr lvl="3"/>
            <a:r>
              <a:rPr lang="en-US" sz="1100" dirty="0" smtClean="0">
                <a:solidFill>
                  <a:srgbClr val="FF0000"/>
                </a:solidFill>
              </a:rPr>
              <a:t>336;__; </a:t>
            </a:r>
            <a:r>
              <a:rPr lang="en-US" sz="1100" dirty="0" smtClean="0">
                <a:solidFill>
                  <a:srgbClr val="FF0000"/>
                </a:solidFill>
              </a:rPr>
              <a:t>$a performed music $2 </a:t>
            </a:r>
            <a:r>
              <a:rPr lang="en-US" sz="1100" dirty="0" err="1" smtClean="0">
                <a:solidFill>
                  <a:srgbClr val="FF0000"/>
                </a:solidFill>
              </a:rPr>
              <a:t>rdacontent</a:t>
            </a:r>
            <a:endParaRPr lang="en-US" sz="1100" dirty="0" smtClean="0">
              <a:solidFill>
                <a:srgbClr val="FF0000"/>
              </a:solidFill>
            </a:endParaRPr>
          </a:p>
          <a:p>
            <a:pPr lvl="3"/>
            <a:r>
              <a:rPr lang="en-US" sz="1100" dirty="0" smtClean="0">
                <a:solidFill>
                  <a:srgbClr val="FF0000"/>
                </a:solidFill>
              </a:rPr>
              <a:t>337;__; </a:t>
            </a:r>
            <a:r>
              <a:rPr lang="en-US" sz="1100" dirty="0">
                <a:solidFill>
                  <a:srgbClr val="FF0000"/>
                </a:solidFill>
              </a:rPr>
              <a:t>$a </a:t>
            </a:r>
            <a:r>
              <a:rPr lang="en-US" sz="1100" dirty="0" smtClean="0">
                <a:solidFill>
                  <a:srgbClr val="FF0000"/>
                </a:solidFill>
              </a:rPr>
              <a:t>unmediated $2 </a:t>
            </a:r>
            <a:r>
              <a:rPr lang="en-US" sz="1100" dirty="0" err="1" smtClean="0">
                <a:solidFill>
                  <a:srgbClr val="FF0000"/>
                </a:solidFill>
              </a:rPr>
              <a:t>rdamedia</a:t>
            </a:r>
            <a:endParaRPr lang="en-US" sz="1100" dirty="0" smtClean="0">
              <a:solidFill>
                <a:srgbClr val="FF0000"/>
              </a:solidFill>
            </a:endParaRPr>
          </a:p>
          <a:p>
            <a:pPr lvl="3"/>
            <a:r>
              <a:rPr lang="en-US" sz="1100" dirty="0" smtClean="0">
                <a:solidFill>
                  <a:srgbClr val="FF0000"/>
                </a:solidFill>
              </a:rPr>
              <a:t>337;__; </a:t>
            </a:r>
            <a:r>
              <a:rPr lang="en-US" sz="1100" dirty="0">
                <a:solidFill>
                  <a:srgbClr val="FF0000"/>
                </a:solidFill>
              </a:rPr>
              <a:t>$a </a:t>
            </a:r>
            <a:r>
              <a:rPr lang="en-US" sz="1100" dirty="0" smtClean="0">
                <a:solidFill>
                  <a:srgbClr val="FF0000"/>
                </a:solidFill>
              </a:rPr>
              <a:t>audio $2 </a:t>
            </a:r>
            <a:r>
              <a:rPr lang="en-US" sz="1100" dirty="0" err="1" smtClean="0">
                <a:solidFill>
                  <a:srgbClr val="FF0000"/>
                </a:solidFill>
              </a:rPr>
              <a:t>rdamedia</a:t>
            </a:r>
            <a:endParaRPr lang="en-US" sz="1100" dirty="0" smtClean="0">
              <a:solidFill>
                <a:srgbClr val="FF0000"/>
              </a:solidFill>
            </a:endParaRPr>
          </a:p>
          <a:p>
            <a:pPr lvl="3"/>
            <a:r>
              <a:rPr lang="en-US" sz="1100" dirty="0" smtClean="0">
                <a:solidFill>
                  <a:srgbClr val="FF0000"/>
                </a:solidFill>
              </a:rPr>
              <a:t>338;__; </a:t>
            </a:r>
            <a:r>
              <a:rPr lang="en-US" sz="1100" dirty="0">
                <a:solidFill>
                  <a:srgbClr val="FF0000"/>
                </a:solidFill>
              </a:rPr>
              <a:t>$a </a:t>
            </a:r>
            <a:r>
              <a:rPr lang="en-US" sz="1100" dirty="0" smtClean="0">
                <a:solidFill>
                  <a:srgbClr val="FF0000"/>
                </a:solidFill>
              </a:rPr>
              <a:t>volume $2 </a:t>
            </a:r>
            <a:r>
              <a:rPr lang="en-US" sz="1100" dirty="0" err="1" smtClean="0">
                <a:solidFill>
                  <a:srgbClr val="FF0000"/>
                </a:solidFill>
              </a:rPr>
              <a:t>rdacarrier</a:t>
            </a:r>
            <a:endParaRPr lang="en-US" sz="1100" dirty="0" smtClean="0">
              <a:solidFill>
                <a:srgbClr val="FF0000"/>
              </a:solidFill>
            </a:endParaRPr>
          </a:p>
          <a:p>
            <a:pPr lvl="3"/>
            <a:r>
              <a:rPr lang="en-US" sz="1100" dirty="0" smtClean="0">
                <a:solidFill>
                  <a:srgbClr val="FF0000"/>
                </a:solidFill>
              </a:rPr>
              <a:t>338;__; </a:t>
            </a:r>
            <a:r>
              <a:rPr lang="en-US" sz="1100" dirty="0">
                <a:solidFill>
                  <a:srgbClr val="FF0000"/>
                </a:solidFill>
              </a:rPr>
              <a:t>$a </a:t>
            </a:r>
            <a:r>
              <a:rPr lang="en-US" sz="1100" dirty="0" smtClean="0">
                <a:solidFill>
                  <a:srgbClr val="FF0000"/>
                </a:solidFill>
              </a:rPr>
              <a:t>audio disc $2 </a:t>
            </a:r>
            <a:r>
              <a:rPr lang="en-US" sz="1100" dirty="0" err="1" smtClean="0">
                <a:solidFill>
                  <a:srgbClr val="FF0000"/>
                </a:solidFill>
              </a:rPr>
              <a:t>rdacarrier</a:t>
            </a:r>
            <a:endParaRPr lang="en-US" sz="1100" dirty="0" smtClean="0">
              <a:solidFill>
                <a:srgbClr val="FF0000"/>
              </a:solidFill>
            </a:endParaRPr>
          </a:p>
          <a:p>
            <a:pPr lvl="3"/>
            <a:r>
              <a:rPr lang="en-US" sz="1100" dirty="0" smtClean="0"/>
              <a:t>[add </a:t>
            </a:r>
            <a:r>
              <a:rPr lang="en-US" sz="1100" dirty="0" smtClean="0">
                <a:solidFill>
                  <a:srgbClr val="FF0000"/>
                </a:solidFill>
              </a:rPr>
              <a:t>340, 344, 347</a:t>
            </a:r>
            <a:r>
              <a:rPr lang="en-US" sz="1100" dirty="0" smtClean="0"/>
              <a:t> fields as well]</a:t>
            </a:r>
          </a:p>
          <a:p>
            <a:pPr lvl="4"/>
            <a:r>
              <a:rPr lang="en-US" sz="900" dirty="0" smtClean="0"/>
              <a:t>Reminder: </a:t>
            </a:r>
            <a:r>
              <a:rPr lang="en-US" sz="900" dirty="0" smtClean="0">
                <a:solidFill>
                  <a:srgbClr val="FF0000"/>
                </a:solidFill>
              </a:rPr>
              <a:t>$3 CD</a:t>
            </a:r>
          </a:p>
        </p:txBody>
      </p:sp>
    </p:spTree>
    <p:extLst>
      <p:ext uri="{BB962C8B-B14F-4D97-AF65-F5344CB8AC3E}">
        <p14:creationId xmlns:p14="http://schemas.microsoft.com/office/powerpoint/2010/main" val="31423716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Fields (Type g)</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691286926"/>
              </p:ext>
            </p:extLst>
          </p:nvPr>
        </p:nvGraphicFramePr>
        <p:xfrm>
          <a:off x="301625" y="1527175"/>
          <a:ext cx="8504238" cy="3429000"/>
        </p:xfrm>
        <a:graphic>
          <a:graphicData uri="http://schemas.openxmlformats.org/drawingml/2006/table">
            <a:tbl>
              <a:tblPr firstRow="1" bandRow="1">
                <a:tableStyleId>{5C22544A-7EE6-4342-B048-85BDC9FD1C3A}</a:tableStyleId>
              </a:tblPr>
              <a:tblGrid>
                <a:gridCol w="2834746"/>
                <a:gridCol w="2121429"/>
                <a:gridCol w="3548063"/>
              </a:tblGrid>
              <a:tr h="370840">
                <a:tc>
                  <a:txBody>
                    <a:bodyPr/>
                    <a:lstStyle/>
                    <a:p>
                      <a:r>
                        <a:rPr lang="en-US" sz="1400" dirty="0" smtClean="0"/>
                        <a:t>Field Name</a:t>
                      </a:r>
                      <a:endParaRPr lang="en-US" sz="1400" dirty="0"/>
                    </a:p>
                  </a:txBody>
                  <a:tcPr/>
                </a:tc>
                <a:tc>
                  <a:txBody>
                    <a:bodyPr/>
                    <a:lstStyle/>
                    <a:p>
                      <a:r>
                        <a:rPr lang="en-US" sz="1400" dirty="0" smtClean="0"/>
                        <a:t>Value</a:t>
                      </a:r>
                      <a:endParaRPr lang="en-US" sz="1400" dirty="0"/>
                    </a:p>
                  </a:txBody>
                  <a:tcPr/>
                </a:tc>
                <a:tc>
                  <a:txBody>
                    <a:bodyPr/>
                    <a:lstStyle/>
                    <a:p>
                      <a:r>
                        <a:rPr lang="en-US" sz="1400" dirty="0" smtClean="0"/>
                        <a:t>Description</a:t>
                      </a:r>
                      <a:endParaRPr lang="en-US" sz="1400" dirty="0"/>
                    </a:p>
                  </a:txBody>
                  <a:tcPr/>
                </a:tc>
              </a:tr>
              <a:tr h="370840">
                <a:tc>
                  <a:txBody>
                    <a:bodyPr/>
                    <a:lstStyle/>
                    <a:p>
                      <a:r>
                        <a:rPr lang="en-US" sz="1400" dirty="0" err="1" smtClean="0"/>
                        <a:t>TMat</a:t>
                      </a:r>
                      <a:endParaRPr lang="en-US" sz="1400" dirty="0"/>
                    </a:p>
                  </a:txBody>
                  <a:tcPr/>
                </a:tc>
                <a:tc>
                  <a:txBody>
                    <a:bodyPr/>
                    <a:lstStyle/>
                    <a:p>
                      <a:r>
                        <a:rPr lang="en-US" sz="1400" dirty="0" smtClean="0"/>
                        <a:t>v</a:t>
                      </a:r>
                      <a:endParaRPr lang="en-US" sz="1400" dirty="0"/>
                    </a:p>
                  </a:txBody>
                  <a:tcPr/>
                </a:tc>
                <a:tc>
                  <a:txBody>
                    <a:bodyPr/>
                    <a:lstStyle/>
                    <a:p>
                      <a:r>
                        <a:rPr lang="en-US" sz="1400" dirty="0" err="1" smtClean="0"/>
                        <a:t>Videorecording</a:t>
                      </a:r>
                      <a:endParaRPr lang="en-US" sz="1400" dirty="0"/>
                    </a:p>
                  </a:txBody>
                  <a:tcPr/>
                </a:tc>
              </a:tr>
              <a:tr h="370840">
                <a:tc>
                  <a:txBody>
                    <a:bodyPr/>
                    <a:lstStyle/>
                    <a:p>
                      <a:r>
                        <a:rPr lang="en-US" sz="1400" dirty="0" err="1" smtClean="0"/>
                        <a:t>GPub</a:t>
                      </a:r>
                      <a:endParaRPr lang="en-US" sz="1400" dirty="0"/>
                    </a:p>
                  </a:txBody>
                  <a:tcPr/>
                </a:tc>
                <a:tc>
                  <a:txBody>
                    <a:bodyPr/>
                    <a:lstStyle/>
                    <a:p>
                      <a:r>
                        <a:rPr lang="en-US" sz="1400" dirty="0" smtClean="0"/>
                        <a:t>(blank)</a:t>
                      </a:r>
                      <a:endParaRPr lang="en-US" sz="1400" dirty="0"/>
                    </a:p>
                  </a:txBody>
                  <a:tcPr/>
                </a:tc>
                <a:tc>
                  <a:txBody>
                    <a:bodyPr/>
                    <a:lstStyle/>
                    <a:p>
                      <a:r>
                        <a:rPr lang="en-US" sz="1400" dirty="0" smtClean="0"/>
                        <a:t>Not a government publication</a:t>
                      </a:r>
                      <a:endParaRPr lang="en-US" sz="1400" dirty="0"/>
                    </a:p>
                  </a:txBody>
                  <a:tcPr/>
                </a:tc>
              </a:tr>
              <a:tr h="370840">
                <a:tc>
                  <a:txBody>
                    <a:bodyPr/>
                    <a:lstStyle/>
                    <a:p>
                      <a:r>
                        <a:rPr lang="en-US" sz="1400" dirty="0" smtClean="0"/>
                        <a:t>Tech</a:t>
                      </a:r>
                      <a:endParaRPr lang="en-US" sz="1400" dirty="0"/>
                    </a:p>
                  </a:txBody>
                  <a:tcPr/>
                </a:tc>
                <a:tc>
                  <a:txBody>
                    <a:bodyPr/>
                    <a:lstStyle/>
                    <a:p>
                      <a:r>
                        <a:rPr lang="en-US" sz="1400" dirty="0" smtClean="0"/>
                        <a:t>a</a:t>
                      </a:r>
                    </a:p>
                    <a:p>
                      <a:r>
                        <a:rPr lang="en-US" sz="1400" dirty="0" smtClean="0"/>
                        <a:t>c</a:t>
                      </a:r>
                    </a:p>
                    <a:p>
                      <a:r>
                        <a:rPr lang="en-US" sz="1400" dirty="0" smtClean="0"/>
                        <a:t>l</a:t>
                      </a:r>
                    </a:p>
                    <a:p>
                      <a:r>
                        <a:rPr lang="en-US" sz="1400" dirty="0" smtClean="0"/>
                        <a:t>n</a:t>
                      </a:r>
                    </a:p>
                    <a:p>
                      <a:r>
                        <a:rPr lang="en-US" sz="1400" dirty="0" smtClean="0"/>
                        <a:t>u</a:t>
                      </a:r>
                    </a:p>
                    <a:p>
                      <a:r>
                        <a:rPr lang="en-US" sz="1400" dirty="0" smtClean="0"/>
                        <a:t>z</a:t>
                      </a:r>
                    </a:p>
                  </a:txBody>
                  <a:tcPr/>
                </a:tc>
                <a:tc>
                  <a:txBody>
                    <a:bodyPr/>
                    <a:lstStyle/>
                    <a:p>
                      <a:r>
                        <a:rPr lang="en-US" sz="1400" dirty="0" smtClean="0"/>
                        <a:t>Animation</a:t>
                      </a:r>
                    </a:p>
                    <a:p>
                      <a:r>
                        <a:rPr lang="en-US" sz="1400" baseline="0" dirty="0" smtClean="0"/>
                        <a:t>Animation and live action</a:t>
                      </a:r>
                    </a:p>
                    <a:p>
                      <a:r>
                        <a:rPr lang="en-US" sz="1400" baseline="0" dirty="0" smtClean="0"/>
                        <a:t>Live action</a:t>
                      </a:r>
                    </a:p>
                    <a:p>
                      <a:r>
                        <a:rPr lang="en-US" sz="1400" baseline="0" dirty="0" smtClean="0"/>
                        <a:t>Not applicable</a:t>
                      </a:r>
                    </a:p>
                    <a:p>
                      <a:r>
                        <a:rPr lang="en-US" sz="1400" baseline="0" dirty="0" smtClean="0"/>
                        <a:t>Unknown</a:t>
                      </a:r>
                    </a:p>
                    <a:p>
                      <a:r>
                        <a:rPr lang="en-US" sz="1400" baseline="0" dirty="0" smtClean="0"/>
                        <a:t>Other</a:t>
                      </a:r>
                      <a:endParaRPr lang="en-US" sz="1400" dirty="0" smtClean="0"/>
                    </a:p>
                  </a:txBody>
                  <a:tcPr/>
                </a:tc>
              </a:tr>
              <a:tr h="370840">
                <a:tc>
                  <a:txBody>
                    <a:bodyPr/>
                    <a:lstStyle/>
                    <a:p>
                      <a:r>
                        <a:rPr lang="en-US" sz="1400" dirty="0" smtClean="0"/>
                        <a:t>Time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001-999</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000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err="1" smtClean="0"/>
                        <a:t>nnn</a:t>
                      </a:r>
                      <a:endParaRPr lang="en-US" sz="1400" dirty="0" smtClean="0"/>
                    </a:p>
                  </a:txBody>
                  <a:tcPr/>
                </a:tc>
                <a:tc>
                  <a:txBody>
                    <a:bodyPr/>
                    <a:lstStyle/>
                    <a:p>
                      <a:r>
                        <a:rPr lang="en-US" sz="1400" dirty="0" smtClean="0"/>
                        <a:t>Unknown length</a:t>
                      </a:r>
                    </a:p>
                    <a:p>
                      <a:r>
                        <a:rPr lang="en-US" sz="1400" dirty="0" smtClean="0"/>
                        <a:t>Enter leading zeroes</a:t>
                      </a:r>
                    </a:p>
                    <a:p>
                      <a:r>
                        <a:rPr lang="en-US" sz="1400" dirty="0" smtClean="0"/>
                        <a:t>If the length exceeds three digits</a:t>
                      </a:r>
                    </a:p>
                    <a:p>
                      <a:r>
                        <a:rPr lang="en-US" sz="1400" dirty="0" smtClean="0"/>
                        <a:t>Not a motion</a:t>
                      </a:r>
                      <a:r>
                        <a:rPr lang="en-US" sz="1400" baseline="0" dirty="0" smtClean="0"/>
                        <a:t> picture or </a:t>
                      </a:r>
                      <a:r>
                        <a:rPr lang="en-US" sz="1400" baseline="0" dirty="0" err="1" smtClean="0"/>
                        <a:t>videorecording</a:t>
                      </a:r>
                      <a:endParaRPr lang="en-US" sz="1400" dirty="0"/>
                    </a:p>
                  </a:txBody>
                  <a:tcPr/>
                </a:tc>
              </a:tr>
            </a:tbl>
          </a:graphicData>
        </a:graphic>
      </p:graphicFrame>
    </p:spTree>
    <p:extLst>
      <p:ext uri="{BB962C8B-B14F-4D97-AF65-F5344CB8AC3E}">
        <p14:creationId xmlns:p14="http://schemas.microsoft.com/office/powerpoint/2010/main" val="4294561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340 – Physical Medium</a:t>
            </a:r>
            <a:endParaRPr lang="en-US" dirty="0"/>
          </a:p>
        </p:txBody>
      </p:sp>
      <p:sp>
        <p:nvSpPr>
          <p:cNvPr id="3" name="Content Placeholder 2"/>
          <p:cNvSpPr>
            <a:spLocks noGrp="1"/>
          </p:cNvSpPr>
          <p:nvPr>
            <p:ph sz="quarter" idx="1"/>
          </p:nvPr>
        </p:nvSpPr>
        <p:spPr>
          <a:xfrm>
            <a:off x="152400" y="1527048"/>
            <a:ext cx="8839200" cy="4873752"/>
          </a:xfrm>
        </p:spPr>
        <p:txBody>
          <a:bodyPr/>
          <a:lstStyle/>
          <a:p>
            <a:r>
              <a:rPr lang="en-US" dirty="0" smtClean="0"/>
              <a:t>Subfield $3</a:t>
            </a:r>
          </a:p>
          <a:p>
            <a:pPr lvl="1"/>
            <a:r>
              <a:rPr lang="en-US" dirty="0" smtClean="0"/>
              <a:t>Materials specified</a:t>
            </a:r>
          </a:p>
          <a:p>
            <a:r>
              <a:rPr lang="en-US" dirty="0" smtClean="0"/>
              <a:t>Subfield $b</a:t>
            </a:r>
          </a:p>
          <a:p>
            <a:pPr lvl="1"/>
            <a:r>
              <a:rPr lang="en-US" dirty="0" smtClean="0"/>
              <a:t>Dimensions</a:t>
            </a:r>
          </a:p>
          <a:p>
            <a:pPr lvl="2"/>
            <a:r>
              <a:rPr lang="en-US" dirty="0" smtClean="0"/>
              <a:t>Same as field 300 subfield $c</a:t>
            </a:r>
          </a:p>
          <a:p>
            <a:r>
              <a:rPr lang="en-US" dirty="0" smtClean="0"/>
              <a:t>Examples</a:t>
            </a:r>
          </a:p>
          <a:p>
            <a:pPr lvl="1"/>
            <a:r>
              <a:rPr lang="en-US" dirty="0" smtClean="0">
                <a:solidFill>
                  <a:srgbClr val="FF0000"/>
                </a:solidFill>
              </a:rPr>
              <a:t>340;__; </a:t>
            </a:r>
            <a:r>
              <a:rPr lang="en-US" dirty="0" smtClean="0">
                <a:solidFill>
                  <a:srgbClr val="FF0000"/>
                </a:solidFill>
              </a:rPr>
              <a:t>$3 CD $b 4 3/4 in.</a:t>
            </a:r>
          </a:p>
          <a:p>
            <a:pPr lvl="1"/>
            <a:r>
              <a:rPr lang="en-US" dirty="0" smtClean="0">
                <a:solidFill>
                  <a:srgbClr val="FF0000"/>
                </a:solidFill>
              </a:rPr>
              <a:t>340;__; </a:t>
            </a:r>
            <a:r>
              <a:rPr lang="en-US" dirty="0" smtClean="0">
                <a:solidFill>
                  <a:srgbClr val="FF0000"/>
                </a:solidFill>
              </a:rPr>
              <a:t>$3 DVD $b 4 3/4 in.</a:t>
            </a:r>
          </a:p>
          <a:p>
            <a:pPr lvl="1"/>
            <a:r>
              <a:rPr lang="en-US" dirty="0" smtClean="0">
                <a:solidFill>
                  <a:srgbClr val="FF0000"/>
                </a:solidFill>
              </a:rPr>
              <a:t>340;__; </a:t>
            </a:r>
            <a:r>
              <a:rPr lang="en-US" dirty="0" smtClean="0">
                <a:solidFill>
                  <a:srgbClr val="FF0000"/>
                </a:solidFill>
              </a:rPr>
              <a:t>$3 DVD-R $b 4 3/4 in.</a:t>
            </a:r>
          </a:p>
          <a:p>
            <a:pPr lvl="1"/>
            <a:r>
              <a:rPr lang="en-US" dirty="0" smtClean="0">
                <a:solidFill>
                  <a:srgbClr val="FF0000"/>
                </a:solidFill>
              </a:rPr>
              <a:t>340;__; </a:t>
            </a:r>
            <a:r>
              <a:rPr lang="en-US" dirty="0" smtClean="0">
                <a:solidFill>
                  <a:srgbClr val="FF0000"/>
                </a:solidFill>
              </a:rPr>
              <a:t>$3 Blu-Ray $b 4 3/4 in.</a:t>
            </a:r>
          </a:p>
        </p:txBody>
      </p:sp>
    </p:spTree>
    <p:extLst>
      <p:ext uri="{BB962C8B-B14F-4D97-AF65-F5344CB8AC3E}">
        <p14:creationId xmlns:p14="http://schemas.microsoft.com/office/powerpoint/2010/main" val="400486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344 – Sound Characteristics</a:t>
            </a:r>
            <a:endParaRPr lang="en-US" dirty="0"/>
          </a:p>
        </p:txBody>
      </p:sp>
      <p:sp>
        <p:nvSpPr>
          <p:cNvPr id="5" name="Content Placeholder 4"/>
          <p:cNvSpPr>
            <a:spLocks noGrp="1"/>
          </p:cNvSpPr>
          <p:nvPr>
            <p:ph sz="quarter" idx="1"/>
          </p:nvPr>
        </p:nvSpPr>
        <p:spPr>
          <a:xfrm>
            <a:off x="152400" y="1524000"/>
            <a:ext cx="8839200" cy="4876800"/>
          </a:xfrm>
        </p:spPr>
        <p:txBody>
          <a:bodyPr>
            <a:normAutofit/>
          </a:bodyPr>
          <a:lstStyle/>
          <a:p>
            <a:r>
              <a:rPr lang="en-US" sz="1600" dirty="0" smtClean="0"/>
              <a:t>3.16.2 – Type of Recording</a:t>
            </a:r>
          </a:p>
          <a:p>
            <a:pPr lvl="1"/>
            <a:r>
              <a:rPr lang="en-US" sz="1400" dirty="0" smtClean="0"/>
              <a:t>$a analog [videotapes]</a:t>
            </a:r>
          </a:p>
          <a:p>
            <a:pPr lvl="2"/>
            <a:r>
              <a:rPr lang="en-US" sz="1200" dirty="0" smtClean="0">
                <a:solidFill>
                  <a:srgbClr val="FF0000"/>
                </a:solidFill>
              </a:rPr>
              <a:t>344;__; </a:t>
            </a:r>
            <a:r>
              <a:rPr lang="en-US" sz="1200" dirty="0" smtClean="0">
                <a:solidFill>
                  <a:srgbClr val="FF0000"/>
                </a:solidFill>
              </a:rPr>
              <a:t>$a analog $c 33 1/3 rpm $g stereo</a:t>
            </a:r>
          </a:p>
          <a:p>
            <a:pPr lvl="1"/>
            <a:r>
              <a:rPr lang="en-US" sz="1400" dirty="0" smtClean="0">
                <a:solidFill>
                  <a:srgbClr val="FF0000"/>
                </a:solidFill>
              </a:rPr>
              <a:t>$a digital</a:t>
            </a:r>
            <a:r>
              <a:rPr lang="en-US" sz="1400" dirty="0" smtClean="0"/>
              <a:t> [digital discs, online materials with sound]</a:t>
            </a:r>
          </a:p>
          <a:p>
            <a:pPr lvl="2"/>
            <a:r>
              <a:rPr lang="en-US" sz="1200" dirty="0" smtClean="0">
                <a:solidFill>
                  <a:srgbClr val="FF0000"/>
                </a:solidFill>
              </a:rPr>
              <a:t>344;__; </a:t>
            </a:r>
            <a:r>
              <a:rPr lang="en-US" sz="1200" dirty="0" smtClean="0">
                <a:solidFill>
                  <a:srgbClr val="FF0000"/>
                </a:solidFill>
              </a:rPr>
              <a:t>$a digital $b optical $g surround $h Dolby Digital 5.1 $2 </a:t>
            </a:r>
            <a:r>
              <a:rPr lang="en-US" sz="1200" dirty="0" err="1" smtClean="0">
                <a:solidFill>
                  <a:srgbClr val="FF0000"/>
                </a:solidFill>
              </a:rPr>
              <a:t>rda</a:t>
            </a:r>
            <a:endParaRPr lang="en-US" sz="1200" dirty="0" smtClean="0">
              <a:solidFill>
                <a:srgbClr val="FF0000"/>
              </a:solidFill>
            </a:endParaRPr>
          </a:p>
          <a:p>
            <a:pPr lvl="3"/>
            <a:r>
              <a:rPr lang="en-US" sz="1200" dirty="0" smtClean="0"/>
              <a:t>Dolby Digital is generally considered to be an appropriate RDA term, even if not included on the list.</a:t>
            </a:r>
          </a:p>
          <a:p>
            <a:r>
              <a:rPr lang="en-US" sz="1600" dirty="0" smtClean="0"/>
              <a:t>3.16.3 Recording Medium</a:t>
            </a:r>
          </a:p>
          <a:p>
            <a:pPr lvl="1"/>
            <a:r>
              <a:rPr lang="en-US" sz="1400" dirty="0" smtClean="0"/>
              <a:t>$b magnetic [videotapes</a:t>
            </a:r>
            <a:r>
              <a:rPr lang="en-US" sz="1400" dirty="0"/>
              <a:t>]</a:t>
            </a:r>
            <a:endParaRPr lang="en-US" sz="1400" dirty="0" smtClean="0"/>
          </a:p>
          <a:p>
            <a:pPr lvl="1"/>
            <a:r>
              <a:rPr lang="en-US" sz="1400" dirty="0" smtClean="0"/>
              <a:t>$b magneto-optical</a:t>
            </a:r>
          </a:p>
          <a:p>
            <a:pPr lvl="1"/>
            <a:r>
              <a:rPr lang="en-US" sz="1400" dirty="0" smtClean="0">
                <a:solidFill>
                  <a:srgbClr val="FF0000"/>
                </a:solidFill>
              </a:rPr>
              <a:t>$b optical</a:t>
            </a:r>
            <a:r>
              <a:rPr lang="en-US" sz="1400" dirty="0" smtClean="0"/>
              <a:t> [DVD, CD-ROM, Blu-ray]</a:t>
            </a:r>
            <a:endParaRPr lang="en-US" sz="1200" dirty="0">
              <a:solidFill>
                <a:srgbClr val="FF0000"/>
              </a:solidFill>
            </a:endParaRPr>
          </a:p>
          <a:p>
            <a:r>
              <a:rPr lang="en-US" sz="1600" dirty="0"/>
              <a:t>3.16.8 – Configuration of Playback Channels</a:t>
            </a:r>
          </a:p>
          <a:p>
            <a:pPr lvl="1"/>
            <a:r>
              <a:rPr lang="en-US" sz="1400" dirty="0"/>
              <a:t>$g mono	</a:t>
            </a:r>
            <a:r>
              <a:rPr lang="en-US" sz="1400" dirty="0" smtClean="0"/>
              <a:t>	</a:t>
            </a:r>
            <a:r>
              <a:rPr lang="en-US" sz="1400" dirty="0" smtClean="0">
                <a:solidFill>
                  <a:srgbClr val="FF0000"/>
                </a:solidFill>
              </a:rPr>
              <a:t>$g stereo</a:t>
            </a:r>
            <a:r>
              <a:rPr lang="en-US" sz="1400" dirty="0" smtClean="0"/>
              <a:t>		$g quadrophonic		</a:t>
            </a:r>
            <a:r>
              <a:rPr lang="en-US" sz="1400" dirty="0" smtClean="0">
                <a:solidFill>
                  <a:srgbClr val="FF0000"/>
                </a:solidFill>
              </a:rPr>
              <a:t>$g surround</a:t>
            </a:r>
            <a:endParaRPr lang="en-US" sz="1400" dirty="0">
              <a:solidFill>
                <a:srgbClr val="FF0000"/>
              </a:solidFill>
            </a:endParaRPr>
          </a:p>
          <a:p>
            <a:r>
              <a:rPr lang="en-US" sz="1600" dirty="0"/>
              <a:t>3.16.9 – Special Playback Characteristic</a:t>
            </a:r>
          </a:p>
          <a:p>
            <a:pPr lvl="1"/>
            <a:r>
              <a:rPr lang="en-US" sz="1400" dirty="0"/>
              <a:t>$h CCIR standard	</a:t>
            </a:r>
            <a:r>
              <a:rPr lang="en-US" sz="1400" dirty="0" smtClean="0"/>
              <a:t>	</a:t>
            </a:r>
            <a:r>
              <a:rPr lang="en-US" sz="1400" dirty="0" smtClean="0">
                <a:solidFill>
                  <a:srgbClr val="FF0000"/>
                </a:solidFill>
              </a:rPr>
              <a:t>$h Dolby			</a:t>
            </a:r>
            <a:r>
              <a:rPr lang="en-US" sz="1400" dirty="0" smtClean="0"/>
              <a:t>$</a:t>
            </a:r>
            <a:r>
              <a:rPr lang="en-US" sz="1400" dirty="0"/>
              <a:t>h </a:t>
            </a:r>
            <a:r>
              <a:rPr lang="en-US" sz="1400" dirty="0" smtClean="0"/>
              <a:t>Dolby-C </a:t>
            </a:r>
            <a:r>
              <a:rPr lang="en-US" sz="1400" dirty="0"/>
              <a:t>encoded</a:t>
            </a:r>
          </a:p>
          <a:p>
            <a:pPr lvl="1"/>
            <a:r>
              <a:rPr lang="en-US" sz="1400" dirty="0"/>
              <a:t>$h CX encoded	</a:t>
            </a:r>
            <a:r>
              <a:rPr lang="en-US" sz="1400" dirty="0" smtClean="0"/>
              <a:t>		$h Dolby-A encoded</a:t>
            </a:r>
            <a:r>
              <a:rPr lang="en-US" sz="1400" dirty="0"/>
              <a:t>	</a:t>
            </a:r>
            <a:r>
              <a:rPr lang="en-US" sz="1400" dirty="0" smtClean="0"/>
              <a:t>	$</a:t>
            </a:r>
            <a:r>
              <a:rPr lang="en-US" sz="1400" dirty="0"/>
              <a:t>h </a:t>
            </a:r>
            <a:r>
              <a:rPr lang="en-US" sz="1400" dirty="0" smtClean="0"/>
              <a:t>LPCM</a:t>
            </a:r>
            <a:endParaRPr lang="en-US" sz="1400" dirty="0"/>
          </a:p>
          <a:p>
            <a:pPr lvl="1"/>
            <a:r>
              <a:rPr lang="en-US" sz="1400" dirty="0"/>
              <a:t>$h </a:t>
            </a:r>
            <a:r>
              <a:rPr lang="en-US" sz="1400" dirty="0" err="1"/>
              <a:t>dbx</a:t>
            </a:r>
            <a:r>
              <a:rPr lang="en-US" sz="1400" dirty="0"/>
              <a:t> encoded	</a:t>
            </a:r>
            <a:r>
              <a:rPr lang="en-US" sz="1400" dirty="0" smtClean="0"/>
              <a:t>		$h Dolby-B encoded</a:t>
            </a:r>
            <a:r>
              <a:rPr lang="en-US" sz="1400" dirty="0"/>
              <a:t>	</a:t>
            </a:r>
            <a:r>
              <a:rPr lang="en-US" sz="1400" dirty="0" smtClean="0"/>
              <a:t>	$</a:t>
            </a:r>
            <a:r>
              <a:rPr lang="en-US" sz="1400" dirty="0"/>
              <a:t>h </a:t>
            </a:r>
            <a:r>
              <a:rPr lang="en-US" sz="1400" dirty="0" smtClean="0"/>
              <a:t>NAB standard</a:t>
            </a:r>
          </a:p>
          <a:p>
            <a:r>
              <a:rPr lang="en-US" sz="1600" dirty="0" smtClean="0"/>
              <a:t>Subfield </a:t>
            </a:r>
            <a:r>
              <a:rPr lang="en-US" sz="1600" dirty="0">
                <a:solidFill>
                  <a:srgbClr val="FF0000"/>
                </a:solidFill>
              </a:rPr>
              <a:t>$2 </a:t>
            </a:r>
            <a:r>
              <a:rPr lang="en-US" sz="1600" dirty="0" err="1">
                <a:solidFill>
                  <a:srgbClr val="FF0000"/>
                </a:solidFill>
              </a:rPr>
              <a:t>rda</a:t>
            </a:r>
            <a:endParaRPr lang="en-US" sz="1600" dirty="0">
              <a:solidFill>
                <a:srgbClr val="FF0000"/>
              </a:solidFill>
            </a:endParaRPr>
          </a:p>
          <a:p>
            <a:pPr lvl="1"/>
            <a:r>
              <a:rPr lang="en-US" sz="1400" dirty="0"/>
              <a:t>Only if all listed terms are appropriate according to RDA </a:t>
            </a:r>
            <a:r>
              <a:rPr lang="en-US" sz="1400" dirty="0" smtClean="0"/>
              <a:t>rules</a:t>
            </a:r>
            <a:endParaRPr lang="en-US" sz="1400" dirty="0"/>
          </a:p>
        </p:txBody>
      </p:sp>
    </p:spTree>
    <p:extLst>
      <p:ext uri="{BB962C8B-B14F-4D97-AF65-F5344CB8AC3E}">
        <p14:creationId xmlns:p14="http://schemas.microsoft.com/office/powerpoint/2010/main" val="22456265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0"/>
            <a:ext cx="8534400" cy="1143000"/>
          </a:xfrm>
        </p:spPr>
        <p:txBody>
          <a:bodyPr>
            <a:normAutofit/>
          </a:bodyPr>
          <a:lstStyle/>
          <a:p>
            <a:r>
              <a:rPr lang="en-US" dirty="0" smtClean="0"/>
              <a:t>345 – Projection Characteristics</a:t>
            </a:r>
            <a:br>
              <a:rPr lang="en-US" dirty="0" smtClean="0"/>
            </a:br>
            <a:r>
              <a:rPr lang="en-US" dirty="0" smtClean="0"/>
              <a:t>of Moving Image</a:t>
            </a:r>
            <a:endParaRPr lang="en-US" dirty="0"/>
          </a:p>
        </p:txBody>
      </p:sp>
      <p:sp>
        <p:nvSpPr>
          <p:cNvPr id="3" name="Content Placeholder 2"/>
          <p:cNvSpPr>
            <a:spLocks noGrp="1"/>
          </p:cNvSpPr>
          <p:nvPr>
            <p:ph sz="quarter" idx="1"/>
          </p:nvPr>
        </p:nvSpPr>
        <p:spPr>
          <a:xfrm>
            <a:off x="152400" y="1527048"/>
            <a:ext cx="8839200" cy="4873752"/>
          </a:xfrm>
        </p:spPr>
        <p:txBody>
          <a:bodyPr>
            <a:normAutofit/>
          </a:bodyPr>
          <a:lstStyle/>
          <a:p>
            <a:r>
              <a:rPr lang="en-US" sz="2000" dirty="0" smtClean="0"/>
              <a:t>3.17.2 – Presentation Format ($a)</a:t>
            </a:r>
          </a:p>
          <a:p>
            <a:pPr lvl="1"/>
            <a:r>
              <a:rPr lang="en-US" sz="1800" dirty="0" smtClean="0"/>
              <a:t>Cinerama	</a:t>
            </a:r>
            <a:r>
              <a:rPr lang="en-US" sz="1800" dirty="0"/>
              <a:t>	</a:t>
            </a:r>
            <a:r>
              <a:rPr lang="en-US" sz="1800" dirty="0" smtClean="0"/>
              <a:t>		Panavision</a:t>
            </a:r>
          </a:p>
          <a:p>
            <a:pPr lvl="1"/>
            <a:r>
              <a:rPr lang="en-US" sz="1800" dirty="0" err="1" smtClean="0"/>
              <a:t>Cinemiracle</a:t>
            </a:r>
            <a:r>
              <a:rPr lang="en-US" sz="1800" dirty="0" smtClean="0"/>
              <a:t>				standard silent aperture</a:t>
            </a:r>
          </a:p>
          <a:p>
            <a:pPr lvl="1"/>
            <a:r>
              <a:rPr lang="en-US" sz="1800" dirty="0" err="1" smtClean="0"/>
              <a:t>Circarama</a:t>
            </a:r>
            <a:r>
              <a:rPr lang="en-US" sz="1800" dirty="0" smtClean="0"/>
              <a:t>				standard sound aperture</a:t>
            </a:r>
          </a:p>
          <a:p>
            <a:pPr lvl="1"/>
            <a:r>
              <a:rPr lang="en-US" sz="1800" dirty="0" smtClean="0"/>
              <a:t>IMAX				stereoscopic</a:t>
            </a:r>
          </a:p>
          <a:p>
            <a:pPr lvl="1"/>
            <a:r>
              <a:rPr lang="en-US" sz="1800" dirty="0" err="1"/>
              <a:t>m</a:t>
            </a:r>
            <a:r>
              <a:rPr lang="en-US" sz="1800" dirty="0" err="1" smtClean="0"/>
              <a:t>ultiprojector</a:t>
            </a:r>
            <a:r>
              <a:rPr lang="en-US" sz="1800" dirty="0" smtClean="0"/>
              <a:t>			</a:t>
            </a:r>
            <a:r>
              <a:rPr lang="en-US" sz="1800" dirty="0" err="1" smtClean="0"/>
              <a:t>techniscope</a:t>
            </a:r>
            <a:endParaRPr lang="en-US" sz="1800" dirty="0" smtClean="0"/>
          </a:p>
          <a:p>
            <a:pPr lvl="1"/>
            <a:r>
              <a:rPr lang="en-US" sz="1800" dirty="0"/>
              <a:t>m</a:t>
            </a:r>
            <a:r>
              <a:rPr lang="en-US" sz="1800" dirty="0" smtClean="0"/>
              <a:t>ultiscreen				3D</a:t>
            </a:r>
          </a:p>
          <a:p>
            <a:r>
              <a:rPr lang="en-US" sz="2000" dirty="0" smtClean="0"/>
              <a:t>3.17.3 – Projection Speed ($b)</a:t>
            </a:r>
          </a:p>
          <a:p>
            <a:pPr lvl="1"/>
            <a:r>
              <a:rPr lang="en-US" sz="1800" dirty="0"/>
              <a:t>f</a:t>
            </a:r>
            <a:r>
              <a:rPr lang="en-US" sz="1800" dirty="0" smtClean="0"/>
              <a:t>ps (frames per second)</a:t>
            </a:r>
          </a:p>
          <a:p>
            <a:r>
              <a:rPr lang="en-US" sz="2000" dirty="0" smtClean="0"/>
              <a:t>Subfield </a:t>
            </a:r>
            <a:r>
              <a:rPr lang="en-US" sz="2000" dirty="0" smtClean="0">
                <a:solidFill>
                  <a:srgbClr val="FF0000"/>
                </a:solidFill>
              </a:rPr>
              <a:t>$2 </a:t>
            </a:r>
            <a:r>
              <a:rPr lang="en-US" sz="2000" dirty="0" err="1" smtClean="0">
                <a:solidFill>
                  <a:srgbClr val="FF0000"/>
                </a:solidFill>
              </a:rPr>
              <a:t>rda</a:t>
            </a:r>
            <a:endParaRPr lang="en-US" sz="2000" dirty="0" smtClean="0">
              <a:solidFill>
                <a:srgbClr val="FF0000"/>
              </a:solidFill>
            </a:endParaRPr>
          </a:p>
          <a:p>
            <a:pPr lvl="1"/>
            <a:r>
              <a:rPr lang="en-US" sz="1800" dirty="0" smtClean="0"/>
              <a:t>Only if all listed terms are appropriate according to RDA rules</a:t>
            </a:r>
          </a:p>
          <a:p>
            <a:pPr lvl="2"/>
            <a:r>
              <a:rPr lang="en-US" sz="1600" dirty="0" smtClean="0">
                <a:solidFill>
                  <a:srgbClr val="FF0000"/>
                </a:solidFill>
              </a:rPr>
              <a:t>345;__; </a:t>
            </a:r>
            <a:r>
              <a:rPr lang="en-US" sz="1600" dirty="0" smtClean="0">
                <a:solidFill>
                  <a:srgbClr val="FF0000"/>
                </a:solidFill>
              </a:rPr>
              <a:t>$a 3D $b 48 fps $2 </a:t>
            </a:r>
            <a:r>
              <a:rPr lang="en-US" sz="1600" dirty="0" err="1" smtClean="0">
                <a:solidFill>
                  <a:srgbClr val="FF0000"/>
                </a:solidFill>
              </a:rPr>
              <a:t>rda</a:t>
            </a:r>
            <a:endParaRPr lang="en-US" sz="1600" dirty="0" smtClean="0"/>
          </a:p>
          <a:p>
            <a:pPr lvl="2"/>
            <a:r>
              <a:rPr lang="en-US" sz="1600" dirty="0" smtClean="0">
                <a:solidFill>
                  <a:srgbClr val="FF0000"/>
                </a:solidFill>
              </a:rPr>
              <a:t>345;__; </a:t>
            </a:r>
            <a:r>
              <a:rPr lang="en-US" sz="1600" dirty="0" smtClean="0">
                <a:solidFill>
                  <a:srgbClr val="FF0000"/>
                </a:solidFill>
              </a:rPr>
              <a:t>$a Cinerama $b 24 fps $2 </a:t>
            </a:r>
            <a:r>
              <a:rPr lang="en-US" sz="1600" dirty="0" err="1" smtClean="0">
                <a:solidFill>
                  <a:srgbClr val="FF0000"/>
                </a:solidFill>
              </a:rPr>
              <a:t>rda</a:t>
            </a:r>
            <a:endParaRPr lang="en-US" sz="1400" dirty="0">
              <a:solidFill>
                <a:srgbClr val="FF0000"/>
              </a:solidFill>
            </a:endParaRPr>
          </a:p>
          <a:p>
            <a:pPr lvl="2"/>
            <a:r>
              <a:rPr lang="en-US" sz="1600" dirty="0" smtClean="0">
                <a:solidFill>
                  <a:srgbClr val="FF0000"/>
                </a:solidFill>
              </a:rPr>
              <a:t>345;__; </a:t>
            </a:r>
            <a:r>
              <a:rPr lang="en-US" sz="1600" dirty="0" smtClean="0">
                <a:solidFill>
                  <a:srgbClr val="FF0000"/>
                </a:solidFill>
              </a:rPr>
              <a:t>$a Disney Digital 3-D</a:t>
            </a:r>
            <a:endParaRPr lang="en-US" sz="1800" dirty="0" smtClean="0">
              <a:solidFill>
                <a:srgbClr val="FF0000"/>
              </a:solidFill>
            </a:endParaRPr>
          </a:p>
        </p:txBody>
      </p:sp>
    </p:spTree>
    <p:extLst>
      <p:ext uri="{BB962C8B-B14F-4D97-AF65-F5344CB8AC3E}">
        <p14:creationId xmlns:p14="http://schemas.microsoft.com/office/powerpoint/2010/main" val="25814259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346 – Video Characteristics [analog</a:t>
            </a:r>
            <a:r>
              <a:rPr lang="en-US" dirty="0"/>
              <a:t>]</a:t>
            </a:r>
          </a:p>
        </p:txBody>
      </p:sp>
      <p:sp>
        <p:nvSpPr>
          <p:cNvPr id="3" name="Content Placeholder 2"/>
          <p:cNvSpPr>
            <a:spLocks noGrp="1"/>
          </p:cNvSpPr>
          <p:nvPr>
            <p:ph sz="quarter" idx="1"/>
          </p:nvPr>
        </p:nvSpPr>
        <p:spPr>
          <a:xfrm>
            <a:off x="152400" y="1527048"/>
            <a:ext cx="8839200" cy="4873752"/>
          </a:xfrm>
        </p:spPr>
        <p:txBody>
          <a:bodyPr>
            <a:normAutofit/>
          </a:bodyPr>
          <a:lstStyle/>
          <a:p>
            <a:r>
              <a:rPr lang="en-US" sz="2400" dirty="0" smtClean="0"/>
              <a:t>3.18.2 – Video Format ($a)</a:t>
            </a:r>
          </a:p>
          <a:p>
            <a:pPr lvl="1"/>
            <a:r>
              <a:rPr lang="en-US" sz="2000" dirty="0" smtClean="0"/>
              <a:t>$a Beta			$a EIAJ			$a </a:t>
            </a:r>
            <a:r>
              <a:rPr lang="en-US" sz="2000" dirty="0" err="1" smtClean="0"/>
              <a:t>Quadruplex</a:t>
            </a:r>
            <a:endParaRPr lang="en-US" sz="2000" dirty="0" smtClean="0"/>
          </a:p>
          <a:p>
            <a:pPr lvl="1"/>
            <a:r>
              <a:rPr lang="en-US" sz="2000" dirty="0"/>
              <a:t>$</a:t>
            </a:r>
            <a:r>
              <a:rPr lang="en-US" sz="2000" dirty="0" smtClean="0"/>
              <a:t>a </a:t>
            </a:r>
            <a:r>
              <a:rPr lang="en-US" sz="2000" dirty="0" err="1" smtClean="0"/>
              <a:t>Betacam</a:t>
            </a:r>
            <a:r>
              <a:rPr lang="en-US" sz="2000" dirty="0" smtClean="0"/>
              <a:t>		$a 8 mm		$a Super-VHS</a:t>
            </a:r>
          </a:p>
          <a:p>
            <a:pPr lvl="1"/>
            <a:r>
              <a:rPr lang="en-US" sz="2000" dirty="0"/>
              <a:t>$</a:t>
            </a:r>
            <a:r>
              <a:rPr lang="en-US" sz="2000" dirty="0" smtClean="0"/>
              <a:t>a </a:t>
            </a:r>
            <a:r>
              <a:rPr lang="en-US" sz="2000" dirty="0" err="1" smtClean="0"/>
              <a:t>Betacam</a:t>
            </a:r>
            <a:r>
              <a:rPr lang="en-US" sz="2000" dirty="0" smtClean="0"/>
              <a:t> SP		$a Hi-8 mm		$a Type C</a:t>
            </a:r>
          </a:p>
          <a:p>
            <a:pPr lvl="1"/>
            <a:r>
              <a:rPr lang="en-US" sz="2000" dirty="0"/>
              <a:t>$</a:t>
            </a:r>
            <a:r>
              <a:rPr lang="en-US" sz="2000" dirty="0" smtClean="0"/>
              <a:t>a CED			$a Laser optical		$a U-</a:t>
            </a:r>
            <a:r>
              <a:rPr lang="en-US" sz="2000" dirty="0" err="1" smtClean="0"/>
              <a:t>matic</a:t>
            </a:r>
            <a:endParaRPr lang="en-US" sz="2000" dirty="0" smtClean="0"/>
          </a:p>
          <a:p>
            <a:pPr lvl="1"/>
            <a:r>
              <a:rPr lang="en-US" sz="2000" dirty="0"/>
              <a:t>$</a:t>
            </a:r>
            <a:r>
              <a:rPr lang="en-US" sz="2000" dirty="0" smtClean="0"/>
              <a:t>a D-2			$a M-II			</a:t>
            </a:r>
            <a:r>
              <a:rPr lang="en-US" sz="2000" dirty="0" smtClean="0">
                <a:solidFill>
                  <a:srgbClr val="FF0000"/>
                </a:solidFill>
              </a:rPr>
              <a:t>$a VHS</a:t>
            </a:r>
          </a:p>
          <a:p>
            <a:r>
              <a:rPr lang="en-US" sz="2400" dirty="0" smtClean="0"/>
              <a:t>3.18.3 – Broadcast Standard ($b)</a:t>
            </a:r>
          </a:p>
          <a:p>
            <a:pPr lvl="1"/>
            <a:r>
              <a:rPr lang="en-US" sz="2000" dirty="0" smtClean="0"/>
              <a:t>$b HDTV			$b PAL</a:t>
            </a:r>
          </a:p>
          <a:p>
            <a:pPr lvl="1"/>
            <a:r>
              <a:rPr lang="en-US" sz="2000" dirty="0" smtClean="0">
                <a:solidFill>
                  <a:srgbClr val="FF0000"/>
                </a:solidFill>
              </a:rPr>
              <a:t>$b NTSC</a:t>
            </a:r>
            <a:r>
              <a:rPr lang="en-US" sz="2000" dirty="0" smtClean="0"/>
              <a:t>			$b SECAM</a:t>
            </a:r>
          </a:p>
          <a:p>
            <a:r>
              <a:rPr lang="en-US" sz="2400" dirty="0"/>
              <a:t>Subfield </a:t>
            </a:r>
            <a:r>
              <a:rPr lang="en-US" sz="2400" dirty="0">
                <a:solidFill>
                  <a:srgbClr val="FF0000"/>
                </a:solidFill>
              </a:rPr>
              <a:t>$2 </a:t>
            </a:r>
            <a:r>
              <a:rPr lang="en-US" sz="2400" dirty="0" err="1">
                <a:solidFill>
                  <a:srgbClr val="FF0000"/>
                </a:solidFill>
              </a:rPr>
              <a:t>rda</a:t>
            </a:r>
            <a:endParaRPr lang="en-US" sz="2400" dirty="0">
              <a:solidFill>
                <a:srgbClr val="FF0000"/>
              </a:solidFill>
            </a:endParaRPr>
          </a:p>
          <a:p>
            <a:pPr lvl="1"/>
            <a:r>
              <a:rPr lang="en-US" sz="2000" dirty="0"/>
              <a:t>Only if all listed terms are appropriate according to RDA </a:t>
            </a:r>
            <a:r>
              <a:rPr lang="en-US" sz="2000" dirty="0" smtClean="0"/>
              <a:t>rules</a:t>
            </a:r>
          </a:p>
          <a:p>
            <a:pPr lvl="2"/>
            <a:r>
              <a:rPr lang="en-US" sz="1800" dirty="0" smtClean="0">
                <a:solidFill>
                  <a:srgbClr val="FF0000"/>
                </a:solidFill>
              </a:rPr>
              <a:t>346;__; </a:t>
            </a:r>
            <a:r>
              <a:rPr lang="en-US" sz="1800" dirty="0">
                <a:solidFill>
                  <a:srgbClr val="FF0000"/>
                </a:solidFill>
              </a:rPr>
              <a:t>$</a:t>
            </a:r>
            <a:r>
              <a:rPr lang="en-US" sz="1800" dirty="0" smtClean="0">
                <a:solidFill>
                  <a:srgbClr val="FF0000"/>
                </a:solidFill>
              </a:rPr>
              <a:t>a VHS $b NTSC $2 </a:t>
            </a:r>
            <a:r>
              <a:rPr lang="en-US" sz="1800" dirty="0" err="1" smtClean="0">
                <a:solidFill>
                  <a:srgbClr val="FF0000"/>
                </a:solidFill>
              </a:rPr>
              <a:t>rda</a:t>
            </a:r>
            <a:endParaRPr lang="en-US" sz="1800" dirty="0">
              <a:solidFill>
                <a:srgbClr val="FF0000"/>
              </a:solidFill>
            </a:endParaRPr>
          </a:p>
        </p:txBody>
      </p:sp>
    </p:spTree>
    <p:extLst>
      <p:ext uri="{BB962C8B-B14F-4D97-AF65-F5344CB8AC3E}">
        <p14:creationId xmlns:p14="http://schemas.microsoft.com/office/powerpoint/2010/main" val="3002053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347 – Digital File Characteristic</a:t>
            </a:r>
            <a:endParaRPr lang="en-US" dirty="0"/>
          </a:p>
        </p:txBody>
      </p:sp>
      <p:sp>
        <p:nvSpPr>
          <p:cNvPr id="3" name="Content Placeholder 2"/>
          <p:cNvSpPr>
            <a:spLocks noGrp="1"/>
          </p:cNvSpPr>
          <p:nvPr>
            <p:ph sz="quarter" idx="1"/>
          </p:nvPr>
        </p:nvSpPr>
        <p:spPr>
          <a:xfrm>
            <a:off x="152400" y="1527048"/>
            <a:ext cx="8839200" cy="4873752"/>
          </a:xfrm>
        </p:spPr>
        <p:txBody>
          <a:bodyPr>
            <a:normAutofit/>
          </a:bodyPr>
          <a:lstStyle/>
          <a:p>
            <a:r>
              <a:rPr lang="en-US" sz="2000" dirty="0" smtClean="0"/>
              <a:t>3.19.2 – File Type ($a)</a:t>
            </a:r>
          </a:p>
          <a:p>
            <a:pPr lvl="1"/>
            <a:r>
              <a:rPr lang="en-US" sz="1800" dirty="0" smtClean="0">
                <a:solidFill>
                  <a:srgbClr val="FF0000"/>
                </a:solidFill>
              </a:rPr>
              <a:t>$a audio file</a:t>
            </a:r>
            <a:r>
              <a:rPr lang="en-US" sz="1800" dirty="0" smtClean="0"/>
              <a:t>		</a:t>
            </a:r>
            <a:r>
              <a:rPr lang="en-US" sz="1800" dirty="0" smtClean="0">
                <a:solidFill>
                  <a:srgbClr val="FF0000"/>
                </a:solidFill>
              </a:rPr>
              <a:t>$a image file		</a:t>
            </a:r>
            <a:r>
              <a:rPr lang="en-US" sz="1800" dirty="0" smtClean="0"/>
              <a:t>$a text file</a:t>
            </a:r>
          </a:p>
          <a:p>
            <a:pPr lvl="1"/>
            <a:r>
              <a:rPr lang="en-US" sz="1800" dirty="0" smtClean="0"/>
              <a:t>$a data file		$a program file		</a:t>
            </a:r>
            <a:r>
              <a:rPr lang="en-US" sz="1800" dirty="0" smtClean="0">
                <a:solidFill>
                  <a:srgbClr val="FF0000"/>
                </a:solidFill>
              </a:rPr>
              <a:t>$a video file</a:t>
            </a:r>
          </a:p>
          <a:p>
            <a:r>
              <a:rPr lang="en-US" sz="2000" dirty="0" smtClean="0"/>
              <a:t>3.19.3 – Encoding Format ($b)</a:t>
            </a:r>
          </a:p>
          <a:p>
            <a:pPr lvl="1"/>
            <a:r>
              <a:rPr lang="en-US" sz="1800" dirty="0" smtClean="0"/>
              <a:t>Audio encoding formats</a:t>
            </a:r>
          </a:p>
          <a:p>
            <a:pPr lvl="2"/>
            <a:r>
              <a:rPr lang="en-US" sz="1600" dirty="0" smtClean="0">
                <a:solidFill>
                  <a:srgbClr val="FF0000"/>
                </a:solidFill>
              </a:rPr>
              <a:t>$b CD audio</a:t>
            </a:r>
            <a:r>
              <a:rPr lang="en-US" sz="1600" dirty="0" smtClean="0"/>
              <a:t>	</a:t>
            </a:r>
            <a:r>
              <a:rPr lang="en-US" sz="1600" dirty="0" smtClean="0">
                <a:solidFill>
                  <a:srgbClr val="FF0000"/>
                </a:solidFill>
              </a:rPr>
              <a:t>$b DVD audio</a:t>
            </a:r>
            <a:r>
              <a:rPr lang="en-US" sz="1600" dirty="0" smtClean="0"/>
              <a:t>	$b RealAudio	$b WAV</a:t>
            </a:r>
          </a:p>
          <a:p>
            <a:pPr lvl="2"/>
            <a:r>
              <a:rPr lang="en-US" sz="1600" dirty="0" smtClean="0"/>
              <a:t>$b DAISY		</a:t>
            </a:r>
            <a:r>
              <a:rPr lang="en-US" sz="1600" dirty="0" smtClean="0">
                <a:solidFill>
                  <a:srgbClr val="FF0000"/>
                </a:solidFill>
              </a:rPr>
              <a:t>$b MP3	</a:t>
            </a:r>
            <a:r>
              <a:rPr lang="en-US" sz="1600" dirty="0" smtClean="0"/>
              <a:t>	$b SACD</a:t>
            </a:r>
          </a:p>
          <a:p>
            <a:pPr lvl="1"/>
            <a:r>
              <a:rPr lang="en-US" sz="1800" dirty="0" smtClean="0"/>
              <a:t>Image encoding formats</a:t>
            </a:r>
          </a:p>
          <a:p>
            <a:pPr lvl="2"/>
            <a:r>
              <a:rPr lang="en-US" sz="1600" dirty="0" smtClean="0"/>
              <a:t>$b BMP		$b JPEG		$b PNG</a:t>
            </a:r>
          </a:p>
          <a:p>
            <a:pPr lvl="2"/>
            <a:r>
              <a:rPr lang="en-US" sz="1600" dirty="0" smtClean="0"/>
              <a:t>$b GIF		$b JPEG2000	$b TIFF</a:t>
            </a:r>
          </a:p>
          <a:p>
            <a:pPr lvl="1"/>
            <a:r>
              <a:rPr lang="en-US" sz="1800" dirty="0" smtClean="0"/>
              <a:t>Video encoding formats</a:t>
            </a:r>
          </a:p>
          <a:p>
            <a:pPr lvl="2"/>
            <a:r>
              <a:rPr lang="en-US" sz="1600" dirty="0" smtClean="0">
                <a:solidFill>
                  <a:srgbClr val="FF0000"/>
                </a:solidFill>
              </a:rPr>
              <a:t>$b Blu-Ray</a:t>
            </a:r>
            <a:r>
              <a:rPr lang="en-US" sz="1600" dirty="0" smtClean="0"/>
              <a:t>	$b HD-DVD	$b </a:t>
            </a:r>
            <a:r>
              <a:rPr lang="en-US" sz="1600" dirty="0" err="1" smtClean="0"/>
              <a:t>RealVideo</a:t>
            </a:r>
            <a:r>
              <a:rPr lang="en-US" sz="1600" dirty="0" smtClean="0"/>
              <a:t>	$ Windows media</a:t>
            </a:r>
          </a:p>
          <a:p>
            <a:pPr lvl="2"/>
            <a:r>
              <a:rPr lang="en-US" sz="1600" dirty="0" smtClean="0"/>
              <a:t>$b DVD-R		$b MPEG-4	$b SVCD</a:t>
            </a:r>
          </a:p>
          <a:p>
            <a:pPr lvl="2"/>
            <a:r>
              <a:rPr lang="en-US" sz="1600" dirty="0" smtClean="0">
                <a:solidFill>
                  <a:srgbClr val="FF0000"/>
                </a:solidFill>
              </a:rPr>
              <a:t>$b DVD video</a:t>
            </a:r>
            <a:r>
              <a:rPr lang="en-US" sz="1600" dirty="0" smtClean="0"/>
              <a:t>	$b </a:t>
            </a:r>
            <a:r>
              <a:rPr lang="en-US" sz="1600" dirty="0" err="1" smtClean="0"/>
              <a:t>Quicktime</a:t>
            </a:r>
            <a:r>
              <a:rPr lang="en-US" sz="1600" dirty="0" smtClean="0"/>
              <a:t>	$b VCD</a:t>
            </a:r>
          </a:p>
        </p:txBody>
      </p:sp>
    </p:spTree>
    <p:extLst>
      <p:ext uri="{BB962C8B-B14F-4D97-AF65-F5344CB8AC3E}">
        <p14:creationId xmlns:p14="http://schemas.microsoft.com/office/powerpoint/2010/main" val="15242087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347 – Digital File Characteristic</a:t>
            </a:r>
            <a:endParaRPr lang="en-US" dirty="0"/>
          </a:p>
        </p:txBody>
      </p:sp>
      <p:sp>
        <p:nvSpPr>
          <p:cNvPr id="3" name="Content Placeholder 2"/>
          <p:cNvSpPr>
            <a:spLocks noGrp="1"/>
          </p:cNvSpPr>
          <p:nvPr>
            <p:ph sz="quarter" idx="1"/>
          </p:nvPr>
        </p:nvSpPr>
        <p:spPr>
          <a:xfrm>
            <a:off x="152400" y="1447800"/>
            <a:ext cx="8839200" cy="4953000"/>
          </a:xfrm>
        </p:spPr>
        <p:txBody>
          <a:bodyPr>
            <a:normAutofit/>
          </a:bodyPr>
          <a:lstStyle/>
          <a:p>
            <a:r>
              <a:rPr lang="en-US" sz="2000" dirty="0" smtClean="0"/>
              <a:t>3.19.4 – File Size ($c)</a:t>
            </a:r>
          </a:p>
          <a:p>
            <a:pPr lvl="1"/>
            <a:r>
              <a:rPr lang="en-US" sz="1800" dirty="0" smtClean="0"/>
              <a:t>Kilobytes (KB), megabytes (MB), gigabytes (GB)</a:t>
            </a:r>
          </a:p>
          <a:p>
            <a:r>
              <a:rPr lang="en-US" sz="2000" dirty="0" smtClean="0"/>
              <a:t>3.19.5 – Resolution ($d)</a:t>
            </a:r>
          </a:p>
          <a:p>
            <a:pPr lvl="1"/>
            <a:r>
              <a:rPr lang="en-US" sz="1800" dirty="0" smtClean="0"/>
              <a:t>Pixels, megapixels</a:t>
            </a:r>
          </a:p>
          <a:p>
            <a:pPr lvl="2"/>
            <a:r>
              <a:rPr lang="en-US" sz="1600" dirty="0" smtClean="0">
                <a:solidFill>
                  <a:srgbClr val="FF0000"/>
                </a:solidFill>
              </a:rPr>
              <a:t>347;__; </a:t>
            </a:r>
            <a:r>
              <a:rPr lang="en-US" sz="1600" dirty="0">
                <a:solidFill>
                  <a:srgbClr val="FF0000"/>
                </a:solidFill>
              </a:rPr>
              <a:t>$</a:t>
            </a:r>
            <a:r>
              <a:rPr lang="en-US" sz="1600" dirty="0" smtClean="0">
                <a:solidFill>
                  <a:srgbClr val="FF0000"/>
                </a:solidFill>
              </a:rPr>
              <a:t>a image file $b JPEG $d 3.1 megapixels $2 </a:t>
            </a:r>
            <a:r>
              <a:rPr lang="en-US" sz="1600" dirty="0" err="1" smtClean="0">
                <a:solidFill>
                  <a:srgbClr val="FF0000"/>
                </a:solidFill>
              </a:rPr>
              <a:t>rda</a:t>
            </a:r>
            <a:endParaRPr lang="en-US" sz="1600" dirty="0" smtClean="0">
              <a:solidFill>
                <a:srgbClr val="FF0000"/>
              </a:solidFill>
            </a:endParaRPr>
          </a:p>
          <a:p>
            <a:r>
              <a:rPr lang="en-US" sz="2000" dirty="0" smtClean="0"/>
              <a:t>3.19.6 – Regional Encoding ($e)</a:t>
            </a:r>
          </a:p>
          <a:p>
            <a:pPr lvl="1"/>
            <a:r>
              <a:rPr lang="en-US" sz="1800" dirty="0" smtClean="0">
                <a:solidFill>
                  <a:srgbClr val="FF0000"/>
                </a:solidFill>
              </a:rPr>
              <a:t>347;__; </a:t>
            </a:r>
            <a:r>
              <a:rPr lang="en-US" sz="1800" dirty="0">
                <a:solidFill>
                  <a:srgbClr val="FF0000"/>
                </a:solidFill>
              </a:rPr>
              <a:t>$</a:t>
            </a:r>
            <a:r>
              <a:rPr lang="en-US" sz="1800" dirty="0" smtClean="0">
                <a:solidFill>
                  <a:srgbClr val="FF0000"/>
                </a:solidFill>
              </a:rPr>
              <a:t>a video file $b DVD video $e region 4 </a:t>
            </a:r>
            <a:r>
              <a:rPr lang="en-US" sz="1800" dirty="0">
                <a:solidFill>
                  <a:srgbClr val="FF0000"/>
                </a:solidFill>
              </a:rPr>
              <a:t>$2 </a:t>
            </a:r>
            <a:r>
              <a:rPr lang="en-US" sz="1800" dirty="0" err="1">
                <a:solidFill>
                  <a:srgbClr val="FF0000"/>
                </a:solidFill>
              </a:rPr>
              <a:t>rda</a:t>
            </a:r>
            <a:endParaRPr lang="en-US" sz="1800" dirty="0" smtClean="0">
              <a:solidFill>
                <a:srgbClr val="FF0000"/>
              </a:solidFill>
            </a:endParaRPr>
          </a:p>
          <a:p>
            <a:pPr lvl="1"/>
            <a:r>
              <a:rPr lang="en-US" sz="1800" dirty="0" smtClean="0">
                <a:solidFill>
                  <a:srgbClr val="FF0000"/>
                </a:solidFill>
              </a:rPr>
              <a:t>347;__; </a:t>
            </a:r>
            <a:r>
              <a:rPr lang="en-US" sz="1800" dirty="0">
                <a:solidFill>
                  <a:srgbClr val="FF0000"/>
                </a:solidFill>
              </a:rPr>
              <a:t>$</a:t>
            </a:r>
            <a:r>
              <a:rPr lang="en-US" sz="1800" dirty="0" smtClean="0">
                <a:solidFill>
                  <a:srgbClr val="FF0000"/>
                </a:solidFill>
              </a:rPr>
              <a:t>a video file $b Blu-Ray $e </a:t>
            </a:r>
            <a:r>
              <a:rPr lang="en-US" sz="1800" dirty="0">
                <a:solidFill>
                  <a:srgbClr val="FF0000"/>
                </a:solidFill>
              </a:rPr>
              <a:t>all regions $2 </a:t>
            </a:r>
            <a:r>
              <a:rPr lang="en-US" sz="1800" dirty="0" err="1">
                <a:solidFill>
                  <a:srgbClr val="FF0000"/>
                </a:solidFill>
              </a:rPr>
              <a:t>rda</a:t>
            </a:r>
            <a:endParaRPr lang="en-US" sz="1800" dirty="0" smtClean="0">
              <a:solidFill>
                <a:srgbClr val="FF0000"/>
              </a:solidFill>
            </a:endParaRPr>
          </a:p>
          <a:p>
            <a:r>
              <a:rPr lang="en-US" sz="2000" dirty="0" smtClean="0"/>
              <a:t>3.19.7 – Transmission Speed ($f)</a:t>
            </a:r>
          </a:p>
          <a:p>
            <a:pPr lvl="1"/>
            <a:r>
              <a:rPr lang="en-US" sz="1800" dirty="0" smtClean="0"/>
              <a:t>kbps – kilobytes per second</a:t>
            </a:r>
          </a:p>
          <a:p>
            <a:pPr lvl="2"/>
            <a:r>
              <a:rPr lang="en-US" sz="1400" dirty="0" smtClean="0">
                <a:solidFill>
                  <a:srgbClr val="FF0000"/>
                </a:solidFill>
              </a:rPr>
              <a:t>347;__; </a:t>
            </a:r>
            <a:r>
              <a:rPr lang="en-US" sz="1400" dirty="0">
                <a:solidFill>
                  <a:srgbClr val="FF0000"/>
                </a:solidFill>
              </a:rPr>
              <a:t>$</a:t>
            </a:r>
            <a:r>
              <a:rPr lang="en-US" sz="1400" dirty="0" smtClean="0">
                <a:solidFill>
                  <a:srgbClr val="FF0000"/>
                </a:solidFill>
              </a:rPr>
              <a:t>a audio file $b MP3 $f 32 kbps $2 </a:t>
            </a:r>
            <a:r>
              <a:rPr lang="en-US" sz="1400" dirty="0" err="1" smtClean="0">
                <a:solidFill>
                  <a:srgbClr val="FF0000"/>
                </a:solidFill>
              </a:rPr>
              <a:t>rda</a:t>
            </a:r>
            <a:endParaRPr lang="en-US" sz="1400" dirty="0" smtClean="0">
              <a:solidFill>
                <a:srgbClr val="FF0000"/>
              </a:solidFill>
            </a:endParaRPr>
          </a:p>
          <a:p>
            <a:r>
              <a:rPr lang="en-US" sz="2000" dirty="0"/>
              <a:t>Subfield </a:t>
            </a:r>
            <a:r>
              <a:rPr lang="en-US" sz="2000" dirty="0">
                <a:solidFill>
                  <a:srgbClr val="FF0000"/>
                </a:solidFill>
              </a:rPr>
              <a:t>$2 </a:t>
            </a:r>
            <a:r>
              <a:rPr lang="en-US" sz="2000" dirty="0" err="1">
                <a:solidFill>
                  <a:srgbClr val="FF0000"/>
                </a:solidFill>
              </a:rPr>
              <a:t>rda</a:t>
            </a:r>
            <a:endParaRPr lang="en-US" sz="2000" dirty="0">
              <a:solidFill>
                <a:srgbClr val="FF0000"/>
              </a:solidFill>
            </a:endParaRPr>
          </a:p>
          <a:p>
            <a:pPr lvl="1"/>
            <a:r>
              <a:rPr lang="en-US" sz="1800" dirty="0"/>
              <a:t>Only if all listed terms are appropriate according to RDA </a:t>
            </a:r>
            <a:r>
              <a:rPr lang="en-US" sz="1800" dirty="0" smtClean="0"/>
              <a:t>rules</a:t>
            </a:r>
            <a:endParaRPr lang="en-US" sz="1800" dirty="0"/>
          </a:p>
        </p:txBody>
      </p:sp>
    </p:spTree>
    <p:extLst>
      <p:ext uri="{BB962C8B-B14F-4D97-AF65-F5344CB8AC3E}">
        <p14:creationId xmlns:p14="http://schemas.microsoft.com/office/powerpoint/2010/main" val="20263818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380 – Form of Work</a:t>
            </a:r>
            <a:endParaRPr lang="en-US" dirty="0"/>
          </a:p>
        </p:txBody>
      </p:sp>
      <p:sp>
        <p:nvSpPr>
          <p:cNvPr id="3" name="Content Placeholder 2"/>
          <p:cNvSpPr>
            <a:spLocks noGrp="1"/>
          </p:cNvSpPr>
          <p:nvPr>
            <p:ph sz="quarter" idx="1"/>
          </p:nvPr>
        </p:nvSpPr>
        <p:spPr>
          <a:xfrm>
            <a:off x="152400" y="1527048"/>
            <a:ext cx="8839200" cy="4873752"/>
          </a:xfrm>
        </p:spPr>
        <p:txBody>
          <a:bodyPr/>
          <a:lstStyle/>
          <a:p>
            <a:r>
              <a:rPr lang="en-US" dirty="0" smtClean="0"/>
              <a:t>6.3 – Form of Work</a:t>
            </a:r>
          </a:p>
          <a:p>
            <a:pPr lvl="1"/>
            <a:r>
              <a:rPr lang="en-US" dirty="0" smtClean="0"/>
              <a:t>6.3.1.1 – Scope</a:t>
            </a:r>
          </a:p>
          <a:p>
            <a:pPr lvl="2"/>
            <a:r>
              <a:rPr lang="en-US" dirty="0" smtClean="0"/>
              <a:t>“</a:t>
            </a:r>
            <a:r>
              <a:rPr lang="en-US" b="1" i="1" dirty="0" smtClean="0"/>
              <a:t>Form of work</a:t>
            </a:r>
            <a:r>
              <a:rPr lang="en-US" dirty="0" smtClean="0"/>
              <a:t> is a class or genre to which a work belongs.”</a:t>
            </a:r>
          </a:p>
          <a:p>
            <a:pPr lvl="1"/>
            <a:r>
              <a:rPr lang="en-US" dirty="0" smtClean="0"/>
              <a:t>6.3.1.2 – Sources of Information</a:t>
            </a:r>
          </a:p>
          <a:p>
            <a:pPr lvl="2"/>
            <a:r>
              <a:rPr lang="en-US" dirty="0" smtClean="0"/>
              <a:t>“Take information on form of work from any source.”</a:t>
            </a:r>
          </a:p>
          <a:p>
            <a:pPr lvl="1"/>
            <a:r>
              <a:rPr lang="en-US" dirty="0" smtClean="0"/>
              <a:t>6.3.1.3 – Recording Form of Work</a:t>
            </a:r>
          </a:p>
          <a:p>
            <a:pPr lvl="2"/>
            <a:r>
              <a:rPr lang="en-US" dirty="0" smtClean="0">
                <a:solidFill>
                  <a:srgbClr val="FF0000"/>
                </a:solidFill>
              </a:rPr>
              <a:t>380;__; </a:t>
            </a:r>
            <a:r>
              <a:rPr lang="en-US" dirty="0" smtClean="0">
                <a:solidFill>
                  <a:srgbClr val="FF0000"/>
                </a:solidFill>
              </a:rPr>
              <a:t>Motion picture</a:t>
            </a:r>
          </a:p>
          <a:p>
            <a:pPr lvl="2"/>
            <a:r>
              <a:rPr lang="en-US" dirty="0" smtClean="0">
                <a:solidFill>
                  <a:srgbClr val="FF0000"/>
                </a:solidFill>
              </a:rPr>
              <a:t>380;__; </a:t>
            </a:r>
            <a:r>
              <a:rPr lang="en-US" dirty="0" smtClean="0">
                <a:solidFill>
                  <a:srgbClr val="FF0000"/>
                </a:solidFill>
              </a:rPr>
              <a:t>Radio program</a:t>
            </a:r>
          </a:p>
          <a:p>
            <a:pPr lvl="2"/>
            <a:r>
              <a:rPr lang="en-US" dirty="0" smtClean="0">
                <a:solidFill>
                  <a:srgbClr val="FF0000"/>
                </a:solidFill>
              </a:rPr>
              <a:t>380;__; </a:t>
            </a:r>
            <a:r>
              <a:rPr lang="en-US" dirty="0" smtClean="0">
                <a:solidFill>
                  <a:srgbClr val="FF0000"/>
                </a:solidFill>
              </a:rPr>
              <a:t>Television program</a:t>
            </a:r>
            <a:endParaRPr lang="en-US" dirty="0">
              <a:solidFill>
                <a:srgbClr val="FF0000"/>
              </a:solidFill>
            </a:endParaRPr>
          </a:p>
        </p:txBody>
      </p:sp>
    </p:spTree>
    <p:extLst>
      <p:ext uri="{BB962C8B-B14F-4D97-AF65-F5344CB8AC3E}">
        <p14:creationId xmlns:p14="http://schemas.microsoft.com/office/powerpoint/2010/main" val="40516534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5xx</a:t>
            </a:r>
            <a:endParaRPr lang="en-US" dirty="0"/>
          </a:p>
        </p:txBody>
      </p:sp>
      <p:sp>
        <p:nvSpPr>
          <p:cNvPr id="3" name="Title 2"/>
          <p:cNvSpPr>
            <a:spLocks noGrp="1"/>
          </p:cNvSpPr>
          <p:nvPr>
            <p:ph type="title"/>
          </p:nvPr>
        </p:nvSpPr>
        <p:spPr/>
        <p:txBody>
          <a:bodyPr/>
          <a:lstStyle/>
          <a:p>
            <a:r>
              <a:rPr lang="en-US" dirty="0" smtClean="0"/>
              <a:t>Notes Fields</a:t>
            </a:r>
            <a:endParaRPr lang="en-US" dirty="0"/>
          </a:p>
        </p:txBody>
      </p:sp>
    </p:spTree>
    <p:extLst>
      <p:ext uri="{BB962C8B-B14F-4D97-AF65-F5344CB8AC3E}">
        <p14:creationId xmlns:p14="http://schemas.microsoft.com/office/powerpoint/2010/main" val="25603919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538 – System Details</a:t>
            </a:r>
            <a:endParaRPr lang="en-US" dirty="0"/>
          </a:p>
        </p:txBody>
      </p:sp>
      <p:sp>
        <p:nvSpPr>
          <p:cNvPr id="3" name="Content Placeholder 2"/>
          <p:cNvSpPr>
            <a:spLocks noGrp="1"/>
          </p:cNvSpPr>
          <p:nvPr>
            <p:ph sz="quarter" idx="1"/>
          </p:nvPr>
        </p:nvSpPr>
        <p:spPr>
          <a:xfrm>
            <a:off x="152400" y="1527048"/>
            <a:ext cx="8839200" cy="4873752"/>
          </a:xfrm>
        </p:spPr>
        <p:txBody>
          <a:bodyPr>
            <a:normAutofit/>
          </a:bodyPr>
          <a:lstStyle/>
          <a:p>
            <a:r>
              <a:rPr lang="en-US" sz="1800" dirty="0" smtClean="0"/>
              <a:t>3.16.9 – Special Playback Characteristic</a:t>
            </a:r>
          </a:p>
          <a:p>
            <a:r>
              <a:rPr lang="en-US" sz="1800" dirty="0" smtClean="0"/>
              <a:t>3.18 – Video Characteristic</a:t>
            </a:r>
          </a:p>
          <a:p>
            <a:r>
              <a:rPr lang="en-US" sz="1800" dirty="0" smtClean="0"/>
              <a:t>3.19.3 – Encoding Format</a:t>
            </a:r>
          </a:p>
          <a:p>
            <a:r>
              <a:rPr lang="en-US" sz="1800" dirty="0" smtClean="0"/>
              <a:t>3.19.5 – Resolution</a:t>
            </a:r>
          </a:p>
          <a:p>
            <a:r>
              <a:rPr lang="en-US" sz="1800" dirty="0" smtClean="0"/>
              <a:t>3.19.6 – Regional Encoding</a:t>
            </a:r>
          </a:p>
          <a:p>
            <a:r>
              <a:rPr lang="en-US" sz="1800" dirty="0" smtClean="0"/>
              <a:t>3.19.7 – Encoded Bitrate</a:t>
            </a:r>
          </a:p>
          <a:p>
            <a:r>
              <a:rPr lang="en-US" sz="1800" dirty="0" smtClean="0"/>
              <a:t>3.20 – Equipment or System Requirement</a:t>
            </a:r>
          </a:p>
          <a:p>
            <a:r>
              <a:rPr lang="en-US" sz="1800" dirty="0" smtClean="0"/>
              <a:t>Examples</a:t>
            </a:r>
          </a:p>
          <a:p>
            <a:pPr lvl="1"/>
            <a:r>
              <a:rPr lang="en-US" sz="1400" dirty="0" smtClean="0">
                <a:solidFill>
                  <a:srgbClr val="FF0000"/>
                </a:solidFill>
              </a:rPr>
              <a:t>538;__; </a:t>
            </a:r>
            <a:r>
              <a:rPr lang="en-US" sz="1400" dirty="0">
                <a:solidFill>
                  <a:srgbClr val="FF0000"/>
                </a:solidFill>
              </a:rPr>
              <a:t>$a </a:t>
            </a:r>
            <a:r>
              <a:rPr lang="en-US" sz="1400" dirty="0" smtClean="0">
                <a:solidFill>
                  <a:srgbClr val="FF0000"/>
                </a:solidFill>
              </a:rPr>
              <a:t>DVD, region 1, NTSC; </a:t>
            </a:r>
            <a:r>
              <a:rPr lang="en-US" sz="1400" dirty="0">
                <a:solidFill>
                  <a:srgbClr val="FF0000"/>
                </a:solidFill>
              </a:rPr>
              <a:t>anamorphic widescreen (2.35:1) presentation; Dolby Digital 5.1.</a:t>
            </a:r>
          </a:p>
          <a:p>
            <a:pPr lvl="1"/>
            <a:r>
              <a:rPr lang="en-US" sz="1400" dirty="0" smtClean="0">
                <a:solidFill>
                  <a:srgbClr val="FF0000"/>
                </a:solidFill>
              </a:rPr>
              <a:t>538;__; </a:t>
            </a:r>
            <a:r>
              <a:rPr lang="en-US" sz="1400" dirty="0">
                <a:solidFill>
                  <a:srgbClr val="FF0000"/>
                </a:solidFill>
              </a:rPr>
              <a:t>$a Blu-ray disc; widescreen presentation; Dolby Digital, 1080p High Definition; requires </a:t>
            </a:r>
            <a:r>
              <a:rPr lang="en-US" sz="1400" dirty="0" err="1" smtClean="0">
                <a:solidFill>
                  <a:srgbClr val="FF0000"/>
                </a:solidFill>
              </a:rPr>
              <a:t>Blu</a:t>
            </a:r>
            <a:r>
              <a:rPr lang="en-US" sz="1400" dirty="0" smtClean="0">
                <a:solidFill>
                  <a:srgbClr val="FF0000"/>
                </a:solidFill>
              </a:rPr>
              <a:t>-		ray </a:t>
            </a:r>
            <a:r>
              <a:rPr lang="en-US" sz="1400" dirty="0">
                <a:solidFill>
                  <a:srgbClr val="FF0000"/>
                </a:solidFill>
              </a:rPr>
              <a:t>player</a:t>
            </a:r>
            <a:r>
              <a:rPr lang="en-US" sz="1400" dirty="0" smtClean="0">
                <a:solidFill>
                  <a:srgbClr val="FF0000"/>
                </a:solidFill>
              </a:rPr>
              <a:t>.</a:t>
            </a:r>
          </a:p>
          <a:p>
            <a:pPr lvl="1"/>
            <a:r>
              <a:rPr lang="en-US" sz="1400" dirty="0" smtClean="0">
                <a:solidFill>
                  <a:srgbClr val="FF0000"/>
                </a:solidFill>
              </a:rPr>
              <a:t>538;__; </a:t>
            </a:r>
            <a:r>
              <a:rPr lang="en-US" sz="1400" dirty="0" smtClean="0">
                <a:solidFill>
                  <a:srgbClr val="FF0000"/>
                </a:solidFill>
              </a:rPr>
              <a:t>$a Streaming video file.</a:t>
            </a:r>
          </a:p>
          <a:p>
            <a:pPr lvl="1"/>
            <a:r>
              <a:rPr lang="en-US" sz="1400" dirty="0" smtClean="0">
                <a:solidFill>
                  <a:srgbClr val="FF0000"/>
                </a:solidFill>
              </a:rPr>
              <a:t>538;__; </a:t>
            </a:r>
            <a:r>
              <a:rPr lang="en-US" sz="1400" dirty="0" smtClean="0">
                <a:solidFill>
                  <a:srgbClr val="FF0000"/>
                </a:solidFill>
              </a:rPr>
              <a:t>$a System requirements for DVD-ROM features: PC; Microsoft Windows 95 or higher; DVD-		ROM drive.</a:t>
            </a:r>
          </a:p>
          <a:p>
            <a:pPr lvl="1"/>
            <a:r>
              <a:rPr lang="en-US" sz="1400" dirty="0" smtClean="0">
                <a:solidFill>
                  <a:srgbClr val="FF0000"/>
                </a:solidFill>
              </a:rPr>
              <a:t>538;__; </a:t>
            </a:r>
            <a:r>
              <a:rPr lang="en-US" sz="1400" dirty="0" smtClean="0">
                <a:solidFill>
                  <a:srgbClr val="FF0000"/>
                </a:solidFill>
              </a:rPr>
              <a:t>$a System requirements: CD/MP3 player or PC with MP3-capable software.</a:t>
            </a:r>
            <a:endParaRPr lang="en-US" sz="1400" dirty="0">
              <a:solidFill>
                <a:srgbClr val="FF0000"/>
              </a:solidFill>
            </a:endParaRPr>
          </a:p>
        </p:txBody>
      </p:sp>
    </p:spTree>
    <p:extLst>
      <p:ext uri="{BB962C8B-B14F-4D97-AF65-F5344CB8AC3E}">
        <p14:creationId xmlns:p14="http://schemas.microsoft.com/office/powerpoint/2010/main" val="2868626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546 – Language</a:t>
            </a:r>
            <a:endParaRPr lang="en-US" dirty="0"/>
          </a:p>
        </p:txBody>
      </p:sp>
      <p:sp>
        <p:nvSpPr>
          <p:cNvPr id="3" name="Content Placeholder 2"/>
          <p:cNvSpPr>
            <a:spLocks noGrp="1"/>
          </p:cNvSpPr>
          <p:nvPr>
            <p:ph sz="quarter" idx="1"/>
          </p:nvPr>
        </p:nvSpPr>
        <p:spPr>
          <a:xfrm>
            <a:off x="152400" y="1527048"/>
            <a:ext cx="8839200" cy="4572000"/>
          </a:xfrm>
        </p:spPr>
        <p:txBody>
          <a:bodyPr/>
          <a:lstStyle/>
          <a:p>
            <a:r>
              <a:rPr lang="en-US" dirty="0" smtClean="0"/>
              <a:t>7.12 – Language of the Content</a:t>
            </a:r>
          </a:p>
          <a:p>
            <a:pPr lvl="1"/>
            <a:r>
              <a:rPr lang="en-US" dirty="0" smtClean="0">
                <a:solidFill>
                  <a:srgbClr val="FF0000"/>
                </a:solidFill>
              </a:rPr>
              <a:t>546;__; </a:t>
            </a:r>
            <a:r>
              <a:rPr lang="en-US" dirty="0">
                <a:solidFill>
                  <a:srgbClr val="FF0000"/>
                </a:solidFill>
              </a:rPr>
              <a:t>$</a:t>
            </a:r>
            <a:r>
              <a:rPr lang="en-US" dirty="0" smtClean="0">
                <a:solidFill>
                  <a:srgbClr val="FF0000"/>
                </a:solidFill>
              </a:rPr>
              <a:t>a Sung in French.</a:t>
            </a:r>
          </a:p>
          <a:p>
            <a:pPr lvl="1"/>
            <a:r>
              <a:rPr lang="en-US" dirty="0" smtClean="0">
                <a:solidFill>
                  <a:srgbClr val="FF0000"/>
                </a:solidFill>
              </a:rPr>
              <a:t>546;__; </a:t>
            </a:r>
            <a:r>
              <a:rPr lang="en-US" dirty="0">
                <a:solidFill>
                  <a:srgbClr val="FF0000"/>
                </a:solidFill>
              </a:rPr>
              <a:t>$</a:t>
            </a:r>
            <a:r>
              <a:rPr lang="en-US" dirty="0" smtClean="0">
                <a:solidFill>
                  <a:srgbClr val="FF0000"/>
                </a:solidFill>
              </a:rPr>
              <a:t>a French dialogue; English subtitles.</a:t>
            </a:r>
          </a:p>
          <a:p>
            <a:pPr lvl="1"/>
            <a:r>
              <a:rPr lang="en-US" dirty="0" smtClean="0">
                <a:solidFill>
                  <a:srgbClr val="FF0000"/>
                </a:solidFill>
              </a:rPr>
              <a:t>546;__; </a:t>
            </a:r>
            <a:r>
              <a:rPr lang="en-US" dirty="0">
                <a:solidFill>
                  <a:srgbClr val="FF0000"/>
                </a:solidFill>
              </a:rPr>
              <a:t>$</a:t>
            </a:r>
            <a:r>
              <a:rPr lang="en-US" dirty="0" smtClean="0">
                <a:solidFill>
                  <a:srgbClr val="FF0000"/>
                </a:solidFill>
              </a:rPr>
              <a:t>a Dubbed into English.</a:t>
            </a:r>
          </a:p>
          <a:p>
            <a:pPr lvl="1"/>
            <a:r>
              <a:rPr lang="en-US" dirty="0" smtClean="0">
                <a:solidFill>
                  <a:srgbClr val="FF0000"/>
                </a:solidFill>
              </a:rPr>
              <a:t>546;__; </a:t>
            </a:r>
            <a:r>
              <a:rPr lang="en-US" dirty="0">
                <a:solidFill>
                  <a:srgbClr val="FF0000"/>
                </a:solidFill>
              </a:rPr>
              <a:t>$</a:t>
            </a:r>
            <a:r>
              <a:rPr lang="en-US" dirty="0" smtClean="0">
                <a:solidFill>
                  <a:srgbClr val="FF0000"/>
                </a:solidFill>
              </a:rPr>
              <a:t>a Captions in Spanish.</a:t>
            </a:r>
          </a:p>
          <a:p>
            <a:r>
              <a:rPr lang="en-US" dirty="0" smtClean="0"/>
              <a:t>7.14 – Accessibility Content</a:t>
            </a:r>
          </a:p>
          <a:p>
            <a:pPr lvl="1"/>
            <a:r>
              <a:rPr lang="en-US" dirty="0" smtClean="0">
                <a:solidFill>
                  <a:srgbClr val="FF0000"/>
                </a:solidFill>
              </a:rPr>
              <a:t>546;__; </a:t>
            </a:r>
            <a:r>
              <a:rPr lang="en-US" dirty="0">
                <a:solidFill>
                  <a:srgbClr val="FF0000"/>
                </a:solidFill>
              </a:rPr>
              <a:t>$</a:t>
            </a:r>
            <a:r>
              <a:rPr lang="en-US" dirty="0" smtClean="0">
                <a:solidFill>
                  <a:srgbClr val="FF0000"/>
                </a:solidFill>
              </a:rPr>
              <a:t>a Closed captioning in German.</a:t>
            </a:r>
          </a:p>
          <a:p>
            <a:pPr lvl="1"/>
            <a:r>
              <a:rPr lang="en-US" dirty="0" smtClean="0">
                <a:solidFill>
                  <a:srgbClr val="FF0000"/>
                </a:solidFill>
              </a:rPr>
              <a:t>546;__; </a:t>
            </a:r>
            <a:r>
              <a:rPr lang="en-US" dirty="0">
                <a:solidFill>
                  <a:srgbClr val="FF0000"/>
                </a:solidFill>
              </a:rPr>
              <a:t>$</a:t>
            </a:r>
            <a:r>
              <a:rPr lang="en-US" dirty="0" smtClean="0">
                <a:solidFill>
                  <a:srgbClr val="FF0000"/>
                </a:solidFill>
              </a:rPr>
              <a:t>a Includes subtitles.</a:t>
            </a:r>
          </a:p>
          <a:p>
            <a:pPr lvl="1"/>
            <a:r>
              <a:rPr lang="en-US" dirty="0" smtClean="0">
                <a:solidFill>
                  <a:srgbClr val="FF0000"/>
                </a:solidFill>
              </a:rPr>
              <a:t>546;__; </a:t>
            </a:r>
            <a:r>
              <a:rPr lang="en-US" dirty="0">
                <a:solidFill>
                  <a:srgbClr val="FF0000"/>
                </a:solidFill>
              </a:rPr>
              <a:t>$</a:t>
            </a:r>
            <a:r>
              <a:rPr lang="en-US" dirty="0" smtClean="0">
                <a:solidFill>
                  <a:srgbClr val="FF0000"/>
                </a:solidFill>
              </a:rPr>
              <a:t>a Open signed in American Sign language.</a:t>
            </a:r>
          </a:p>
        </p:txBody>
      </p:sp>
    </p:spTree>
    <p:extLst>
      <p:ext uri="{BB962C8B-B14F-4D97-AF65-F5344CB8AC3E}">
        <p14:creationId xmlns:p14="http://schemas.microsoft.com/office/powerpoint/2010/main" val="3858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Fields (Type </a:t>
            </a:r>
            <a:r>
              <a:rPr lang="en-US" dirty="0" err="1" smtClean="0">
                <a:solidFill>
                  <a:srgbClr val="FF0000"/>
                </a:solidFill>
              </a:rPr>
              <a:t>i</a:t>
            </a:r>
            <a:r>
              <a:rPr lang="en-US" dirty="0" smtClean="0"/>
              <a:t> or j) </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4057767412"/>
              </p:ext>
            </p:extLst>
          </p:nvPr>
        </p:nvGraphicFramePr>
        <p:xfrm>
          <a:off x="301625" y="1527175"/>
          <a:ext cx="8504238" cy="3743960"/>
        </p:xfrm>
        <a:graphic>
          <a:graphicData uri="http://schemas.openxmlformats.org/drawingml/2006/table">
            <a:tbl>
              <a:tblPr firstRow="1" bandRow="1">
                <a:tableStyleId>{5C22544A-7EE6-4342-B048-85BDC9FD1C3A}</a:tableStyleId>
              </a:tblPr>
              <a:tblGrid>
                <a:gridCol w="2834746"/>
                <a:gridCol w="2121429"/>
                <a:gridCol w="3548063"/>
              </a:tblGrid>
              <a:tr h="370840">
                <a:tc>
                  <a:txBody>
                    <a:bodyPr/>
                    <a:lstStyle/>
                    <a:p>
                      <a:r>
                        <a:rPr lang="en-US" sz="1400" dirty="0" smtClean="0"/>
                        <a:t>Field</a:t>
                      </a:r>
                      <a:r>
                        <a:rPr lang="en-US" sz="1400" baseline="0" dirty="0" smtClean="0"/>
                        <a:t> Name</a:t>
                      </a:r>
                      <a:endParaRPr lang="en-US" sz="1400" dirty="0"/>
                    </a:p>
                  </a:txBody>
                  <a:tcPr/>
                </a:tc>
                <a:tc>
                  <a:txBody>
                    <a:bodyPr/>
                    <a:lstStyle/>
                    <a:p>
                      <a:r>
                        <a:rPr lang="en-US" sz="1400" dirty="0" smtClean="0"/>
                        <a:t>Value</a:t>
                      </a:r>
                      <a:endParaRPr lang="en-US" sz="1400" dirty="0"/>
                    </a:p>
                  </a:txBody>
                  <a:tcPr/>
                </a:tc>
                <a:tc>
                  <a:txBody>
                    <a:bodyPr/>
                    <a:lstStyle/>
                    <a:p>
                      <a:r>
                        <a:rPr lang="en-US" sz="1400" dirty="0" smtClean="0"/>
                        <a:t>Description</a:t>
                      </a:r>
                      <a:endParaRPr lang="en-US" sz="1400" dirty="0"/>
                    </a:p>
                  </a:txBody>
                  <a:tcPr/>
                </a:tc>
              </a:tr>
              <a:tr h="370840">
                <a:tc>
                  <a:txBody>
                    <a:bodyPr/>
                    <a:lstStyle/>
                    <a:p>
                      <a:r>
                        <a:rPr lang="en-US" sz="1400" dirty="0" smtClean="0"/>
                        <a:t>Part</a:t>
                      </a:r>
                      <a:endParaRPr lang="en-US" sz="1400" dirty="0"/>
                    </a:p>
                  </a:txBody>
                  <a:tcPr/>
                </a:tc>
                <a:tc>
                  <a:txBody>
                    <a:bodyPr/>
                    <a:lstStyle/>
                    <a:p>
                      <a:r>
                        <a:rPr lang="en-US" sz="1400" dirty="0" smtClean="0"/>
                        <a:t>(blank)</a:t>
                      </a:r>
                    </a:p>
                    <a:p>
                      <a:r>
                        <a:rPr lang="en-US" sz="1400" dirty="0" smtClean="0"/>
                        <a:t>d</a:t>
                      </a:r>
                    </a:p>
                    <a:p>
                      <a:r>
                        <a:rPr lang="en-US" sz="1400" dirty="0" smtClean="0"/>
                        <a:t>e</a:t>
                      </a:r>
                    </a:p>
                    <a:p>
                      <a:r>
                        <a:rPr lang="en-US" sz="1400" dirty="0" smtClean="0"/>
                        <a:t>f</a:t>
                      </a:r>
                    </a:p>
                    <a:p>
                      <a:r>
                        <a:rPr lang="en-US" sz="1400" dirty="0" smtClean="0">
                          <a:solidFill>
                            <a:srgbClr val="FF0000"/>
                          </a:solidFill>
                        </a:rPr>
                        <a:t>n</a:t>
                      </a:r>
                    </a:p>
                    <a:p>
                      <a:r>
                        <a:rPr lang="en-US" sz="1400" dirty="0" smtClean="0"/>
                        <a:t>u</a:t>
                      </a:r>
                      <a:endParaRPr lang="en-US" sz="1400" dirty="0"/>
                    </a:p>
                  </a:txBody>
                  <a:tcPr/>
                </a:tc>
                <a:tc>
                  <a:txBody>
                    <a:bodyPr/>
                    <a:lstStyle/>
                    <a:p>
                      <a:r>
                        <a:rPr lang="en-US" sz="1400" dirty="0" smtClean="0"/>
                        <a:t>No parts in hand or not</a:t>
                      </a:r>
                      <a:r>
                        <a:rPr lang="en-US" sz="1400" baseline="0" dirty="0" smtClean="0"/>
                        <a:t> specified</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Instrumental and vocal parts</a:t>
                      </a:r>
                    </a:p>
                    <a:p>
                      <a:r>
                        <a:rPr lang="en-US" sz="1400" dirty="0" smtClean="0"/>
                        <a:t>Instrumental parts</a:t>
                      </a:r>
                    </a:p>
                    <a:p>
                      <a:r>
                        <a:rPr lang="en-US" sz="1400" dirty="0" smtClean="0"/>
                        <a:t>Vocal</a:t>
                      </a:r>
                      <a:r>
                        <a:rPr lang="en-US" sz="1400" baseline="0" dirty="0" smtClean="0"/>
                        <a:t> parts</a:t>
                      </a:r>
                    </a:p>
                    <a:p>
                      <a:r>
                        <a:rPr lang="en-US" sz="1400" baseline="0" dirty="0" smtClean="0">
                          <a:solidFill>
                            <a:srgbClr val="FF0000"/>
                          </a:solidFill>
                        </a:rPr>
                        <a:t>Not applicable</a:t>
                      </a:r>
                    </a:p>
                    <a:p>
                      <a:r>
                        <a:rPr lang="en-US" sz="1400" baseline="0" dirty="0" smtClean="0"/>
                        <a:t>Unknown</a:t>
                      </a:r>
                      <a:endParaRPr lang="en-US" sz="1400" dirty="0"/>
                    </a:p>
                  </a:txBody>
                  <a:tcPr/>
                </a:tc>
              </a:tr>
              <a:tr h="370840">
                <a:tc>
                  <a:txBody>
                    <a:bodyPr/>
                    <a:lstStyle/>
                    <a:p>
                      <a:r>
                        <a:rPr lang="en-US" sz="1400" dirty="0" err="1" smtClean="0"/>
                        <a:t>FMus</a:t>
                      </a:r>
                      <a:endParaRPr lang="en-US" sz="1400" dirty="0"/>
                    </a:p>
                  </a:txBody>
                  <a:tcPr/>
                </a:tc>
                <a:tc>
                  <a:txBody>
                    <a:bodyPr/>
                    <a:lstStyle/>
                    <a:p>
                      <a:r>
                        <a:rPr lang="en-US" sz="1400" dirty="0" smtClean="0">
                          <a:solidFill>
                            <a:srgbClr val="FF0000"/>
                          </a:solidFill>
                        </a:rPr>
                        <a:t>n</a:t>
                      </a:r>
                    </a:p>
                  </a:txBody>
                  <a:tcPr/>
                </a:tc>
                <a:tc>
                  <a:txBody>
                    <a:bodyPr/>
                    <a:lstStyle/>
                    <a:p>
                      <a:r>
                        <a:rPr lang="en-US" sz="1400" dirty="0" smtClean="0">
                          <a:solidFill>
                            <a:srgbClr val="FF0000"/>
                          </a:solidFill>
                        </a:rPr>
                        <a:t>Not applicable</a:t>
                      </a:r>
                      <a:endParaRPr lang="en-US" sz="1400" dirty="0">
                        <a:solidFill>
                          <a:srgbClr val="FF0000"/>
                        </a:solidFill>
                      </a:endParaRPr>
                    </a:p>
                  </a:txBody>
                  <a:tcPr/>
                </a:tc>
              </a:tr>
              <a:tr h="370840">
                <a:tc>
                  <a:txBody>
                    <a:bodyPr/>
                    <a:lstStyle/>
                    <a:p>
                      <a:r>
                        <a:rPr lang="en-US" sz="1400" dirty="0" smtClean="0"/>
                        <a:t>Comp</a:t>
                      </a:r>
                      <a:endParaRPr lang="en-US" sz="1400" dirty="0"/>
                    </a:p>
                  </a:txBody>
                  <a:tcPr/>
                </a:tc>
                <a:tc>
                  <a:txBody>
                    <a:bodyPr/>
                    <a:lstStyle/>
                    <a:p>
                      <a:r>
                        <a:rPr lang="en-US" sz="1400" dirty="0" err="1" smtClean="0">
                          <a:solidFill>
                            <a:srgbClr val="FF0000"/>
                          </a:solidFill>
                        </a:rPr>
                        <a:t>nn</a:t>
                      </a:r>
                      <a:endParaRPr lang="en-US" sz="1400" dirty="0">
                        <a:solidFill>
                          <a:srgbClr val="FF0000"/>
                        </a:solidFill>
                      </a:endParaRPr>
                    </a:p>
                  </a:txBody>
                  <a:tcPr/>
                </a:tc>
                <a:tc>
                  <a:txBody>
                    <a:bodyPr/>
                    <a:lstStyle/>
                    <a:p>
                      <a:r>
                        <a:rPr lang="en-US" sz="1400" dirty="0" smtClean="0">
                          <a:solidFill>
                            <a:srgbClr val="FF0000"/>
                          </a:solidFill>
                        </a:rPr>
                        <a:t>Not applicable</a:t>
                      </a:r>
                      <a:endParaRPr lang="en-US" sz="1400" dirty="0">
                        <a:solidFill>
                          <a:srgbClr val="FF0000"/>
                        </a:solidFill>
                      </a:endParaRPr>
                    </a:p>
                  </a:txBody>
                  <a:tcPr/>
                </a:tc>
              </a:tr>
              <a:tr h="370840">
                <a:tc>
                  <a:txBody>
                    <a:bodyPr/>
                    <a:lstStyle/>
                    <a:p>
                      <a:r>
                        <a:rPr lang="en-US" sz="1400" dirty="0" err="1" smtClean="0"/>
                        <a:t>TrAr</a:t>
                      </a:r>
                      <a:endParaRPr lang="en-US" sz="1400" dirty="0"/>
                    </a:p>
                  </a:txBody>
                  <a:tcPr/>
                </a:tc>
                <a:tc>
                  <a:txBody>
                    <a:bodyPr/>
                    <a:lstStyle/>
                    <a:p>
                      <a:r>
                        <a:rPr lang="en-US" sz="1400" dirty="0" smtClean="0">
                          <a:solidFill>
                            <a:srgbClr val="FF0000"/>
                          </a:solidFill>
                        </a:rPr>
                        <a:t>n</a:t>
                      </a:r>
                      <a:endParaRPr lang="en-US" sz="1400" dirty="0">
                        <a:solidFill>
                          <a:srgbClr val="FF0000"/>
                        </a:solidFill>
                      </a:endParaRPr>
                    </a:p>
                  </a:txBody>
                  <a:tcPr/>
                </a:tc>
                <a:tc>
                  <a:txBody>
                    <a:bodyPr/>
                    <a:lstStyle/>
                    <a:p>
                      <a:r>
                        <a:rPr lang="en-US" sz="1400" dirty="0" smtClean="0">
                          <a:solidFill>
                            <a:srgbClr val="FF0000"/>
                          </a:solidFill>
                        </a:rPr>
                        <a:t>Not applicable</a:t>
                      </a:r>
                      <a:endParaRPr lang="en-US" sz="1400" dirty="0">
                        <a:solidFill>
                          <a:srgbClr val="FF0000"/>
                        </a:solidFill>
                      </a:endParaRPr>
                    </a:p>
                  </a:txBody>
                  <a:tcPr/>
                </a:tc>
              </a:tr>
              <a:tr h="370840">
                <a:tc>
                  <a:txBody>
                    <a:bodyPr/>
                    <a:lstStyle/>
                    <a:p>
                      <a:r>
                        <a:rPr lang="en-US" sz="1400" dirty="0" err="1" smtClean="0"/>
                        <a:t>LTxt</a:t>
                      </a:r>
                      <a:endParaRPr lang="en-US" sz="1400" dirty="0"/>
                    </a:p>
                  </a:txBody>
                  <a:tcPr/>
                </a:tc>
                <a:tc>
                  <a:txBody>
                    <a:bodyPr/>
                    <a:lstStyle/>
                    <a:p>
                      <a:r>
                        <a:rPr lang="en-US" sz="1400" dirty="0" smtClean="0"/>
                        <a:t>n </a:t>
                      </a:r>
                      <a:r>
                        <a:rPr lang="en-US" sz="1400" dirty="0" smtClean="0"/>
                        <a:t>_ </a:t>
                      </a:r>
                      <a:r>
                        <a:rPr lang="en-US" sz="1400" dirty="0" smtClean="0"/>
                        <a:t>(default)</a:t>
                      </a:r>
                    </a:p>
                    <a:p>
                      <a:r>
                        <a:rPr lang="en-US" sz="1400" dirty="0" smtClean="0"/>
                        <a:t># #</a:t>
                      </a:r>
                      <a:endParaRPr lang="en-US" sz="1400" dirty="0"/>
                    </a:p>
                  </a:txBody>
                  <a:tcPr/>
                </a:tc>
                <a:tc>
                  <a:txBody>
                    <a:bodyPr/>
                    <a:lstStyle/>
                    <a:p>
                      <a:r>
                        <a:rPr lang="en-US" sz="1400" dirty="0" smtClean="0"/>
                        <a:t>Not applicable (musical scores)</a:t>
                      </a:r>
                    </a:p>
                    <a:p>
                      <a:r>
                        <a:rPr lang="en-US" sz="1400" dirty="0" smtClean="0"/>
                        <a:t>Musical recordings</a:t>
                      </a:r>
                      <a:endParaRPr lang="en-US" sz="1400" dirty="0"/>
                    </a:p>
                  </a:txBody>
                  <a:tcPr/>
                </a:tc>
              </a:tr>
              <a:tr h="370840">
                <a:tc>
                  <a:txBody>
                    <a:bodyPr/>
                    <a:lstStyle/>
                    <a:p>
                      <a:r>
                        <a:rPr lang="en-US" sz="1400" dirty="0" err="1" smtClean="0"/>
                        <a:t>AccM</a:t>
                      </a:r>
                      <a:endParaRPr lang="en-US" sz="1400" dirty="0"/>
                    </a:p>
                  </a:txBody>
                  <a:tcPr/>
                </a:tc>
                <a:tc>
                  <a:txBody>
                    <a:bodyPr/>
                    <a:lstStyle/>
                    <a:p>
                      <a:r>
                        <a:rPr lang="en-US" sz="1400" dirty="0" smtClean="0"/>
                        <a:t>(blank)</a:t>
                      </a:r>
                      <a:endParaRPr lang="en-US" sz="1400" dirty="0"/>
                    </a:p>
                  </a:txBody>
                  <a:tcPr/>
                </a:tc>
                <a:tc>
                  <a:txBody>
                    <a:bodyPr/>
                    <a:lstStyle/>
                    <a:p>
                      <a:r>
                        <a:rPr lang="en-US" sz="1400" dirty="0" smtClean="0"/>
                        <a:t>No accompanying matter</a:t>
                      </a:r>
                      <a:endParaRPr lang="en-US" sz="1400" dirty="0"/>
                    </a:p>
                  </a:txBody>
                  <a:tcPr/>
                </a:tc>
              </a:tr>
            </a:tbl>
          </a:graphicData>
        </a:graphic>
      </p:graphicFrame>
    </p:spTree>
    <p:extLst>
      <p:ext uri="{BB962C8B-B14F-4D97-AF65-F5344CB8AC3E}">
        <p14:creationId xmlns:p14="http://schemas.microsoft.com/office/powerpoint/2010/main" val="4148173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511 – Participant or Performer (Cast)</a:t>
            </a:r>
            <a:endParaRPr lang="en-US" dirty="0"/>
          </a:p>
        </p:txBody>
      </p:sp>
      <p:sp>
        <p:nvSpPr>
          <p:cNvPr id="3" name="Content Placeholder 2"/>
          <p:cNvSpPr>
            <a:spLocks noGrp="1"/>
          </p:cNvSpPr>
          <p:nvPr>
            <p:ph sz="quarter" idx="1"/>
          </p:nvPr>
        </p:nvSpPr>
        <p:spPr>
          <a:xfrm>
            <a:off x="152400" y="1527048"/>
            <a:ext cx="8839200" cy="4873752"/>
          </a:xfrm>
        </p:spPr>
        <p:txBody>
          <a:bodyPr>
            <a:normAutofit/>
          </a:bodyPr>
          <a:lstStyle/>
          <a:p>
            <a:r>
              <a:rPr lang="en-US" sz="2400" dirty="0" smtClean="0"/>
              <a:t>7.23 – Performer, Narrator, and/or Presenter</a:t>
            </a:r>
          </a:p>
          <a:p>
            <a:pPr lvl="1"/>
            <a:r>
              <a:rPr lang="en-US" sz="2000" dirty="0" smtClean="0"/>
              <a:t>7.23.1.2 – Sources of Information</a:t>
            </a:r>
          </a:p>
          <a:p>
            <a:pPr lvl="2"/>
            <a:r>
              <a:rPr lang="en-US" sz="1800" dirty="0" smtClean="0"/>
              <a:t>“Take information . . . from any source.”</a:t>
            </a:r>
          </a:p>
          <a:p>
            <a:pPr lvl="1"/>
            <a:r>
              <a:rPr lang="en-US" sz="2000" dirty="0" smtClean="0"/>
              <a:t>7.23.1.3 – Recording Performers, Narrators, and/or Presenters</a:t>
            </a:r>
          </a:p>
          <a:p>
            <a:pPr lvl="2"/>
            <a:r>
              <a:rPr lang="en-US" sz="1800" dirty="0" smtClean="0"/>
              <a:t>“Record the names of performers, narrators, and/or presenters, </a:t>
            </a:r>
            <a:r>
              <a:rPr lang="en-US" sz="1800" dirty="0"/>
              <a:t>i</a:t>
            </a:r>
            <a:r>
              <a:rPr lang="en-US" sz="1800" dirty="0" smtClean="0"/>
              <a:t>f they are considered to be important.  For performers of music, indicate the medium in which each performs.”</a:t>
            </a:r>
          </a:p>
          <a:p>
            <a:pPr lvl="3"/>
            <a:r>
              <a:rPr lang="en-US" sz="1600" dirty="0" smtClean="0">
                <a:solidFill>
                  <a:srgbClr val="FF0000"/>
                </a:solidFill>
              </a:rPr>
              <a:t>511 ;0_; $a Backing by Coral Reefer Band.</a:t>
            </a:r>
          </a:p>
          <a:p>
            <a:pPr lvl="3"/>
            <a:r>
              <a:rPr lang="en-US" sz="1600" dirty="0">
                <a:solidFill>
                  <a:srgbClr val="FF0000"/>
                </a:solidFill>
              </a:rPr>
              <a:t>511 </a:t>
            </a:r>
            <a:r>
              <a:rPr lang="en-US" sz="1600" dirty="0" smtClean="0">
                <a:solidFill>
                  <a:srgbClr val="FF0000"/>
                </a:solidFill>
              </a:rPr>
              <a:t>;0_; $a Piano: Joshua Rifkin.</a:t>
            </a:r>
          </a:p>
          <a:p>
            <a:pPr lvl="3"/>
            <a:r>
              <a:rPr lang="en-US" sz="1600" dirty="0" smtClean="0">
                <a:solidFill>
                  <a:srgbClr val="FF0000"/>
                </a:solidFill>
              </a:rPr>
              <a:t>511 ;0_; $a Budapest String Quartet (J. </a:t>
            </a:r>
            <a:r>
              <a:rPr lang="en-US" sz="1600" dirty="0" err="1" smtClean="0">
                <a:solidFill>
                  <a:srgbClr val="FF0000"/>
                </a:solidFill>
              </a:rPr>
              <a:t>Roisman</a:t>
            </a:r>
            <a:r>
              <a:rPr lang="en-US" sz="1600" dirty="0" smtClean="0">
                <a:solidFill>
                  <a:srgbClr val="FF0000"/>
                </a:solidFill>
              </a:rPr>
              <a:t> and A. Schneider, violins;</a:t>
            </a:r>
            <a:br>
              <a:rPr lang="en-US" sz="1600" dirty="0" smtClean="0">
                <a:solidFill>
                  <a:srgbClr val="FF0000"/>
                </a:solidFill>
              </a:rPr>
            </a:br>
            <a:r>
              <a:rPr lang="en-US" sz="1600" dirty="0" smtClean="0">
                <a:solidFill>
                  <a:srgbClr val="FF0000"/>
                </a:solidFill>
              </a:rPr>
              <a:t>		B. </a:t>
            </a:r>
            <a:r>
              <a:rPr lang="en-US" sz="1600" dirty="0" err="1" smtClean="0">
                <a:solidFill>
                  <a:srgbClr val="FF0000"/>
                </a:solidFill>
              </a:rPr>
              <a:t>Kroyt</a:t>
            </a:r>
            <a:r>
              <a:rPr lang="en-US" sz="1600" dirty="0" smtClean="0">
                <a:solidFill>
                  <a:srgbClr val="FF0000"/>
                </a:solidFill>
              </a:rPr>
              <a:t>, viola; M. Schneider, cello)</a:t>
            </a:r>
          </a:p>
          <a:p>
            <a:pPr lvl="3"/>
            <a:r>
              <a:rPr lang="en-US" sz="1600" dirty="0">
                <a:solidFill>
                  <a:srgbClr val="FF0000"/>
                </a:solidFill>
              </a:rPr>
              <a:t>511 </a:t>
            </a:r>
            <a:r>
              <a:rPr lang="en-US" sz="1600" dirty="0" smtClean="0">
                <a:solidFill>
                  <a:srgbClr val="FF0000"/>
                </a:solidFill>
              </a:rPr>
              <a:t>;0_; $a Presenter: Jackie Glanville.</a:t>
            </a:r>
          </a:p>
          <a:p>
            <a:pPr lvl="3"/>
            <a:r>
              <a:rPr lang="en-US" sz="1600" dirty="0" smtClean="0">
                <a:solidFill>
                  <a:srgbClr val="FF0000"/>
                </a:solidFill>
              </a:rPr>
              <a:t>511 ;1_; $a [Cast:] Laurence Harvey, Mia Farrow, Lionel Stander, Harry Andrews.</a:t>
            </a:r>
          </a:p>
          <a:p>
            <a:pPr lvl="3"/>
            <a:r>
              <a:rPr lang="en-US" sz="1600" dirty="0" smtClean="0">
                <a:solidFill>
                  <a:srgbClr val="FF0000"/>
                </a:solidFill>
              </a:rPr>
              <a:t>511 ;1_; $a [Cast:] Gilles </a:t>
            </a:r>
            <a:r>
              <a:rPr lang="en-US" sz="1600" dirty="0" err="1" smtClean="0">
                <a:solidFill>
                  <a:srgbClr val="FF0000"/>
                </a:solidFill>
              </a:rPr>
              <a:t>Behat</a:t>
            </a:r>
            <a:r>
              <a:rPr lang="en-US" sz="1600" dirty="0" smtClean="0">
                <a:solidFill>
                  <a:srgbClr val="FF0000"/>
                </a:solidFill>
              </a:rPr>
              <a:t> (Charles IV), Jean </a:t>
            </a:r>
            <a:r>
              <a:rPr lang="en-US" sz="1600" dirty="0" err="1" smtClean="0">
                <a:solidFill>
                  <a:srgbClr val="FF0000"/>
                </a:solidFill>
              </a:rPr>
              <a:t>Deschamps</a:t>
            </a:r>
            <a:r>
              <a:rPr lang="en-US" sz="1600" dirty="0" smtClean="0">
                <a:solidFill>
                  <a:srgbClr val="FF0000"/>
                </a:solidFill>
              </a:rPr>
              <a:t> (Charles de Valois),</a:t>
            </a:r>
            <a:br>
              <a:rPr lang="en-US" sz="1600" dirty="0" smtClean="0">
                <a:solidFill>
                  <a:srgbClr val="FF0000"/>
                </a:solidFill>
              </a:rPr>
            </a:br>
            <a:r>
              <a:rPr lang="en-US" sz="1600" dirty="0" smtClean="0">
                <a:solidFill>
                  <a:srgbClr val="FF0000"/>
                </a:solidFill>
              </a:rPr>
              <a:t>		Hélène </a:t>
            </a:r>
            <a:r>
              <a:rPr lang="en-US" sz="1600" dirty="0" err="1" smtClean="0">
                <a:solidFill>
                  <a:srgbClr val="FF0000"/>
                </a:solidFill>
              </a:rPr>
              <a:t>Duc</a:t>
            </a:r>
            <a:r>
              <a:rPr lang="en-US" sz="1600" dirty="0" smtClean="0">
                <a:solidFill>
                  <a:srgbClr val="FF0000"/>
                </a:solidFill>
              </a:rPr>
              <a:t> (</a:t>
            </a:r>
            <a:r>
              <a:rPr lang="en-US" sz="1600" dirty="0" err="1" smtClean="0">
                <a:solidFill>
                  <a:srgbClr val="FF0000"/>
                </a:solidFill>
              </a:rPr>
              <a:t>Mahaut</a:t>
            </a:r>
            <a:r>
              <a:rPr lang="en-US" sz="1600" dirty="0" smtClean="0">
                <a:solidFill>
                  <a:srgbClr val="FF0000"/>
                </a:solidFill>
              </a:rPr>
              <a:t> </a:t>
            </a:r>
            <a:r>
              <a:rPr lang="en-US" sz="1600" dirty="0" err="1" smtClean="0">
                <a:solidFill>
                  <a:srgbClr val="FF0000"/>
                </a:solidFill>
              </a:rPr>
              <a:t>d’Artois</a:t>
            </a:r>
            <a:r>
              <a:rPr lang="en-US" sz="1600" dirty="0" smtClean="0">
                <a:solidFill>
                  <a:srgbClr val="FF0000"/>
                </a:solidFill>
              </a:rPr>
              <a:t>)</a:t>
            </a:r>
            <a:endParaRPr lang="en-US" sz="1600" dirty="0">
              <a:solidFill>
                <a:srgbClr val="FF0000"/>
              </a:solidFill>
            </a:endParaRPr>
          </a:p>
        </p:txBody>
      </p:sp>
    </p:spTree>
    <p:extLst>
      <p:ext uri="{BB962C8B-B14F-4D97-AF65-F5344CB8AC3E}">
        <p14:creationId xmlns:p14="http://schemas.microsoft.com/office/powerpoint/2010/main" val="3608493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518 – Date/Time and Place of an Event</a:t>
            </a:r>
            <a:endParaRPr lang="en-US" dirty="0"/>
          </a:p>
        </p:txBody>
      </p:sp>
      <p:sp>
        <p:nvSpPr>
          <p:cNvPr id="3" name="Content Placeholder 2"/>
          <p:cNvSpPr>
            <a:spLocks noGrp="1"/>
          </p:cNvSpPr>
          <p:nvPr>
            <p:ph sz="quarter" idx="1"/>
          </p:nvPr>
        </p:nvSpPr>
        <p:spPr>
          <a:xfrm>
            <a:off x="152400" y="1527048"/>
            <a:ext cx="8839200" cy="4873752"/>
          </a:xfrm>
        </p:spPr>
        <p:txBody>
          <a:bodyPr>
            <a:normAutofit/>
          </a:bodyPr>
          <a:lstStyle/>
          <a:p>
            <a:r>
              <a:rPr lang="en-US" sz="2400" dirty="0" smtClean="0"/>
              <a:t>7.11 – Place and Date of Capture</a:t>
            </a:r>
          </a:p>
          <a:p>
            <a:pPr lvl="1"/>
            <a:r>
              <a:rPr lang="en-US" sz="2000" dirty="0" smtClean="0"/>
              <a:t>7.11.1.1 – Scope</a:t>
            </a:r>
          </a:p>
          <a:p>
            <a:pPr lvl="2"/>
            <a:r>
              <a:rPr lang="en-US" sz="1800" dirty="0" smtClean="0"/>
              <a:t>“</a:t>
            </a:r>
            <a:r>
              <a:rPr lang="en-US" sz="1800" b="1" i="1" dirty="0" smtClean="0"/>
              <a:t>Place and date of capture</a:t>
            </a:r>
            <a:r>
              <a:rPr lang="en-US" sz="1800" dirty="0" smtClean="0"/>
              <a:t> are the place and date associated with the capture (i.e., recording, filming, etc.) of the content of a resource.”</a:t>
            </a:r>
          </a:p>
          <a:p>
            <a:pPr lvl="1"/>
            <a:r>
              <a:rPr lang="en-US" sz="2000" dirty="0" smtClean="0"/>
              <a:t>7.11.2.3 – Recording Place of Capture</a:t>
            </a:r>
          </a:p>
          <a:p>
            <a:pPr lvl="2"/>
            <a:r>
              <a:rPr lang="en-US" sz="1800" dirty="0" smtClean="0"/>
              <a:t>“Record the place of capture, naming the specific studio, concert hall, etc., if applicable, in addition to the name of the city, etc.</a:t>
            </a:r>
          </a:p>
          <a:p>
            <a:pPr lvl="3"/>
            <a:r>
              <a:rPr lang="en-US" sz="1600" dirty="0" smtClean="0">
                <a:solidFill>
                  <a:srgbClr val="FF0000"/>
                </a:solidFill>
              </a:rPr>
              <a:t>518 ;__; $a Paradise Studios, Sydney</a:t>
            </a:r>
          </a:p>
          <a:p>
            <a:pPr lvl="3"/>
            <a:r>
              <a:rPr lang="en-US" sz="1600" dirty="0" smtClean="0">
                <a:solidFill>
                  <a:srgbClr val="FF0000"/>
                </a:solidFill>
              </a:rPr>
              <a:t>518 ;__; $a Coolidge Auditorium, Library of Congress, Washington, D.C.</a:t>
            </a:r>
          </a:p>
          <a:p>
            <a:pPr lvl="1"/>
            <a:r>
              <a:rPr lang="en-US" sz="2000" dirty="0" smtClean="0"/>
              <a:t>7.11.3.3 – Recording Date of Capture</a:t>
            </a:r>
          </a:p>
          <a:p>
            <a:pPr lvl="2"/>
            <a:r>
              <a:rPr lang="en-US" sz="1800" dirty="0" smtClean="0"/>
              <a:t>“Record the date of capture, giving the year, month, day, and time, as applicable.“</a:t>
            </a:r>
          </a:p>
          <a:p>
            <a:pPr lvl="3"/>
            <a:r>
              <a:rPr lang="en-US" sz="1600" dirty="0" smtClean="0">
                <a:solidFill>
                  <a:srgbClr val="FF0000"/>
                </a:solidFill>
              </a:rPr>
              <a:t>518 ;__; $a 1997 April 22-23</a:t>
            </a:r>
          </a:p>
          <a:p>
            <a:pPr lvl="3"/>
            <a:r>
              <a:rPr lang="en-US" sz="1600" dirty="0" smtClean="0">
                <a:solidFill>
                  <a:srgbClr val="FF0000"/>
                </a:solidFill>
              </a:rPr>
              <a:t>518 ;__; $a 2002 September 13</a:t>
            </a:r>
            <a:endParaRPr lang="en-US" sz="1600" dirty="0">
              <a:solidFill>
                <a:srgbClr val="FF0000"/>
              </a:solidFill>
            </a:endParaRPr>
          </a:p>
        </p:txBody>
      </p:sp>
    </p:spTree>
    <p:extLst>
      <p:ext uri="{BB962C8B-B14F-4D97-AF65-F5344CB8AC3E}">
        <p14:creationId xmlns:p14="http://schemas.microsoft.com/office/powerpoint/2010/main" val="505729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508 – Creation/Production Credits</a:t>
            </a:r>
            <a:endParaRPr lang="en-US" dirty="0"/>
          </a:p>
        </p:txBody>
      </p:sp>
      <p:sp>
        <p:nvSpPr>
          <p:cNvPr id="3" name="Content Placeholder 2"/>
          <p:cNvSpPr>
            <a:spLocks noGrp="1"/>
          </p:cNvSpPr>
          <p:nvPr>
            <p:ph sz="quarter" idx="1"/>
          </p:nvPr>
        </p:nvSpPr>
        <p:spPr>
          <a:xfrm>
            <a:off x="152400" y="1527048"/>
            <a:ext cx="8839200" cy="4873752"/>
          </a:xfrm>
        </p:spPr>
        <p:txBody>
          <a:bodyPr>
            <a:normAutofit/>
          </a:bodyPr>
          <a:lstStyle/>
          <a:p>
            <a:r>
              <a:rPr lang="en-US" sz="2400" dirty="0" smtClean="0"/>
              <a:t>7.24 – Artistic and/or Technical Credit</a:t>
            </a:r>
          </a:p>
          <a:p>
            <a:pPr lvl="1"/>
            <a:r>
              <a:rPr lang="en-US" sz="2000" dirty="0" smtClean="0"/>
              <a:t>7.24.1.2 – Sources of information</a:t>
            </a:r>
          </a:p>
          <a:p>
            <a:pPr lvl="2"/>
            <a:r>
              <a:rPr lang="en-US" sz="1800" dirty="0" smtClean="0"/>
              <a:t>“Take information . . . from any source.”</a:t>
            </a:r>
          </a:p>
          <a:p>
            <a:pPr lvl="1"/>
            <a:r>
              <a:rPr lang="en-US" sz="2000" dirty="0" smtClean="0"/>
              <a:t>7.24.1.3 – Recording Artistic and/or Technical Credit</a:t>
            </a:r>
          </a:p>
          <a:p>
            <a:pPr lvl="2"/>
            <a:r>
              <a:rPr lang="en-US" sz="1800" dirty="0" smtClean="0"/>
              <a:t>“Record the names of persons, families, or corporate bodies who have contributed to the artistic and/or technical production of a motion picture or video recording other than as performers, narrators, or presenters.  Do not include the names of assistants, associates, etc., or any other persons making only a minor contribution.  Preface each name or group of names with a statement of function.”</a:t>
            </a:r>
          </a:p>
          <a:p>
            <a:pPr lvl="3"/>
            <a:r>
              <a:rPr lang="en-US" sz="1600" dirty="0" smtClean="0">
                <a:solidFill>
                  <a:srgbClr val="FF0000"/>
                </a:solidFill>
              </a:rPr>
              <a:t>508;__; </a:t>
            </a:r>
            <a:r>
              <a:rPr lang="en-US" sz="1600" dirty="0" smtClean="0">
                <a:solidFill>
                  <a:srgbClr val="FF0000"/>
                </a:solidFill>
              </a:rPr>
              <a:t>$a Screenplay, Harold Pinter ; music, John </a:t>
            </a:r>
            <a:r>
              <a:rPr lang="en-US" sz="1600" dirty="0" err="1" smtClean="0">
                <a:solidFill>
                  <a:srgbClr val="FF0000"/>
                </a:solidFill>
              </a:rPr>
              <a:t>Dankworth</a:t>
            </a:r>
            <a:r>
              <a:rPr lang="en-US" sz="1600" dirty="0" smtClean="0">
                <a:solidFill>
                  <a:srgbClr val="FF0000"/>
                </a:solidFill>
              </a:rPr>
              <a:t> ;</a:t>
            </a:r>
            <a:br>
              <a:rPr lang="en-US" sz="1600" dirty="0" smtClean="0">
                <a:solidFill>
                  <a:srgbClr val="FF0000"/>
                </a:solidFill>
              </a:rPr>
            </a:br>
            <a:r>
              <a:rPr lang="en-US" sz="1600" dirty="0" smtClean="0">
                <a:solidFill>
                  <a:srgbClr val="FF0000"/>
                </a:solidFill>
              </a:rPr>
              <a:t>		 camera, Gerry Fisher ; editor, Reginald Beck.</a:t>
            </a:r>
          </a:p>
          <a:p>
            <a:pPr lvl="3"/>
            <a:r>
              <a:rPr lang="en-US" sz="1600" dirty="0" smtClean="0">
                <a:solidFill>
                  <a:srgbClr val="FF0000"/>
                </a:solidFill>
              </a:rPr>
              <a:t>508;__; </a:t>
            </a:r>
            <a:r>
              <a:rPr lang="en-US" sz="1600" dirty="0" smtClean="0">
                <a:solidFill>
                  <a:srgbClr val="FF0000"/>
                </a:solidFill>
              </a:rPr>
              <a:t>$a Script, John Taylor ; calligraphy and design, Alan Haigh ;</a:t>
            </a:r>
            <a:br>
              <a:rPr lang="en-US" sz="1600" dirty="0" smtClean="0">
                <a:solidFill>
                  <a:srgbClr val="FF0000"/>
                </a:solidFill>
              </a:rPr>
            </a:br>
            <a:r>
              <a:rPr lang="en-US" sz="1600" dirty="0" smtClean="0">
                <a:solidFill>
                  <a:srgbClr val="FF0000"/>
                </a:solidFill>
              </a:rPr>
              <a:t>		 commentator, Derek G. </a:t>
            </a:r>
            <a:r>
              <a:rPr lang="en-US" sz="1600" dirty="0" err="1" smtClean="0">
                <a:solidFill>
                  <a:srgbClr val="FF0000"/>
                </a:solidFill>
              </a:rPr>
              <a:t>Holroyde</a:t>
            </a:r>
            <a:endParaRPr lang="en-US" sz="1600" dirty="0">
              <a:solidFill>
                <a:srgbClr val="FF0000"/>
              </a:solidFill>
            </a:endParaRPr>
          </a:p>
        </p:txBody>
      </p:sp>
    </p:spTree>
    <p:extLst>
      <p:ext uri="{BB962C8B-B14F-4D97-AF65-F5344CB8AC3E}">
        <p14:creationId xmlns:p14="http://schemas.microsoft.com/office/powerpoint/2010/main" val="2366878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500 – Aspect Ratio</a:t>
            </a:r>
            <a:endParaRPr lang="en-US" dirty="0"/>
          </a:p>
        </p:txBody>
      </p:sp>
      <p:sp>
        <p:nvSpPr>
          <p:cNvPr id="3" name="Content Placeholder 2"/>
          <p:cNvSpPr>
            <a:spLocks noGrp="1"/>
          </p:cNvSpPr>
          <p:nvPr>
            <p:ph sz="quarter" idx="1"/>
          </p:nvPr>
        </p:nvSpPr>
        <p:spPr>
          <a:xfrm>
            <a:off x="152400" y="1527048"/>
            <a:ext cx="8839200" cy="4572000"/>
          </a:xfrm>
        </p:spPr>
        <p:txBody>
          <a:bodyPr>
            <a:normAutofit/>
          </a:bodyPr>
          <a:lstStyle/>
          <a:p>
            <a:r>
              <a:rPr lang="en-US" sz="2400" dirty="0" smtClean="0"/>
              <a:t>7.19 – Aspect Ratio</a:t>
            </a:r>
          </a:p>
          <a:p>
            <a:pPr lvl="1"/>
            <a:r>
              <a:rPr lang="en-US" sz="2000" dirty="0" smtClean="0"/>
              <a:t>7.19.1.1 – Scope</a:t>
            </a:r>
          </a:p>
          <a:p>
            <a:pPr lvl="2"/>
            <a:r>
              <a:rPr lang="en-US" sz="1800" dirty="0" smtClean="0"/>
              <a:t>“</a:t>
            </a:r>
            <a:r>
              <a:rPr lang="en-US" sz="1800" b="1" i="1" dirty="0" smtClean="0"/>
              <a:t>Aspect ratio</a:t>
            </a:r>
            <a:r>
              <a:rPr lang="en-US" sz="1800" dirty="0" smtClean="0"/>
              <a:t> is the ratio of the width to the height of a moving image.”</a:t>
            </a:r>
          </a:p>
          <a:p>
            <a:pPr lvl="1"/>
            <a:r>
              <a:rPr lang="en-US" sz="2000" dirty="0" smtClean="0"/>
              <a:t>7.19.1.3 – Recording Aspect Ratio</a:t>
            </a:r>
          </a:p>
          <a:p>
            <a:pPr lvl="2"/>
            <a:r>
              <a:rPr lang="en-US" sz="1800" dirty="0" smtClean="0"/>
              <a:t>Use one or more terms from the list below:</a:t>
            </a:r>
          </a:p>
          <a:p>
            <a:pPr lvl="3"/>
            <a:r>
              <a:rPr lang="en-US" sz="1600" dirty="0" smtClean="0">
                <a:solidFill>
                  <a:srgbClr val="FF0000"/>
                </a:solidFill>
              </a:rPr>
              <a:t>full screen </a:t>
            </a:r>
            <a:r>
              <a:rPr lang="en-US" sz="1600" dirty="0" smtClean="0"/>
              <a:t>[ratios of less than 1.5:1]</a:t>
            </a:r>
          </a:p>
          <a:p>
            <a:pPr lvl="3"/>
            <a:r>
              <a:rPr lang="en-US" sz="1600" dirty="0" smtClean="0">
                <a:solidFill>
                  <a:srgbClr val="FF0000"/>
                </a:solidFill>
              </a:rPr>
              <a:t>wide screen </a:t>
            </a:r>
            <a:r>
              <a:rPr lang="en-US" sz="1600" dirty="0" smtClean="0"/>
              <a:t>[ratios of 1.5:1 or greater]</a:t>
            </a:r>
          </a:p>
          <a:p>
            <a:pPr lvl="3"/>
            <a:r>
              <a:rPr lang="en-US" sz="1600" dirty="0" smtClean="0">
                <a:solidFill>
                  <a:srgbClr val="FF0000"/>
                </a:solidFill>
              </a:rPr>
              <a:t>mixed</a:t>
            </a:r>
            <a:r>
              <a:rPr lang="en-US" sz="1600" dirty="0" smtClean="0"/>
              <a:t> [multiple aspect ratios within the same work]</a:t>
            </a:r>
          </a:p>
          <a:p>
            <a:pPr lvl="2"/>
            <a:r>
              <a:rPr lang="en-US" sz="1800" dirty="0" smtClean="0"/>
              <a:t>Record the numerical ratio in standard format with a denominator of 1</a:t>
            </a:r>
          </a:p>
          <a:p>
            <a:pPr lvl="3"/>
            <a:r>
              <a:rPr lang="en-US" sz="1600" dirty="0" smtClean="0">
                <a:solidFill>
                  <a:srgbClr val="FF0000"/>
                </a:solidFill>
              </a:rPr>
              <a:t>500;__; </a:t>
            </a:r>
            <a:r>
              <a:rPr lang="en-US" sz="1600" dirty="0">
                <a:solidFill>
                  <a:srgbClr val="FF0000"/>
                </a:solidFill>
              </a:rPr>
              <a:t>$</a:t>
            </a:r>
            <a:r>
              <a:rPr lang="en-US" sz="1600" dirty="0" smtClean="0">
                <a:solidFill>
                  <a:srgbClr val="FF0000"/>
                </a:solidFill>
              </a:rPr>
              <a:t>a Wide screen (2.35:1)</a:t>
            </a:r>
          </a:p>
          <a:p>
            <a:pPr lvl="3"/>
            <a:r>
              <a:rPr lang="en-US" sz="1600" dirty="0" smtClean="0">
                <a:solidFill>
                  <a:srgbClr val="FF0000"/>
                </a:solidFill>
              </a:rPr>
              <a:t>500;__; </a:t>
            </a:r>
            <a:r>
              <a:rPr lang="en-US" sz="1600" dirty="0">
                <a:solidFill>
                  <a:srgbClr val="FF0000"/>
                </a:solidFill>
              </a:rPr>
              <a:t>$</a:t>
            </a:r>
            <a:r>
              <a:rPr lang="en-US" sz="1600" dirty="0" smtClean="0">
                <a:solidFill>
                  <a:srgbClr val="FF0000"/>
                </a:solidFill>
              </a:rPr>
              <a:t>a Full screen (1.33:1)</a:t>
            </a:r>
          </a:p>
          <a:p>
            <a:pPr lvl="3"/>
            <a:r>
              <a:rPr lang="en-US" sz="1600" dirty="0" smtClean="0">
                <a:solidFill>
                  <a:srgbClr val="FF0000"/>
                </a:solidFill>
              </a:rPr>
              <a:t>500;__; </a:t>
            </a:r>
            <a:r>
              <a:rPr lang="en-US" sz="1600" dirty="0">
                <a:solidFill>
                  <a:srgbClr val="FF0000"/>
                </a:solidFill>
              </a:rPr>
              <a:t>$</a:t>
            </a:r>
            <a:r>
              <a:rPr lang="en-US" sz="1600" dirty="0" smtClean="0">
                <a:solidFill>
                  <a:srgbClr val="FF0000"/>
                </a:solidFill>
              </a:rPr>
              <a:t>a Wide screen (1.85:1); full screen (1.33:1)</a:t>
            </a:r>
            <a:endParaRPr lang="en-US" sz="1600" dirty="0">
              <a:solidFill>
                <a:srgbClr val="FF0000"/>
              </a:solidFill>
            </a:endParaRPr>
          </a:p>
        </p:txBody>
      </p:sp>
    </p:spTree>
    <p:extLst>
      <p:ext uri="{BB962C8B-B14F-4D97-AF65-F5344CB8AC3E}">
        <p14:creationId xmlns:p14="http://schemas.microsoft.com/office/powerpoint/2010/main" val="4500331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521 – Target Audience</a:t>
            </a:r>
            <a:endParaRPr lang="en-US" dirty="0"/>
          </a:p>
        </p:txBody>
      </p:sp>
      <p:sp>
        <p:nvSpPr>
          <p:cNvPr id="3" name="Content Placeholder 2"/>
          <p:cNvSpPr>
            <a:spLocks noGrp="1"/>
          </p:cNvSpPr>
          <p:nvPr>
            <p:ph sz="quarter" idx="1"/>
          </p:nvPr>
        </p:nvSpPr>
        <p:spPr>
          <a:xfrm>
            <a:off x="152400" y="1527048"/>
            <a:ext cx="8839200" cy="4572000"/>
          </a:xfrm>
        </p:spPr>
        <p:txBody>
          <a:bodyPr/>
          <a:lstStyle/>
          <a:p>
            <a:r>
              <a:rPr lang="en-US" dirty="0" smtClean="0"/>
              <a:t>7.7 – Intended Audience</a:t>
            </a:r>
          </a:p>
          <a:p>
            <a:pPr lvl="1"/>
            <a:r>
              <a:rPr lang="en-US" dirty="0" smtClean="0"/>
              <a:t>7.7.1.1 – Scope</a:t>
            </a:r>
          </a:p>
          <a:p>
            <a:pPr lvl="2"/>
            <a:r>
              <a:rPr lang="en-US" dirty="0" smtClean="0"/>
              <a:t>“</a:t>
            </a:r>
            <a:r>
              <a:rPr lang="en-US" b="1" i="1" dirty="0" smtClean="0"/>
              <a:t>Intended audience</a:t>
            </a:r>
            <a:r>
              <a:rPr lang="en-US" dirty="0" smtClean="0"/>
              <a:t> is the class of user for which the content of a resource is intended, or for whom the content is considered suitable, as defined by age group (e.g., children, young adults, adults), educational level (e.g., primary, secondary), type of disability, or other categorization.”</a:t>
            </a:r>
          </a:p>
          <a:p>
            <a:pPr lvl="3"/>
            <a:r>
              <a:rPr lang="en-US" sz="1800" dirty="0" smtClean="0">
                <a:solidFill>
                  <a:srgbClr val="FF0000"/>
                </a:solidFill>
              </a:rPr>
              <a:t>521;__; </a:t>
            </a:r>
            <a:r>
              <a:rPr lang="en-US" sz="1800" dirty="0" smtClean="0">
                <a:solidFill>
                  <a:srgbClr val="FF0000"/>
                </a:solidFill>
              </a:rPr>
              <a:t>Recommended for mature audiences.</a:t>
            </a:r>
          </a:p>
          <a:p>
            <a:pPr lvl="3"/>
            <a:r>
              <a:rPr lang="en-US" sz="1800" dirty="0" smtClean="0">
                <a:solidFill>
                  <a:srgbClr val="FF0000"/>
                </a:solidFill>
              </a:rPr>
              <a:t>521;_</a:t>
            </a:r>
            <a:r>
              <a:rPr lang="en-US" sz="1800" dirty="0" smtClean="0">
                <a:solidFill>
                  <a:srgbClr val="FF0000"/>
                </a:solidFill>
              </a:rPr>
              <a:t>8; MPAA rating: PG-13.</a:t>
            </a:r>
            <a:endParaRPr lang="en-US" sz="1800" dirty="0">
              <a:solidFill>
                <a:srgbClr val="FF0000"/>
              </a:solidFill>
            </a:endParaRPr>
          </a:p>
        </p:txBody>
      </p:sp>
    </p:spTree>
    <p:extLst>
      <p:ext uri="{BB962C8B-B14F-4D97-AF65-F5344CB8AC3E}">
        <p14:creationId xmlns:p14="http://schemas.microsoft.com/office/powerpoint/2010/main" val="3520984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520 – Summary, etc.</a:t>
            </a:r>
            <a:endParaRPr lang="en-US" dirty="0"/>
          </a:p>
        </p:txBody>
      </p:sp>
      <p:sp>
        <p:nvSpPr>
          <p:cNvPr id="3" name="Content Placeholder 2"/>
          <p:cNvSpPr>
            <a:spLocks noGrp="1"/>
          </p:cNvSpPr>
          <p:nvPr>
            <p:ph sz="quarter" idx="1"/>
          </p:nvPr>
        </p:nvSpPr>
        <p:spPr>
          <a:xfrm>
            <a:off x="152400" y="1527048"/>
            <a:ext cx="8839200" cy="4873752"/>
          </a:xfrm>
        </p:spPr>
        <p:txBody>
          <a:bodyPr/>
          <a:lstStyle/>
          <a:p>
            <a:r>
              <a:rPr lang="en-US" dirty="0" smtClean="0"/>
              <a:t>7.2 – Nature of the Content</a:t>
            </a:r>
          </a:p>
          <a:p>
            <a:pPr lvl="1"/>
            <a:r>
              <a:rPr lang="en-US" dirty="0" smtClean="0">
                <a:solidFill>
                  <a:srgbClr val="FF0000"/>
                </a:solidFill>
              </a:rPr>
              <a:t>520;__; </a:t>
            </a:r>
            <a:r>
              <a:rPr lang="en-US" dirty="0" smtClean="0">
                <a:solidFill>
                  <a:srgbClr val="FF0000"/>
                </a:solidFill>
              </a:rPr>
              <a:t>$a Field recording of birdsong.</a:t>
            </a:r>
          </a:p>
          <a:p>
            <a:pPr lvl="1"/>
            <a:r>
              <a:rPr lang="en-US" dirty="0" smtClean="0">
                <a:solidFill>
                  <a:srgbClr val="FF0000"/>
                </a:solidFill>
              </a:rPr>
              <a:t>520;__; </a:t>
            </a:r>
            <a:r>
              <a:rPr lang="en-US" dirty="0" smtClean="0">
                <a:solidFill>
                  <a:srgbClr val="FF0000"/>
                </a:solidFill>
              </a:rPr>
              <a:t>$a Singspiel in two acts.</a:t>
            </a:r>
          </a:p>
          <a:p>
            <a:r>
              <a:rPr lang="en-US" dirty="0" smtClean="0"/>
              <a:t>7.10 – Summarization of the Content</a:t>
            </a:r>
          </a:p>
          <a:p>
            <a:pPr lvl="1"/>
            <a:r>
              <a:rPr lang="en-US" dirty="0" smtClean="0">
                <a:solidFill>
                  <a:srgbClr val="FF0000"/>
                </a:solidFill>
              </a:rPr>
              <a:t>520;__; </a:t>
            </a:r>
            <a:r>
              <a:rPr lang="en-US" dirty="0" smtClean="0">
                <a:solidFill>
                  <a:srgbClr val="FF0000"/>
                </a:solidFill>
              </a:rPr>
              <a:t>$a Episodes from the novels, Dune, Children of Dune, 		Dune messiah, read by the author and connected with 		new material.</a:t>
            </a:r>
          </a:p>
          <a:p>
            <a:pPr lvl="1"/>
            <a:r>
              <a:rPr lang="en-US" dirty="0" smtClean="0">
                <a:solidFill>
                  <a:srgbClr val="FF0000"/>
                </a:solidFill>
              </a:rPr>
              <a:t>520;__; </a:t>
            </a:r>
            <a:r>
              <a:rPr lang="en-US" dirty="0" smtClean="0">
                <a:solidFill>
                  <a:srgbClr val="FF0000"/>
                </a:solidFill>
              </a:rPr>
              <a:t>$a Uses the children’s tale of Goldilocks and the three 		bears in a program of Spanish language instruction.</a:t>
            </a:r>
          </a:p>
          <a:p>
            <a:r>
              <a:rPr lang="en-US" dirty="0" smtClean="0"/>
              <a:t>Subfield $c – Assigning source</a:t>
            </a:r>
          </a:p>
          <a:p>
            <a:pPr lvl="1"/>
            <a:r>
              <a:rPr lang="en-US" dirty="0" smtClean="0">
                <a:solidFill>
                  <a:srgbClr val="FF0000"/>
                </a:solidFill>
              </a:rPr>
              <a:t>520;__; </a:t>
            </a:r>
            <a:r>
              <a:rPr lang="en-US" dirty="0" smtClean="0">
                <a:solidFill>
                  <a:srgbClr val="FF0000"/>
                </a:solidFill>
              </a:rPr>
              <a:t>$a “Summary text …”-- $c Provided by publisher.</a:t>
            </a:r>
            <a:endParaRPr lang="en-US" dirty="0">
              <a:solidFill>
                <a:srgbClr val="FF0000"/>
              </a:solidFill>
            </a:endParaRPr>
          </a:p>
        </p:txBody>
      </p:sp>
    </p:spTree>
    <p:extLst>
      <p:ext uri="{BB962C8B-B14F-4D97-AF65-F5344CB8AC3E}">
        <p14:creationId xmlns:p14="http://schemas.microsoft.com/office/powerpoint/2010/main" val="2292702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505 – Formatted Contents</a:t>
            </a:r>
            <a:endParaRPr lang="en-US" dirty="0"/>
          </a:p>
        </p:txBody>
      </p:sp>
      <p:sp>
        <p:nvSpPr>
          <p:cNvPr id="3" name="Content Placeholder 2"/>
          <p:cNvSpPr>
            <a:spLocks noGrp="1"/>
          </p:cNvSpPr>
          <p:nvPr>
            <p:ph sz="quarter" idx="1"/>
          </p:nvPr>
        </p:nvSpPr>
        <p:spPr>
          <a:xfrm>
            <a:off x="152400" y="1527048"/>
            <a:ext cx="8839200" cy="4873752"/>
          </a:xfrm>
        </p:spPr>
        <p:txBody>
          <a:bodyPr/>
          <a:lstStyle/>
          <a:p>
            <a:r>
              <a:rPr lang="en-US" dirty="0" smtClean="0"/>
              <a:t>Basic Contents Note</a:t>
            </a:r>
          </a:p>
          <a:p>
            <a:pPr lvl="1"/>
            <a:r>
              <a:rPr lang="en-US" dirty="0" smtClean="0">
                <a:solidFill>
                  <a:srgbClr val="FF0000"/>
                </a:solidFill>
              </a:rPr>
              <a:t>505;0</a:t>
            </a:r>
            <a:r>
              <a:rPr lang="en-US" dirty="0" smtClean="0">
                <a:solidFill>
                  <a:srgbClr val="FF0000"/>
                </a:solidFill>
              </a:rPr>
              <a:t>_; $a The fourth millennium / Henry Brant (9:00) -- Music 		for brass quintet (14:00)</a:t>
            </a:r>
          </a:p>
          <a:p>
            <a:r>
              <a:rPr lang="en-US" dirty="0" smtClean="0"/>
              <a:t>Enhanced Contents Note</a:t>
            </a:r>
          </a:p>
          <a:p>
            <a:pPr lvl="1"/>
            <a:r>
              <a:rPr lang="en-US" dirty="0" smtClean="0">
                <a:solidFill>
                  <a:srgbClr val="FF0000"/>
                </a:solidFill>
              </a:rPr>
              <a:t>505;00</a:t>
            </a:r>
            <a:r>
              <a:rPr lang="en-US" dirty="0" smtClean="0">
                <a:solidFill>
                  <a:srgbClr val="FF0000"/>
                </a:solidFill>
              </a:rPr>
              <a:t>; $t Seven sides of a crystal $r (Peter </a:t>
            </a:r>
            <a:r>
              <a:rPr lang="en-US" dirty="0" err="1" smtClean="0">
                <a:solidFill>
                  <a:srgbClr val="FF0000"/>
                </a:solidFill>
              </a:rPr>
              <a:t>Takacs</a:t>
            </a:r>
            <a:r>
              <a:rPr lang="en-US" dirty="0" smtClean="0">
                <a:solidFill>
                  <a:srgbClr val="FF0000"/>
                </a:solidFill>
              </a:rPr>
              <a:t>, piano) $g 		(11:54) ; $t Beyond the wheel $r (Gregory Fulkerson, 		violin ; Oberlin Wind Ensemble ; Larry </a:t>
            </a:r>
            <a:r>
              <a:rPr lang="en-US" dirty="0" err="1" smtClean="0">
                <a:solidFill>
                  <a:srgbClr val="FF0000"/>
                </a:solidFill>
              </a:rPr>
              <a:t>Rachleff</a:t>
            </a:r>
            <a:r>
              <a:rPr lang="en-US" dirty="0" smtClean="0">
                <a:solidFill>
                  <a:srgbClr val="FF0000"/>
                </a:solidFill>
              </a:rPr>
              <a:t>, 			conductor) $g (9:28) / $r Edward J. Miller -- $t Snap! 		$r (Oberlin Contemporary Music Ensemble ; Larry 			</a:t>
            </a:r>
            <a:r>
              <a:rPr lang="en-US" dirty="0" err="1" smtClean="0">
                <a:solidFill>
                  <a:srgbClr val="FF0000"/>
                </a:solidFill>
              </a:rPr>
              <a:t>Rachleff</a:t>
            </a:r>
            <a:r>
              <a:rPr lang="en-US" dirty="0" smtClean="0">
                <a:solidFill>
                  <a:srgbClr val="FF0000"/>
                </a:solidFill>
              </a:rPr>
              <a:t>, conductor) $g (6:55) ; $t Blue like an orange 		$r (Oberlin Contemporary Music Ensemble ; </a:t>
            </a:r>
            <a:r>
              <a:rPr lang="en-US" dirty="0" err="1" smtClean="0">
                <a:solidFill>
                  <a:srgbClr val="FF0000"/>
                </a:solidFill>
              </a:rPr>
              <a:t>Rachleff</a:t>
            </a:r>
            <a:r>
              <a:rPr lang="en-US" dirty="0" smtClean="0">
                <a:solidFill>
                  <a:srgbClr val="FF0000"/>
                </a:solidFill>
              </a:rPr>
              <a:t>, 		conductor) $g (9:43) / $r Michael </a:t>
            </a:r>
            <a:r>
              <a:rPr lang="en-US" dirty="0" err="1" smtClean="0">
                <a:solidFill>
                  <a:srgbClr val="FF0000"/>
                </a:solidFill>
              </a:rPr>
              <a:t>Daughterty</a:t>
            </a: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3275917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500 – Other Notes</a:t>
            </a:r>
            <a:endParaRPr lang="en-US" dirty="0"/>
          </a:p>
        </p:txBody>
      </p:sp>
      <p:sp>
        <p:nvSpPr>
          <p:cNvPr id="3" name="Content Placeholder 2"/>
          <p:cNvSpPr>
            <a:spLocks noGrp="1"/>
          </p:cNvSpPr>
          <p:nvPr>
            <p:ph sz="quarter" idx="1"/>
          </p:nvPr>
        </p:nvSpPr>
        <p:spPr>
          <a:xfrm>
            <a:off x="152400" y="1527048"/>
            <a:ext cx="8839200" cy="4873752"/>
          </a:xfrm>
        </p:spPr>
        <p:txBody>
          <a:bodyPr>
            <a:normAutofit/>
          </a:bodyPr>
          <a:lstStyle/>
          <a:p>
            <a:r>
              <a:rPr lang="en-US" dirty="0"/>
              <a:t>Accompanying material</a:t>
            </a:r>
          </a:p>
          <a:p>
            <a:pPr lvl="1"/>
            <a:r>
              <a:rPr lang="en-US" dirty="0" smtClean="0">
                <a:solidFill>
                  <a:srgbClr val="FF0000"/>
                </a:solidFill>
              </a:rPr>
              <a:t>500;__; </a:t>
            </a:r>
            <a:r>
              <a:rPr lang="en-US" dirty="0">
                <a:solidFill>
                  <a:srgbClr val="FF0000"/>
                </a:solidFill>
              </a:rPr>
              <a:t>$a Program notes by Phillip Ramey on album</a:t>
            </a:r>
            <a:r>
              <a:rPr lang="en-US" dirty="0" smtClean="0">
                <a:solidFill>
                  <a:srgbClr val="FF0000"/>
                </a:solidFill>
              </a:rPr>
              <a:t>.</a:t>
            </a:r>
            <a:endParaRPr lang="en-US" dirty="0" smtClean="0"/>
          </a:p>
          <a:p>
            <a:r>
              <a:rPr lang="en-US" dirty="0" smtClean="0"/>
              <a:t>Related </a:t>
            </a:r>
            <a:r>
              <a:rPr lang="en-US" dirty="0"/>
              <a:t>works/expressions/manifestations</a:t>
            </a:r>
          </a:p>
          <a:p>
            <a:pPr lvl="1"/>
            <a:r>
              <a:rPr lang="en-US" dirty="0" smtClean="0">
                <a:solidFill>
                  <a:srgbClr val="FF0000"/>
                </a:solidFill>
              </a:rPr>
              <a:t>500;__; </a:t>
            </a:r>
            <a:r>
              <a:rPr lang="en-US" dirty="0">
                <a:solidFill>
                  <a:srgbClr val="FF0000"/>
                </a:solidFill>
              </a:rPr>
              <a:t>$a Based on the novel by [author’s name].</a:t>
            </a:r>
          </a:p>
          <a:p>
            <a:pPr lvl="1"/>
            <a:r>
              <a:rPr lang="en-US" dirty="0" smtClean="0">
                <a:solidFill>
                  <a:srgbClr val="FF0000"/>
                </a:solidFill>
              </a:rPr>
              <a:t>500;__; </a:t>
            </a:r>
            <a:r>
              <a:rPr lang="en-US" dirty="0">
                <a:solidFill>
                  <a:srgbClr val="FF0000"/>
                </a:solidFill>
              </a:rPr>
              <a:t>$a Based on characters created by [author’s name].</a:t>
            </a:r>
          </a:p>
          <a:p>
            <a:pPr lvl="1"/>
            <a:r>
              <a:rPr lang="en-US" dirty="0" smtClean="0">
                <a:solidFill>
                  <a:srgbClr val="FF0000"/>
                </a:solidFill>
              </a:rPr>
              <a:t>500;__; </a:t>
            </a:r>
            <a:r>
              <a:rPr lang="en-US" dirty="0">
                <a:solidFill>
                  <a:srgbClr val="FF0000"/>
                </a:solidFill>
              </a:rPr>
              <a:t>$a Based on: [title of work] / [creator’s name</a:t>
            </a:r>
            <a:r>
              <a:rPr lang="en-US" dirty="0" smtClean="0">
                <a:solidFill>
                  <a:srgbClr val="FF0000"/>
                </a:solidFill>
              </a:rPr>
              <a:t>].</a:t>
            </a:r>
            <a:endParaRPr lang="en-US" dirty="0" smtClean="0"/>
          </a:p>
          <a:p>
            <a:r>
              <a:rPr lang="en-US" dirty="0" smtClean="0"/>
              <a:t>Edition and history</a:t>
            </a:r>
          </a:p>
          <a:p>
            <a:pPr lvl="1"/>
            <a:r>
              <a:rPr lang="en-US" dirty="0" smtClean="0">
                <a:solidFill>
                  <a:srgbClr val="FF0000"/>
                </a:solidFill>
              </a:rPr>
              <a:t>500;__; </a:t>
            </a:r>
            <a:r>
              <a:rPr lang="en-US" dirty="0" smtClean="0">
                <a:solidFill>
                  <a:srgbClr val="FF0000"/>
                </a:solidFill>
              </a:rPr>
              <a:t>$a Originally released as a motion picture in [date].</a:t>
            </a:r>
          </a:p>
          <a:p>
            <a:pPr lvl="1"/>
            <a:r>
              <a:rPr lang="en-US" dirty="0" smtClean="0">
                <a:solidFill>
                  <a:srgbClr val="FF0000"/>
                </a:solidFill>
              </a:rPr>
              <a:t>500;__; </a:t>
            </a:r>
            <a:r>
              <a:rPr lang="en-US" dirty="0" smtClean="0">
                <a:solidFill>
                  <a:srgbClr val="FF0000"/>
                </a:solidFill>
              </a:rPr>
              <a:t>$a Originally broadcast in [date] on [television series].</a:t>
            </a:r>
          </a:p>
          <a:p>
            <a:r>
              <a:rPr lang="en-US" dirty="0" smtClean="0"/>
              <a:t>Supplementary content/Special features</a:t>
            </a:r>
          </a:p>
          <a:p>
            <a:pPr lvl="1"/>
            <a:r>
              <a:rPr lang="en-US" dirty="0" smtClean="0">
                <a:solidFill>
                  <a:srgbClr val="FF0000"/>
                </a:solidFill>
              </a:rPr>
              <a:t>500;__; </a:t>
            </a:r>
            <a:r>
              <a:rPr lang="en-US" dirty="0" smtClean="0">
                <a:solidFill>
                  <a:srgbClr val="FF0000"/>
                </a:solidFill>
              </a:rPr>
              <a:t>$a Special features: Audio commentary ; Trailers.</a:t>
            </a:r>
          </a:p>
        </p:txBody>
      </p:sp>
    </p:spTree>
    <p:extLst>
      <p:ext uri="{BB962C8B-B14F-4D97-AF65-F5344CB8AC3E}">
        <p14:creationId xmlns:p14="http://schemas.microsoft.com/office/powerpoint/2010/main" val="3886365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586 – Awards</a:t>
            </a:r>
            <a:endParaRPr lang="en-US" dirty="0"/>
          </a:p>
        </p:txBody>
      </p:sp>
      <p:sp>
        <p:nvSpPr>
          <p:cNvPr id="3" name="Content Placeholder 2"/>
          <p:cNvSpPr>
            <a:spLocks noGrp="1"/>
          </p:cNvSpPr>
          <p:nvPr>
            <p:ph sz="quarter" idx="1"/>
          </p:nvPr>
        </p:nvSpPr>
        <p:spPr>
          <a:xfrm>
            <a:off x="152400" y="1527048"/>
            <a:ext cx="8839200" cy="4873752"/>
          </a:xfrm>
        </p:spPr>
        <p:txBody>
          <a:bodyPr/>
          <a:lstStyle/>
          <a:p>
            <a:r>
              <a:rPr lang="en-US" dirty="0" smtClean="0"/>
              <a:t>7.28 – Award</a:t>
            </a:r>
          </a:p>
          <a:p>
            <a:pPr lvl="1"/>
            <a:r>
              <a:rPr lang="en-US" dirty="0" smtClean="0"/>
              <a:t>7.28.1.1 – Scope</a:t>
            </a:r>
          </a:p>
          <a:p>
            <a:pPr lvl="2"/>
            <a:r>
              <a:rPr lang="en-US" dirty="0" smtClean="0"/>
              <a:t>“An </a:t>
            </a:r>
            <a:r>
              <a:rPr lang="en-US" b="1" i="1" dirty="0" smtClean="0"/>
              <a:t>award</a:t>
            </a:r>
            <a:r>
              <a:rPr lang="en-US" dirty="0" smtClean="0"/>
              <a:t> is a formal recognition of excellence, etc., for the content of a resource given by an award- or prize-granting body.”</a:t>
            </a:r>
          </a:p>
          <a:p>
            <a:pPr lvl="3"/>
            <a:r>
              <a:rPr lang="en-US" sz="1800" dirty="0" smtClean="0">
                <a:solidFill>
                  <a:srgbClr val="FF0000"/>
                </a:solidFill>
              </a:rPr>
              <a:t>586;8_; </a:t>
            </a:r>
            <a:r>
              <a:rPr lang="en-US" sz="1800" dirty="0" smtClean="0">
                <a:solidFill>
                  <a:srgbClr val="FF0000"/>
                </a:solidFill>
              </a:rPr>
              <a:t>$a Academy Award: Best Documentary Feature</a:t>
            </a:r>
          </a:p>
          <a:p>
            <a:pPr lvl="3"/>
            <a:r>
              <a:rPr lang="en-US" sz="1800" dirty="0" smtClean="0">
                <a:solidFill>
                  <a:srgbClr val="FF0000"/>
                </a:solidFill>
              </a:rPr>
              <a:t>586;8_; </a:t>
            </a:r>
            <a:r>
              <a:rPr lang="en-US" sz="1800" dirty="0" smtClean="0">
                <a:solidFill>
                  <a:srgbClr val="FF0000"/>
                </a:solidFill>
              </a:rPr>
              <a:t>$a Academy Award: Best Actress, Diane Keaton; Best Director, Woody Allen; Best Picture; Best Writing, 1978</a:t>
            </a:r>
            <a:endParaRPr lang="en-US" sz="1800" dirty="0">
              <a:solidFill>
                <a:srgbClr val="FF0000"/>
              </a:solidFill>
            </a:endParaRPr>
          </a:p>
        </p:txBody>
      </p:sp>
    </p:spTree>
    <p:extLst>
      <p:ext uri="{BB962C8B-B14F-4D97-AF65-F5344CB8AC3E}">
        <p14:creationId xmlns:p14="http://schemas.microsoft.com/office/powerpoint/2010/main" val="3147563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Projected Mediums</a:t>
            </a:r>
          </a:p>
          <a:p>
            <a:r>
              <a:rPr lang="en-US" dirty="0" smtClean="0"/>
              <a:t>Nonmusical Sound Recordings</a:t>
            </a:r>
          </a:p>
          <a:p>
            <a:r>
              <a:rPr lang="en-US" dirty="0" smtClean="0"/>
              <a:t>Musical Sound Recordings</a:t>
            </a:r>
            <a:endParaRPr lang="en-US" dirty="0"/>
          </a:p>
        </p:txBody>
      </p:sp>
      <p:sp>
        <p:nvSpPr>
          <p:cNvPr id="3" name="Title 2"/>
          <p:cNvSpPr>
            <a:spLocks noGrp="1"/>
          </p:cNvSpPr>
          <p:nvPr>
            <p:ph type="title"/>
          </p:nvPr>
        </p:nvSpPr>
        <p:spPr/>
        <p:txBody>
          <a:bodyPr/>
          <a:lstStyle/>
          <a:p>
            <a:r>
              <a:rPr lang="en-US" dirty="0" smtClean="0"/>
              <a:t>Checklists of MARC Fields</a:t>
            </a:r>
            <a:endParaRPr lang="en-US" dirty="0"/>
          </a:p>
        </p:txBody>
      </p:sp>
    </p:spTree>
    <p:extLst>
      <p:ext uri="{BB962C8B-B14F-4D97-AF65-F5344CB8AC3E}">
        <p14:creationId xmlns:p14="http://schemas.microsoft.com/office/powerpoint/2010/main" val="2965454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007 – Physical Description Fixed Field</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517428648"/>
              </p:ext>
            </p:extLst>
          </p:nvPr>
        </p:nvGraphicFramePr>
        <p:xfrm>
          <a:off x="301625" y="1527175"/>
          <a:ext cx="8504238" cy="3327400"/>
        </p:xfrm>
        <a:graphic>
          <a:graphicData uri="http://schemas.openxmlformats.org/drawingml/2006/table">
            <a:tbl>
              <a:tblPr firstRow="1" bandRow="1">
                <a:tableStyleId>{5C22544A-7EE6-4342-B048-85BDC9FD1C3A}</a:tableStyleId>
              </a:tblPr>
              <a:tblGrid>
                <a:gridCol w="2834746"/>
                <a:gridCol w="2121429"/>
                <a:gridCol w="3548063"/>
              </a:tblGrid>
              <a:tr h="370840">
                <a:tc>
                  <a:txBody>
                    <a:bodyPr/>
                    <a:lstStyle/>
                    <a:p>
                      <a:r>
                        <a:rPr lang="en-US" sz="1400" dirty="0" smtClean="0"/>
                        <a:t>Resource</a:t>
                      </a:r>
                      <a:endParaRPr lang="en-US" sz="1400" dirty="0"/>
                    </a:p>
                  </a:txBody>
                  <a:tcPr/>
                </a:tc>
                <a:tc>
                  <a:txBody>
                    <a:bodyPr/>
                    <a:lstStyle/>
                    <a:p>
                      <a:r>
                        <a:rPr lang="en-US" sz="1400" dirty="0" smtClean="0"/>
                        <a:t>Value of $a</a:t>
                      </a:r>
                      <a:endParaRPr lang="en-US" sz="1400" dirty="0"/>
                    </a:p>
                  </a:txBody>
                  <a:tcPr/>
                </a:tc>
                <a:tc>
                  <a:txBody>
                    <a:bodyPr/>
                    <a:lstStyle/>
                    <a:p>
                      <a:r>
                        <a:rPr lang="en-US" sz="1400" dirty="0" smtClean="0"/>
                        <a:t>Additional Subfields</a:t>
                      </a:r>
                      <a:endParaRPr lang="en-US" sz="1400" dirty="0"/>
                    </a:p>
                  </a:txBody>
                  <a:tcPr/>
                </a:tc>
              </a:tr>
              <a:tr h="370840">
                <a:tc>
                  <a:txBody>
                    <a:bodyPr/>
                    <a:lstStyle/>
                    <a:p>
                      <a:r>
                        <a:rPr lang="en-US" sz="1400" dirty="0" smtClean="0"/>
                        <a:t>Electronic Resource</a:t>
                      </a:r>
                      <a:endParaRPr lang="en-US" sz="1400" dirty="0"/>
                    </a:p>
                  </a:txBody>
                  <a:tcPr/>
                </a:tc>
                <a:tc>
                  <a:txBody>
                    <a:bodyPr/>
                    <a:lstStyle/>
                    <a:p>
                      <a:r>
                        <a:rPr lang="en-US" sz="1400" dirty="0" smtClean="0"/>
                        <a:t>c</a:t>
                      </a:r>
                      <a:endParaRPr lang="en-US" sz="1400" dirty="0"/>
                    </a:p>
                  </a:txBody>
                  <a:tcPr/>
                </a:tc>
                <a:tc>
                  <a:txBody>
                    <a:bodyPr/>
                    <a:lstStyle/>
                    <a:p>
                      <a:r>
                        <a:rPr lang="en-US" sz="1400" dirty="0" smtClean="0"/>
                        <a:t>$b $d $e $f $g $h $</a:t>
                      </a:r>
                      <a:r>
                        <a:rPr lang="en-US" sz="1400" dirty="0" err="1" smtClean="0"/>
                        <a:t>i</a:t>
                      </a:r>
                      <a:r>
                        <a:rPr lang="en-US" sz="1400" dirty="0" smtClean="0"/>
                        <a:t> $j $k $l</a:t>
                      </a:r>
                      <a:endParaRPr lang="en-US" sz="1400" dirty="0"/>
                    </a:p>
                  </a:txBody>
                  <a:tcPr/>
                </a:tc>
              </a:tr>
              <a:tr h="370840">
                <a:tc>
                  <a:txBody>
                    <a:bodyPr/>
                    <a:lstStyle/>
                    <a:p>
                      <a:r>
                        <a:rPr lang="en-US" sz="1400" dirty="0" smtClean="0"/>
                        <a:t>Motion</a:t>
                      </a:r>
                      <a:r>
                        <a:rPr lang="en-US" sz="1400" baseline="0" dirty="0" smtClean="0"/>
                        <a:t> Picture</a:t>
                      </a:r>
                      <a:endParaRPr lang="en-US" sz="1400" dirty="0"/>
                    </a:p>
                  </a:txBody>
                  <a:tcPr/>
                </a:tc>
                <a:tc>
                  <a:txBody>
                    <a:bodyPr/>
                    <a:lstStyle/>
                    <a:p>
                      <a:r>
                        <a:rPr lang="en-US" sz="1400" dirty="0" smtClean="0"/>
                        <a:t>m</a:t>
                      </a:r>
                      <a:endParaRPr lang="en-US" sz="1400" dirty="0"/>
                    </a:p>
                  </a:txBody>
                  <a:tcPr/>
                </a:tc>
                <a:tc>
                  <a:txBody>
                    <a:bodyPr/>
                    <a:lstStyle/>
                    <a:p>
                      <a:r>
                        <a:rPr lang="en-US" sz="1400" dirty="0" smtClean="0"/>
                        <a:t>$b $d $e $f $g $h $</a:t>
                      </a:r>
                      <a:r>
                        <a:rPr lang="en-US" sz="1400" dirty="0" err="1" smtClean="0"/>
                        <a:t>i</a:t>
                      </a:r>
                      <a:r>
                        <a:rPr lang="en-US" sz="1400" dirty="0" smtClean="0"/>
                        <a:t> $j</a:t>
                      </a:r>
                      <a:endParaRPr lang="en-US" sz="1400" dirty="0"/>
                    </a:p>
                  </a:txBody>
                  <a:tcPr/>
                </a:tc>
              </a:tr>
              <a:tr h="370840">
                <a:tc>
                  <a:txBody>
                    <a:bodyPr/>
                    <a:lstStyle/>
                    <a:p>
                      <a:r>
                        <a:rPr lang="en-US" sz="1400" dirty="0" err="1" smtClean="0"/>
                        <a:t>Nonprojected</a:t>
                      </a:r>
                      <a:r>
                        <a:rPr lang="en-US" sz="1400" dirty="0" smtClean="0"/>
                        <a:t> Graphic</a:t>
                      </a:r>
                      <a:endParaRPr lang="en-US" sz="1400" dirty="0"/>
                    </a:p>
                  </a:txBody>
                  <a:tcPr/>
                </a:tc>
                <a:tc>
                  <a:txBody>
                    <a:bodyPr/>
                    <a:lstStyle/>
                    <a:p>
                      <a:r>
                        <a:rPr lang="en-US" sz="1400" dirty="0" smtClean="0"/>
                        <a:t>k</a:t>
                      </a:r>
                      <a:endParaRPr lang="en-US" sz="1400" dirty="0"/>
                    </a:p>
                  </a:txBody>
                  <a:tcPr/>
                </a:tc>
                <a:tc>
                  <a:txBody>
                    <a:bodyPr/>
                    <a:lstStyle/>
                    <a:p>
                      <a:r>
                        <a:rPr lang="en-US" sz="1400" dirty="0" smtClean="0"/>
                        <a:t>$b $d $e $f</a:t>
                      </a:r>
                      <a:endParaRPr lang="en-US" sz="1400" dirty="0"/>
                    </a:p>
                  </a:txBody>
                  <a:tcPr/>
                </a:tc>
              </a:tr>
              <a:tr h="370840">
                <a:tc>
                  <a:txBody>
                    <a:bodyPr/>
                    <a:lstStyle/>
                    <a:p>
                      <a:r>
                        <a:rPr lang="en-US" sz="1400" dirty="0" smtClean="0"/>
                        <a:t>Projected Graphic</a:t>
                      </a:r>
                      <a:endParaRPr lang="en-US" sz="1400" dirty="0"/>
                    </a:p>
                  </a:txBody>
                  <a:tcPr/>
                </a:tc>
                <a:tc>
                  <a:txBody>
                    <a:bodyPr/>
                    <a:lstStyle/>
                    <a:p>
                      <a:r>
                        <a:rPr lang="en-US" sz="1400" dirty="0" smtClean="0"/>
                        <a:t>g</a:t>
                      </a:r>
                      <a:endParaRPr lang="en-US" sz="1400" dirty="0"/>
                    </a:p>
                  </a:txBody>
                  <a:tcPr/>
                </a:tc>
                <a:tc>
                  <a:txBody>
                    <a:bodyPr/>
                    <a:lstStyle/>
                    <a:p>
                      <a:r>
                        <a:rPr lang="en-US" sz="1400" dirty="0" smtClean="0"/>
                        <a:t>$b $d $e</a:t>
                      </a:r>
                      <a:r>
                        <a:rPr lang="en-US" sz="1400" baseline="0" dirty="0" smtClean="0"/>
                        <a:t> </a:t>
                      </a:r>
                      <a:r>
                        <a:rPr lang="en-US" sz="1400" dirty="0" smtClean="0"/>
                        <a:t>$</a:t>
                      </a:r>
                      <a:r>
                        <a:rPr lang="en-US" sz="1400" baseline="0" dirty="0" smtClean="0"/>
                        <a:t>f </a:t>
                      </a:r>
                      <a:r>
                        <a:rPr lang="en-US" sz="1400" dirty="0" smtClean="0"/>
                        <a:t>$</a:t>
                      </a:r>
                      <a:r>
                        <a:rPr lang="en-US" sz="1400" baseline="0" dirty="0" smtClean="0"/>
                        <a:t>g </a:t>
                      </a:r>
                      <a:r>
                        <a:rPr lang="en-US" sz="1400" dirty="0" smtClean="0"/>
                        <a:t>$</a:t>
                      </a:r>
                      <a:r>
                        <a:rPr lang="en-US" sz="1400" baseline="0" dirty="0" smtClean="0"/>
                        <a:t>h </a:t>
                      </a:r>
                      <a:r>
                        <a:rPr lang="en-US" sz="1400" dirty="0" smtClean="0"/>
                        <a:t>$</a:t>
                      </a:r>
                      <a:r>
                        <a:rPr lang="en-US" sz="1400" baseline="0" dirty="0" err="1" smtClean="0"/>
                        <a:t>i</a:t>
                      </a:r>
                      <a:endParaRPr lang="en-US" sz="1400" dirty="0"/>
                    </a:p>
                  </a:txBody>
                  <a:tcPr/>
                </a:tc>
              </a:tr>
              <a:tr h="370840">
                <a:tc>
                  <a:txBody>
                    <a:bodyPr/>
                    <a:lstStyle/>
                    <a:p>
                      <a:r>
                        <a:rPr lang="en-US" sz="1400" dirty="0" smtClean="0">
                          <a:solidFill>
                            <a:srgbClr val="FF0000"/>
                          </a:solidFill>
                        </a:rPr>
                        <a:t>Sound Recording</a:t>
                      </a:r>
                      <a:endParaRPr lang="en-US" sz="1400" dirty="0">
                        <a:solidFill>
                          <a:srgbClr val="FF0000"/>
                        </a:solidFill>
                      </a:endParaRPr>
                    </a:p>
                  </a:txBody>
                  <a:tcPr/>
                </a:tc>
                <a:tc>
                  <a:txBody>
                    <a:bodyPr/>
                    <a:lstStyle/>
                    <a:p>
                      <a:r>
                        <a:rPr lang="en-US" sz="1400" dirty="0" smtClean="0">
                          <a:solidFill>
                            <a:srgbClr val="FF0000"/>
                          </a:solidFill>
                        </a:rPr>
                        <a:t>s</a:t>
                      </a:r>
                      <a:endParaRPr lang="en-US" sz="1400" dirty="0">
                        <a:solidFill>
                          <a:srgbClr val="FF0000"/>
                        </a:solidFill>
                      </a:endParaRPr>
                    </a:p>
                  </a:txBody>
                  <a:tcPr/>
                </a:tc>
                <a:tc>
                  <a:txBody>
                    <a:bodyPr/>
                    <a:lstStyle/>
                    <a:p>
                      <a:r>
                        <a:rPr lang="en-US" sz="1400" dirty="0" smtClean="0">
                          <a:solidFill>
                            <a:srgbClr val="FF0000"/>
                          </a:solidFill>
                        </a:rPr>
                        <a:t>$</a:t>
                      </a:r>
                      <a:r>
                        <a:rPr lang="en-US" sz="1400" baseline="0" dirty="0" smtClean="0">
                          <a:solidFill>
                            <a:srgbClr val="FF0000"/>
                          </a:solidFill>
                        </a:rPr>
                        <a:t>b </a:t>
                      </a:r>
                      <a:r>
                        <a:rPr lang="en-US" sz="1400" dirty="0" smtClean="0">
                          <a:solidFill>
                            <a:srgbClr val="FF0000"/>
                          </a:solidFill>
                        </a:rPr>
                        <a:t>$</a:t>
                      </a:r>
                      <a:r>
                        <a:rPr lang="en-US" sz="1400" baseline="0" dirty="0" smtClean="0">
                          <a:solidFill>
                            <a:srgbClr val="FF0000"/>
                          </a:solidFill>
                        </a:rPr>
                        <a:t>d </a:t>
                      </a:r>
                      <a:r>
                        <a:rPr lang="en-US" sz="1400" dirty="0" smtClean="0">
                          <a:solidFill>
                            <a:srgbClr val="FF0000"/>
                          </a:solidFill>
                        </a:rPr>
                        <a:t>$</a:t>
                      </a:r>
                      <a:r>
                        <a:rPr lang="en-US" sz="1400" baseline="0" dirty="0" smtClean="0">
                          <a:solidFill>
                            <a:srgbClr val="FF0000"/>
                          </a:solidFill>
                        </a:rPr>
                        <a:t>e </a:t>
                      </a:r>
                      <a:r>
                        <a:rPr lang="en-US" sz="1400" dirty="0" smtClean="0">
                          <a:solidFill>
                            <a:srgbClr val="FF0000"/>
                          </a:solidFill>
                        </a:rPr>
                        <a:t>$</a:t>
                      </a:r>
                      <a:r>
                        <a:rPr lang="en-US" sz="1400" baseline="0" dirty="0" smtClean="0">
                          <a:solidFill>
                            <a:srgbClr val="FF0000"/>
                          </a:solidFill>
                        </a:rPr>
                        <a:t>f </a:t>
                      </a:r>
                      <a:r>
                        <a:rPr lang="en-US" sz="1400" dirty="0" smtClean="0">
                          <a:solidFill>
                            <a:srgbClr val="FF0000"/>
                          </a:solidFill>
                        </a:rPr>
                        <a:t>$</a:t>
                      </a:r>
                      <a:r>
                        <a:rPr lang="en-US" sz="1400" baseline="0" dirty="0" smtClean="0">
                          <a:solidFill>
                            <a:srgbClr val="FF0000"/>
                          </a:solidFill>
                        </a:rPr>
                        <a:t>g </a:t>
                      </a:r>
                      <a:r>
                        <a:rPr lang="en-US" sz="1400" dirty="0" smtClean="0">
                          <a:solidFill>
                            <a:srgbClr val="FF0000"/>
                          </a:solidFill>
                        </a:rPr>
                        <a:t>$</a:t>
                      </a:r>
                      <a:r>
                        <a:rPr lang="en-US" sz="1400" baseline="0" dirty="0" smtClean="0">
                          <a:solidFill>
                            <a:srgbClr val="FF0000"/>
                          </a:solidFill>
                        </a:rPr>
                        <a:t>h </a:t>
                      </a:r>
                      <a:r>
                        <a:rPr lang="en-US" sz="1400" dirty="0" smtClean="0">
                          <a:solidFill>
                            <a:srgbClr val="FF0000"/>
                          </a:solidFill>
                        </a:rPr>
                        <a:t>$</a:t>
                      </a:r>
                      <a:r>
                        <a:rPr lang="en-US" sz="1400" baseline="0" dirty="0" err="1" smtClean="0">
                          <a:solidFill>
                            <a:srgbClr val="FF0000"/>
                          </a:solidFill>
                        </a:rPr>
                        <a:t>i</a:t>
                      </a:r>
                      <a:r>
                        <a:rPr lang="en-US" sz="1400" baseline="0" dirty="0" smtClean="0">
                          <a:solidFill>
                            <a:srgbClr val="FF0000"/>
                          </a:solidFill>
                        </a:rPr>
                        <a:t> $j $k $l </a:t>
                      </a:r>
                      <a:r>
                        <a:rPr lang="en-US" sz="1400" dirty="0" smtClean="0">
                          <a:solidFill>
                            <a:srgbClr val="FF0000"/>
                          </a:solidFill>
                        </a:rPr>
                        <a:t>$</a:t>
                      </a:r>
                      <a:r>
                        <a:rPr lang="en-US" sz="1400" baseline="0" dirty="0" smtClean="0">
                          <a:solidFill>
                            <a:srgbClr val="FF0000"/>
                          </a:solidFill>
                        </a:rPr>
                        <a:t>m </a:t>
                      </a:r>
                      <a:r>
                        <a:rPr lang="en-US" sz="1400" dirty="0" smtClean="0">
                          <a:solidFill>
                            <a:srgbClr val="FF0000"/>
                          </a:solidFill>
                        </a:rPr>
                        <a:t>$</a:t>
                      </a:r>
                      <a:r>
                        <a:rPr lang="en-US" sz="1400" baseline="0" dirty="0" smtClean="0">
                          <a:solidFill>
                            <a:srgbClr val="FF0000"/>
                          </a:solidFill>
                        </a:rPr>
                        <a:t>n</a:t>
                      </a:r>
                      <a:endParaRPr lang="en-US" sz="1400" dirty="0">
                        <a:solidFill>
                          <a:srgbClr val="FF0000"/>
                        </a:solidFill>
                      </a:endParaRPr>
                    </a:p>
                  </a:txBody>
                  <a:tcPr/>
                </a:tc>
              </a:tr>
              <a:tr h="370840">
                <a:tc>
                  <a:txBody>
                    <a:bodyPr/>
                    <a:lstStyle/>
                    <a:p>
                      <a:r>
                        <a:rPr lang="en-US" sz="1400" dirty="0" err="1" smtClean="0">
                          <a:solidFill>
                            <a:srgbClr val="FF0000"/>
                          </a:solidFill>
                        </a:rPr>
                        <a:t>Videorecording</a:t>
                      </a:r>
                      <a:endParaRPr lang="en-US" sz="1400" dirty="0">
                        <a:solidFill>
                          <a:srgbClr val="FF0000"/>
                        </a:solidFill>
                      </a:endParaRPr>
                    </a:p>
                  </a:txBody>
                  <a:tcPr/>
                </a:tc>
                <a:tc>
                  <a:txBody>
                    <a:bodyPr/>
                    <a:lstStyle/>
                    <a:p>
                      <a:r>
                        <a:rPr lang="en-US" sz="1400" dirty="0" smtClean="0">
                          <a:solidFill>
                            <a:srgbClr val="FF0000"/>
                          </a:solidFill>
                        </a:rPr>
                        <a:t>v</a:t>
                      </a:r>
                      <a:endParaRPr lang="en-US" sz="1400" dirty="0">
                        <a:solidFill>
                          <a:srgbClr val="FF0000"/>
                        </a:solidFill>
                      </a:endParaRPr>
                    </a:p>
                  </a:txBody>
                  <a:tcPr/>
                </a:tc>
                <a:tc>
                  <a:txBody>
                    <a:bodyPr/>
                    <a:lstStyle/>
                    <a:p>
                      <a:r>
                        <a:rPr lang="en-US" sz="1400" dirty="0" smtClean="0">
                          <a:solidFill>
                            <a:srgbClr val="FF0000"/>
                          </a:solidFill>
                        </a:rPr>
                        <a:t>$</a:t>
                      </a:r>
                      <a:r>
                        <a:rPr lang="en-US" sz="1400" baseline="0" dirty="0" smtClean="0">
                          <a:solidFill>
                            <a:srgbClr val="FF0000"/>
                          </a:solidFill>
                        </a:rPr>
                        <a:t>b </a:t>
                      </a:r>
                      <a:r>
                        <a:rPr lang="en-US" sz="1400" dirty="0" smtClean="0">
                          <a:solidFill>
                            <a:srgbClr val="FF0000"/>
                          </a:solidFill>
                        </a:rPr>
                        <a:t>$</a:t>
                      </a:r>
                      <a:r>
                        <a:rPr lang="en-US" sz="1400" baseline="0" dirty="0" smtClean="0">
                          <a:solidFill>
                            <a:srgbClr val="FF0000"/>
                          </a:solidFill>
                        </a:rPr>
                        <a:t>d </a:t>
                      </a:r>
                      <a:r>
                        <a:rPr lang="en-US" sz="1400" dirty="0" smtClean="0">
                          <a:solidFill>
                            <a:srgbClr val="FF0000"/>
                          </a:solidFill>
                        </a:rPr>
                        <a:t>$</a:t>
                      </a:r>
                      <a:r>
                        <a:rPr lang="en-US" sz="1400" baseline="0" dirty="0" smtClean="0">
                          <a:solidFill>
                            <a:srgbClr val="FF0000"/>
                          </a:solidFill>
                        </a:rPr>
                        <a:t>e </a:t>
                      </a:r>
                      <a:r>
                        <a:rPr lang="en-US" sz="1400" dirty="0" smtClean="0">
                          <a:solidFill>
                            <a:srgbClr val="FF0000"/>
                          </a:solidFill>
                        </a:rPr>
                        <a:t>$</a:t>
                      </a:r>
                      <a:r>
                        <a:rPr lang="en-US" sz="1400" baseline="0" dirty="0" smtClean="0">
                          <a:solidFill>
                            <a:srgbClr val="FF0000"/>
                          </a:solidFill>
                        </a:rPr>
                        <a:t>f </a:t>
                      </a:r>
                      <a:r>
                        <a:rPr lang="en-US" sz="1400" dirty="0" smtClean="0">
                          <a:solidFill>
                            <a:srgbClr val="FF0000"/>
                          </a:solidFill>
                        </a:rPr>
                        <a:t>$</a:t>
                      </a:r>
                      <a:r>
                        <a:rPr lang="en-US" sz="1400" baseline="0" dirty="0" smtClean="0">
                          <a:solidFill>
                            <a:srgbClr val="FF0000"/>
                          </a:solidFill>
                        </a:rPr>
                        <a:t>g </a:t>
                      </a:r>
                      <a:r>
                        <a:rPr lang="en-US" sz="1400" dirty="0" smtClean="0">
                          <a:solidFill>
                            <a:srgbClr val="FF0000"/>
                          </a:solidFill>
                        </a:rPr>
                        <a:t>$</a:t>
                      </a:r>
                      <a:r>
                        <a:rPr lang="en-US" sz="1400" baseline="0" dirty="0" smtClean="0">
                          <a:solidFill>
                            <a:srgbClr val="FF0000"/>
                          </a:solidFill>
                        </a:rPr>
                        <a:t>h </a:t>
                      </a:r>
                      <a:r>
                        <a:rPr lang="en-US" sz="1400" dirty="0" smtClean="0">
                          <a:solidFill>
                            <a:srgbClr val="FF0000"/>
                          </a:solidFill>
                        </a:rPr>
                        <a:t>$</a:t>
                      </a:r>
                      <a:r>
                        <a:rPr lang="en-US" sz="1400" baseline="0" dirty="0" err="1" smtClean="0">
                          <a:solidFill>
                            <a:srgbClr val="FF0000"/>
                          </a:solidFill>
                        </a:rPr>
                        <a:t>i</a:t>
                      </a:r>
                      <a:endParaRPr lang="en-US" sz="1400" dirty="0">
                        <a:solidFill>
                          <a:srgbClr val="FF0000"/>
                        </a:solidFill>
                      </a:endParaRPr>
                    </a:p>
                  </a:txBody>
                  <a:tcPr/>
                </a:tc>
              </a:tr>
              <a:tr h="370840">
                <a:tc>
                  <a:txBody>
                    <a:bodyPr/>
                    <a:lstStyle/>
                    <a:p>
                      <a:r>
                        <a:rPr lang="en-US" sz="1400" dirty="0" smtClean="0"/>
                        <a:t>Unspecified</a:t>
                      </a:r>
                      <a:endParaRPr lang="en-US" sz="1400" dirty="0"/>
                    </a:p>
                  </a:txBody>
                  <a:tcPr/>
                </a:tc>
                <a:tc>
                  <a:txBody>
                    <a:bodyPr/>
                    <a:lstStyle/>
                    <a:p>
                      <a:r>
                        <a:rPr lang="en-US" sz="1400" dirty="0" smtClean="0"/>
                        <a:t>z</a:t>
                      </a:r>
                      <a:endParaRPr lang="en-US" sz="1400" dirty="0"/>
                    </a:p>
                  </a:txBody>
                  <a:tcPr/>
                </a:tc>
                <a:tc>
                  <a:txBody>
                    <a:bodyPr/>
                    <a:lstStyle/>
                    <a:p>
                      <a:r>
                        <a:rPr lang="en-US" sz="1400" dirty="0" smtClean="0"/>
                        <a:t>$b m (multiple</a:t>
                      </a:r>
                      <a:r>
                        <a:rPr lang="en-US" sz="1400" baseline="0" dirty="0" smtClean="0"/>
                        <a:t> physical forms)</a:t>
                      </a:r>
                      <a:endParaRPr lang="en-US" sz="1400" dirty="0" smtClean="0"/>
                    </a:p>
                    <a:p>
                      <a:r>
                        <a:rPr lang="en-US" sz="1400" dirty="0" smtClean="0"/>
                        <a:t>$b u (unspecified)</a:t>
                      </a:r>
                    </a:p>
                    <a:p>
                      <a:r>
                        <a:rPr lang="en-US" sz="1400" dirty="0" smtClean="0"/>
                        <a:t>$b z (other)</a:t>
                      </a:r>
                      <a:endParaRPr lang="en-US" sz="1400" dirty="0"/>
                    </a:p>
                  </a:txBody>
                  <a:tcPr/>
                </a:tc>
              </a:tr>
            </a:tbl>
          </a:graphicData>
        </a:graphic>
      </p:graphicFrame>
    </p:spTree>
    <p:extLst>
      <p:ext uri="{BB962C8B-B14F-4D97-AF65-F5344CB8AC3E}">
        <p14:creationId xmlns:p14="http://schemas.microsoft.com/office/powerpoint/2010/main" val="356295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Projected Mediums [moving images]</a:t>
            </a:r>
            <a:endParaRPr lang="en-US" dirty="0"/>
          </a:p>
        </p:txBody>
      </p:sp>
      <p:sp>
        <p:nvSpPr>
          <p:cNvPr id="5" name="Content Placeholder 4"/>
          <p:cNvSpPr>
            <a:spLocks noGrp="1"/>
          </p:cNvSpPr>
          <p:nvPr>
            <p:ph sz="half" idx="1"/>
          </p:nvPr>
        </p:nvSpPr>
        <p:spPr>
          <a:xfrm>
            <a:off x="152400" y="1447800"/>
            <a:ext cx="4419600" cy="4953000"/>
          </a:xfrm>
        </p:spPr>
        <p:txBody>
          <a:bodyPr>
            <a:normAutofit/>
          </a:bodyPr>
          <a:lstStyle/>
          <a:p>
            <a:r>
              <a:rPr lang="en-US" sz="1200" dirty="0" smtClean="0"/>
              <a:t>008: </a:t>
            </a:r>
            <a:r>
              <a:rPr lang="en-US" sz="1200" dirty="0" err="1" smtClean="0"/>
              <a:t>TMat</a:t>
            </a:r>
            <a:r>
              <a:rPr lang="en-US" sz="1200" dirty="0" smtClean="0"/>
              <a:t>; </a:t>
            </a:r>
            <a:r>
              <a:rPr lang="en-US" sz="1200" dirty="0" err="1" smtClean="0"/>
              <a:t>GPub</a:t>
            </a:r>
            <a:r>
              <a:rPr lang="en-US" sz="1200" dirty="0" smtClean="0"/>
              <a:t>; Tech; Time [leader]</a:t>
            </a:r>
          </a:p>
          <a:p>
            <a:r>
              <a:rPr lang="en-US" sz="1200" dirty="0" smtClean="0"/>
              <a:t>007;__; $a v $b $d $e $f $g $h $</a:t>
            </a:r>
            <a:r>
              <a:rPr lang="en-US" sz="1200" dirty="0" err="1" smtClean="0"/>
              <a:t>i</a:t>
            </a:r>
            <a:endParaRPr lang="en-US" sz="1200" dirty="0" smtClean="0"/>
          </a:p>
          <a:p>
            <a:r>
              <a:rPr lang="en-US" sz="1200" dirty="0" smtClean="0"/>
              <a:t>040;__; $a … $b </a:t>
            </a:r>
            <a:r>
              <a:rPr lang="en-US" sz="1200" dirty="0" err="1" smtClean="0"/>
              <a:t>eng</a:t>
            </a:r>
            <a:r>
              <a:rPr lang="en-US" sz="1200" dirty="0" smtClean="0"/>
              <a:t> $e </a:t>
            </a:r>
            <a:r>
              <a:rPr lang="en-US" sz="1200" dirty="0" err="1" smtClean="0"/>
              <a:t>rda</a:t>
            </a:r>
            <a:r>
              <a:rPr lang="en-US" sz="1200" dirty="0" smtClean="0"/>
              <a:t> $c …</a:t>
            </a:r>
          </a:p>
          <a:p>
            <a:r>
              <a:rPr lang="en-US" sz="1200" dirty="0" smtClean="0"/>
              <a:t>020;__; $a [if applicable]</a:t>
            </a:r>
          </a:p>
          <a:p>
            <a:r>
              <a:rPr lang="en-US" sz="1200" dirty="0" smtClean="0"/>
              <a:t>024;#_; $a</a:t>
            </a:r>
          </a:p>
          <a:p>
            <a:r>
              <a:rPr lang="en-US" sz="1200" dirty="0" smtClean="0"/>
              <a:t>028;##; $a $b</a:t>
            </a:r>
          </a:p>
          <a:p>
            <a:r>
              <a:rPr lang="en-US" sz="1200" dirty="0" smtClean="0"/>
              <a:t>041;#_; $a $k $j $h</a:t>
            </a:r>
          </a:p>
          <a:p>
            <a:r>
              <a:rPr lang="en-US" sz="1200" dirty="0" smtClean="0"/>
              <a:t>046;__; $k</a:t>
            </a:r>
          </a:p>
          <a:p>
            <a:r>
              <a:rPr lang="en-US" sz="1200" dirty="0" smtClean="0"/>
              <a:t>050;##; $a $b</a:t>
            </a:r>
          </a:p>
          <a:p>
            <a:r>
              <a:rPr lang="en-US" sz="1200" dirty="0" smtClean="0"/>
              <a:t>1xx;#_; $a, $e</a:t>
            </a:r>
          </a:p>
          <a:p>
            <a:r>
              <a:rPr lang="en-US" sz="1200" dirty="0" smtClean="0"/>
              <a:t>245;##; $a : $b / $c</a:t>
            </a:r>
          </a:p>
          <a:p>
            <a:r>
              <a:rPr lang="en-US" sz="1200" dirty="0" smtClean="0"/>
              <a:t>246;##; $a [if applicable]</a:t>
            </a:r>
          </a:p>
          <a:p>
            <a:r>
              <a:rPr lang="en-US" sz="1200" dirty="0" smtClean="0"/>
              <a:t>250;__; $a [if applicable]</a:t>
            </a:r>
          </a:p>
          <a:p>
            <a:r>
              <a:rPr lang="en-US" sz="1200" dirty="0" smtClean="0"/>
              <a:t>257;__; $a $2 </a:t>
            </a:r>
            <a:r>
              <a:rPr lang="en-US" sz="1200" dirty="0" err="1" smtClean="0"/>
              <a:t>naf</a:t>
            </a:r>
            <a:endParaRPr lang="en-US" sz="1200" dirty="0" smtClean="0"/>
          </a:p>
          <a:p>
            <a:r>
              <a:rPr lang="en-US" sz="1200" dirty="0" smtClean="0"/>
              <a:t>264;_#; $a : $b, $c</a:t>
            </a:r>
          </a:p>
          <a:p>
            <a:r>
              <a:rPr lang="en-US" sz="1200" dirty="0" smtClean="0"/>
              <a:t>300;__; $a : $b ; $c</a:t>
            </a:r>
          </a:p>
          <a:p>
            <a:r>
              <a:rPr lang="en-US" sz="1200" dirty="0" smtClean="0"/>
              <a:t>336;__; $a $2 </a:t>
            </a:r>
            <a:r>
              <a:rPr lang="en-US" sz="1200" dirty="0" err="1" smtClean="0"/>
              <a:t>rdacontent</a:t>
            </a:r>
            <a:endParaRPr lang="en-US" sz="1200" dirty="0" smtClean="0"/>
          </a:p>
          <a:p>
            <a:r>
              <a:rPr lang="en-US" sz="1200" dirty="0" smtClean="0"/>
              <a:t>337;__; $a $2 </a:t>
            </a:r>
            <a:r>
              <a:rPr lang="en-US" sz="1200" dirty="0" err="1" smtClean="0"/>
              <a:t>rdamedia</a:t>
            </a:r>
            <a:endParaRPr lang="en-US" sz="1200" dirty="0" smtClean="0"/>
          </a:p>
          <a:p>
            <a:r>
              <a:rPr lang="en-US" sz="1200" dirty="0" smtClean="0"/>
              <a:t>338;__; $a $2 </a:t>
            </a:r>
            <a:r>
              <a:rPr lang="en-US" sz="1200" dirty="0" err="1" smtClean="0"/>
              <a:t>rdacarrier</a:t>
            </a:r>
            <a:endParaRPr lang="en-US" sz="1200" dirty="0" smtClean="0"/>
          </a:p>
          <a:p>
            <a:r>
              <a:rPr lang="en-US" sz="1200" dirty="0" smtClean="0"/>
              <a:t>340;__; $3 $b</a:t>
            </a:r>
          </a:p>
          <a:p>
            <a:r>
              <a:rPr lang="en-US" sz="1200" dirty="0" smtClean="0"/>
              <a:t>344;__; $a $b $g $h $2 </a:t>
            </a:r>
            <a:r>
              <a:rPr lang="en-US" sz="1200" dirty="0" err="1" smtClean="0"/>
              <a:t>rda</a:t>
            </a:r>
            <a:endParaRPr lang="en-US" sz="1200" dirty="0" smtClean="0"/>
          </a:p>
        </p:txBody>
      </p:sp>
      <p:sp>
        <p:nvSpPr>
          <p:cNvPr id="6" name="Content Placeholder 5"/>
          <p:cNvSpPr>
            <a:spLocks noGrp="1"/>
          </p:cNvSpPr>
          <p:nvPr>
            <p:ph sz="half" idx="2"/>
          </p:nvPr>
        </p:nvSpPr>
        <p:spPr>
          <a:xfrm>
            <a:off x="4572000" y="1447800"/>
            <a:ext cx="4419600" cy="4953000"/>
          </a:xfrm>
        </p:spPr>
        <p:txBody>
          <a:bodyPr>
            <a:normAutofit/>
          </a:bodyPr>
          <a:lstStyle/>
          <a:p>
            <a:r>
              <a:rPr lang="en-US" sz="1200" dirty="0" smtClean="0"/>
              <a:t>345;__; $a $b $2 </a:t>
            </a:r>
            <a:r>
              <a:rPr lang="en-US" sz="1200" dirty="0" err="1" smtClean="0"/>
              <a:t>rda</a:t>
            </a:r>
            <a:r>
              <a:rPr lang="en-US" sz="1200" dirty="0" smtClean="0"/>
              <a:t> [if applicable]</a:t>
            </a:r>
          </a:p>
          <a:p>
            <a:r>
              <a:rPr lang="en-US" sz="1200" dirty="0" smtClean="0"/>
              <a:t>346;__; $a $2 </a:t>
            </a:r>
            <a:r>
              <a:rPr lang="en-US" sz="1200" dirty="0" err="1" smtClean="0"/>
              <a:t>rda</a:t>
            </a:r>
            <a:r>
              <a:rPr lang="en-US" sz="1200" dirty="0" smtClean="0"/>
              <a:t> [if applicable]</a:t>
            </a:r>
          </a:p>
          <a:p>
            <a:r>
              <a:rPr lang="en-US" sz="1200" dirty="0" smtClean="0"/>
              <a:t>347;__; $a $b $e $2 </a:t>
            </a:r>
            <a:r>
              <a:rPr lang="en-US" sz="1200" dirty="0" err="1" smtClean="0"/>
              <a:t>rda</a:t>
            </a:r>
            <a:endParaRPr lang="en-US" sz="1200" dirty="0" smtClean="0"/>
          </a:p>
          <a:p>
            <a:r>
              <a:rPr lang="en-US" sz="1200" dirty="0" smtClean="0"/>
              <a:t>380;__; $a</a:t>
            </a:r>
          </a:p>
          <a:p>
            <a:r>
              <a:rPr lang="en-US" sz="1200" dirty="0" smtClean="0"/>
              <a:t>490;#_; $a ; $v [if applicable]</a:t>
            </a:r>
          </a:p>
          <a:p>
            <a:r>
              <a:rPr lang="en-US" sz="1200" dirty="0" smtClean="0"/>
              <a:t>500;__; $a [note on title]</a:t>
            </a:r>
          </a:p>
          <a:p>
            <a:r>
              <a:rPr lang="en-US" sz="1200" dirty="0" smtClean="0"/>
              <a:t>538;__; $a</a:t>
            </a:r>
          </a:p>
          <a:p>
            <a:r>
              <a:rPr lang="en-US" sz="1200" dirty="0" smtClean="0"/>
              <a:t>546;__; $a</a:t>
            </a:r>
          </a:p>
          <a:p>
            <a:r>
              <a:rPr lang="en-US" sz="1200" dirty="0" smtClean="0"/>
              <a:t>500;__; $a [details on accompanying material]</a:t>
            </a:r>
          </a:p>
          <a:p>
            <a:r>
              <a:rPr lang="en-US" sz="1200" dirty="0" smtClean="0"/>
              <a:t>511;#_; $a</a:t>
            </a:r>
          </a:p>
          <a:p>
            <a:r>
              <a:rPr lang="en-US" sz="1200" dirty="0" smtClean="0"/>
              <a:t>518;__; $a</a:t>
            </a:r>
          </a:p>
          <a:p>
            <a:r>
              <a:rPr lang="en-US" sz="1200" dirty="0" smtClean="0"/>
              <a:t>508;__; $a</a:t>
            </a:r>
          </a:p>
          <a:p>
            <a:r>
              <a:rPr lang="en-US" sz="1200" dirty="0" smtClean="0"/>
              <a:t>500;__; $a [aspect ratio]</a:t>
            </a:r>
          </a:p>
          <a:p>
            <a:r>
              <a:rPr lang="en-US" sz="1200" dirty="0" smtClean="0"/>
              <a:t>521;#_; $a [if applicable]</a:t>
            </a:r>
          </a:p>
          <a:p>
            <a:r>
              <a:rPr lang="en-US" sz="1200" dirty="0" smtClean="0"/>
              <a:t>520;__; $a</a:t>
            </a:r>
          </a:p>
          <a:p>
            <a:r>
              <a:rPr lang="en-US" sz="1200" dirty="0" smtClean="0"/>
              <a:t>505;##; $a [if applicable]</a:t>
            </a:r>
          </a:p>
          <a:p>
            <a:r>
              <a:rPr lang="en-US" sz="1200" dirty="0" smtClean="0"/>
              <a:t>586;#_; $a [if applicable]</a:t>
            </a:r>
          </a:p>
          <a:p>
            <a:r>
              <a:rPr lang="en-US" sz="1200" dirty="0" smtClean="0"/>
              <a:t>6xx;##; $a</a:t>
            </a:r>
          </a:p>
          <a:p>
            <a:r>
              <a:rPr lang="en-US" sz="1200" dirty="0" smtClean="0"/>
              <a:t>7xx;#_; $a</a:t>
            </a:r>
          </a:p>
          <a:p>
            <a:r>
              <a:rPr lang="en-US" sz="1200" dirty="0" smtClean="0"/>
              <a:t>76x-787;##; $a [if applicable]</a:t>
            </a:r>
          </a:p>
          <a:p>
            <a:r>
              <a:rPr lang="en-US" sz="1200" dirty="0" smtClean="0"/>
              <a:t>8xx;##; $a ; $v [if applicable]</a:t>
            </a:r>
            <a:endParaRPr lang="en-US" sz="1200" dirty="0"/>
          </a:p>
        </p:txBody>
      </p:sp>
    </p:spTree>
    <p:extLst>
      <p:ext uri="{BB962C8B-B14F-4D97-AF65-F5344CB8AC3E}">
        <p14:creationId xmlns:p14="http://schemas.microsoft.com/office/powerpoint/2010/main" val="26655745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Nonmusical Sound Recordings</a:t>
            </a:r>
            <a:endParaRPr lang="en-US" dirty="0"/>
          </a:p>
        </p:txBody>
      </p:sp>
      <p:sp>
        <p:nvSpPr>
          <p:cNvPr id="3" name="Content Placeholder 2"/>
          <p:cNvSpPr>
            <a:spLocks noGrp="1"/>
          </p:cNvSpPr>
          <p:nvPr>
            <p:ph sz="half" idx="1"/>
          </p:nvPr>
        </p:nvSpPr>
        <p:spPr>
          <a:xfrm>
            <a:off x="152400" y="1447800"/>
            <a:ext cx="4419600" cy="4953000"/>
          </a:xfrm>
        </p:spPr>
        <p:txBody>
          <a:bodyPr>
            <a:noAutofit/>
          </a:bodyPr>
          <a:lstStyle/>
          <a:p>
            <a:r>
              <a:rPr lang="en-US" sz="1200" dirty="0"/>
              <a:t>008: </a:t>
            </a:r>
            <a:r>
              <a:rPr lang="en-US" sz="1200" dirty="0" smtClean="0"/>
              <a:t>Part; </a:t>
            </a:r>
            <a:r>
              <a:rPr lang="en-US" sz="1200" dirty="0" err="1" smtClean="0"/>
              <a:t>FMus</a:t>
            </a:r>
            <a:r>
              <a:rPr lang="en-US" sz="1200" dirty="0" smtClean="0"/>
              <a:t>; Comp; </a:t>
            </a:r>
            <a:r>
              <a:rPr lang="en-US" sz="1200" dirty="0" err="1" smtClean="0"/>
              <a:t>TrAr</a:t>
            </a:r>
            <a:r>
              <a:rPr lang="en-US" sz="1200" dirty="0" smtClean="0"/>
              <a:t>; </a:t>
            </a:r>
            <a:r>
              <a:rPr lang="en-US" sz="1200" dirty="0" err="1" smtClean="0"/>
              <a:t>LTxt</a:t>
            </a:r>
            <a:r>
              <a:rPr lang="en-US" sz="1200" dirty="0" smtClean="0"/>
              <a:t>; </a:t>
            </a:r>
            <a:r>
              <a:rPr lang="en-US" sz="1200" dirty="0" err="1" smtClean="0"/>
              <a:t>AccM</a:t>
            </a:r>
            <a:r>
              <a:rPr lang="en-US" sz="1200" dirty="0" smtClean="0"/>
              <a:t> [leader]</a:t>
            </a:r>
            <a:endParaRPr lang="en-US" sz="1200" dirty="0"/>
          </a:p>
          <a:p>
            <a:r>
              <a:rPr lang="en-US" sz="1200" dirty="0"/>
              <a:t>007;__; $a </a:t>
            </a:r>
            <a:r>
              <a:rPr lang="en-US" sz="1200" dirty="0" smtClean="0"/>
              <a:t>s $b </a:t>
            </a:r>
            <a:r>
              <a:rPr lang="en-US" sz="1200" dirty="0"/>
              <a:t>$d $e $f $g $h $</a:t>
            </a:r>
            <a:r>
              <a:rPr lang="en-US" sz="1200" dirty="0" err="1" smtClean="0"/>
              <a:t>i</a:t>
            </a:r>
            <a:r>
              <a:rPr lang="en-US" sz="1200" dirty="0" smtClean="0"/>
              <a:t> $j $k $l $m $n</a:t>
            </a:r>
            <a:endParaRPr lang="en-US" sz="1200" dirty="0"/>
          </a:p>
          <a:p>
            <a:r>
              <a:rPr lang="en-US" sz="1200" dirty="0"/>
              <a:t>040;__; $a … $b </a:t>
            </a:r>
            <a:r>
              <a:rPr lang="en-US" sz="1200" dirty="0" err="1"/>
              <a:t>eng</a:t>
            </a:r>
            <a:r>
              <a:rPr lang="en-US" sz="1200" dirty="0"/>
              <a:t> $e </a:t>
            </a:r>
            <a:r>
              <a:rPr lang="en-US" sz="1200" dirty="0" err="1"/>
              <a:t>rda</a:t>
            </a:r>
            <a:r>
              <a:rPr lang="en-US" sz="1200" dirty="0"/>
              <a:t> $c …</a:t>
            </a:r>
          </a:p>
          <a:p>
            <a:r>
              <a:rPr lang="en-US" sz="1200" dirty="0"/>
              <a:t>020;__; $a [if applicable]</a:t>
            </a:r>
          </a:p>
          <a:p>
            <a:r>
              <a:rPr lang="en-US" sz="1200" dirty="0"/>
              <a:t>024;#_; $a</a:t>
            </a:r>
          </a:p>
          <a:p>
            <a:r>
              <a:rPr lang="en-US" sz="1200" dirty="0"/>
              <a:t>028;##; $</a:t>
            </a:r>
            <a:r>
              <a:rPr lang="en-US" sz="1200" dirty="0" smtClean="0"/>
              <a:t>a $b</a:t>
            </a:r>
            <a:endParaRPr lang="en-US" sz="1200" dirty="0"/>
          </a:p>
          <a:p>
            <a:r>
              <a:rPr lang="en-US" sz="1200" dirty="0"/>
              <a:t>041;#_; $a $k $j $</a:t>
            </a:r>
            <a:r>
              <a:rPr lang="en-US" sz="1200" dirty="0" smtClean="0"/>
              <a:t>h</a:t>
            </a:r>
          </a:p>
          <a:p>
            <a:r>
              <a:rPr lang="en-US" sz="1200" dirty="0" smtClean="0"/>
              <a:t>050</a:t>
            </a:r>
            <a:r>
              <a:rPr lang="en-US" sz="1200" dirty="0"/>
              <a:t>;##; $a $b</a:t>
            </a:r>
          </a:p>
          <a:p>
            <a:r>
              <a:rPr lang="en-US" sz="1200" dirty="0"/>
              <a:t>1xx;#_; $a, $e</a:t>
            </a:r>
          </a:p>
          <a:p>
            <a:r>
              <a:rPr lang="en-US" sz="1200" dirty="0"/>
              <a:t>245;##; $a : $b / $c</a:t>
            </a:r>
          </a:p>
          <a:p>
            <a:r>
              <a:rPr lang="en-US" sz="1200" dirty="0"/>
              <a:t>246;##; $a [if applicable]</a:t>
            </a:r>
          </a:p>
          <a:p>
            <a:r>
              <a:rPr lang="en-US" sz="1200" dirty="0"/>
              <a:t>250;__; $a [if applicable]</a:t>
            </a:r>
          </a:p>
          <a:p>
            <a:r>
              <a:rPr lang="en-US" sz="1200" dirty="0" smtClean="0"/>
              <a:t>264</a:t>
            </a:r>
            <a:r>
              <a:rPr lang="en-US" sz="1200" dirty="0"/>
              <a:t>;_#; $a : $b, $c</a:t>
            </a:r>
          </a:p>
          <a:p>
            <a:r>
              <a:rPr lang="en-US" sz="1200" dirty="0"/>
              <a:t>300;__; $a : $b ; $</a:t>
            </a:r>
            <a:r>
              <a:rPr lang="en-US" sz="1200" dirty="0" smtClean="0"/>
              <a:t>c</a:t>
            </a:r>
          </a:p>
          <a:p>
            <a:r>
              <a:rPr lang="en-US" sz="1200" dirty="0" smtClean="0"/>
              <a:t>306;__; $a</a:t>
            </a:r>
            <a:endParaRPr lang="en-US" sz="1200" dirty="0"/>
          </a:p>
          <a:p>
            <a:r>
              <a:rPr lang="en-US" sz="1200" dirty="0"/>
              <a:t>336;__; $a </a:t>
            </a:r>
            <a:r>
              <a:rPr lang="en-US" sz="1200" dirty="0" smtClean="0"/>
              <a:t>$2 </a:t>
            </a:r>
            <a:r>
              <a:rPr lang="en-US" sz="1200" dirty="0" err="1"/>
              <a:t>rdacontent</a:t>
            </a:r>
            <a:endParaRPr lang="en-US" sz="1200" dirty="0"/>
          </a:p>
          <a:p>
            <a:r>
              <a:rPr lang="en-US" sz="1200" dirty="0"/>
              <a:t>337;__; $a </a:t>
            </a:r>
            <a:r>
              <a:rPr lang="en-US" sz="1200" dirty="0" smtClean="0"/>
              <a:t>$</a:t>
            </a:r>
            <a:r>
              <a:rPr lang="en-US" sz="1200" dirty="0"/>
              <a:t>2 </a:t>
            </a:r>
            <a:r>
              <a:rPr lang="en-US" sz="1200" dirty="0" err="1" smtClean="0"/>
              <a:t>rdamedia</a:t>
            </a:r>
            <a:endParaRPr lang="en-US" sz="1200" dirty="0" smtClean="0"/>
          </a:p>
          <a:p>
            <a:r>
              <a:rPr lang="en-US" sz="1200" dirty="0" smtClean="0"/>
              <a:t>338;__; $a $2 </a:t>
            </a:r>
            <a:r>
              <a:rPr lang="en-US" sz="1200" dirty="0" err="1" smtClean="0"/>
              <a:t>rdacarrier</a:t>
            </a:r>
            <a:endParaRPr lang="en-US" sz="1200" dirty="0"/>
          </a:p>
        </p:txBody>
      </p:sp>
      <p:sp>
        <p:nvSpPr>
          <p:cNvPr id="4" name="Content Placeholder 3"/>
          <p:cNvSpPr>
            <a:spLocks noGrp="1"/>
          </p:cNvSpPr>
          <p:nvPr>
            <p:ph sz="half" idx="2"/>
          </p:nvPr>
        </p:nvSpPr>
        <p:spPr>
          <a:xfrm>
            <a:off x="4572000" y="1447800"/>
            <a:ext cx="4419600" cy="4953000"/>
          </a:xfrm>
        </p:spPr>
        <p:txBody>
          <a:bodyPr>
            <a:normAutofit/>
          </a:bodyPr>
          <a:lstStyle/>
          <a:p>
            <a:r>
              <a:rPr lang="en-US" sz="1200" dirty="0" smtClean="0"/>
              <a:t>340</a:t>
            </a:r>
            <a:r>
              <a:rPr lang="en-US" sz="1200" dirty="0"/>
              <a:t>;__; $3 $b</a:t>
            </a:r>
          </a:p>
          <a:p>
            <a:r>
              <a:rPr lang="en-US" sz="1200" dirty="0"/>
              <a:t>344;__; $a $b $g $h $2 </a:t>
            </a:r>
            <a:r>
              <a:rPr lang="en-US" sz="1200" dirty="0" err="1"/>
              <a:t>rda</a:t>
            </a:r>
            <a:endParaRPr lang="en-US" sz="1200" dirty="0"/>
          </a:p>
          <a:p>
            <a:r>
              <a:rPr lang="en-US" sz="1200" dirty="0" smtClean="0"/>
              <a:t>347</a:t>
            </a:r>
            <a:r>
              <a:rPr lang="en-US" sz="1200" dirty="0"/>
              <a:t>;__; $a $b $e $2 </a:t>
            </a:r>
            <a:r>
              <a:rPr lang="en-US" sz="1200" dirty="0" err="1"/>
              <a:t>rda</a:t>
            </a:r>
            <a:endParaRPr lang="en-US" sz="1200" dirty="0"/>
          </a:p>
          <a:p>
            <a:r>
              <a:rPr lang="en-US" sz="1200" dirty="0"/>
              <a:t>380;__; $a</a:t>
            </a:r>
          </a:p>
          <a:p>
            <a:r>
              <a:rPr lang="en-US" sz="1200" dirty="0"/>
              <a:t>490;#_; $a </a:t>
            </a:r>
            <a:r>
              <a:rPr lang="en-US" sz="1200" dirty="0" smtClean="0"/>
              <a:t>; $</a:t>
            </a:r>
            <a:r>
              <a:rPr lang="en-US" sz="1200" dirty="0"/>
              <a:t>v [if applicable]</a:t>
            </a:r>
          </a:p>
          <a:p>
            <a:r>
              <a:rPr lang="en-US" sz="1200" dirty="0"/>
              <a:t>500;__; $a [note on title</a:t>
            </a:r>
            <a:r>
              <a:rPr lang="en-US" sz="1200" dirty="0" smtClean="0"/>
              <a:t>]</a:t>
            </a:r>
          </a:p>
          <a:p>
            <a:r>
              <a:rPr lang="en-US" sz="1200" dirty="0" smtClean="0"/>
              <a:t>500;__; $a [details on accompanying material]</a:t>
            </a:r>
            <a:endParaRPr lang="en-US" sz="1200" dirty="0"/>
          </a:p>
          <a:p>
            <a:r>
              <a:rPr lang="en-US" sz="1200" dirty="0"/>
              <a:t>511;#_; $a</a:t>
            </a:r>
          </a:p>
          <a:p>
            <a:r>
              <a:rPr lang="en-US" sz="1200" dirty="0"/>
              <a:t>518;__; $a</a:t>
            </a:r>
          </a:p>
          <a:p>
            <a:r>
              <a:rPr lang="en-US" sz="1200" dirty="0"/>
              <a:t>508;__; $</a:t>
            </a:r>
            <a:r>
              <a:rPr lang="en-US" sz="1200" dirty="0" smtClean="0"/>
              <a:t>a</a:t>
            </a:r>
            <a:endParaRPr lang="en-US" sz="1200" dirty="0"/>
          </a:p>
          <a:p>
            <a:r>
              <a:rPr lang="en-US" sz="1200" dirty="0"/>
              <a:t>521;#_; [if applicable]</a:t>
            </a:r>
          </a:p>
          <a:p>
            <a:r>
              <a:rPr lang="en-US" sz="1200" dirty="0"/>
              <a:t>520;__; $a</a:t>
            </a:r>
          </a:p>
          <a:p>
            <a:r>
              <a:rPr lang="en-US" sz="1200" dirty="0"/>
              <a:t>505</a:t>
            </a:r>
            <a:r>
              <a:rPr lang="en-US" sz="1200" dirty="0" smtClean="0"/>
              <a:t>;##; </a:t>
            </a:r>
            <a:r>
              <a:rPr lang="en-US" sz="1200" dirty="0"/>
              <a:t>[if applicable]</a:t>
            </a:r>
          </a:p>
          <a:p>
            <a:r>
              <a:rPr lang="en-US" sz="1200" dirty="0"/>
              <a:t>586;#_; [if applicable]</a:t>
            </a:r>
          </a:p>
          <a:p>
            <a:r>
              <a:rPr lang="en-US" sz="1200" dirty="0"/>
              <a:t>6xx;##; $a</a:t>
            </a:r>
          </a:p>
          <a:p>
            <a:r>
              <a:rPr lang="en-US" sz="1200" dirty="0"/>
              <a:t>7xx;#_; $a</a:t>
            </a:r>
          </a:p>
          <a:p>
            <a:r>
              <a:rPr lang="en-US" sz="1200" dirty="0"/>
              <a:t>76x-787;##; $a [if applicable]</a:t>
            </a:r>
          </a:p>
          <a:p>
            <a:r>
              <a:rPr lang="en-US" sz="1200" dirty="0"/>
              <a:t>8xx;##; $a </a:t>
            </a:r>
            <a:r>
              <a:rPr lang="en-US" sz="1200" dirty="0" smtClean="0"/>
              <a:t>; $</a:t>
            </a:r>
            <a:r>
              <a:rPr lang="en-US" sz="1200" dirty="0"/>
              <a:t>v [if applicable</a:t>
            </a:r>
            <a:r>
              <a:rPr lang="en-US" sz="1200" dirty="0" smtClean="0"/>
              <a:t>]</a:t>
            </a:r>
            <a:endParaRPr lang="en-US" sz="1200" dirty="0"/>
          </a:p>
        </p:txBody>
      </p:sp>
    </p:spTree>
    <p:extLst>
      <p:ext uri="{BB962C8B-B14F-4D97-AF65-F5344CB8AC3E}">
        <p14:creationId xmlns:p14="http://schemas.microsoft.com/office/powerpoint/2010/main" val="185703077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Musical Sound Recordings</a:t>
            </a:r>
            <a:endParaRPr lang="en-US" dirty="0"/>
          </a:p>
        </p:txBody>
      </p:sp>
      <p:sp>
        <p:nvSpPr>
          <p:cNvPr id="3" name="Content Placeholder 2"/>
          <p:cNvSpPr>
            <a:spLocks noGrp="1"/>
          </p:cNvSpPr>
          <p:nvPr>
            <p:ph sz="half" idx="1"/>
          </p:nvPr>
        </p:nvSpPr>
        <p:spPr>
          <a:xfrm>
            <a:off x="152400" y="1447800"/>
            <a:ext cx="4419600" cy="4953000"/>
          </a:xfrm>
        </p:spPr>
        <p:txBody>
          <a:bodyPr>
            <a:normAutofit/>
          </a:bodyPr>
          <a:lstStyle/>
          <a:p>
            <a:r>
              <a:rPr lang="en-US" sz="1200" dirty="0"/>
              <a:t>008: Part; </a:t>
            </a:r>
            <a:r>
              <a:rPr lang="en-US" sz="1200" dirty="0" err="1"/>
              <a:t>FMus</a:t>
            </a:r>
            <a:r>
              <a:rPr lang="en-US" sz="1200" dirty="0"/>
              <a:t>; Comp; </a:t>
            </a:r>
            <a:r>
              <a:rPr lang="en-US" sz="1200" dirty="0" err="1"/>
              <a:t>TrAr</a:t>
            </a:r>
            <a:r>
              <a:rPr lang="en-US" sz="1200" dirty="0"/>
              <a:t>; </a:t>
            </a:r>
            <a:r>
              <a:rPr lang="en-US" sz="1200" dirty="0" err="1"/>
              <a:t>LTxt</a:t>
            </a:r>
            <a:r>
              <a:rPr lang="en-US" sz="1200" dirty="0"/>
              <a:t>; </a:t>
            </a:r>
            <a:r>
              <a:rPr lang="en-US" sz="1200" dirty="0" err="1" smtClean="0"/>
              <a:t>AccM</a:t>
            </a:r>
            <a:r>
              <a:rPr lang="en-US" sz="1200" dirty="0" smtClean="0"/>
              <a:t> [leader]</a:t>
            </a:r>
            <a:endParaRPr lang="en-US" sz="1200" dirty="0"/>
          </a:p>
          <a:p>
            <a:r>
              <a:rPr lang="en-US" sz="1200" dirty="0" smtClean="0"/>
              <a:t>007</a:t>
            </a:r>
            <a:r>
              <a:rPr lang="en-US" sz="1200" dirty="0"/>
              <a:t>;__; $a </a:t>
            </a:r>
            <a:r>
              <a:rPr lang="en-US" sz="1200" dirty="0" smtClean="0"/>
              <a:t>s $b </a:t>
            </a:r>
            <a:r>
              <a:rPr lang="en-US" sz="1200" dirty="0"/>
              <a:t>$d $e $f $g $h $</a:t>
            </a:r>
            <a:r>
              <a:rPr lang="en-US" sz="1200" dirty="0" err="1"/>
              <a:t>i</a:t>
            </a:r>
            <a:r>
              <a:rPr lang="en-US" sz="1200" dirty="0"/>
              <a:t> $j $k $l $m $n</a:t>
            </a:r>
            <a:endParaRPr lang="en-US" sz="1200" dirty="0" smtClean="0"/>
          </a:p>
          <a:p>
            <a:r>
              <a:rPr lang="en-US" sz="1200" dirty="0" smtClean="0"/>
              <a:t>040;__; $a … $b </a:t>
            </a:r>
            <a:r>
              <a:rPr lang="en-US" sz="1200" dirty="0" err="1" smtClean="0"/>
              <a:t>eng</a:t>
            </a:r>
            <a:r>
              <a:rPr lang="en-US" sz="1200" dirty="0" smtClean="0"/>
              <a:t> $e </a:t>
            </a:r>
            <a:r>
              <a:rPr lang="en-US" sz="1200" dirty="0" err="1" smtClean="0"/>
              <a:t>rda</a:t>
            </a:r>
            <a:r>
              <a:rPr lang="en-US" sz="1200" dirty="0" smtClean="0"/>
              <a:t> $c …</a:t>
            </a:r>
          </a:p>
          <a:p>
            <a:r>
              <a:rPr lang="en-US" sz="1200" dirty="0" smtClean="0"/>
              <a:t>020</a:t>
            </a:r>
            <a:r>
              <a:rPr lang="en-US" sz="1200" dirty="0"/>
              <a:t>;__; $a [if applicable]</a:t>
            </a:r>
          </a:p>
          <a:p>
            <a:r>
              <a:rPr lang="en-US" sz="1200" dirty="0"/>
              <a:t>024;#_; $a</a:t>
            </a:r>
          </a:p>
          <a:p>
            <a:r>
              <a:rPr lang="en-US" sz="1200" dirty="0"/>
              <a:t>028;##; $</a:t>
            </a:r>
            <a:r>
              <a:rPr lang="en-US" sz="1200" dirty="0" smtClean="0"/>
              <a:t>a $b</a:t>
            </a:r>
            <a:endParaRPr lang="en-US" sz="1200" dirty="0"/>
          </a:p>
          <a:p>
            <a:r>
              <a:rPr lang="en-US" sz="1200" dirty="0"/>
              <a:t>041;#_; $a </a:t>
            </a:r>
            <a:r>
              <a:rPr lang="en-US" sz="1200" dirty="0" smtClean="0"/>
              <a:t>$d $b $e $g $f $m $n</a:t>
            </a:r>
          </a:p>
          <a:p>
            <a:r>
              <a:rPr lang="en-US" sz="1200" dirty="0"/>
              <a:t>047;__; $</a:t>
            </a:r>
            <a:r>
              <a:rPr lang="en-US" sz="1200" dirty="0" smtClean="0"/>
              <a:t>a</a:t>
            </a:r>
          </a:p>
          <a:p>
            <a:r>
              <a:rPr lang="en-US" sz="1200" dirty="0" smtClean="0"/>
              <a:t>048;__; $a</a:t>
            </a:r>
            <a:endParaRPr lang="en-US" sz="1200" dirty="0"/>
          </a:p>
          <a:p>
            <a:r>
              <a:rPr lang="en-US" sz="1200" dirty="0"/>
              <a:t>050;##; $a $b</a:t>
            </a:r>
          </a:p>
          <a:p>
            <a:r>
              <a:rPr lang="en-US" sz="1200" dirty="0"/>
              <a:t>1xx;#_; $a</a:t>
            </a:r>
            <a:r>
              <a:rPr lang="en-US" sz="1200" dirty="0" smtClean="0"/>
              <a:t>, $e</a:t>
            </a:r>
            <a:endParaRPr lang="en-US" sz="1200" dirty="0"/>
          </a:p>
          <a:p>
            <a:r>
              <a:rPr lang="en-US" sz="1200" dirty="0"/>
              <a:t>245;##; $a : $b / $c</a:t>
            </a:r>
          </a:p>
          <a:p>
            <a:r>
              <a:rPr lang="en-US" sz="1200" dirty="0"/>
              <a:t>246;##; $a [if applicable]</a:t>
            </a:r>
          </a:p>
          <a:p>
            <a:r>
              <a:rPr lang="en-US" sz="1200" dirty="0"/>
              <a:t>250;__; $a [if applicable</a:t>
            </a:r>
            <a:r>
              <a:rPr lang="en-US" sz="1200" dirty="0" smtClean="0"/>
              <a:t>]</a:t>
            </a:r>
            <a:endParaRPr lang="en-US" sz="1200" dirty="0"/>
          </a:p>
          <a:p>
            <a:r>
              <a:rPr lang="en-US" sz="1200" dirty="0"/>
              <a:t>264;_#; $a : $b, $c</a:t>
            </a:r>
          </a:p>
          <a:p>
            <a:r>
              <a:rPr lang="en-US" sz="1200" dirty="0"/>
              <a:t>300;__; $a : $b ; $</a:t>
            </a:r>
            <a:r>
              <a:rPr lang="en-US" sz="1200" dirty="0" smtClean="0"/>
              <a:t>c</a:t>
            </a:r>
          </a:p>
          <a:p>
            <a:r>
              <a:rPr lang="en-US" sz="1200" dirty="0" smtClean="0"/>
              <a:t>306;__; $a</a:t>
            </a:r>
            <a:endParaRPr lang="en-US" sz="1200" dirty="0"/>
          </a:p>
          <a:p>
            <a:r>
              <a:rPr lang="en-US" sz="1200" dirty="0"/>
              <a:t>336;__; $a </a:t>
            </a:r>
            <a:r>
              <a:rPr lang="en-US" sz="1200" dirty="0" smtClean="0"/>
              <a:t>$2 </a:t>
            </a:r>
            <a:r>
              <a:rPr lang="en-US" sz="1200" dirty="0" err="1"/>
              <a:t>rdacontent</a:t>
            </a:r>
            <a:endParaRPr lang="en-US" sz="1200" dirty="0"/>
          </a:p>
          <a:p>
            <a:r>
              <a:rPr lang="en-US" sz="1200" dirty="0"/>
              <a:t>337;__; $a </a:t>
            </a:r>
            <a:r>
              <a:rPr lang="en-US" sz="1200" dirty="0" smtClean="0"/>
              <a:t>$</a:t>
            </a:r>
            <a:r>
              <a:rPr lang="en-US" sz="1200" dirty="0"/>
              <a:t>2 </a:t>
            </a:r>
            <a:r>
              <a:rPr lang="en-US" sz="1200" dirty="0" err="1" smtClean="0"/>
              <a:t>rdamedia</a:t>
            </a:r>
            <a:endParaRPr lang="en-US" sz="1200" dirty="0"/>
          </a:p>
        </p:txBody>
      </p:sp>
      <p:sp>
        <p:nvSpPr>
          <p:cNvPr id="4" name="Content Placeholder 3"/>
          <p:cNvSpPr>
            <a:spLocks noGrp="1"/>
          </p:cNvSpPr>
          <p:nvPr>
            <p:ph sz="half" idx="2"/>
          </p:nvPr>
        </p:nvSpPr>
        <p:spPr>
          <a:xfrm>
            <a:off x="4572000" y="1447800"/>
            <a:ext cx="4419600" cy="4953000"/>
          </a:xfrm>
        </p:spPr>
        <p:txBody>
          <a:bodyPr>
            <a:normAutofit/>
          </a:bodyPr>
          <a:lstStyle/>
          <a:p>
            <a:r>
              <a:rPr lang="en-US" sz="1200" dirty="0" smtClean="0"/>
              <a:t>338;__; $a $2 </a:t>
            </a:r>
            <a:r>
              <a:rPr lang="en-US" sz="1200" dirty="0" err="1" smtClean="0"/>
              <a:t>rdacarrier</a:t>
            </a:r>
            <a:endParaRPr lang="en-US" sz="1200" dirty="0" smtClean="0"/>
          </a:p>
          <a:p>
            <a:r>
              <a:rPr lang="en-US" sz="1200" dirty="0" smtClean="0"/>
              <a:t>340;__; $3 $b</a:t>
            </a:r>
          </a:p>
          <a:p>
            <a:r>
              <a:rPr lang="en-US" sz="1200" dirty="0" smtClean="0"/>
              <a:t>344;__; $a $b $g $h $2 </a:t>
            </a:r>
            <a:r>
              <a:rPr lang="en-US" sz="1200" dirty="0" err="1" smtClean="0"/>
              <a:t>rda</a:t>
            </a:r>
            <a:endParaRPr lang="en-US" sz="1200" dirty="0" smtClean="0"/>
          </a:p>
          <a:p>
            <a:r>
              <a:rPr lang="en-US" sz="1200" dirty="0" smtClean="0"/>
              <a:t>347</a:t>
            </a:r>
            <a:r>
              <a:rPr lang="en-US" sz="1200" dirty="0"/>
              <a:t>;__; $a $b $e $2 </a:t>
            </a:r>
            <a:r>
              <a:rPr lang="en-US" sz="1200" dirty="0" err="1"/>
              <a:t>rda</a:t>
            </a:r>
            <a:endParaRPr lang="en-US" sz="1200" dirty="0"/>
          </a:p>
          <a:p>
            <a:r>
              <a:rPr lang="en-US" sz="1200" dirty="0"/>
              <a:t>380;__; $a</a:t>
            </a:r>
          </a:p>
          <a:p>
            <a:r>
              <a:rPr lang="en-US" sz="1200" dirty="0"/>
              <a:t>490;#_; $a </a:t>
            </a:r>
            <a:r>
              <a:rPr lang="en-US" sz="1200" dirty="0" smtClean="0"/>
              <a:t>; $</a:t>
            </a:r>
            <a:r>
              <a:rPr lang="en-US" sz="1200" dirty="0"/>
              <a:t>v [if applicable]</a:t>
            </a:r>
          </a:p>
          <a:p>
            <a:r>
              <a:rPr lang="en-US" sz="1200" dirty="0"/>
              <a:t>500;__; $a [note on title</a:t>
            </a:r>
            <a:r>
              <a:rPr lang="en-US" sz="1200" dirty="0" smtClean="0"/>
              <a:t>]</a:t>
            </a:r>
          </a:p>
          <a:p>
            <a:r>
              <a:rPr lang="en-US" sz="1200" dirty="0" smtClean="0"/>
              <a:t>500;__; $a [details on accompanying material]</a:t>
            </a:r>
            <a:endParaRPr lang="en-US" sz="1200" dirty="0"/>
          </a:p>
          <a:p>
            <a:r>
              <a:rPr lang="en-US" sz="1200" dirty="0" smtClean="0"/>
              <a:t>511</a:t>
            </a:r>
            <a:r>
              <a:rPr lang="en-US" sz="1200" dirty="0"/>
              <a:t>;#_; $a</a:t>
            </a:r>
          </a:p>
          <a:p>
            <a:r>
              <a:rPr lang="en-US" sz="1200" dirty="0"/>
              <a:t>518;__; $a</a:t>
            </a:r>
          </a:p>
          <a:p>
            <a:r>
              <a:rPr lang="en-US" sz="1200" dirty="0"/>
              <a:t>508;__; $</a:t>
            </a:r>
            <a:r>
              <a:rPr lang="en-US" sz="1200" dirty="0" smtClean="0"/>
              <a:t>a</a:t>
            </a:r>
            <a:endParaRPr lang="en-US" sz="1200" dirty="0"/>
          </a:p>
          <a:p>
            <a:r>
              <a:rPr lang="en-US" sz="1200" dirty="0"/>
              <a:t>521;#_; [if applicable]</a:t>
            </a:r>
          </a:p>
          <a:p>
            <a:r>
              <a:rPr lang="en-US" sz="1200" dirty="0"/>
              <a:t>520;__; $a</a:t>
            </a:r>
          </a:p>
          <a:p>
            <a:r>
              <a:rPr lang="en-US" sz="1200"/>
              <a:t>505</a:t>
            </a:r>
            <a:r>
              <a:rPr lang="en-US" sz="1200" smtClean="0"/>
              <a:t>;##; </a:t>
            </a:r>
            <a:r>
              <a:rPr lang="en-US" sz="1200" dirty="0"/>
              <a:t>[if applicable]</a:t>
            </a:r>
          </a:p>
          <a:p>
            <a:r>
              <a:rPr lang="en-US" sz="1200" dirty="0"/>
              <a:t>586;#_; [if applicable]</a:t>
            </a:r>
          </a:p>
          <a:p>
            <a:r>
              <a:rPr lang="en-US" sz="1200" dirty="0"/>
              <a:t>6xx;##; $a</a:t>
            </a:r>
          </a:p>
          <a:p>
            <a:r>
              <a:rPr lang="en-US" sz="1200" dirty="0"/>
              <a:t>7xx;#_; $a</a:t>
            </a:r>
          </a:p>
          <a:p>
            <a:r>
              <a:rPr lang="en-US" sz="1200" dirty="0"/>
              <a:t>76x-787;##; $a [if applicable]</a:t>
            </a:r>
          </a:p>
          <a:p>
            <a:r>
              <a:rPr lang="en-US" sz="1200" dirty="0"/>
              <a:t>8xx;##; $a </a:t>
            </a:r>
            <a:r>
              <a:rPr lang="en-US" sz="1200" dirty="0" smtClean="0"/>
              <a:t>; $</a:t>
            </a:r>
            <a:r>
              <a:rPr lang="en-US" sz="1200" dirty="0"/>
              <a:t>v [if applicable</a:t>
            </a:r>
            <a:r>
              <a:rPr lang="en-US" sz="1200" dirty="0" smtClean="0"/>
              <a:t>]</a:t>
            </a:r>
            <a:endParaRPr lang="en-US" sz="1200" dirty="0"/>
          </a:p>
        </p:txBody>
      </p:sp>
    </p:spTree>
    <p:extLst>
      <p:ext uri="{BB962C8B-B14F-4D97-AF65-F5344CB8AC3E}">
        <p14:creationId xmlns:p14="http://schemas.microsoft.com/office/powerpoint/2010/main" val="396339784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Appendix I</a:t>
            </a:r>
            <a:endParaRPr lang="en-US" dirty="0"/>
          </a:p>
        </p:txBody>
      </p:sp>
      <p:sp>
        <p:nvSpPr>
          <p:cNvPr id="3" name="Title 2"/>
          <p:cNvSpPr>
            <a:spLocks noGrp="1"/>
          </p:cNvSpPr>
          <p:nvPr>
            <p:ph type="title"/>
          </p:nvPr>
        </p:nvSpPr>
        <p:spPr/>
        <p:txBody>
          <a:bodyPr/>
          <a:lstStyle/>
          <a:p>
            <a:r>
              <a:rPr lang="en-US" dirty="0" smtClean="0"/>
              <a:t>Relationship Designators</a:t>
            </a:r>
            <a:endParaRPr lang="en-US" dirty="0"/>
          </a:p>
        </p:txBody>
      </p:sp>
    </p:spTree>
    <p:extLst>
      <p:ext uri="{BB962C8B-B14F-4D97-AF65-F5344CB8AC3E}">
        <p14:creationId xmlns:p14="http://schemas.microsoft.com/office/powerpoint/2010/main" val="2961860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Creators (Work)</a:t>
            </a:r>
            <a:endParaRPr lang="en-US" dirty="0"/>
          </a:p>
        </p:txBody>
      </p:sp>
      <p:sp>
        <p:nvSpPr>
          <p:cNvPr id="3" name="Text Placeholder 2"/>
          <p:cNvSpPr>
            <a:spLocks noGrp="1"/>
          </p:cNvSpPr>
          <p:nvPr>
            <p:ph type="body" sz="half" idx="3"/>
          </p:nvPr>
        </p:nvSpPr>
        <p:spPr/>
        <p:txBody>
          <a:bodyPr/>
          <a:lstStyle/>
          <a:p>
            <a:r>
              <a:rPr lang="en-US" dirty="0" smtClean="0"/>
              <a:t>Others (Work)</a:t>
            </a:r>
            <a:endParaRPr lang="en-US" dirty="0"/>
          </a:p>
        </p:txBody>
      </p:sp>
      <p:sp>
        <p:nvSpPr>
          <p:cNvPr id="4" name="Content Placeholder 3"/>
          <p:cNvSpPr>
            <a:spLocks noGrp="1"/>
          </p:cNvSpPr>
          <p:nvPr>
            <p:ph sz="quarter" idx="2"/>
          </p:nvPr>
        </p:nvSpPr>
        <p:spPr>
          <a:xfrm>
            <a:off x="152400" y="2209800"/>
            <a:ext cx="4419600" cy="4191000"/>
          </a:xfrm>
        </p:spPr>
        <p:txBody>
          <a:bodyPr>
            <a:normAutofit/>
          </a:bodyPr>
          <a:lstStyle/>
          <a:p>
            <a:r>
              <a:rPr lang="en-US" sz="2400" dirty="0" smtClean="0"/>
              <a:t>Author</a:t>
            </a:r>
          </a:p>
          <a:p>
            <a:pPr lvl="1"/>
            <a:r>
              <a:rPr lang="en-US" sz="2000" dirty="0" smtClean="0"/>
              <a:t>Librettist</a:t>
            </a:r>
          </a:p>
          <a:p>
            <a:pPr lvl="1"/>
            <a:r>
              <a:rPr lang="en-US" sz="2000" dirty="0" smtClean="0"/>
              <a:t>Lyricist</a:t>
            </a:r>
          </a:p>
          <a:p>
            <a:pPr lvl="1"/>
            <a:r>
              <a:rPr lang="en-US" sz="2000" dirty="0" smtClean="0"/>
              <a:t>Screenwriter</a:t>
            </a:r>
          </a:p>
          <a:p>
            <a:r>
              <a:rPr lang="en-US" sz="2400" dirty="0" smtClean="0"/>
              <a:t>Choreographer</a:t>
            </a:r>
          </a:p>
          <a:p>
            <a:r>
              <a:rPr lang="en-US" sz="2400" dirty="0" smtClean="0"/>
              <a:t>Compiler</a:t>
            </a:r>
          </a:p>
          <a:p>
            <a:r>
              <a:rPr lang="en-US" sz="2400" dirty="0" smtClean="0"/>
              <a:t>Composer</a:t>
            </a:r>
          </a:p>
          <a:p>
            <a:r>
              <a:rPr lang="en-US" sz="2400" dirty="0" smtClean="0"/>
              <a:t>Filmmaker</a:t>
            </a:r>
          </a:p>
          <a:p>
            <a:r>
              <a:rPr lang="en-US" sz="2400" dirty="0" smtClean="0"/>
              <a:t>Interviewee</a:t>
            </a:r>
          </a:p>
          <a:p>
            <a:r>
              <a:rPr lang="en-US" sz="2400" dirty="0" smtClean="0"/>
              <a:t>Interviewer</a:t>
            </a:r>
            <a:endParaRPr lang="en-US" sz="2400" dirty="0"/>
          </a:p>
        </p:txBody>
      </p:sp>
      <p:sp>
        <p:nvSpPr>
          <p:cNvPr id="5" name="Content Placeholder 4"/>
          <p:cNvSpPr>
            <a:spLocks noGrp="1"/>
          </p:cNvSpPr>
          <p:nvPr>
            <p:ph sz="quarter" idx="4"/>
          </p:nvPr>
        </p:nvSpPr>
        <p:spPr>
          <a:xfrm>
            <a:off x="4572000" y="2209800"/>
            <a:ext cx="4419600" cy="4191000"/>
          </a:xfrm>
        </p:spPr>
        <p:txBody>
          <a:bodyPr>
            <a:normAutofit/>
          </a:bodyPr>
          <a:lstStyle/>
          <a:p>
            <a:r>
              <a:rPr lang="en-US" sz="2400" dirty="0" smtClean="0"/>
              <a:t>Director</a:t>
            </a:r>
          </a:p>
          <a:p>
            <a:pPr lvl="1"/>
            <a:r>
              <a:rPr lang="en-US" sz="2000" dirty="0" smtClean="0"/>
              <a:t>Film director</a:t>
            </a:r>
          </a:p>
          <a:p>
            <a:pPr lvl="1"/>
            <a:r>
              <a:rPr lang="en-US" sz="2000" dirty="0" smtClean="0"/>
              <a:t>Radio director</a:t>
            </a:r>
          </a:p>
          <a:p>
            <a:pPr lvl="1"/>
            <a:r>
              <a:rPr lang="en-US" sz="2000" dirty="0" smtClean="0"/>
              <a:t>Television director</a:t>
            </a:r>
          </a:p>
          <a:p>
            <a:r>
              <a:rPr lang="en-US" sz="2400" dirty="0" smtClean="0"/>
              <a:t>Director of photography</a:t>
            </a:r>
          </a:p>
          <a:p>
            <a:r>
              <a:rPr lang="en-US" sz="2400" dirty="0" smtClean="0"/>
              <a:t>Producer</a:t>
            </a:r>
          </a:p>
          <a:p>
            <a:pPr lvl="1"/>
            <a:r>
              <a:rPr lang="en-US" sz="2000" dirty="0" smtClean="0"/>
              <a:t>Film producer</a:t>
            </a:r>
          </a:p>
          <a:p>
            <a:pPr lvl="1"/>
            <a:r>
              <a:rPr lang="en-US" sz="2000" dirty="0" smtClean="0"/>
              <a:t>Radio producer</a:t>
            </a:r>
          </a:p>
          <a:p>
            <a:pPr lvl="1"/>
            <a:r>
              <a:rPr lang="en-US" sz="2000" dirty="0" smtClean="0"/>
              <a:t>Television producer</a:t>
            </a:r>
          </a:p>
          <a:p>
            <a:r>
              <a:rPr lang="en-US" sz="2400" dirty="0" smtClean="0"/>
              <a:t>Production company</a:t>
            </a:r>
            <a:endParaRPr lang="en-US" sz="2400" dirty="0"/>
          </a:p>
        </p:txBody>
      </p:sp>
      <p:sp>
        <p:nvSpPr>
          <p:cNvPr id="6" name="Title 5"/>
          <p:cNvSpPr>
            <a:spLocks noGrp="1"/>
          </p:cNvSpPr>
          <p:nvPr>
            <p:ph type="title"/>
          </p:nvPr>
        </p:nvSpPr>
        <p:spPr/>
        <p:txBody>
          <a:bodyPr/>
          <a:lstStyle/>
          <a:p>
            <a:r>
              <a:rPr lang="en-US" dirty="0" smtClean="0"/>
              <a:t>Appendix I</a:t>
            </a:r>
            <a:endParaRPr lang="en-US" dirty="0"/>
          </a:p>
        </p:txBody>
      </p:sp>
    </p:spTree>
    <p:extLst>
      <p:ext uri="{BB962C8B-B14F-4D97-AF65-F5344CB8AC3E}">
        <p14:creationId xmlns:p14="http://schemas.microsoft.com/office/powerpoint/2010/main" val="1261547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Contributors (Expression)</a:t>
            </a:r>
            <a:endParaRPr lang="en-US" dirty="0"/>
          </a:p>
        </p:txBody>
      </p:sp>
      <p:sp>
        <p:nvSpPr>
          <p:cNvPr id="3" name="Text Placeholder 2"/>
          <p:cNvSpPr>
            <a:spLocks noGrp="1"/>
          </p:cNvSpPr>
          <p:nvPr>
            <p:ph type="body" sz="half" idx="3"/>
          </p:nvPr>
        </p:nvSpPr>
        <p:spPr/>
        <p:txBody>
          <a:bodyPr/>
          <a:lstStyle/>
          <a:p>
            <a:r>
              <a:rPr lang="en-US" dirty="0" smtClean="0"/>
              <a:t> </a:t>
            </a:r>
            <a:endParaRPr lang="en-US" dirty="0"/>
          </a:p>
        </p:txBody>
      </p:sp>
      <p:sp>
        <p:nvSpPr>
          <p:cNvPr id="4" name="Content Placeholder 3"/>
          <p:cNvSpPr>
            <a:spLocks noGrp="1"/>
          </p:cNvSpPr>
          <p:nvPr>
            <p:ph sz="quarter" idx="2"/>
          </p:nvPr>
        </p:nvSpPr>
        <p:spPr>
          <a:xfrm>
            <a:off x="152400" y="2209800"/>
            <a:ext cx="4419600" cy="4191000"/>
          </a:xfrm>
        </p:spPr>
        <p:txBody>
          <a:bodyPr>
            <a:normAutofit/>
          </a:bodyPr>
          <a:lstStyle/>
          <a:p>
            <a:r>
              <a:rPr lang="en-US" sz="2000" dirty="0" smtClean="0"/>
              <a:t>Animator</a:t>
            </a:r>
          </a:p>
          <a:p>
            <a:r>
              <a:rPr lang="en-US" sz="2000" dirty="0" smtClean="0"/>
              <a:t>Arranger of music</a:t>
            </a:r>
          </a:p>
          <a:p>
            <a:r>
              <a:rPr lang="en-US" sz="2000" dirty="0" smtClean="0"/>
              <a:t>Art director</a:t>
            </a:r>
          </a:p>
          <a:p>
            <a:r>
              <a:rPr lang="en-US" sz="2000" dirty="0" smtClean="0"/>
              <a:t>Choreographer (expression)</a:t>
            </a:r>
          </a:p>
          <a:p>
            <a:r>
              <a:rPr lang="en-US" sz="2000" dirty="0" smtClean="0"/>
              <a:t>Composer (expression)</a:t>
            </a:r>
          </a:p>
          <a:p>
            <a:r>
              <a:rPr lang="en-US" sz="2000" dirty="0" smtClean="0"/>
              <a:t>Costume designer</a:t>
            </a:r>
          </a:p>
          <a:p>
            <a:r>
              <a:rPr lang="en-US" sz="2000" dirty="0" smtClean="0"/>
              <a:t>Editor</a:t>
            </a:r>
          </a:p>
          <a:p>
            <a:r>
              <a:rPr lang="en-US" sz="2000" dirty="0" smtClean="0"/>
              <a:t>Editor of compilation</a:t>
            </a:r>
          </a:p>
          <a:p>
            <a:r>
              <a:rPr lang="en-US" sz="2000" dirty="0" smtClean="0"/>
              <a:t>Editor of moving image work</a:t>
            </a:r>
          </a:p>
          <a:p>
            <a:r>
              <a:rPr lang="en-US" sz="2000" dirty="0"/>
              <a:t>Interviewee (expression)</a:t>
            </a:r>
          </a:p>
          <a:p>
            <a:r>
              <a:rPr lang="en-US" sz="2000" dirty="0"/>
              <a:t>Interviewer (expression</a:t>
            </a:r>
            <a:r>
              <a:rPr lang="en-US" sz="2000" dirty="0" smtClean="0"/>
              <a:t>)</a:t>
            </a:r>
            <a:endParaRPr lang="en-US" sz="2000" dirty="0"/>
          </a:p>
        </p:txBody>
      </p:sp>
      <p:sp>
        <p:nvSpPr>
          <p:cNvPr id="5" name="Content Placeholder 4"/>
          <p:cNvSpPr>
            <a:spLocks noGrp="1"/>
          </p:cNvSpPr>
          <p:nvPr>
            <p:ph sz="quarter" idx="4"/>
          </p:nvPr>
        </p:nvSpPr>
        <p:spPr>
          <a:xfrm>
            <a:off x="4572000" y="2209800"/>
            <a:ext cx="4419600" cy="4191000"/>
          </a:xfrm>
        </p:spPr>
        <p:txBody>
          <a:bodyPr>
            <a:normAutofit/>
          </a:bodyPr>
          <a:lstStyle/>
          <a:p>
            <a:r>
              <a:rPr lang="en-US" sz="2000" dirty="0" smtClean="0"/>
              <a:t>Musical director</a:t>
            </a:r>
          </a:p>
          <a:p>
            <a:r>
              <a:rPr lang="en-US" sz="2000" dirty="0" smtClean="0"/>
              <a:t>Performer [next slide]</a:t>
            </a:r>
          </a:p>
          <a:p>
            <a:r>
              <a:rPr lang="en-US" sz="2000" dirty="0" smtClean="0"/>
              <a:t>Presenter</a:t>
            </a:r>
          </a:p>
          <a:p>
            <a:r>
              <a:rPr lang="en-US" sz="2000" dirty="0" smtClean="0"/>
              <a:t>Production designer</a:t>
            </a:r>
          </a:p>
          <a:p>
            <a:r>
              <a:rPr lang="en-US" sz="2000" dirty="0" smtClean="0"/>
              <a:t>Recording engineer</a:t>
            </a:r>
          </a:p>
          <a:p>
            <a:r>
              <a:rPr lang="en-US" sz="2000" dirty="0" err="1" smtClean="0"/>
              <a:t>Recordist</a:t>
            </a:r>
            <a:endParaRPr lang="en-US" sz="2000" dirty="0" smtClean="0"/>
          </a:p>
          <a:p>
            <a:r>
              <a:rPr lang="en-US" sz="2000" dirty="0" smtClean="0"/>
              <a:t>Stage director</a:t>
            </a:r>
          </a:p>
          <a:p>
            <a:r>
              <a:rPr lang="en-US" sz="2000" dirty="0" smtClean="0"/>
              <a:t>Transcriber</a:t>
            </a:r>
          </a:p>
          <a:p>
            <a:r>
              <a:rPr lang="en-US" sz="2000" dirty="0" smtClean="0"/>
              <a:t>Writer of added commentary</a:t>
            </a:r>
          </a:p>
          <a:p>
            <a:r>
              <a:rPr lang="en-US" sz="2000" dirty="0" smtClean="0"/>
              <a:t>Writer of added text</a:t>
            </a:r>
          </a:p>
          <a:p>
            <a:pPr lvl="1"/>
            <a:r>
              <a:rPr lang="en-US" sz="1800" dirty="0" smtClean="0"/>
              <a:t>Writer of added lyrics</a:t>
            </a:r>
            <a:endParaRPr lang="en-US" sz="1800" dirty="0"/>
          </a:p>
        </p:txBody>
      </p:sp>
      <p:sp>
        <p:nvSpPr>
          <p:cNvPr id="6" name="Title 5"/>
          <p:cNvSpPr>
            <a:spLocks noGrp="1"/>
          </p:cNvSpPr>
          <p:nvPr>
            <p:ph type="title"/>
          </p:nvPr>
        </p:nvSpPr>
        <p:spPr/>
        <p:txBody>
          <a:bodyPr/>
          <a:lstStyle/>
          <a:p>
            <a:r>
              <a:rPr lang="en-US" dirty="0" smtClean="0"/>
              <a:t>Appendix I</a:t>
            </a:r>
            <a:endParaRPr lang="en-US" dirty="0"/>
          </a:p>
        </p:txBody>
      </p:sp>
    </p:spTree>
    <p:extLst>
      <p:ext uri="{BB962C8B-B14F-4D97-AF65-F5344CB8AC3E}">
        <p14:creationId xmlns:p14="http://schemas.microsoft.com/office/powerpoint/2010/main" val="3346581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Performer (Expression)</a:t>
            </a:r>
            <a:endParaRPr lang="en-US" dirty="0"/>
          </a:p>
        </p:txBody>
      </p:sp>
      <p:sp>
        <p:nvSpPr>
          <p:cNvPr id="3" name="Text Placeholder 2"/>
          <p:cNvSpPr>
            <a:spLocks noGrp="1"/>
          </p:cNvSpPr>
          <p:nvPr>
            <p:ph type="body" sz="half" idx="3"/>
          </p:nvPr>
        </p:nvSpPr>
        <p:spPr/>
        <p:txBody>
          <a:bodyPr/>
          <a:lstStyle/>
          <a:p>
            <a:r>
              <a:rPr lang="en-US" dirty="0" smtClean="0"/>
              <a:t> </a:t>
            </a:r>
            <a:endParaRPr lang="en-US" dirty="0"/>
          </a:p>
        </p:txBody>
      </p:sp>
      <p:sp>
        <p:nvSpPr>
          <p:cNvPr id="4" name="Content Placeholder 3"/>
          <p:cNvSpPr>
            <a:spLocks noGrp="1"/>
          </p:cNvSpPr>
          <p:nvPr>
            <p:ph sz="quarter" idx="2"/>
          </p:nvPr>
        </p:nvSpPr>
        <p:spPr>
          <a:xfrm>
            <a:off x="152400" y="2286000"/>
            <a:ext cx="4419600" cy="4114800"/>
          </a:xfrm>
        </p:spPr>
        <p:txBody>
          <a:bodyPr>
            <a:normAutofit/>
          </a:bodyPr>
          <a:lstStyle/>
          <a:p>
            <a:r>
              <a:rPr lang="en-US" dirty="0" smtClean="0"/>
              <a:t>Actor</a:t>
            </a:r>
          </a:p>
          <a:p>
            <a:r>
              <a:rPr lang="en-US" dirty="0" smtClean="0"/>
              <a:t>Commentator</a:t>
            </a:r>
          </a:p>
          <a:p>
            <a:r>
              <a:rPr lang="en-US" dirty="0" smtClean="0"/>
              <a:t>Conductor</a:t>
            </a:r>
          </a:p>
          <a:p>
            <a:r>
              <a:rPr lang="en-US" dirty="0" smtClean="0"/>
              <a:t>Dancer</a:t>
            </a:r>
          </a:p>
          <a:p>
            <a:r>
              <a:rPr lang="en-US" dirty="0" smtClean="0"/>
              <a:t>Host</a:t>
            </a:r>
          </a:p>
          <a:p>
            <a:r>
              <a:rPr lang="en-US" dirty="0" smtClean="0"/>
              <a:t>Instrumentalist</a:t>
            </a:r>
          </a:p>
          <a:p>
            <a:r>
              <a:rPr lang="en-US" dirty="0" smtClean="0"/>
              <a:t>Moderator</a:t>
            </a:r>
          </a:p>
          <a:p>
            <a:r>
              <a:rPr lang="en-US" dirty="0" smtClean="0"/>
              <a:t>Narrator</a:t>
            </a:r>
            <a:endParaRPr lang="en-US" dirty="0"/>
          </a:p>
        </p:txBody>
      </p:sp>
      <p:sp>
        <p:nvSpPr>
          <p:cNvPr id="5" name="Content Placeholder 4"/>
          <p:cNvSpPr>
            <a:spLocks noGrp="1"/>
          </p:cNvSpPr>
          <p:nvPr>
            <p:ph sz="quarter" idx="4"/>
          </p:nvPr>
        </p:nvSpPr>
        <p:spPr>
          <a:xfrm>
            <a:off x="4572000" y="2286000"/>
            <a:ext cx="4419600" cy="4114800"/>
          </a:xfrm>
        </p:spPr>
        <p:txBody>
          <a:bodyPr/>
          <a:lstStyle/>
          <a:p>
            <a:r>
              <a:rPr lang="en-US" dirty="0" smtClean="0"/>
              <a:t>On-screen presenter</a:t>
            </a:r>
          </a:p>
          <a:p>
            <a:r>
              <a:rPr lang="en-US" dirty="0" smtClean="0"/>
              <a:t>Panelist</a:t>
            </a:r>
          </a:p>
          <a:p>
            <a:r>
              <a:rPr lang="en-US" dirty="0" smtClean="0"/>
              <a:t>Puppeteer</a:t>
            </a:r>
          </a:p>
          <a:p>
            <a:r>
              <a:rPr lang="en-US" dirty="0" smtClean="0"/>
              <a:t>Singer</a:t>
            </a:r>
          </a:p>
          <a:p>
            <a:r>
              <a:rPr lang="en-US" dirty="0" smtClean="0"/>
              <a:t>Speaker</a:t>
            </a:r>
          </a:p>
          <a:p>
            <a:r>
              <a:rPr lang="en-US" dirty="0" smtClean="0"/>
              <a:t>Storyteller</a:t>
            </a:r>
          </a:p>
          <a:p>
            <a:r>
              <a:rPr lang="en-US" dirty="0" smtClean="0"/>
              <a:t>Teacher</a:t>
            </a:r>
            <a:endParaRPr lang="en-US" dirty="0"/>
          </a:p>
        </p:txBody>
      </p:sp>
      <p:sp>
        <p:nvSpPr>
          <p:cNvPr id="6" name="Title 5"/>
          <p:cNvSpPr>
            <a:spLocks noGrp="1"/>
          </p:cNvSpPr>
          <p:nvPr>
            <p:ph type="title"/>
          </p:nvPr>
        </p:nvSpPr>
        <p:spPr/>
        <p:txBody>
          <a:bodyPr/>
          <a:lstStyle/>
          <a:p>
            <a:r>
              <a:rPr lang="en-US" dirty="0" smtClean="0"/>
              <a:t>Appendix I</a:t>
            </a:r>
            <a:endParaRPr lang="en-US" dirty="0"/>
          </a:p>
        </p:txBody>
      </p:sp>
    </p:spTree>
    <p:extLst>
      <p:ext uri="{BB962C8B-B14F-4D97-AF65-F5344CB8AC3E}">
        <p14:creationId xmlns:p14="http://schemas.microsoft.com/office/powerpoint/2010/main" val="916551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2400" y="1524000"/>
            <a:ext cx="4343400" cy="732974"/>
          </a:xfrm>
        </p:spPr>
        <p:txBody>
          <a:bodyPr/>
          <a:lstStyle/>
          <a:p>
            <a:r>
              <a:rPr lang="en-US" dirty="0" smtClean="0"/>
              <a:t>Publishers (Manifestation)</a:t>
            </a:r>
            <a:endParaRPr lang="en-US" dirty="0"/>
          </a:p>
        </p:txBody>
      </p:sp>
      <p:sp>
        <p:nvSpPr>
          <p:cNvPr id="3" name="Text Placeholder 2"/>
          <p:cNvSpPr>
            <a:spLocks noGrp="1"/>
          </p:cNvSpPr>
          <p:nvPr>
            <p:ph type="body" sz="half" idx="3"/>
          </p:nvPr>
        </p:nvSpPr>
        <p:spPr>
          <a:xfrm>
            <a:off x="4648200" y="1524000"/>
            <a:ext cx="4343400" cy="731520"/>
          </a:xfrm>
        </p:spPr>
        <p:txBody>
          <a:bodyPr/>
          <a:lstStyle/>
          <a:p>
            <a:r>
              <a:rPr lang="en-US" dirty="0" smtClean="0"/>
              <a:t>Distributors (Manifestation)</a:t>
            </a:r>
            <a:endParaRPr lang="en-US" dirty="0"/>
          </a:p>
        </p:txBody>
      </p:sp>
      <p:sp>
        <p:nvSpPr>
          <p:cNvPr id="4" name="Content Placeholder 3"/>
          <p:cNvSpPr>
            <a:spLocks noGrp="1"/>
          </p:cNvSpPr>
          <p:nvPr>
            <p:ph sz="quarter" idx="2"/>
          </p:nvPr>
        </p:nvSpPr>
        <p:spPr>
          <a:xfrm>
            <a:off x="152400" y="2286000"/>
            <a:ext cx="4419600" cy="4114800"/>
          </a:xfrm>
        </p:spPr>
        <p:txBody>
          <a:bodyPr/>
          <a:lstStyle/>
          <a:p>
            <a:r>
              <a:rPr lang="en-US" dirty="0" smtClean="0"/>
              <a:t>Broadcaster</a:t>
            </a:r>
          </a:p>
          <a:p>
            <a:pPr lvl="1"/>
            <a:r>
              <a:rPr lang="en-US" dirty="0" smtClean="0"/>
              <a:t>A person, family, or corporate body involved in broadcasting a manifestation to an audience via radio, television, webcast, etc.</a:t>
            </a:r>
            <a:endParaRPr lang="en-US" dirty="0"/>
          </a:p>
        </p:txBody>
      </p:sp>
      <p:sp>
        <p:nvSpPr>
          <p:cNvPr id="5" name="Content Placeholder 4"/>
          <p:cNvSpPr>
            <a:spLocks noGrp="1"/>
          </p:cNvSpPr>
          <p:nvPr>
            <p:ph sz="quarter" idx="4"/>
          </p:nvPr>
        </p:nvSpPr>
        <p:spPr>
          <a:xfrm>
            <a:off x="4572000" y="2286000"/>
            <a:ext cx="4419600" cy="4114800"/>
          </a:xfrm>
        </p:spPr>
        <p:txBody>
          <a:bodyPr/>
          <a:lstStyle/>
          <a:p>
            <a:r>
              <a:rPr lang="en-US" dirty="0" smtClean="0"/>
              <a:t>Film distributor</a:t>
            </a:r>
          </a:p>
          <a:p>
            <a:pPr lvl="1"/>
            <a:r>
              <a:rPr lang="en-US" dirty="0" smtClean="0"/>
              <a:t>A person, family, or corporate body involved in distributing a moving image manifestation to theatres or other distribution channels</a:t>
            </a:r>
            <a:endParaRPr lang="en-US" dirty="0"/>
          </a:p>
        </p:txBody>
      </p:sp>
      <p:sp>
        <p:nvSpPr>
          <p:cNvPr id="6" name="Title 5"/>
          <p:cNvSpPr>
            <a:spLocks noGrp="1"/>
          </p:cNvSpPr>
          <p:nvPr>
            <p:ph type="title"/>
          </p:nvPr>
        </p:nvSpPr>
        <p:spPr/>
        <p:txBody>
          <a:bodyPr/>
          <a:lstStyle/>
          <a:p>
            <a:r>
              <a:rPr lang="en-US" dirty="0" smtClean="0"/>
              <a:t>Appendix I</a:t>
            </a:r>
            <a:endParaRPr lang="en-US" dirty="0"/>
          </a:p>
        </p:txBody>
      </p:sp>
    </p:spTree>
    <p:extLst>
      <p:ext uri="{BB962C8B-B14F-4D97-AF65-F5344CB8AC3E}">
        <p14:creationId xmlns:p14="http://schemas.microsoft.com/office/powerpoint/2010/main" val="250546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sz="quarter" idx="1"/>
          </p:nvPr>
        </p:nvSpPr>
        <p:spPr>
          <a:xfrm>
            <a:off x="152400" y="1527048"/>
            <a:ext cx="8839200" cy="4873752"/>
          </a:xfrm>
        </p:spPr>
        <p:txBody>
          <a:bodyPr>
            <a:normAutofit/>
          </a:bodyPr>
          <a:lstStyle/>
          <a:p>
            <a:pPr marL="514350" indent="-514350">
              <a:buAutoNum type="arabicPeriod"/>
            </a:pPr>
            <a:r>
              <a:rPr lang="en-US" sz="2400" dirty="0" smtClean="0"/>
              <a:t>OCLC.  (2012 Oct.).  </a:t>
            </a:r>
            <a:r>
              <a:rPr lang="en-US" sz="2400" i="1" dirty="0" smtClean="0"/>
              <a:t>Bibliographic formats and </a:t>
            </a:r>
            <a:r>
              <a:rPr lang="en-US" sz="2400" i="1" dirty="0"/>
              <a:t>standards</a:t>
            </a:r>
            <a:r>
              <a:rPr lang="en-US" sz="2400" dirty="0"/>
              <a:t>. </a:t>
            </a:r>
            <a:r>
              <a:rPr lang="en-US" sz="2400" dirty="0">
                <a:hlinkClick r:id="rId2"/>
              </a:rPr>
              <a:t>http://</a:t>
            </a:r>
            <a:r>
              <a:rPr lang="en-US" sz="2400" dirty="0" smtClean="0">
                <a:hlinkClick r:id="rId2"/>
              </a:rPr>
              <a:t>www.oclc.org/bibformats/en.html</a:t>
            </a:r>
            <a:endParaRPr lang="en-US" sz="2400" dirty="0" smtClean="0"/>
          </a:p>
          <a:p>
            <a:pPr marL="514350" indent="-514350">
              <a:buAutoNum type="arabicPeriod"/>
            </a:pPr>
            <a:r>
              <a:rPr lang="en-US" sz="2400" i="1" dirty="0" smtClean="0"/>
              <a:t>RDA: Resource Description and Access</a:t>
            </a:r>
            <a:r>
              <a:rPr lang="en-US" sz="2400" dirty="0" smtClean="0"/>
              <a:t>.  (2011).  Chicago: American Library Association; Ottawa: Canadian Library Association; London: Chartered Institute of Library and Information Professionals.</a:t>
            </a:r>
          </a:p>
          <a:p>
            <a:pPr marL="514350" indent="-514350">
              <a:buAutoNum type="arabicPeriod"/>
            </a:pPr>
            <a:r>
              <a:rPr lang="en-US" sz="2400" dirty="0" smtClean="0"/>
              <a:t>Stanford University Libraries.  (2013 Nov. 20).  </a:t>
            </a:r>
            <a:r>
              <a:rPr lang="en-US" sz="2400" i="1" dirty="0" smtClean="0"/>
              <a:t>Videos--Cataloging (RDA)</a:t>
            </a:r>
            <a:r>
              <a:rPr lang="en-US" sz="2400" dirty="0"/>
              <a:t>. </a:t>
            </a:r>
            <a:r>
              <a:rPr lang="en-US" sz="2400" dirty="0">
                <a:hlinkClick r:id="rId3"/>
              </a:rPr>
              <a:t>https://</a:t>
            </a:r>
            <a:r>
              <a:rPr lang="en-US" sz="2400" dirty="0" smtClean="0">
                <a:hlinkClick r:id="rId3"/>
              </a:rPr>
              <a:t>lib.stanford.edu/node/8543</a:t>
            </a:r>
            <a:endParaRPr lang="en-US" sz="2400" dirty="0"/>
          </a:p>
          <a:p>
            <a:pPr marL="514350" indent="-514350">
              <a:buAutoNum type="arabicPeriod"/>
            </a:pPr>
            <a:r>
              <a:rPr lang="en-US" sz="2400" dirty="0" smtClean="0"/>
              <a:t>Welsh, A., &amp; </a:t>
            </a:r>
            <a:r>
              <a:rPr lang="en-US" sz="2400" dirty="0" err="1" smtClean="0"/>
              <a:t>Batley</a:t>
            </a:r>
            <a:r>
              <a:rPr lang="en-US" sz="2400" dirty="0" smtClean="0"/>
              <a:t>, S.  (2012).  </a:t>
            </a:r>
            <a:r>
              <a:rPr lang="en-US" sz="2400" i="1" dirty="0" smtClean="0"/>
              <a:t>Practical cataloguing: AACR, RDA and MARC 21</a:t>
            </a:r>
            <a:r>
              <a:rPr lang="en-US" sz="2400" dirty="0" smtClean="0"/>
              <a:t>.  Chicago, IL: Neal-Schuman, an imprint of the American Library Association.</a:t>
            </a:r>
          </a:p>
        </p:txBody>
      </p:sp>
    </p:spTree>
    <p:extLst>
      <p:ext uri="{BB962C8B-B14F-4D97-AF65-F5344CB8AC3E}">
        <p14:creationId xmlns:p14="http://schemas.microsoft.com/office/powerpoint/2010/main" val="393053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01x-09x</a:t>
            </a:r>
            <a:endParaRPr lang="en-US" dirty="0"/>
          </a:p>
        </p:txBody>
      </p:sp>
      <p:sp>
        <p:nvSpPr>
          <p:cNvPr id="3" name="Title 2"/>
          <p:cNvSpPr>
            <a:spLocks noGrp="1"/>
          </p:cNvSpPr>
          <p:nvPr>
            <p:ph type="title"/>
          </p:nvPr>
        </p:nvSpPr>
        <p:spPr/>
        <p:txBody>
          <a:bodyPr/>
          <a:lstStyle/>
          <a:p>
            <a:r>
              <a:rPr lang="en-US" dirty="0" smtClean="0"/>
              <a:t>Number and Code Fields</a:t>
            </a:r>
            <a:endParaRPr lang="en-US" dirty="0"/>
          </a:p>
        </p:txBody>
      </p:sp>
    </p:spTree>
    <p:extLst>
      <p:ext uri="{BB962C8B-B14F-4D97-AF65-F5344CB8AC3E}">
        <p14:creationId xmlns:p14="http://schemas.microsoft.com/office/powerpoint/2010/main" val="1575388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02x</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38246786"/>
              </p:ext>
            </p:extLst>
          </p:nvPr>
        </p:nvGraphicFramePr>
        <p:xfrm>
          <a:off x="301625" y="1527175"/>
          <a:ext cx="8504238" cy="4617720"/>
        </p:xfrm>
        <a:graphic>
          <a:graphicData uri="http://schemas.openxmlformats.org/drawingml/2006/table">
            <a:tbl>
              <a:tblPr firstRow="1" bandRow="1">
                <a:tableStyleId>{5C22544A-7EE6-4342-B048-85BDC9FD1C3A}</a:tableStyleId>
              </a:tblPr>
              <a:tblGrid>
                <a:gridCol w="688975"/>
                <a:gridCol w="1143000"/>
                <a:gridCol w="2971800"/>
                <a:gridCol w="3700463"/>
              </a:tblGrid>
              <a:tr h="370840">
                <a:tc>
                  <a:txBody>
                    <a:bodyPr/>
                    <a:lstStyle/>
                    <a:p>
                      <a:r>
                        <a:rPr lang="en-US" sz="1400" dirty="0" smtClean="0"/>
                        <a:t>Field</a:t>
                      </a:r>
                      <a:endParaRPr lang="en-US" sz="1400" dirty="0"/>
                    </a:p>
                  </a:txBody>
                  <a:tcPr/>
                </a:tc>
                <a:tc>
                  <a:txBody>
                    <a:bodyPr/>
                    <a:lstStyle/>
                    <a:p>
                      <a:r>
                        <a:rPr lang="en-US" sz="1400" dirty="0" smtClean="0"/>
                        <a:t>Indicators</a:t>
                      </a:r>
                      <a:endParaRPr lang="en-US" sz="1400" dirty="0"/>
                    </a:p>
                  </a:txBody>
                  <a:tcPr/>
                </a:tc>
                <a:tc>
                  <a:txBody>
                    <a:bodyPr/>
                    <a:lstStyle/>
                    <a:p>
                      <a:r>
                        <a:rPr lang="en-US" sz="1400" dirty="0" smtClean="0"/>
                        <a:t>Description</a:t>
                      </a:r>
                      <a:endParaRPr lang="en-US" sz="1400" dirty="0"/>
                    </a:p>
                  </a:txBody>
                  <a:tcPr/>
                </a:tc>
                <a:tc>
                  <a:txBody>
                    <a:bodyPr/>
                    <a:lstStyle/>
                    <a:p>
                      <a:r>
                        <a:rPr lang="en-US" sz="1400" dirty="0" smtClean="0"/>
                        <a:t>Examples</a:t>
                      </a:r>
                      <a:endParaRPr lang="en-US" sz="1400" dirty="0"/>
                    </a:p>
                  </a:txBody>
                  <a:tcPr/>
                </a:tc>
              </a:tr>
              <a:tr h="370840">
                <a:tc>
                  <a:txBody>
                    <a:bodyPr/>
                    <a:lstStyle/>
                    <a:p>
                      <a:r>
                        <a:rPr lang="en-US" sz="1400" dirty="0" smtClean="0"/>
                        <a:t>020</a:t>
                      </a:r>
                    </a:p>
                  </a:txBody>
                  <a:tcPr/>
                </a:tc>
                <a:tc>
                  <a:txBody>
                    <a:bodyPr/>
                    <a:lstStyle/>
                    <a:p>
                      <a:r>
                        <a:rPr lang="en-US" sz="1400" dirty="0" smtClean="0"/>
                        <a:t>__</a:t>
                      </a:r>
                      <a:endParaRPr lang="en-US" sz="1400" dirty="0"/>
                    </a:p>
                  </a:txBody>
                  <a:tcPr/>
                </a:tc>
                <a:tc>
                  <a:txBody>
                    <a:bodyPr/>
                    <a:lstStyle/>
                    <a:p>
                      <a:r>
                        <a:rPr lang="en-US" sz="1400" dirty="0" smtClean="0"/>
                        <a:t>ISBN: 10- 0r 13-digit</a:t>
                      </a:r>
                    </a:p>
                    <a:p>
                      <a:r>
                        <a:rPr lang="en-US" sz="1400" dirty="0" smtClean="0"/>
                        <a:t>$q qualifying information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rPr>
                        <a:t>020 ;__; $a 0379005514 $q</a:t>
                      </a:r>
                      <a:r>
                        <a:rPr lang="en-US" sz="1200" baseline="0" dirty="0" smtClean="0">
                          <a:solidFill>
                            <a:srgbClr val="FF0000"/>
                          </a:solidFill>
                        </a:rPr>
                        <a:t> volume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rPr>
                        <a:t>020 ;__; $a 0379005506 $q set</a:t>
                      </a:r>
                    </a:p>
                  </a:txBody>
                  <a:tcPr/>
                </a:tc>
              </a:tr>
              <a:tr h="370840">
                <a:tc>
                  <a:txBody>
                    <a:bodyPr/>
                    <a:lstStyle/>
                    <a:p>
                      <a:r>
                        <a:rPr lang="en-US" sz="1400" dirty="0" smtClean="0"/>
                        <a:t>024</a:t>
                      </a:r>
                      <a:endParaRPr lang="en-US" sz="1400" dirty="0"/>
                    </a:p>
                  </a:txBody>
                  <a:tcPr/>
                </a:tc>
                <a:tc>
                  <a:txBody>
                    <a:bodyPr/>
                    <a:lstStyle/>
                    <a:p>
                      <a:r>
                        <a:rPr lang="en-US" sz="1400" dirty="0" smtClean="0"/>
                        <a:t>1_</a:t>
                      </a:r>
                      <a:endParaRPr lang="en-US" sz="1400" dirty="0"/>
                    </a:p>
                  </a:txBody>
                  <a:tcPr/>
                </a:tc>
                <a:tc>
                  <a:txBody>
                    <a:bodyPr/>
                    <a:lstStyle/>
                    <a:p>
                      <a:r>
                        <a:rPr lang="en-US" sz="1400" dirty="0" smtClean="0"/>
                        <a:t>UPC: 12-digit</a:t>
                      </a:r>
                    </a:p>
                    <a:p>
                      <a:r>
                        <a:rPr lang="en-US" sz="1400" dirty="0" smtClean="0"/>
                        <a:t>$c Terms of availability</a:t>
                      </a:r>
                    </a:p>
                    <a:p>
                      <a:r>
                        <a:rPr lang="en-US" sz="1400" dirty="0" smtClean="0"/>
                        <a:t>$d</a:t>
                      </a:r>
                      <a:r>
                        <a:rPr lang="en-US" sz="1400" baseline="0" dirty="0" smtClean="0"/>
                        <a:t> Additional codes</a:t>
                      </a:r>
                    </a:p>
                    <a:p>
                      <a:r>
                        <a:rPr lang="en-US" sz="1400" baseline="0" dirty="0" smtClean="0"/>
                        <a:t>$z Canceled/invalid standard code</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$2 Source of number or code</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rPr>
                        <a:t>024 ;1_; $a 093228062929</a:t>
                      </a:r>
                    </a:p>
                  </a:txBody>
                  <a:tcPr/>
                </a:tc>
              </a:tr>
              <a:tr h="370840">
                <a:tc>
                  <a:txBody>
                    <a:bodyPr/>
                    <a:lstStyle/>
                    <a:p>
                      <a:r>
                        <a:rPr lang="en-US" sz="1400" dirty="0" smtClean="0"/>
                        <a:t>024</a:t>
                      </a:r>
                      <a:endParaRPr lang="en-US" sz="1400" dirty="0"/>
                    </a:p>
                  </a:txBody>
                  <a:tcPr/>
                </a:tc>
                <a:tc>
                  <a:txBody>
                    <a:bodyPr/>
                    <a:lstStyle/>
                    <a:p>
                      <a:r>
                        <a:rPr lang="en-US" sz="1400" dirty="0" smtClean="0"/>
                        <a:t>3_</a:t>
                      </a:r>
                      <a:endParaRPr lang="en-US" sz="1400" dirty="0"/>
                    </a:p>
                  </a:txBody>
                  <a:tcPr/>
                </a:tc>
                <a:tc>
                  <a:txBody>
                    <a:bodyPr/>
                    <a:lstStyle/>
                    <a:p>
                      <a:r>
                        <a:rPr lang="en-US" sz="1400" dirty="0" smtClean="0"/>
                        <a:t>EAN: 13-digit</a:t>
                      </a:r>
                      <a:endParaRPr lang="en-US" sz="1400" dirty="0"/>
                    </a:p>
                  </a:txBody>
                  <a:tcPr/>
                </a:tc>
                <a:tc>
                  <a:txBody>
                    <a:bodyPr/>
                    <a:lstStyle/>
                    <a:p>
                      <a:r>
                        <a:rPr lang="en-US" sz="1200" dirty="0" smtClean="0">
                          <a:solidFill>
                            <a:srgbClr val="FF0000"/>
                          </a:solidFill>
                        </a:rPr>
                        <a:t>024 ;3_; $a 9790008084140 $c Rental material</a:t>
                      </a:r>
                      <a:endParaRPr lang="en-US" sz="1200" dirty="0">
                        <a:solidFill>
                          <a:srgbClr val="FF0000"/>
                        </a:solidFill>
                      </a:endParaRPr>
                    </a:p>
                  </a:txBody>
                  <a:tcPr/>
                </a:tc>
              </a:tr>
              <a:tr h="370840">
                <a:tc>
                  <a:txBody>
                    <a:bodyPr/>
                    <a:lstStyle/>
                    <a:p>
                      <a:r>
                        <a:rPr lang="en-US" sz="1400" dirty="0" smtClean="0"/>
                        <a:t>024</a:t>
                      </a:r>
                      <a:endParaRPr lang="en-US" sz="1400" dirty="0"/>
                    </a:p>
                  </a:txBody>
                  <a:tcPr/>
                </a:tc>
                <a:tc>
                  <a:txBody>
                    <a:bodyPr/>
                    <a:lstStyle/>
                    <a:p>
                      <a:r>
                        <a:rPr lang="en-US" sz="1400" dirty="0" smtClean="0"/>
                        <a:t>7_</a:t>
                      </a:r>
                      <a:endParaRPr lang="en-US" sz="1400" dirty="0"/>
                    </a:p>
                  </a:txBody>
                  <a:tcPr/>
                </a:tc>
                <a:tc>
                  <a:txBody>
                    <a:bodyPr/>
                    <a:lstStyle/>
                    <a:p>
                      <a:r>
                        <a:rPr lang="en-US" sz="1400" dirty="0" smtClean="0"/>
                        <a:t>DOI</a:t>
                      </a:r>
                      <a:r>
                        <a:rPr lang="en-US" sz="1400" baseline="0" dirty="0" smtClean="0"/>
                        <a:t> or EIDR</a:t>
                      </a:r>
                      <a:endParaRPr lang="en-US" sz="1400" dirty="0"/>
                    </a:p>
                  </a:txBody>
                  <a:tcPr/>
                </a:tc>
                <a:tc>
                  <a:txBody>
                    <a:bodyPr/>
                    <a:lstStyle/>
                    <a:p>
                      <a:r>
                        <a:rPr lang="en-US" sz="1200" dirty="0" smtClean="0">
                          <a:solidFill>
                            <a:srgbClr val="FF0000"/>
                          </a:solidFill>
                        </a:rPr>
                        <a:t>024 ;7_; $a 10.3133/of2007-1047</a:t>
                      </a:r>
                      <a:r>
                        <a:rPr lang="en-US" sz="1200" baseline="0" dirty="0" smtClean="0">
                          <a:solidFill>
                            <a:srgbClr val="FF0000"/>
                          </a:solidFill>
                        </a:rPr>
                        <a:t> $2 </a:t>
                      </a:r>
                      <a:r>
                        <a:rPr lang="en-US" sz="1200" baseline="0" dirty="0" err="1" smtClean="0">
                          <a:solidFill>
                            <a:srgbClr val="FF0000"/>
                          </a:solidFill>
                        </a:rPr>
                        <a:t>doi</a:t>
                      </a:r>
                      <a:endParaRPr lang="en-US" sz="1200" dirty="0">
                        <a:solidFill>
                          <a:srgbClr val="FF0000"/>
                        </a:solidFill>
                      </a:endParaRPr>
                    </a:p>
                  </a:txBody>
                  <a:tcPr/>
                </a:tc>
              </a:tr>
              <a:tr h="370840">
                <a:tc>
                  <a:txBody>
                    <a:bodyPr/>
                    <a:lstStyle/>
                    <a:p>
                      <a:r>
                        <a:rPr lang="en-US" sz="1400" dirty="0" smtClean="0"/>
                        <a:t>028</a:t>
                      </a:r>
                      <a:endParaRPr lang="en-US" sz="1400" dirty="0"/>
                    </a:p>
                  </a:txBody>
                  <a:tcPr/>
                </a:tc>
                <a:tc>
                  <a:txBody>
                    <a:bodyPr/>
                    <a:lstStyle/>
                    <a:p>
                      <a:r>
                        <a:rPr lang="en-US" sz="1400" dirty="0" smtClean="0"/>
                        <a:t>42</a:t>
                      </a:r>
                      <a:endParaRPr lang="en-US" sz="1400" dirty="0"/>
                    </a:p>
                  </a:txBody>
                  <a:tcPr/>
                </a:tc>
                <a:tc>
                  <a:txBody>
                    <a:bodyPr/>
                    <a:lstStyle/>
                    <a:p>
                      <a:r>
                        <a:rPr lang="en-US" sz="1400" dirty="0" smtClean="0"/>
                        <a:t>$a</a:t>
                      </a:r>
                      <a:r>
                        <a:rPr lang="en-US" sz="1400" baseline="0" dirty="0" smtClean="0"/>
                        <a:t> Publisher number</a:t>
                      </a:r>
                    </a:p>
                    <a:p>
                      <a:r>
                        <a:rPr lang="en-US" sz="1400" baseline="0" dirty="0" smtClean="0"/>
                        <a:t>$b Source [publisher]</a:t>
                      </a:r>
                    </a:p>
                    <a:p>
                      <a:r>
                        <a:rPr lang="en-US" sz="1400" baseline="0" dirty="0" smtClean="0"/>
                        <a:t>$q qualifying information</a:t>
                      </a:r>
                    </a:p>
                    <a:p>
                      <a:r>
                        <a:rPr lang="en-US" sz="1400" baseline="0" dirty="0" smtClean="0"/>
                        <a:t>[</a:t>
                      </a:r>
                      <a:r>
                        <a:rPr lang="en-US" sz="1400" baseline="0" dirty="0" err="1" smtClean="0"/>
                        <a:t>videorecordings</a:t>
                      </a:r>
                      <a:r>
                        <a:rPr lang="en-US" sz="1400" baseline="0" dirty="0" smtClean="0"/>
                        <a:t>]</a:t>
                      </a:r>
                      <a:endParaRPr lang="en-US" sz="1400" dirty="0"/>
                    </a:p>
                  </a:txBody>
                  <a:tcPr/>
                </a:tc>
                <a:tc>
                  <a:txBody>
                    <a:bodyPr/>
                    <a:lstStyle/>
                    <a:p>
                      <a:r>
                        <a:rPr lang="en-US" sz="1200" dirty="0" smtClean="0">
                          <a:solidFill>
                            <a:srgbClr val="FF0000"/>
                          </a:solidFill>
                        </a:rPr>
                        <a:t>028 ;42; $a 440 073 032-9 $b Deutsche</a:t>
                      </a:r>
                    </a:p>
                    <a:p>
                      <a:r>
                        <a:rPr lang="en-US" sz="1200" baseline="0" dirty="0" smtClean="0">
                          <a:solidFill>
                            <a:srgbClr val="FF0000"/>
                          </a:solidFill>
                        </a:rPr>
                        <a:t>                    </a:t>
                      </a:r>
                      <a:r>
                        <a:rPr lang="en-US" sz="1200" dirty="0" err="1" smtClean="0">
                          <a:solidFill>
                            <a:srgbClr val="FF0000"/>
                          </a:solidFill>
                        </a:rPr>
                        <a:t>Grammophon</a:t>
                      </a:r>
                      <a:r>
                        <a:rPr lang="en-US" sz="1200" baseline="0" dirty="0" smtClean="0">
                          <a:solidFill>
                            <a:srgbClr val="FF0000"/>
                          </a:solidFill>
                        </a:rPr>
                        <a:t> $q set and guide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rPr>
                        <a:t>028 ;42; $a 440 073 033-9 $b Deutsche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rgbClr val="FF0000"/>
                          </a:solidFill>
                        </a:rPr>
                        <a:t>                    </a:t>
                      </a:r>
                      <a:r>
                        <a:rPr lang="en-US" sz="1200" dirty="0" err="1" smtClean="0">
                          <a:solidFill>
                            <a:srgbClr val="FF0000"/>
                          </a:solidFill>
                        </a:rPr>
                        <a:t>Grammophon</a:t>
                      </a:r>
                      <a:r>
                        <a:rPr lang="en-US" sz="1200" baseline="0" dirty="0" smtClean="0">
                          <a:solidFill>
                            <a:srgbClr val="FF0000"/>
                          </a:solidFill>
                        </a:rPr>
                        <a:t> $q disc 1</a:t>
                      </a:r>
                      <a:endParaRPr lang="en-US" sz="120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rPr>
                        <a:t>028 ;42; $a 440 073 034-9 $b Deutsche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rgbClr val="FF0000"/>
                          </a:solidFill>
                        </a:rPr>
                        <a:t>                    </a:t>
                      </a:r>
                      <a:r>
                        <a:rPr lang="en-US" sz="1200" dirty="0" err="1" smtClean="0">
                          <a:solidFill>
                            <a:srgbClr val="FF0000"/>
                          </a:solidFill>
                        </a:rPr>
                        <a:t>Grammophon</a:t>
                      </a:r>
                      <a:r>
                        <a:rPr lang="en-US" sz="1200" baseline="0" dirty="0" smtClean="0">
                          <a:solidFill>
                            <a:srgbClr val="FF0000"/>
                          </a:solidFill>
                        </a:rPr>
                        <a:t> $q disc 1</a:t>
                      </a:r>
                      <a:endParaRPr lang="en-US" sz="1200" dirty="0" smtClean="0">
                        <a:solidFill>
                          <a:srgbClr val="FF0000"/>
                        </a:solidFill>
                      </a:endParaRPr>
                    </a:p>
                  </a:txBody>
                  <a:tcPr/>
                </a:tc>
              </a:tr>
              <a:tr h="370840">
                <a:tc>
                  <a:txBody>
                    <a:bodyPr/>
                    <a:lstStyle/>
                    <a:p>
                      <a:r>
                        <a:rPr lang="en-US" sz="1400" dirty="0" smtClean="0"/>
                        <a:t>028</a:t>
                      </a:r>
                      <a:endParaRPr lang="en-US" sz="1400" dirty="0"/>
                    </a:p>
                  </a:txBody>
                  <a:tcPr/>
                </a:tc>
                <a:tc>
                  <a:txBody>
                    <a:bodyPr/>
                    <a:lstStyle/>
                    <a:p>
                      <a:r>
                        <a:rPr lang="en-US" sz="1400" dirty="0" smtClean="0"/>
                        <a:t>02</a:t>
                      </a:r>
                      <a:endParaRPr lang="en-US" sz="1400" dirty="0"/>
                    </a:p>
                  </a:txBody>
                  <a:tcPr/>
                </a:tc>
                <a:tc>
                  <a:txBody>
                    <a:bodyPr/>
                    <a:lstStyle/>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rPr>
                        <a:t>028 ;02;</a:t>
                      </a:r>
                      <a:r>
                        <a:rPr lang="en-US" sz="1200" baseline="0" dirty="0" smtClean="0">
                          <a:solidFill>
                            <a:srgbClr val="FF0000"/>
                          </a:solidFill>
                        </a:rPr>
                        <a:t> $a 438 953-2 $b Philips Classic $q set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rPr>
                        <a:t>028 ;02;</a:t>
                      </a:r>
                      <a:r>
                        <a:rPr lang="en-US" sz="1200" baseline="0" dirty="0" smtClean="0">
                          <a:solidFill>
                            <a:srgbClr val="FF0000"/>
                          </a:solidFill>
                        </a:rPr>
                        <a:t> $a 438 954-2 $b Philips Classic $q disc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rPr>
                        <a:t>028 ;02;</a:t>
                      </a:r>
                      <a:r>
                        <a:rPr lang="en-US" sz="1200" baseline="0" dirty="0" smtClean="0">
                          <a:solidFill>
                            <a:srgbClr val="FF0000"/>
                          </a:solidFill>
                        </a:rPr>
                        <a:t> $a </a:t>
                      </a:r>
                      <a:r>
                        <a:rPr lang="en-US" sz="1200" baseline="0" smtClean="0">
                          <a:solidFill>
                            <a:srgbClr val="FF0000"/>
                          </a:solidFill>
                        </a:rPr>
                        <a:t>438 955-2 </a:t>
                      </a:r>
                      <a:r>
                        <a:rPr lang="en-US" sz="1200" baseline="0" dirty="0" smtClean="0">
                          <a:solidFill>
                            <a:srgbClr val="FF0000"/>
                          </a:solidFill>
                        </a:rPr>
                        <a:t>$b Philips Classic $q disc 2</a:t>
                      </a:r>
                    </a:p>
                  </a:txBody>
                  <a:tcPr/>
                </a:tc>
              </a:tr>
            </a:tbl>
          </a:graphicData>
        </a:graphic>
      </p:graphicFrame>
    </p:spTree>
    <p:extLst>
      <p:ext uri="{BB962C8B-B14F-4D97-AF65-F5344CB8AC3E}">
        <p14:creationId xmlns:p14="http://schemas.microsoft.com/office/powerpoint/2010/main" val="3977412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04x</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637559110"/>
              </p:ext>
            </p:extLst>
          </p:nvPr>
        </p:nvGraphicFramePr>
        <p:xfrm>
          <a:off x="301625" y="1527175"/>
          <a:ext cx="8504238" cy="4836160"/>
        </p:xfrm>
        <a:graphic>
          <a:graphicData uri="http://schemas.openxmlformats.org/drawingml/2006/table">
            <a:tbl>
              <a:tblPr firstRow="1" bandRow="1">
                <a:tableStyleId>{5C22544A-7EE6-4342-B048-85BDC9FD1C3A}</a:tableStyleId>
              </a:tblPr>
              <a:tblGrid>
                <a:gridCol w="688975"/>
                <a:gridCol w="1143000"/>
                <a:gridCol w="3505200"/>
                <a:gridCol w="3167063"/>
              </a:tblGrid>
              <a:tr h="370840">
                <a:tc>
                  <a:txBody>
                    <a:bodyPr/>
                    <a:lstStyle/>
                    <a:p>
                      <a:r>
                        <a:rPr lang="en-US" sz="1200" dirty="0" smtClean="0"/>
                        <a:t>Field</a:t>
                      </a:r>
                      <a:endParaRPr lang="en-US" sz="1200" dirty="0"/>
                    </a:p>
                  </a:txBody>
                  <a:tcPr/>
                </a:tc>
                <a:tc>
                  <a:txBody>
                    <a:bodyPr/>
                    <a:lstStyle/>
                    <a:p>
                      <a:r>
                        <a:rPr lang="en-US" sz="1200" dirty="0" smtClean="0"/>
                        <a:t>Indicators</a:t>
                      </a:r>
                      <a:endParaRPr lang="en-US" sz="1200" dirty="0"/>
                    </a:p>
                  </a:txBody>
                  <a:tcPr/>
                </a:tc>
                <a:tc>
                  <a:txBody>
                    <a:bodyPr/>
                    <a:lstStyle/>
                    <a:p>
                      <a:r>
                        <a:rPr lang="en-US" sz="1200" dirty="0" smtClean="0"/>
                        <a:t>Description</a:t>
                      </a:r>
                      <a:endParaRPr lang="en-US" sz="1200" dirty="0"/>
                    </a:p>
                  </a:txBody>
                  <a:tcPr/>
                </a:tc>
                <a:tc>
                  <a:txBody>
                    <a:bodyPr/>
                    <a:lstStyle/>
                    <a:p>
                      <a:r>
                        <a:rPr lang="en-US" sz="1200" dirty="0" smtClean="0"/>
                        <a:t>Examples</a:t>
                      </a:r>
                      <a:endParaRPr lang="en-US" sz="1200" dirty="0"/>
                    </a:p>
                  </a:txBody>
                  <a:tcPr/>
                </a:tc>
              </a:tr>
              <a:tr h="370840">
                <a:tc>
                  <a:txBody>
                    <a:bodyPr/>
                    <a:lstStyle/>
                    <a:p>
                      <a:r>
                        <a:rPr lang="en-US" sz="1200" dirty="0" smtClean="0"/>
                        <a:t>040</a:t>
                      </a:r>
                      <a:endParaRPr lang="en-US" sz="1200" dirty="0"/>
                    </a:p>
                  </a:txBody>
                  <a:tcPr/>
                </a:tc>
                <a:tc>
                  <a:txBody>
                    <a:bodyPr/>
                    <a:lstStyle/>
                    <a:p>
                      <a:r>
                        <a:rPr lang="en-US" sz="1200" baseline="0" dirty="0" smtClean="0"/>
                        <a:t>__</a:t>
                      </a:r>
                      <a:endParaRPr lang="en-US" sz="1200" dirty="0"/>
                    </a:p>
                  </a:txBody>
                  <a:tcPr/>
                </a:tc>
                <a:tc>
                  <a:txBody>
                    <a:bodyPr/>
                    <a:lstStyle/>
                    <a:p>
                      <a:r>
                        <a:rPr lang="en-US" sz="1200" dirty="0" smtClean="0"/>
                        <a:t>$a . . . </a:t>
                      </a:r>
                      <a:r>
                        <a:rPr lang="en-US" sz="1200" dirty="0" smtClean="0">
                          <a:solidFill>
                            <a:srgbClr val="FF0000"/>
                          </a:solidFill>
                        </a:rPr>
                        <a:t>$b </a:t>
                      </a:r>
                      <a:r>
                        <a:rPr lang="en-US" sz="1200" dirty="0" err="1" smtClean="0">
                          <a:solidFill>
                            <a:srgbClr val="FF0000"/>
                          </a:solidFill>
                        </a:rPr>
                        <a:t>eng</a:t>
                      </a:r>
                      <a:r>
                        <a:rPr lang="en-US" sz="1200" dirty="0" smtClean="0">
                          <a:solidFill>
                            <a:srgbClr val="FF0000"/>
                          </a:solidFill>
                        </a:rPr>
                        <a:t> $e </a:t>
                      </a:r>
                      <a:r>
                        <a:rPr lang="en-US" sz="1200" dirty="0" err="1" smtClean="0">
                          <a:solidFill>
                            <a:srgbClr val="FF0000"/>
                          </a:solidFill>
                        </a:rPr>
                        <a:t>rda</a:t>
                      </a:r>
                      <a:r>
                        <a:rPr lang="en-US" sz="1200" baseline="0" dirty="0" smtClean="0"/>
                        <a:t> $c . . .</a:t>
                      </a:r>
                      <a:endParaRPr lang="en-US" sz="1200" dirty="0"/>
                    </a:p>
                  </a:txBody>
                  <a:tcPr/>
                </a:tc>
                <a:tc>
                  <a:txBody>
                    <a:bodyPr/>
                    <a:lstStyle/>
                    <a:p>
                      <a:r>
                        <a:rPr lang="en-US" sz="1100" dirty="0" smtClean="0">
                          <a:solidFill>
                            <a:srgbClr val="FF0000"/>
                          </a:solidFill>
                        </a:rPr>
                        <a:t>040;__;</a:t>
                      </a:r>
                      <a:r>
                        <a:rPr lang="en-US" sz="1100" baseline="0" dirty="0" smtClean="0">
                          <a:solidFill>
                            <a:srgbClr val="FF0000"/>
                          </a:solidFill>
                        </a:rPr>
                        <a:t> </a:t>
                      </a:r>
                      <a:r>
                        <a:rPr lang="en-US" sz="1100" dirty="0" smtClean="0">
                          <a:solidFill>
                            <a:srgbClr val="FF0000"/>
                          </a:solidFill>
                        </a:rPr>
                        <a:t>$a </a:t>
                      </a:r>
                      <a:r>
                        <a:rPr lang="en-US" sz="1100" dirty="0" smtClean="0">
                          <a:solidFill>
                            <a:srgbClr val="FF0000"/>
                          </a:solidFill>
                        </a:rPr>
                        <a:t>BZ-</a:t>
                      </a:r>
                      <a:r>
                        <a:rPr lang="en-US" sz="1100" dirty="0" err="1" smtClean="0">
                          <a:solidFill>
                            <a:srgbClr val="FF0000"/>
                          </a:solidFill>
                        </a:rPr>
                        <a:t>BcNLS</a:t>
                      </a:r>
                      <a:r>
                        <a:rPr lang="en-US" sz="1100" dirty="0" smtClean="0">
                          <a:solidFill>
                            <a:srgbClr val="FF0000"/>
                          </a:solidFill>
                        </a:rPr>
                        <a:t> $b </a:t>
                      </a:r>
                      <a:r>
                        <a:rPr lang="en-US" sz="1100" dirty="0" err="1" smtClean="0">
                          <a:solidFill>
                            <a:srgbClr val="FF0000"/>
                          </a:solidFill>
                        </a:rPr>
                        <a:t>eng</a:t>
                      </a:r>
                      <a:r>
                        <a:rPr lang="en-US" sz="1100" dirty="0" smtClean="0">
                          <a:solidFill>
                            <a:srgbClr val="FF0000"/>
                          </a:solidFill>
                        </a:rPr>
                        <a:t> $e </a:t>
                      </a:r>
                      <a:r>
                        <a:rPr lang="en-US" sz="1100" dirty="0" err="1" smtClean="0">
                          <a:solidFill>
                            <a:srgbClr val="FF0000"/>
                          </a:solidFill>
                        </a:rPr>
                        <a:t>rda</a:t>
                      </a:r>
                      <a:endParaRPr lang="en-US" sz="1100" dirty="0" smtClean="0">
                        <a:solidFill>
                          <a:srgbClr val="FF0000"/>
                        </a:solidFill>
                      </a:endParaRPr>
                    </a:p>
                    <a:p>
                      <a:r>
                        <a:rPr lang="en-US" sz="1100" baseline="0" dirty="0" smtClean="0">
                          <a:solidFill>
                            <a:srgbClr val="FF0000"/>
                          </a:solidFill>
                        </a:rPr>
                        <a:t>                    </a:t>
                      </a:r>
                      <a:r>
                        <a:rPr lang="en-US" sz="1100" dirty="0" smtClean="0">
                          <a:solidFill>
                            <a:srgbClr val="FF0000"/>
                          </a:solidFill>
                        </a:rPr>
                        <a:t>$c </a:t>
                      </a:r>
                      <a:r>
                        <a:rPr lang="en-US" sz="1100" dirty="0" smtClean="0">
                          <a:solidFill>
                            <a:srgbClr val="FF0000"/>
                          </a:solidFill>
                        </a:rPr>
                        <a:t>BZ-</a:t>
                      </a:r>
                      <a:r>
                        <a:rPr lang="en-US" sz="1100" dirty="0" err="1" smtClean="0">
                          <a:solidFill>
                            <a:srgbClr val="FF0000"/>
                          </a:solidFill>
                        </a:rPr>
                        <a:t>BcNLS</a:t>
                      </a:r>
                      <a:endParaRPr lang="en-US" sz="1100" dirty="0">
                        <a:solidFill>
                          <a:srgbClr val="FF0000"/>
                        </a:solidFill>
                      </a:endParaRPr>
                    </a:p>
                  </a:txBody>
                  <a:tcPr/>
                </a:tc>
              </a:tr>
              <a:tr h="370840">
                <a:tc>
                  <a:txBody>
                    <a:bodyPr/>
                    <a:lstStyle/>
                    <a:p>
                      <a:r>
                        <a:rPr lang="en-US" sz="1200" dirty="0" smtClean="0"/>
                        <a:t>041</a:t>
                      </a:r>
                      <a:endParaRPr lang="en-US" sz="1200" dirty="0"/>
                    </a:p>
                  </a:txBody>
                  <a:tcPr/>
                </a:tc>
                <a:tc>
                  <a:txBody>
                    <a:bodyPr/>
                    <a:lstStyle/>
                    <a:p>
                      <a:r>
                        <a:rPr lang="en-US" sz="1200" dirty="0" smtClean="0"/>
                        <a:t>0_</a:t>
                      </a:r>
                      <a:endParaRPr lang="en-US" sz="1200" dirty="0"/>
                    </a:p>
                  </a:txBody>
                  <a:tcPr/>
                </a:tc>
                <a:tc>
                  <a:txBody>
                    <a:bodyPr/>
                    <a:lstStyle/>
                    <a:p>
                      <a:r>
                        <a:rPr lang="en-US" sz="1200" dirty="0" smtClean="0"/>
                        <a:t>No dubbing, alternative soundtrack,</a:t>
                      </a:r>
                      <a:r>
                        <a:rPr lang="en-US" sz="1200" baseline="0" dirty="0" smtClean="0"/>
                        <a:t> or subtitles</a:t>
                      </a:r>
                    </a:p>
                  </a:txBody>
                  <a:tcPr/>
                </a:tc>
                <a:tc>
                  <a:txBody>
                    <a:bodyPr/>
                    <a:lstStyle/>
                    <a:p>
                      <a:r>
                        <a:rPr lang="en-US" sz="1100" dirty="0" smtClean="0">
                          <a:solidFill>
                            <a:srgbClr val="FF0000"/>
                          </a:solidFill>
                        </a:rPr>
                        <a:t>041 ;0_; $a </a:t>
                      </a:r>
                      <a:r>
                        <a:rPr lang="en-US" sz="1100" dirty="0" err="1" smtClean="0">
                          <a:solidFill>
                            <a:srgbClr val="FF0000"/>
                          </a:solidFill>
                        </a:rPr>
                        <a:t>fre</a:t>
                      </a:r>
                      <a:r>
                        <a:rPr lang="en-US" sz="1100" dirty="0" smtClean="0">
                          <a:solidFill>
                            <a:srgbClr val="FF0000"/>
                          </a:solidFill>
                        </a:rPr>
                        <a:t> $a </a:t>
                      </a:r>
                      <a:r>
                        <a:rPr lang="en-US" sz="1100" dirty="0" err="1" smtClean="0">
                          <a:solidFill>
                            <a:srgbClr val="FF0000"/>
                          </a:solidFill>
                        </a:rPr>
                        <a:t>eng</a:t>
                      </a:r>
                      <a:endParaRPr lang="en-US" sz="1100" dirty="0" smtClean="0"/>
                    </a:p>
                    <a:p>
                      <a:r>
                        <a:rPr lang="en-US" sz="1100" dirty="0" smtClean="0"/>
                        <a:t>[in both French (predominant) and English]</a:t>
                      </a:r>
                    </a:p>
                    <a:p>
                      <a:r>
                        <a:rPr lang="en-US" sz="1100" dirty="0" smtClean="0">
                          <a:solidFill>
                            <a:srgbClr val="FF0000"/>
                          </a:solidFill>
                        </a:rPr>
                        <a:t>041</a:t>
                      </a:r>
                      <a:r>
                        <a:rPr lang="en-US" sz="1100" baseline="0" dirty="0" smtClean="0">
                          <a:solidFill>
                            <a:srgbClr val="FF0000"/>
                          </a:solidFill>
                        </a:rPr>
                        <a:t> ;0_; $d </a:t>
                      </a:r>
                      <a:r>
                        <a:rPr lang="en-US" sz="1100" baseline="0" dirty="0" err="1" smtClean="0">
                          <a:solidFill>
                            <a:srgbClr val="FF0000"/>
                          </a:solidFill>
                        </a:rPr>
                        <a:t>rus</a:t>
                      </a:r>
                      <a:r>
                        <a:rPr lang="en-US" sz="1100" baseline="0" dirty="0" smtClean="0">
                          <a:solidFill>
                            <a:srgbClr val="FF0000"/>
                          </a:solidFill>
                        </a:rPr>
                        <a:t> $g </a:t>
                      </a:r>
                      <a:r>
                        <a:rPr lang="en-US" sz="1100" baseline="0" dirty="0" err="1" smtClean="0">
                          <a:solidFill>
                            <a:srgbClr val="FF0000"/>
                          </a:solidFill>
                        </a:rPr>
                        <a:t>eng</a:t>
                      </a:r>
                      <a:endParaRPr lang="en-US" sz="1100" baseline="0" dirty="0" smtClean="0">
                        <a:solidFill>
                          <a:srgbClr val="FF0000"/>
                        </a:solidFill>
                      </a:endParaRPr>
                    </a:p>
                    <a:p>
                      <a:r>
                        <a:rPr lang="en-US" sz="1100" baseline="0" dirty="0" smtClean="0"/>
                        <a:t>[in Russian with program notes in English]</a:t>
                      </a:r>
                      <a:endParaRPr lang="en-US" sz="1100" dirty="0"/>
                    </a:p>
                  </a:txBody>
                  <a:tcPr/>
                </a:tc>
              </a:tr>
              <a:tr h="370840">
                <a:tc>
                  <a:txBody>
                    <a:bodyPr/>
                    <a:lstStyle/>
                    <a:p>
                      <a:r>
                        <a:rPr lang="en-US" sz="1200" dirty="0" smtClean="0"/>
                        <a:t>041</a:t>
                      </a:r>
                      <a:endParaRPr lang="en-US" sz="1200" dirty="0"/>
                    </a:p>
                  </a:txBody>
                  <a:tcPr/>
                </a:tc>
                <a:tc>
                  <a:txBody>
                    <a:bodyPr/>
                    <a:lstStyle/>
                    <a:p>
                      <a:r>
                        <a:rPr lang="en-US" sz="1200" dirty="0" smtClean="0"/>
                        <a:t>1_</a:t>
                      </a:r>
                      <a:endParaRPr lang="en-US" sz="1200" dirty="0"/>
                    </a:p>
                  </a:txBody>
                  <a:tcPr/>
                </a:tc>
                <a:tc>
                  <a:txBody>
                    <a:bodyPr/>
                    <a:lstStyle/>
                    <a:p>
                      <a:r>
                        <a:rPr lang="en-US" sz="1200" dirty="0" smtClean="0"/>
                        <a:t>$a Lang. code in 008 $a Additional lang.</a:t>
                      </a:r>
                    </a:p>
                    <a:p>
                      <a:r>
                        <a:rPr lang="en-US" sz="1200" dirty="0" smtClean="0"/>
                        <a:t>$d Lang. code for sound recordings</a:t>
                      </a:r>
                    </a:p>
                    <a:p>
                      <a:r>
                        <a:rPr lang="en-US" sz="1200" dirty="0" smtClean="0"/>
                        <a:t>$k Intermediate translations</a:t>
                      </a:r>
                    </a:p>
                    <a:p>
                      <a:r>
                        <a:rPr lang="en-US" sz="1200" dirty="0" smtClean="0"/>
                        <a:t>$j</a:t>
                      </a:r>
                      <a:r>
                        <a:rPr lang="en-US" sz="1200" baseline="0" dirty="0" smtClean="0"/>
                        <a:t> Subtitles</a:t>
                      </a:r>
                      <a:endParaRPr lang="en-US" sz="1200" dirty="0" smtClean="0"/>
                    </a:p>
                    <a:p>
                      <a:r>
                        <a:rPr lang="en-US" sz="1200" dirty="0" smtClean="0"/>
                        <a:t>$h</a:t>
                      </a:r>
                      <a:r>
                        <a:rPr lang="en-US" sz="1200" baseline="0" dirty="0" smtClean="0"/>
                        <a:t> Dubbed or original lang. if translated</a:t>
                      </a:r>
                    </a:p>
                  </a:txBody>
                  <a:tcPr/>
                </a:tc>
                <a:tc>
                  <a:txBody>
                    <a:bodyPr/>
                    <a:lstStyle/>
                    <a:p>
                      <a:r>
                        <a:rPr lang="en-US" sz="1100" dirty="0" smtClean="0">
                          <a:solidFill>
                            <a:srgbClr val="FF0000"/>
                          </a:solidFill>
                        </a:rPr>
                        <a:t>$041 ;1_; $a </a:t>
                      </a:r>
                      <a:r>
                        <a:rPr lang="en-US" sz="1100" dirty="0" err="1" smtClean="0">
                          <a:solidFill>
                            <a:srgbClr val="FF0000"/>
                          </a:solidFill>
                        </a:rPr>
                        <a:t>eng</a:t>
                      </a:r>
                      <a:r>
                        <a:rPr lang="en-US" sz="1100" dirty="0" smtClean="0">
                          <a:solidFill>
                            <a:srgbClr val="FF0000"/>
                          </a:solidFill>
                        </a:rPr>
                        <a:t> $h </a:t>
                      </a:r>
                      <a:r>
                        <a:rPr lang="en-US" sz="1100" dirty="0" err="1" smtClean="0">
                          <a:solidFill>
                            <a:srgbClr val="FF0000"/>
                          </a:solidFill>
                        </a:rPr>
                        <a:t>fre</a:t>
                      </a:r>
                      <a:endParaRPr lang="en-US" sz="1100" dirty="0" smtClean="0">
                        <a:solidFill>
                          <a:srgbClr val="FF0000"/>
                        </a:solidFill>
                      </a:endParaRPr>
                    </a:p>
                    <a:p>
                      <a:r>
                        <a:rPr lang="en-US" sz="1100" dirty="0" smtClean="0"/>
                        <a:t>[in English, translated from French]</a:t>
                      </a:r>
                    </a:p>
                    <a:p>
                      <a:r>
                        <a:rPr lang="en-US" sz="1100" dirty="0" smtClean="0">
                          <a:solidFill>
                            <a:srgbClr val="FF0000"/>
                          </a:solidFill>
                        </a:rPr>
                        <a:t>$041 ;1_;</a:t>
                      </a:r>
                      <a:r>
                        <a:rPr lang="en-US" sz="1100" baseline="0" dirty="0" smtClean="0">
                          <a:solidFill>
                            <a:srgbClr val="FF0000"/>
                          </a:solidFill>
                        </a:rPr>
                        <a:t> $a </a:t>
                      </a:r>
                      <a:r>
                        <a:rPr lang="en-US" sz="1100" baseline="0" dirty="0" err="1" smtClean="0">
                          <a:solidFill>
                            <a:srgbClr val="FF0000"/>
                          </a:solidFill>
                        </a:rPr>
                        <a:t>eng</a:t>
                      </a:r>
                      <a:r>
                        <a:rPr lang="en-US" sz="1100" baseline="0" dirty="0" smtClean="0">
                          <a:solidFill>
                            <a:srgbClr val="FF0000"/>
                          </a:solidFill>
                        </a:rPr>
                        <a:t> $j </a:t>
                      </a:r>
                      <a:r>
                        <a:rPr lang="en-US" sz="1100" baseline="0" dirty="0" err="1" smtClean="0">
                          <a:solidFill>
                            <a:srgbClr val="FF0000"/>
                          </a:solidFill>
                        </a:rPr>
                        <a:t>ger</a:t>
                      </a:r>
                      <a:endParaRPr lang="en-US" sz="1100" baseline="0" dirty="0" smtClean="0">
                        <a:solidFill>
                          <a:srgbClr val="FF0000"/>
                        </a:solidFill>
                      </a:endParaRPr>
                    </a:p>
                    <a:p>
                      <a:r>
                        <a:rPr lang="en-US" sz="1100" baseline="0" dirty="0" smtClean="0"/>
                        <a:t>[in English, with German subtitles]</a:t>
                      </a:r>
                      <a:endParaRPr lang="en-US" sz="1100" dirty="0" smtClean="0"/>
                    </a:p>
                  </a:txBody>
                  <a:tcPr/>
                </a:tc>
              </a:tr>
              <a:tr h="370840">
                <a:tc>
                  <a:txBody>
                    <a:bodyPr/>
                    <a:lstStyle/>
                    <a:p>
                      <a:r>
                        <a:rPr lang="en-US" sz="1200" dirty="0" smtClean="0"/>
                        <a:t>043</a:t>
                      </a:r>
                      <a:endParaRPr lang="en-US" sz="1200" dirty="0"/>
                    </a:p>
                  </a:txBody>
                  <a:tcPr/>
                </a:tc>
                <a:tc>
                  <a:txBody>
                    <a:bodyPr/>
                    <a:lstStyle/>
                    <a:p>
                      <a:r>
                        <a:rPr lang="en-US" sz="1200" dirty="0" smtClean="0"/>
                        <a:t>__</a:t>
                      </a:r>
                      <a:endParaRPr lang="en-US" sz="1200" dirty="0"/>
                    </a:p>
                  </a:txBody>
                  <a:tcPr/>
                </a:tc>
                <a:tc>
                  <a:txBody>
                    <a:bodyPr/>
                    <a:lstStyle/>
                    <a:p>
                      <a:r>
                        <a:rPr lang="en-US" sz="1200" dirty="0" smtClean="0"/>
                        <a:t>Geographic area code [nonfiction films]</a:t>
                      </a:r>
                    </a:p>
                  </a:txBody>
                  <a:tcPr/>
                </a:tc>
                <a:tc>
                  <a:txBody>
                    <a:bodyPr/>
                    <a:lstStyle/>
                    <a:p>
                      <a:r>
                        <a:rPr lang="en-US" sz="1100" dirty="0" smtClean="0">
                          <a:solidFill>
                            <a:srgbClr val="FF0000"/>
                          </a:solidFill>
                        </a:rPr>
                        <a:t>043 ;__; $a </a:t>
                      </a:r>
                      <a:r>
                        <a:rPr lang="en-US" sz="1100" dirty="0" err="1" smtClean="0">
                          <a:solidFill>
                            <a:srgbClr val="FF0000"/>
                          </a:solidFill>
                        </a:rPr>
                        <a:t>ncbh</a:t>
                      </a:r>
                      <a:r>
                        <a:rPr lang="en-US" sz="1100" dirty="0" smtClean="0">
                          <a:solidFill>
                            <a:srgbClr val="FF0000"/>
                          </a:solidFill>
                        </a:rPr>
                        <a:t>--</a:t>
                      </a:r>
                    </a:p>
                    <a:p>
                      <a:r>
                        <a:rPr lang="en-US" sz="1100" dirty="0" smtClean="0"/>
                        <a:t>[Belize--Antiquities.]</a:t>
                      </a:r>
                    </a:p>
                    <a:p>
                      <a:r>
                        <a:rPr lang="en-US" sz="1100" dirty="0" smtClean="0">
                          <a:solidFill>
                            <a:srgbClr val="FF0000"/>
                          </a:solidFill>
                        </a:rPr>
                        <a:t>043 ;__; $a n-mx--- $a n-us---</a:t>
                      </a:r>
                    </a:p>
                    <a:p>
                      <a:r>
                        <a:rPr lang="en-US" sz="1100" dirty="0" smtClean="0"/>
                        <a:t>[Mexicans--United States.]</a:t>
                      </a:r>
                    </a:p>
                  </a:txBody>
                  <a:tcPr/>
                </a:tc>
              </a:tr>
              <a:tr h="370840">
                <a:tc>
                  <a:txBody>
                    <a:bodyPr/>
                    <a:lstStyle/>
                    <a:p>
                      <a:r>
                        <a:rPr lang="en-US" sz="1200" dirty="0" smtClean="0"/>
                        <a:t>046</a:t>
                      </a:r>
                      <a:endParaRPr lang="en-US" sz="1200" dirty="0"/>
                    </a:p>
                  </a:txBody>
                  <a:tcPr/>
                </a:tc>
                <a:tc>
                  <a:txBody>
                    <a:bodyPr/>
                    <a:lstStyle/>
                    <a:p>
                      <a:r>
                        <a:rPr lang="en-US" sz="1200" dirty="0" smtClean="0"/>
                        <a:t>__</a:t>
                      </a:r>
                      <a:endParaRPr lang="en-US" sz="1200" dirty="0"/>
                    </a:p>
                  </a:txBody>
                  <a:tcPr/>
                </a:tc>
                <a:tc>
                  <a:txBody>
                    <a:bodyPr/>
                    <a:lstStyle/>
                    <a:p>
                      <a:r>
                        <a:rPr lang="en-US" sz="1200" dirty="0" smtClean="0"/>
                        <a:t>$k Special coded dates [date of creation]</a:t>
                      </a:r>
                    </a:p>
                    <a:p>
                      <a:r>
                        <a:rPr lang="en-US" sz="1200" dirty="0" smtClean="0"/>
                        <a:t>$k</a:t>
                      </a:r>
                      <a:r>
                        <a:rPr lang="en-US" sz="1200" baseline="0" dirty="0" smtClean="0"/>
                        <a:t> Beginning date for series $l End date</a:t>
                      </a:r>
                      <a:endParaRPr lang="en-US" sz="1200" dirty="0" smtClean="0"/>
                    </a:p>
                  </a:txBody>
                  <a:tcPr/>
                </a:tc>
                <a:tc>
                  <a:txBody>
                    <a:bodyPr/>
                    <a:lstStyle/>
                    <a:p>
                      <a:r>
                        <a:rPr lang="en-US" sz="1100" dirty="0" smtClean="0">
                          <a:solidFill>
                            <a:srgbClr val="FF0000"/>
                          </a:solidFill>
                        </a:rPr>
                        <a:t>046 ;__; $k</a:t>
                      </a:r>
                      <a:r>
                        <a:rPr lang="en-US" sz="1100" baseline="0" dirty="0" smtClean="0">
                          <a:solidFill>
                            <a:srgbClr val="FF0000"/>
                          </a:solidFill>
                        </a:rPr>
                        <a:t> 19981022</a:t>
                      </a:r>
                    </a:p>
                    <a:p>
                      <a:r>
                        <a:rPr lang="en-US" sz="1100" baseline="0" dirty="0" smtClean="0">
                          <a:solidFill>
                            <a:schemeClr val="tx1"/>
                          </a:solidFill>
                        </a:rPr>
                        <a:t>[item created on October 22, 1998]</a:t>
                      </a:r>
                      <a:endParaRPr lang="en-US" sz="1100" dirty="0" smtClean="0">
                        <a:solidFill>
                          <a:schemeClr val="tx1"/>
                        </a:solidFill>
                      </a:endParaRPr>
                    </a:p>
                  </a:txBody>
                  <a:tcPr/>
                </a:tc>
              </a:tr>
              <a:tr h="370840">
                <a:tc>
                  <a:txBody>
                    <a:bodyPr/>
                    <a:lstStyle/>
                    <a:p>
                      <a:r>
                        <a:rPr lang="en-US" sz="1200" dirty="0" smtClean="0"/>
                        <a:t>047</a:t>
                      </a:r>
                      <a:endParaRPr lang="en-US" sz="1200" dirty="0"/>
                    </a:p>
                  </a:txBody>
                  <a:tcPr/>
                </a:tc>
                <a:tc>
                  <a:txBody>
                    <a:bodyPr/>
                    <a:lstStyle/>
                    <a:p>
                      <a:r>
                        <a:rPr lang="en-US" sz="1200" dirty="0" smtClean="0"/>
                        <a:t>__</a:t>
                      </a:r>
                    </a:p>
                  </a:txBody>
                  <a:tcPr/>
                </a:tc>
                <a:tc>
                  <a:txBody>
                    <a:bodyPr/>
                    <a:lstStyle/>
                    <a:p>
                      <a:r>
                        <a:rPr lang="en-US" sz="1200" dirty="0" smtClean="0"/>
                        <a:t>Form of Musical Composition</a:t>
                      </a:r>
                    </a:p>
                  </a:txBody>
                  <a:tcPr/>
                </a:tc>
                <a:tc>
                  <a:txBody>
                    <a:bodyPr/>
                    <a:lstStyle/>
                    <a:p>
                      <a:r>
                        <a:rPr lang="en-US" sz="1100" dirty="0" smtClean="0">
                          <a:solidFill>
                            <a:schemeClr val="tx1"/>
                          </a:solidFill>
                        </a:rPr>
                        <a:t>[Comp: mu]</a:t>
                      </a:r>
                    </a:p>
                    <a:p>
                      <a:r>
                        <a:rPr lang="en-US" sz="1100" dirty="0" smtClean="0">
                          <a:solidFill>
                            <a:srgbClr val="FF0000"/>
                          </a:solidFill>
                        </a:rPr>
                        <a:t>047;__; $a </a:t>
                      </a:r>
                      <a:r>
                        <a:rPr lang="en-US" sz="1100" dirty="0" err="1" smtClean="0">
                          <a:solidFill>
                            <a:srgbClr val="FF0000"/>
                          </a:solidFill>
                        </a:rPr>
                        <a:t>bl</a:t>
                      </a:r>
                      <a:r>
                        <a:rPr lang="en-US" sz="1100" dirty="0" smtClean="0">
                          <a:solidFill>
                            <a:srgbClr val="FF0000"/>
                          </a:solidFill>
                        </a:rPr>
                        <a:t> $a </a:t>
                      </a:r>
                      <a:r>
                        <a:rPr lang="en-US" sz="1100" dirty="0" err="1" smtClean="0">
                          <a:solidFill>
                            <a:srgbClr val="FF0000"/>
                          </a:solidFill>
                        </a:rPr>
                        <a:t>jz</a:t>
                      </a:r>
                      <a:endParaRPr lang="en-US" sz="1100" dirty="0" smtClean="0">
                        <a:solidFill>
                          <a:srgbClr val="FF0000"/>
                        </a:solidFill>
                      </a:endParaRPr>
                    </a:p>
                    <a:p>
                      <a:r>
                        <a:rPr lang="en-US" sz="1100" dirty="0" smtClean="0">
                          <a:solidFill>
                            <a:schemeClr val="tx1"/>
                          </a:solidFill>
                        </a:rPr>
                        <a:t>[has both blues</a:t>
                      </a:r>
                      <a:r>
                        <a:rPr lang="en-US" sz="1100" baseline="0" dirty="0" smtClean="0">
                          <a:solidFill>
                            <a:schemeClr val="tx1"/>
                          </a:solidFill>
                        </a:rPr>
                        <a:t> and jazz]</a:t>
                      </a:r>
                      <a:endParaRPr lang="en-US" sz="1100" dirty="0" smtClean="0">
                        <a:solidFill>
                          <a:schemeClr val="tx1"/>
                        </a:solidFill>
                      </a:endParaRPr>
                    </a:p>
                  </a:txBody>
                  <a:tcPr/>
                </a:tc>
              </a:tr>
              <a:tr h="370840">
                <a:tc>
                  <a:txBody>
                    <a:bodyPr/>
                    <a:lstStyle/>
                    <a:p>
                      <a:r>
                        <a:rPr lang="en-US" sz="1200" dirty="0" smtClean="0"/>
                        <a:t>048</a:t>
                      </a:r>
                      <a:endParaRPr lang="en-US" sz="1200" dirty="0"/>
                    </a:p>
                  </a:txBody>
                  <a:tcPr/>
                </a:tc>
                <a:tc>
                  <a:txBody>
                    <a:bodyPr/>
                    <a:lstStyle/>
                    <a:p>
                      <a:r>
                        <a:rPr lang="en-US" sz="1200" dirty="0" smtClean="0"/>
                        <a:t>__</a:t>
                      </a:r>
                    </a:p>
                  </a:txBody>
                  <a:tcPr/>
                </a:tc>
                <a:tc>
                  <a:txBody>
                    <a:bodyPr/>
                    <a:lstStyle/>
                    <a:p>
                      <a:r>
                        <a:rPr lang="en-US" sz="1200" dirty="0" smtClean="0"/>
                        <a:t>$b Soloist</a:t>
                      </a:r>
                    </a:p>
                    <a:p>
                      <a:r>
                        <a:rPr lang="en-US" sz="1200" dirty="0" smtClean="0"/>
                        <a:t>$a Performer or ensemble</a:t>
                      </a:r>
                    </a:p>
                  </a:txBody>
                  <a:tcPr/>
                </a:tc>
                <a:tc>
                  <a:txBody>
                    <a:bodyPr/>
                    <a:lstStyle/>
                    <a:p>
                      <a:r>
                        <a:rPr lang="en-US" sz="1100" dirty="0" smtClean="0">
                          <a:solidFill>
                            <a:srgbClr val="FF0000"/>
                          </a:solidFill>
                        </a:rPr>
                        <a:t>048;__; $b</a:t>
                      </a:r>
                      <a:r>
                        <a:rPr lang="en-US" sz="1100" baseline="0" dirty="0" smtClean="0">
                          <a:solidFill>
                            <a:srgbClr val="FF0000"/>
                          </a:solidFill>
                        </a:rPr>
                        <a:t> tb01 $a </a:t>
                      </a:r>
                      <a:r>
                        <a:rPr lang="en-US" sz="1100" baseline="0" dirty="0" err="1" smtClean="0">
                          <a:solidFill>
                            <a:srgbClr val="FF0000"/>
                          </a:solidFill>
                        </a:rPr>
                        <a:t>oa</a:t>
                      </a:r>
                      <a:endParaRPr lang="en-US" sz="1100" dirty="0" smtClean="0">
                        <a:solidFill>
                          <a:srgbClr val="FF0000"/>
                        </a:solidFill>
                      </a:endParaRPr>
                    </a:p>
                    <a:p>
                      <a:r>
                        <a:rPr lang="en-US" sz="1100" dirty="0" smtClean="0">
                          <a:solidFill>
                            <a:schemeClr val="tx1"/>
                          </a:solidFill>
                        </a:rPr>
                        <a:t>[concerto</a:t>
                      </a:r>
                      <a:r>
                        <a:rPr lang="en-US" sz="1100" baseline="0" dirty="0" smtClean="0">
                          <a:solidFill>
                            <a:schemeClr val="tx1"/>
                          </a:solidFill>
                        </a:rPr>
                        <a:t> for guitar and orchestra]</a:t>
                      </a:r>
                      <a:endParaRPr lang="en-US" sz="1100" dirty="0" smtClean="0">
                        <a:solidFill>
                          <a:schemeClr val="tx1"/>
                        </a:solidFill>
                      </a:endParaRPr>
                    </a:p>
                  </a:txBody>
                  <a:tcPr/>
                </a:tc>
              </a:tr>
            </a:tbl>
          </a:graphicData>
        </a:graphic>
      </p:graphicFrame>
    </p:spTree>
    <p:extLst>
      <p:ext uri="{BB962C8B-B14F-4D97-AF65-F5344CB8AC3E}">
        <p14:creationId xmlns:p14="http://schemas.microsoft.com/office/powerpoint/2010/main" val="26429023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4969</TotalTime>
  <Words>8273</Words>
  <Application>Microsoft Office PowerPoint</Application>
  <PresentationFormat>On-screen Show (4:3)</PresentationFormat>
  <Paragraphs>1265</Paragraphs>
  <Slides>68</Slides>
  <Notes>36</Notes>
  <HiddenSlides>26</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Civic</vt:lpstr>
      <vt:lpstr>Cataloging in RDA: Audio/Visual Materials</vt:lpstr>
      <vt:lpstr>Fixed Fields</vt:lpstr>
      <vt:lpstr>Fixed Fields</vt:lpstr>
      <vt:lpstr>Fixed Fields (Type g)</vt:lpstr>
      <vt:lpstr>Fixed Fields (Type i or j) </vt:lpstr>
      <vt:lpstr>007 – Physical Description Fixed Field</vt:lpstr>
      <vt:lpstr>Number and Code Fields</vt:lpstr>
      <vt:lpstr>02x</vt:lpstr>
      <vt:lpstr>04x</vt:lpstr>
      <vt:lpstr>Main Entries</vt:lpstr>
      <vt:lpstr>100, 110, 111 – Authorized Access Point</vt:lpstr>
      <vt:lpstr>100, 110, 111 – Authorized Access Point</vt:lpstr>
      <vt:lpstr>130 – Preferred Title</vt:lpstr>
      <vt:lpstr>130 – Preferred Title</vt:lpstr>
      <vt:lpstr>130 – Preferred Title</vt:lpstr>
      <vt:lpstr>130 – Preferred Title</vt:lpstr>
      <vt:lpstr>130 – Preferred Title</vt:lpstr>
      <vt:lpstr>Title and Title-Related Fields</vt:lpstr>
      <vt:lpstr>245 – Title Statement</vt:lpstr>
      <vt:lpstr>245 – Title Statement</vt:lpstr>
      <vt:lpstr>245 – Title Statement</vt:lpstr>
      <vt:lpstr>246 – Varying Form of Title</vt:lpstr>
      <vt:lpstr>245/246 – Note on Title</vt:lpstr>
      <vt:lpstr>Edition, Imprint, Etc. Fields</vt:lpstr>
      <vt:lpstr>250 – Edition Statement</vt:lpstr>
      <vt:lpstr>257 – Country of Producing Entity</vt:lpstr>
      <vt:lpstr>264 - Production, Publication, Distribution, Manufacture, and Copyright Notice</vt:lpstr>
      <vt:lpstr>264 - Production, Publication, Distribution, Manufacture, and Copyright Notice</vt:lpstr>
      <vt:lpstr>Physical Description, Etc. Fields</vt:lpstr>
      <vt:lpstr>300 – Physical Description</vt:lpstr>
      <vt:lpstr>300 – Physical Description</vt:lpstr>
      <vt:lpstr>300 – Physical Description</vt:lpstr>
      <vt:lpstr>300 – Physical Description</vt:lpstr>
      <vt:lpstr>300 – Physical Description</vt:lpstr>
      <vt:lpstr>300/306 – Playing Time</vt:lpstr>
      <vt:lpstr>336 – Content Type</vt:lpstr>
      <vt:lpstr>337 – Media Type</vt:lpstr>
      <vt:lpstr>338 – Carrier Type</vt:lpstr>
      <vt:lpstr>Multiple 336, 337, and 338 Fields</vt:lpstr>
      <vt:lpstr>340 – Physical Medium</vt:lpstr>
      <vt:lpstr>344 – Sound Characteristics</vt:lpstr>
      <vt:lpstr>345 – Projection Characteristics of Moving Image</vt:lpstr>
      <vt:lpstr>346 – Video Characteristics [analog]</vt:lpstr>
      <vt:lpstr>347 – Digital File Characteristic</vt:lpstr>
      <vt:lpstr>347 – Digital File Characteristic</vt:lpstr>
      <vt:lpstr>380 – Form of Work</vt:lpstr>
      <vt:lpstr>Notes Fields</vt:lpstr>
      <vt:lpstr>538 – System Details</vt:lpstr>
      <vt:lpstr>546 – Language</vt:lpstr>
      <vt:lpstr>511 – Participant or Performer (Cast)</vt:lpstr>
      <vt:lpstr>518 – Date/Time and Place of an Event</vt:lpstr>
      <vt:lpstr>508 – Creation/Production Credits</vt:lpstr>
      <vt:lpstr>500 – Aspect Ratio</vt:lpstr>
      <vt:lpstr>521 – Target Audience</vt:lpstr>
      <vt:lpstr>520 – Summary, etc.</vt:lpstr>
      <vt:lpstr>505 – Formatted Contents</vt:lpstr>
      <vt:lpstr>500 – Other Notes</vt:lpstr>
      <vt:lpstr>586 – Awards</vt:lpstr>
      <vt:lpstr>Checklists of MARC Fields</vt:lpstr>
      <vt:lpstr>Projected Mediums [moving images]</vt:lpstr>
      <vt:lpstr>Nonmusical Sound Recordings</vt:lpstr>
      <vt:lpstr>Musical Sound Recordings</vt:lpstr>
      <vt:lpstr>Relationship Designators</vt:lpstr>
      <vt:lpstr>Appendix I</vt:lpstr>
      <vt:lpstr>Appendix I</vt:lpstr>
      <vt:lpstr>Appendix I</vt:lpstr>
      <vt:lpstr>Appendix I</vt:lpstr>
      <vt:lpstr>Bibliography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Paris Principles, FRBR, and WEMI</dc:title>
  <dc:creator>Dell User</dc:creator>
  <cp:lastModifiedBy>Heather Battenberg</cp:lastModifiedBy>
  <cp:revision>622</cp:revision>
  <dcterms:created xsi:type="dcterms:W3CDTF">2013-11-30T18:48:51Z</dcterms:created>
  <dcterms:modified xsi:type="dcterms:W3CDTF">2014-02-03T16:37:08Z</dcterms:modified>
</cp:coreProperties>
</file>