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81" r:id="rId4"/>
    <p:sldId id="258" r:id="rId5"/>
    <p:sldId id="259" r:id="rId6"/>
    <p:sldId id="269" r:id="rId7"/>
    <p:sldId id="260" r:id="rId8"/>
    <p:sldId id="261" r:id="rId9"/>
    <p:sldId id="280" r:id="rId10"/>
    <p:sldId id="263" r:id="rId11"/>
    <p:sldId id="275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9" r:id="rId21"/>
    <p:sldId id="273" r:id="rId22"/>
    <p:sldId id="282" r:id="rId23"/>
    <p:sldId id="274" r:id="rId24"/>
    <p:sldId id="276" r:id="rId25"/>
    <p:sldId id="278" r:id="rId26"/>
    <p:sldId id="277" r:id="rId27"/>
    <p:sldId id="26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9899"/>
    <a:srgbClr val="7B9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3B5B0-C730-44C7-BB5D-BEB7777BD89C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A4CC-CEFC-4ED5-ADB0-70CE3E6A36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FRAR:</a:t>
            </a:r>
            <a:r>
              <a:rPr lang="en-US" baseline="0" dirty="0" smtClean="0"/>
              <a:t> Functional Requirements for Authority Records (2005)</a:t>
            </a:r>
          </a:p>
          <a:p>
            <a:r>
              <a:rPr lang="en-US" baseline="0" dirty="0" smtClean="0"/>
              <a:t>	“defined relationships that have formed the foundations for subsequent modeling on the run up to the creation of RDA”</a:t>
            </a:r>
          </a:p>
          <a:p>
            <a:r>
              <a:rPr lang="en-US" baseline="0" dirty="0" smtClean="0"/>
              <a:t>FRAD: Functional Requirements for Authority Data (2007)</a:t>
            </a:r>
          </a:p>
          <a:p>
            <a:r>
              <a:rPr lang="en-US" baseline="0" dirty="0" smtClean="0"/>
              <a:t>	The successor to FRAR</a:t>
            </a:r>
          </a:p>
          <a:p>
            <a:r>
              <a:rPr lang="en-US" baseline="0" dirty="0" smtClean="0"/>
              <a:t>	Identifies user tasks</a:t>
            </a:r>
          </a:p>
          <a:p>
            <a:r>
              <a:rPr lang="en-US" baseline="0" dirty="0" smtClean="0"/>
              <a:t>		To find, identify, contextualize, and justify</a:t>
            </a:r>
          </a:p>
          <a:p>
            <a:r>
              <a:rPr lang="en-US" baseline="0" dirty="0" smtClean="0"/>
              <a:t>			Contextualize the publications of the person, corporate body, or family</a:t>
            </a:r>
          </a:p>
          <a:p>
            <a:r>
              <a:rPr lang="en-US" baseline="0" dirty="0" smtClean="0"/>
              <a:t>				Clarify the relationship between the person, corporate body, or family and the name(s) by which they are known</a:t>
            </a:r>
          </a:p>
          <a:p>
            <a:r>
              <a:rPr lang="en-US" baseline="0" dirty="0" smtClean="0"/>
              <a:t>			The creator of the authority record should be able justify (or document) the reason for choosing the name and form of heading that has been selected</a:t>
            </a:r>
          </a:p>
          <a:p>
            <a:r>
              <a:rPr lang="en-US" baseline="0" dirty="0" smtClean="0"/>
              <a:t>FRAR and FRAD</a:t>
            </a:r>
          </a:p>
          <a:p>
            <a:r>
              <a:rPr lang="en-US" baseline="0" dirty="0" smtClean="0"/>
              <a:t>	Both identify non-personal entities</a:t>
            </a:r>
          </a:p>
          <a:p>
            <a:r>
              <a:rPr lang="en-US" baseline="0" dirty="0" smtClean="0"/>
              <a:t>		Concept, event, object, and place</a:t>
            </a:r>
          </a:p>
          <a:p>
            <a:r>
              <a:rPr lang="en-US" baseline="0" dirty="0" smtClean="0"/>
              <a:t>FRSAR: Functional Requirements for Subject Authority Records</a:t>
            </a:r>
          </a:p>
          <a:p>
            <a:r>
              <a:rPr lang="en-US" baseline="0" dirty="0" smtClean="0"/>
              <a:t>FRSAD: Functional Requirements for Subject Authority Data</a:t>
            </a:r>
          </a:p>
          <a:p>
            <a:r>
              <a:rPr lang="en-US" baseline="0" dirty="0" smtClean="0"/>
              <a:t>	Further explains how Group 3 entities can be related and controlled within the bibliographic universe</a:t>
            </a:r>
          </a:p>
          <a:p>
            <a:r>
              <a:rPr lang="en-US" baseline="0" dirty="0" smtClean="0"/>
              <a:t>	Meant to facilitate international sharing and use of subject authority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5A4CC-CEFC-4ED5-ADB0-70CE3E6A36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99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5A4CC-CEFC-4ED5-ADB0-70CE3E6A367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Concepts: The topics, subject headings,</a:t>
            </a:r>
            <a:r>
              <a:rPr lang="en-US" baseline="0" dirty="0" smtClean="0"/>
              <a:t> and/or classification numbers that are used to describe what works are about.</a:t>
            </a:r>
          </a:p>
          <a:p>
            <a:r>
              <a:rPr lang="en-US" baseline="0" dirty="0" smtClean="0"/>
              <a:t>Objects: Material things (buildings, found objects, sculptures, vehicles/vessels, etc.).</a:t>
            </a:r>
          </a:p>
          <a:p>
            <a:r>
              <a:rPr lang="en-US" baseline="0" dirty="0" smtClean="0"/>
              <a:t>Event: Things that happen (battles, conferences, exhibitions, etc.).</a:t>
            </a:r>
          </a:p>
          <a:p>
            <a:r>
              <a:rPr lang="en-US" baseline="0" dirty="0" smtClean="0"/>
              <a:t>Place: Geographic locations.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5A4CC-CEFC-4ED5-ADB0-70CE3E6A367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23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Expressions:</a:t>
            </a:r>
            <a:r>
              <a:rPr lang="en-US" baseline="0" dirty="0" smtClean="0"/>
              <a:t> Abridgements, illustrated editions, revisions, translations, versions, etc.</a:t>
            </a:r>
          </a:p>
          <a:p>
            <a:r>
              <a:rPr lang="en-US" baseline="0" dirty="0" smtClean="0"/>
              <a:t>Manifestations: A single expression may have many manifestations: each reprint is a new manifestation</a:t>
            </a:r>
          </a:p>
          <a:p>
            <a:r>
              <a:rPr lang="en-US" baseline="0" dirty="0" smtClean="0"/>
              <a:t>	Library catalogs tend to have separate records for each manifestation.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5A4CC-CEFC-4ED5-ADB0-70CE3E6A367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5A4CC-CEFC-4ED5-ADB0-70CE3E6A36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FISO: Find, Identify,</a:t>
            </a:r>
            <a:r>
              <a:rPr lang="en-US" baseline="0" dirty="0" smtClean="0"/>
              <a:t> Select, </a:t>
            </a:r>
            <a:r>
              <a:rPr lang="en-US" baseline="0" dirty="0" smtClean="0"/>
              <a:t>Object</a:t>
            </a:r>
            <a:r>
              <a:rPr lang="en-US" baseline="0" dirty="0" smtClean="0">
                <a:sym typeface="Wingdings" panose="05000000000000000000" pitchFamily="2" charset="2"/>
              </a:rPr>
              <a:t> TYPO!  </a:t>
            </a:r>
            <a:r>
              <a:rPr lang="en-US" baseline="0" smtClean="0">
                <a:sym typeface="Wingdings" panose="05000000000000000000" pitchFamily="2" charset="2"/>
              </a:rPr>
              <a:t>Should be OBTAIN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5A4CC-CEFC-4ED5-ADB0-70CE3E6A36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E-A-R</a:t>
            </a:r>
            <a:r>
              <a:rPr lang="en-US" baseline="0" dirty="0" smtClean="0"/>
              <a:t>: Entities, Attributes, Relationships</a:t>
            </a:r>
            <a:endParaRPr lang="en-US" dirty="0" smtClean="0"/>
          </a:p>
          <a:p>
            <a:r>
              <a:rPr lang="en-US" dirty="0" smtClean="0"/>
              <a:t>	Basic</a:t>
            </a:r>
            <a:r>
              <a:rPr lang="en-US" baseline="0" dirty="0" smtClean="0"/>
              <a:t> functionality of bibliographic records in catalogs</a:t>
            </a:r>
          </a:p>
          <a:p>
            <a:r>
              <a:rPr lang="en-US" baseline="0" dirty="0" smtClean="0"/>
              <a:t>	</a:t>
            </a:r>
            <a:r>
              <a:rPr lang="en-US" dirty="0" smtClean="0"/>
              <a:t>“derived from the logical</a:t>
            </a:r>
            <a:r>
              <a:rPr lang="en-US" baseline="0" dirty="0" smtClean="0"/>
              <a:t> analysis of the data that are typically reflected in bibliographic records”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5A4CC-CEFC-4ED5-ADB0-70CE3E6A36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0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FRBR</a:t>
            </a:r>
            <a:r>
              <a:rPr lang="en-US" baseline="0" dirty="0" smtClean="0"/>
              <a:t> User Tasks</a:t>
            </a:r>
          </a:p>
          <a:p>
            <a:r>
              <a:rPr lang="en-US" baseline="0" dirty="0" smtClean="0"/>
              <a:t>	“to find entities that correspond to the user’s stated search criteria”</a:t>
            </a:r>
          </a:p>
          <a:p>
            <a:r>
              <a:rPr lang="en-US" baseline="0" dirty="0" smtClean="0"/>
              <a:t>	“to identify an entity”</a:t>
            </a:r>
          </a:p>
          <a:p>
            <a:r>
              <a:rPr lang="en-US" baseline="0" dirty="0" smtClean="0"/>
              <a:t>	“to select an entity that is appropriate to the user’s needs”</a:t>
            </a:r>
          </a:p>
          <a:p>
            <a:r>
              <a:rPr lang="en-US" baseline="0" dirty="0" smtClean="0"/>
              <a:t>	“to acquire or obtain access to the entity described”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5A4CC-CEFC-4ED5-ADB0-70CE3E6A36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79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5A4CC-CEFC-4ED5-ADB0-70CE3E6A36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7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5A4CC-CEFC-4ED5-ADB0-70CE3E6A36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10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http://rdabasics.com/2012/08/24/theoretical-foundations/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5A4CC-CEFC-4ED5-ADB0-70CE3E6A36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26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Entities and their primary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5A4CC-CEFC-4ED5-ADB0-70CE3E6A36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2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B346-24BA-489A-9E51-0E3411F08F0F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DB6801-96EF-4D3C-A974-39D6B036CF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B346-24BA-489A-9E51-0E3411F08F0F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6801-96EF-4D3C-A974-39D6B036CF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7DB6801-96EF-4D3C-A974-39D6B036CF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B346-24BA-489A-9E51-0E3411F08F0F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B346-24BA-489A-9E51-0E3411F08F0F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7DB6801-96EF-4D3C-A974-39D6B036CF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B346-24BA-489A-9E51-0E3411F08F0F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DB6801-96EF-4D3C-A974-39D6B036CF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373B346-24BA-489A-9E51-0E3411F08F0F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6801-96EF-4D3C-A974-39D6B036CF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B346-24BA-489A-9E51-0E3411F08F0F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7DB6801-96EF-4D3C-A974-39D6B036CF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B346-24BA-489A-9E51-0E3411F08F0F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7DB6801-96EF-4D3C-A974-39D6B036CF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B346-24BA-489A-9E51-0E3411F08F0F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DB6801-96EF-4D3C-A974-39D6B036CF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DB6801-96EF-4D3C-A974-39D6B036CF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B346-24BA-489A-9E51-0E3411F08F0F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7DB6801-96EF-4D3C-A974-39D6B036CF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373B346-24BA-489A-9E51-0E3411F08F0F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373B346-24BA-489A-9E51-0E3411F08F0F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7DB6801-96EF-4D3C-A974-39D6B036CF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la.org/files/assets/cataloguing/icp/icp_2009-en.pdf" TargetMode="External"/><Relationship Id="rId2" Type="http://schemas.openxmlformats.org/officeDocument/2006/relationships/hyperlink" Target="http://www.ifla.org/files/assets/cataloguing/frbr/frbr_2008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26670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 Description and Access:</a:t>
            </a:r>
          </a:p>
          <a:p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COBEC Workshop</a:t>
            </a:r>
          </a:p>
          <a:p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January 29, 2014</a:t>
            </a:r>
          </a:p>
          <a:p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Heather Battenberg</a:t>
            </a:r>
          </a:p>
          <a:p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Heather.battenberg@bainbridge.edu</a:t>
            </a:r>
          </a:p>
          <a:p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Bainbridge State College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Paris Principles,</a:t>
            </a:r>
            <a:br>
              <a:rPr lang="en-US" dirty="0" smtClean="0"/>
            </a:br>
            <a:r>
              <a:rPr lang="en-US" dirty="0" smtClean="0"/>
              <a:t>FRBR, and WEMI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1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FRBR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Key objects of interest to users of bibliographic data</a:t>
            </a:r>
          </a:p>
          <a:p>
            <a:r>
              <a:rPr lang="en-US" sz="2400" dirty="0" smtClean="0"/>
              <a:t>Divided into Three Groups</a:t>
            </a:r>
          </a:p>
          <a:p>
            <a:pPr lvl="1"/>
            <a:r>
              <a:rPr lang="en-US" sz="2000" dirty="0" smtClean="0"/>
              <a:t>Group 1 [title</a:t>
            </a:r>
            <a:r>
              <a:rPr lang="en-US" sz="2000" dirty="0"/>
              <a:t>]</a:t>
            </a:r>
            <a:endParaRPr lang="en-US" sz="2000" dirty="0" smtClean="0"/>
          </a:p>
          <a:p>
            <a:pPr lvl="2"/>
            <a:r>
              <a:rPr lang="en-US" sz="1800" dirty="0" smtClean="0"/>
              <a:t>“products of intellectual or artistic endeavor that are named or described in bibliographic records”</a:t>
            </a:r>
          </a:p>
          <a:p>
            <a:pPr lvl="3"/>
            <a:r>
              <a:rPr lang="en-US" sz="1800" dirty="0" smtClean="0"/>
              <a:t>Work, Expression, Manifestation, Item</a:t>
            </a:r>
          </a:p>
          <a:p>
            <a:pPr lvl="1"/>
            <a:r>
              <a:rPr lang="en-US" sz="2000" dirty="0" smtClean="0"/>
              <a:t>Group 2 [author]</a:t>
            </a:r>
          </a:p>
          <a:p>
            <a:pPr lvl="2"/>
            <a:r>
              <a:rPr lang="en-US" sz="1800" dirty="0" smtClean="0"/>
              <a:t>The “entities responsible for the intellectual and artistic content, production, dissemination, or the custodianship”</a:t>
            </a:r>
          </a:p>
          <a:p>
            <a:pPr lvl="3"/>
            <a:r>
              <a:rPr lang="en-US" sz="1800" dirty="0" smtClean="0"/>
              <a:t>Person, Corporate Body, Family</a:t>
            </a:r>
          </a:p>
          <a:p>
            <a:pPr lvl="1"/>
            <a:r>
              <a:rPr lang="en-US" sz="2000" dirty="0" smtClean="0"/>
              <a:t>Group 3 [subject</a:t>
            </a:r>
            <a:r>
              <a:rPr lang="en-US" sz="2000" dirty="0"/>
              <a:t>]</a:t>
            </a:r>
            <a:endParaRPr lang="en-US" sz="2000" dirty="0" smtClean="0"/>
          </a:p>
          <a:p>
            <a:pPr lvl="2"/>
            <a:r>
              <a:rPr lang="en-US" sz="1800" dirty="0" smtClean="0"/>
              <a:t>The subject of the endeavor</a:t>
            </a:r>
          </a:p>
          <a:p>
            <a:pPr lvl="3"/>
            <a:r>
              <a:rPr lang="en-US" sz="1800" dirty="0" smtClean="0"/>
              <a:t>Concept, Object, Event, Place</a:t>
            </a:r>
          </a:p>
        </p:txBody>
      </p:sp>
    </p:spTree>
    <p:extLst>
      <p:ext uri="{BB962C8B-B14F-4D97-AF65-F5344CB8AC3E}">
        <p14:creationId xmlns:p14="http://schemas.microsoft.com/office/powerpoint/2010/main" val="161824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FRBR and RDA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029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FRBR Entities</a:t>
            </a:r>
          </a:p>
          <a:p>
            <a:pPr lvl="1"/>
            <a:r>
              <a:rPr lang="en-US" sz="2000" dirty="0" smtClean="0"/>
              <a:t>Can have multiple </a:t>
            </a:r>
            <a:r>
              <a:rPr lang="en-US" sz="2000" b="1" dirty="0" smtClean="0">
                <a:solidFill>
                  <a:srgbClr val="00B050"/>
                </a:solidFill>
              </a:rPr>
              <a:t>attributes</a:t>
            </a:r>
            <a:endParaRPr lang="en-US" sz="2000" dirty="0">
              <a:solidFill>
                <a:srgbClr val="00B050"/>
              </a:solidFill>
            </a:endParaRPr>
          </a:p>
          <a:p>
            <a:pPr lvl="1"/>
            <a:r>
              <a:rPr lang="en-US" sz="2000" dirty="0" smtClean="0"/>
              <a:t>Can have </a:t>
            </a:r>
            <a:r>
              <a:rPr lang="en-US" sz="2000" b="1" dirty="0" smtClean="0">
                <a:solidFill>
                  <a:srgbClr val="FF0000"/>
                </a:solidFill>
              </a:rPr>
              <a:t>relationships</a:t>
            </a:r>
            <a:r>
              <a:rPr lang="en-US" sz="2000" dirty="0" smtClean="0"/>
              <a:t> with other </a:t>
            </a:r>
            <a:r>
              <a:rPr lang="en-US" sz="2000" b="1" dirty="0" smtClean="0">
                <a:solidFill>
                  <a:srgbClr val="7030A0"/>
                </a:solidFill>
              </a:rPr>
              <a:t>entities</a:t>
            </a:r>
          </a:p>
          <a:p>
            <a:r>
              <a:rPr lang="en-US" sz="2400" dirty="0" smtClean="0"/>
              <a:t>RDA</a:t>
            </a:r>
          </a:p>
          <a:p>
            <a:pPr lvl="1"/>
            <a:r>
              <a:rPr lang="en-US" sz="2000" dirty="0" smtClean="0"/>
              <a:t>A large entity-relationship model</a:t>
            </a:r>
          </a:p>
          <a:p>
            <a:pPr lvl="2"/>
            <a:r>
              <a:rPr lang="en-US" sz="1800" dirty="0" smtClean="0"/>
              <a:t>Composed of entities, their attributes, and the relationships between them</a:t>
            </a:r>
          </a:p>
          <a:p>
            <a:pPr lvl="3"/>
            <a:r>
              <a:rPr lang="en-US" sz="1800" dirty="0" smtClean="0">
                <a:solidFill>
                  <a:srgbClr val="7030A0"/>
                </a:solidFill>
              </a:rPr>
              <a:t>A work (</a:t>
            </a:r>
            <a:r>
              <a:rPr lang="en-US" sz="1800" i="1" dirty="0" smtClean="0">
                <a:solidFill>
                  <a:srgbClr val="7030A0"/>
                </a:solidFill>
              </a:rPr>
              <a:t>entity</a:t>
            </a:r>
            <a:r>
              <a:rPr lang="en-US" sz="1800" dirty="0" smtClean="0">
                <a:solidFill>
                  <a:srgbClr val="7030A0"/>
                </a:solidFill>
              </a:rPr>
              <a:t>) </a:t>
            </a:r>
            <a:r>
              <a:rPr lang="en-US" sz="1800" dirty="0" smtClean="0">
                <a:solidFill>
                  <a:srgbClr val="FF0000"/>
                </a:solidFill>
              </a:rPr>
              <a:t>is created by (</a:t>
            </a:r>
            <a:r>
              <a:rPr lang="en-US" sz="1800" i="1" dirty="0" smtClean="0">
                <a:solidFill>
                  <a:srgbClr val="FF0000"/>
                </a:solidFill>
              </a:rPr>
              <a:t>relationship</a:t>
            </a:r>
            <a:r>
              <a:rPr lang="en-US" sz="1800" dirty="0" smtClean="0">
                <a:solidFill>
                  <a:srgbClr val="FF0000"/>
                </a:solidFill>
              </a:rPr>
              <a:t>) </a:t>
            </a:r>
            <a:r>
              <a:rPr lang="en-US" sz="1800" dirty="0" smtClean="0">
                <a:solidFill>
                  <a:srgbClr val="7030A0"/>
                </a:solidFill>
              </a:rPr>
              <a:t>a person (</a:t>
            </a:r>
            <a:r>
              <a:rPr lang="en-US" sz="1800" i="1" dirty="0" smtClean="0">
                <a:solidFill>
                  <a:srgbClr val="7030A0"/>
                </a:solidFill>
              </a:rPr>
              <a:t>entity</a:t>
            </a:r>
            <a:r>
              <a:rPr lang="en-US" sz="1800" dirty="0" smtClean="0">
                <a:solidFill>
                  <a:srgbClr val="7030A0"/>
                </a:solidFill>
              </a:rPr>
              <a:t>) </a:t>
            </a:r>
            <a:r>
              <a:rPr lang="en-US" sz="1800" dirty="0" smtClean="0">
                <a:solidFill>
                  <a:srgbClr val="00B050"/>
                </a:solidFill>
              </a:rPr>
              <a:t>with particular birth and death dates (</a:t>
            </a:r>
            <a:r>
              <a:rPr lang="en-US" sz="1800" i="1" dirty="0" smtClean="0">
                <a:solidFill>
                  <a:srgbClr val="00B050"/>
                </a:solidFill>
              </a:rPr>
              <a:t>attributes</a:t>
            </a:r>
            <a:r>
              <a:rPr lang="en-US" sz="1800" dirty="0" smtClean="0">
                <a:solidFill>
                  <a:srgbClr val="00B050"/>
                </a:solidFill>
              </a:rPr>
              <a:t>).</a:t>
            </a:r>
          </a:p>
          <a:p>
            <a:pPr lvl="3"/>
            <a:r>
              <a:rPr lang="en-US" sz="1800" dirty="0" smtClean="0">
                <a:solidFill>
                  <a:srgbClr val="7030A0"/>
                </a:solidFill>
              </a:rPr>
              <a:t>The work (</a:t>
            </a:r>
            <a:r>
              <a:rPr lang="en-US" sz="1800" i="1" dirty="0" smtClean="0">
                <a:solidFill>
                  <a:srgbClr val="7030A0"/>
                </a:solidFill>
              </a:rPr>
              <a:t>entity</a:t>
            </a:r>
            <a:r>
              <a:rPr lang="en-US" sz="1800" dirty="0" smtClean="0">
                <a:solidFill>
                  <a:srgbClr val="FF0000"/>
                </a:solidFill>
              </a:rPr>
              <a:t>) is also realized through (</a:t>
            </a:r>
            <a:r>
              <a:rPr lang="en-US" sz="1800" i="1" dirty="0" smtClean="0">
                <a:solidFill>
                  <a:srgbClr val="FF0000"/>
                </a:solidFill>
              </a:rPr>
              <a:t>relationship</a:t>
            </a:r>
            <a:r>
              <a:rPr lang="en-US" sz="1800" dirty="0" smtClean="0">
                <a:solidFill>
                  <a:srgbClr val="FF0000"/>
                </a:solidFill>
              </a:rPr>
              <a:t>) </a:t>
            </a:r>
            <a:r>
              <a:rPr lang="en-US" sz="1800" dirty="0" smtClean="0">
                <a:solidFill>
                  <a:srgbClr val="7030A0"/>
                </a:solidFill>
              </a:rPr>
              <a:t>one or more expression (</a:t>
            </a:r>
            <a:r>
              <a:rPr lang="en-US" sz="1800" i="1" dirty="0" smtClean="0">
                <a:solidFill>
                  <a:srgbClr val="7030A0"/>
                </a:solidFill>
              </a:rPr>
              <a:t>entities</a:t>
            </a:r>
            <a:r>
              <a:rPr lang="en-US" sz="1800" dirty="0" smtClean="0">
                <a:solidFill>
                  <a:srgbClr val="7030A0"/>
                </a:solidFill>
              </a:rPr>
              <a:t>), </a:t>
            </a:r>
            <a:r>
              <a:rPr lang="en-US" sz="1800" dirty="0" smtClean="0"/>
              <a:t>which in turn </a:t>
            </a:r>
            <a:r>
              <a:rPr lang="en-US" sz="1800" dirty="0" smtClean="0">
                <a:solidFill>
                  <a:srgbClr val="FF0000"/>
                </a:solidFill>
              </a:rPr>
              <a:t>are embodied in (</a:t>
            </a:r>
            <a:r>
              <a:rPr lang="en-US" sz="1800" i="1" dirty="0" smtClean="0">
                <a:solidFill>
                  <a:srgbClr val="FF0000"/>
                </a:solidFill>
              </a:rPr>
              <a:t>relationship</a:t>
            </a:r>
            <a:r>
              <a:rPr lang="en-US" sz="1800" dirty="0" smtClean="0">
                <a:solidFill>
                  <a:srgbClr val="FF0000"/>
                </a:solidFill>
              </a:rPr>
              <a:t>) </a:t>
            </a:r>
            <a:r>
              <a:rPr lang="en-US" sz="1800" dirty="0" smtClean="0">
                <a:solidFill>
                  <a:srgbClr val="7030A0"/>
                </a:solidFill>
              </a:rPr>
              <a:t>manifestations (</a:t>
            </a:r>
            <a:r>
              <a:rPr lang="en-US" sz="1800" i="1" dirty="0" smtClean="0">
                <a:solidFill>
                  <a:srgbClr val="7030A0"/>
                </a:solidFill>
              </a:rPr>
              <a:t>entities</a:t>
            </a:r>
            <a:r>
              <a:rPr lang="en-US" sz="1800" dirty="0" smtClean="0">
                <a:solidFill>
                  <a:srgbClr val="7030A0"/>
                </a:solidFill>
              </a:rPr>
              <a:t>), </a:t>
            </a:r>
            <a:r>
              <a:rPr lang="en-US" sz="1800" dirty="0" smtClean="0">
                <a:solidFill>
                  <a:srgbClr val="FF0000"/>
                </a:solidFill>
              </a:rPr>
              <a:t>each of which is published by (</a:t>
            </a:r>
            <a:r>
              <a:rPr lang="en-US" sz="1800" i="1" dirty="0" smtClean="0">
                <a:solidFill>
                  <a:srgbClr val="FF0000"/>
                </a:solidFill>
              </a:rPr>
              <a:t>relationship</a:t>
            </a:r>
            <a:r>
              <a:rPr lang="en-US" sz="1800" dirty="0" smtClean="0">
                <a:solidFill>
                  <a:srgbClr val="FF0000"/>
                </a:solidFill>
              </a:rPr>
              <a:t>) </a:t>
            </a:r>
            <a:r>
              <a:rPr lang="en-US" sz="1800" dirty="0" smtClean="0">
                <a:solidFill>
                  <a:srgbClr val="7030A0"/>
                </a:solidFill>
              </a:rPr>
              <a:t>a publisher (</a:t>
            </a:r>
            <a:r>
              <a:rPr lang="en-US" sz="1800" i="1" dirty="0" smtClean="0">
                <a:solidFill>
                  <a:srgbClr val="7030A0"/>
                </a:solidFill>
              </a:rPr>
              <a:t>entity</a:t>
            </a:r>
            <a:r>
              <a:rPr lang="en-US" sz="1800" dirty="0" smtClean="0">
                <a:solidFill>
                  <a:srgbClr val="7030A0"/>
                </a:solidFill>
              </a:rPr>
              <a:t>) </a:t>
            </a:r>
            <a:r>
              <a:rPr lang="en-US" sz="1800" dirty="0" smtClean="0">
                <a:solidFill>
                  <a:srgbClr val="00B050"/>
                </a:solidFill>
              </a:rPr>
              <a:t>located at a particular address (</a:t>
            </a:r>
            <a:r>
              <a:rPr lang="en-US" sz="1800" i="1" dirty="0" smtClean="0">
                <a:solidFill>
                  <a:srgbClr val="00B050"/>
                </a:solidFill>
              </a:rPr>
              <a:t>attribute</a:t>
            </a:r>
            <a:r>
              <a:rPr lang="en-US" sz="1800" dirty="0" smtClean="0">
                <a:solidFill>
                  <a:srgbClr val="00B050"/>
                </a:solidFill>
              </a:rPr>
              <a:t>).</a:t>
            </a:r>
          </a:p>
          <a:p>
            <a:pPr lvl="3"/>
            <a:r>
              <a:rPr lang="en-US" sz="1800" dirty="0" smtClean="0"/>
              <a:t>In addition, </a:t>
            </a:r>
            <a:r>
              <a:rPr lang="en-US" sz="1800" dirty="0" smtClean="0">
                <a:solidFill>
                  <a:srgbClr val="7030A0"/>
                </a:solidFill>
              </a:rPr>
              <a:t>the work (</a:t>
            </a:r>
            <a:r>
              <a:rPr lang="en-US" sz="1800" i="1" dirty="0" smtClean="0">
                <a:solidFill>
                  <a:srgbClr val="7030A0"/>
                </a:solidFill>
              </a:rPr>
              <a:t>entity</a:t>
            </a:r>
            <a:r>
              <a:rPr lang="en-US" sz="1800" dirty="0" smtClean="0">
                <a:solidFill>
                  <a:srgbClr val="7030A0"/>
                </a:solidFill>
              </a:rPr>
              <a:t>) </a:t>
            </a:r>
            <a:r>
              <a:rPr lang="en-US" sz="1800" dirty="0" smtClean="0">
                <a:solidFill>
                  <a:srgbClr val="FF0000"/>
                </a:solidFill>
              </a:rPr>
              <a:t>may be an adaptation of (</a:t>
            </a:r>
            <a:r>
              <a:rPr lang="en-US" sz="1800" i="1" dirty="0" smtClean="0">
                <a:solidFill>
                  <a:srgbClr val="FF0000"/>
                </a:solidFill>
              </a:rPr>
              <a:t>relationship</a:t>
            </a:r>
            <a:r>
              <a:rPr lang="en-US" sz="1800" dirty="0" smtClean="0">
                <a:solidFill>
                  <a:srgbClr val="FF0000"/>
                </a:solidFill>
              </a:rPr>
              <a:t>) </a:t>
            </a:r>
            <a:r>
              <a:rPr lang="en-US" sz="1800" dirty="0" smtClean="0">
                <a:solidFill>
                  <a:srgbClr val="7030A0"/>
                </a:solidFill>
              </a:rPr>
              <a:t>another work (</a:t>
            </a:r>
            <a:r>
              <a:rPr lang="en-US" sz="1800" i="1" dirty="0" smtClean="0">
                <a:solidFill>
                  <a:srgbClr val="7030A0"/>
                </a:solidFill>
              </a:rPr>
              <a:t>entity</a:t>
            </a:r>
            <a:r>
              <a:rPr lang="en-US" sz="1800" dirty="0" smtClean="0">
                <a:solidFill>
                  <a:srgbClr val="7030A0"/>
                </a:solidFill>
              </a:rPr>
              <a:t>) and may have another expression (</a:t>
            </a:r>
            <a:r>
              <a:rPr lang="en-US" sz="1800" i="1" dirty="0" smtClean="0">
                <a:solidFill>
                  <a:srgbClr val="7030A0"/>
                </a:solidFill>
              </a:rPr>
              <a:t>entity</a:t>
            </a:r>
            <a:r>
              <a:rPr lang="en-US" sz="1800" dirty="0" smtClean="0">
                <a:solidFill>
                  <a:srgbClr val="7030A0"/>
                </a:solidFill>
              </a:rPr>
              <a:t>) </a:t>
            </a:r>
            <a:r>
              <a:rPr lang="en-US" sz="1800" dirty="0" smtClean="0">
                <a:solidFill>
                  <a:srgbClr val="FF0000"/>
                </a:solidFill>
              </a:rPr>
              <a:t>as its supplement (</a:t>
            </a:r>
            <a:r>
              <a:rPr lang="en-US" sz="1800" i="1" dirty="0" smtClean="0">
                <a:solidFill>
                  <a:srgbClr val="FF0000"/>
                </a:solidFill>
              </a:rPr>
              <a:t>relationship</a:t>
            </a:r>
            <a:r>
              <a:rPr lang="en-US" sz="1800" dirty="0" smtClean="0">
                <a:solidFill>
                  <a:srgbClr val="FF000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3233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Group 1: WEMI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7474955" cy="4876799"/>
          </a:xfrm>
        </p:spPr>
      </p:pic>
    </p:spTree>
    <p:extLst>
      <p:ext uri="{BB962C8B-B14F-4D97-AF65-F5344CB8AC3E}">
        <p14:creationId xmlns:p14="http://schemas.microsoft.com/office/powerpoint/2010/main" val="339643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873752"/>
          </a:xfrm>
        </p:spPr>
        <p:txBody>
          <a:bodyPr>
            <a:normAutofit/>
          </a:bodyPr>
          <a:lstStyle/>
          <a:p>
            <a:r>
              <a:rPr lang="en-US" dirty="0"/>
              <a:t>“A distinct intellectual or artistic creation”</a:t>
            </a:r>
          </a:p>
          <a:p>
            <a:r>
              <a:rPr lang="en-US" dirty="0" smtClean="0"/>
              <a:t>The intangible intellectual product</a:t>
            </a:r>
          </a:p>
          <a:p>
            <a:r>
              <a:rPr lang="en-US" dirty="0" smtClean="0"/>
              <a:t>Abstract concept or idea </a:t>
            </a:r>
          </a:p>
          <a:p>
            <a:pPr lvl="1"/>
            <a:r>
              <a:rPr lang="en-US" dirty="0" smtClean="0"/>
              <a:t>Not yet manifested into something physical</a:t>
            </a:r>
          </a:p>
          <a:p>
            <a:r>
              <a:rPr lang="en-US" dirty="0" smtClean="0"/>
              <a:t>Bibliographic Records</a:t>
            </a:r>
          </a:p>
          <a:p>
            <a:pPr lvl="1"/>
            <a:r>
              <a:rPr lang="en-US" dirty="0" smtClean="0"/>
              <a:t>Primarily represented by an Authorized Access Point (AAP)</a:t>
            </a:r>
          </a:p>
          <a:p>
            <a:pPr lvl="2"/>
            <a:r>
              <a:rPr lang="en-US" dirty="0" smtClean="0"/>
              <a:t>For a </a:t>
            </a:r>
            <a:r>
              <a:rPr lang="en-US" u="sng" dirty="0" smtClean="0"/>
              <a:t>title</a:t>
            </a:r>
            <a:r>
              <a:rPr lang="en-US" dirty="0" smtClean="0"/>
              <a:t> (130 or 730)</a:t>
            </a:r>
          </a:p>
          <a:p>
            <a:pPr lvl="3"/>
            <a:r>
              <a:rPr lang="en-US" sz="1800" dirty="0" smtClean="0">
                <a:solidFill>
                  <a:srgbClr val="FF0000"/>
                </a:solidFill>
              </a:rPr>
              <a:t>130 ;0_; $t Beowulf</a:t>
            </a:r>
          </a:p>
          <a:p>
            <a:pPr lvl="2"/>
            <a:r>
              <a:rPr lang="en-US" dirty="0" smtClean="0"/>
              <a:t>For a </a:t>
            </a:r>
            <a:r>
              <a:rPr lang="en-US" u="sng" dirty="0" smtClean="0"/>
              <a:t>creator and title</a:t>
            </a:r>
            <a:r>
              <a:rPr lang="en-US" dirty="0" smtClean="0"/>
              <a:t> (1xx/240 or 7xx $a. $t.)</a:t>
            </a:r>
          </a:p>
          <a:p>
            <a:pPr lvl="3"/>
            <a:r>
              <a:rPr lang="en-US" sz="1800" dirty="0" smtClean="0">
                <a:solidFill>
                  <a:srgbClr val="FF0000"/>
                </a:solidFill>
              </a:rPr>
              <a:t>700 ;12; $a Morrison, Toni. $t Beloved.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4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(cont</a:t>
            </a:r>
            <a:r>
              <a:rPr lang="en-US" dirty="0"/>
              <a:t>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Other MARC21 Fields that Represent a Work</a:t>
            </a:r>
          </a:p>
          <a:p>
            <a:pPr lvl="1"/>
            <a:r>
              <a:rPr lang="en-US" sz="1800" dirty="0" smtClean="0"/>
              <a:t>Standard Identifiers</a:t>
            </a:r>
          </a:p>
          <a:p>
            <a:pPr lvl="2"/>
            <a:r>
              <a:rPr lang="en-US" sz="1600" dirty="0" smtClean="0"/>
              <a:t>020 – ISBN</a:t>
            </a:r>
          </a:p>
          <a:p>
            <a:pPr lvl="2"/>
            <a:r>
              <a:rPr lang="en-US" sz="1600" dirty="0" smtClean="0"/>
              <a:t>022 – ISSN</a:t>
            </a:r>
          </a:p>
          <a:p>
            <a:pPr lvl="2"/>
            <a:r>
              <a:rPr lang="en-US" sz="1600" dirty="0" smtClean="0"/>
              <a:t>024 – Other Standard Identifier</a:t>
            </a:r>
          </a:p>
          <a:p>
            <a:pPr lvl="1"/>
            <a:r>
              <a:rPr lang="en-US" sz="1800" dirty="0" smtClean="0"/>
              <a:t>046 – Special Coded Dates</a:t>
            </a:r>
          </a:p>
          <a:p>
            <a:pPr lvl="2"/>
            <a:r>
              <a:rPr lang="en-US" sz="1600" dirty="0" smtClean="0"/>
              <a:t>$k – Beginning or single date created</a:t>
            </a:r>
          </a:p>
          <a:p>
            <a:pPr lvl="2"/>
            <a:r>
              <a:rPr lang="en-US" sz="1600" dirty="0" smtClean="0"/>
              <a:t>$l</a:t>
            </a:r>
            <a:r>
              <a:rPr lang="en-US" sz="1600" dirty="0"/>
              <a:t> </a:t>
            </a:r>
            <a:r>
              <a:rPr lang="en-US" sz="1600" dirty="0" smtClean="0"/>
              <a:t>– Ending date created [if applicable (i.e., for a series)]</a:t>
            </a:r>
          </a:p>
          <a:p>
            <a:pPr lvl="1"/>
            <a:r>
              <a:rPr lang="en-US" sz="1800" dirty="0" smtClean="0"/>
              <a:t>380 – Form of Work</a:t>
            </a:r>
          </a:p>
          <a:p>
            <a:pPr lvl="1"/>
            <a:r>
              <a:rPr lang="en-US" sz="1800" dirty="0" smtClean="0"/>
              <a:t>381 – Other Distinguishing Characteristics [attributes]</a:t>
            </a:r>
          </a:p>
          <a:p>
            <a:pPr lvl="2"/>
            <a:r>
              <a:rPr lang="en-US" sz="1600" dirty="0" smtClean="0">
                <a:solidFill>
                  <a:srgbClr val="FF0000"/>
                </a:solidFill>
              </a:rPr>
              <a:t>046 ;__; $k 1965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130 ;0_; $a Harlow (Motion picture : 1965 : Douglas)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381 ;__; $a Douglas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380 ;__; $a Motion picture</a:t>
            </a:r>
          </a:p>
          <a:p>
            <a:pPr lvl="1"/>
            <a:r>
              <a:rPr lang="en-US" sz="1800" dirty="0" smtClean="0"/>
              <a:t>8xx - Series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6322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839200" cy="4876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Still abstract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fulfillment of that idea through words, sound, image, etc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The physical “realization” of how the work will be communicated or transmitted</a:t>
            </a:r>
          </a:p>
          <a:p>
            <a:pPr lvl="1"/>
            <a:r>
              <a:rPr lang="en-US" sz="1400" dirty="0" smtClean="0"/>
              <a:t>Alpha-numeric script, musical notation, sound, visually, a three-dimensional object, symbols, etc.</a:t>
            </a:r>
          </a:p>
          <a:p>
            <a:r>
              <a:rPr lang="en-US" sz="1800" dirty="0" smtClean="0"/>
              <a:t>Example:</a:t>
            </a:r>
          </a:p>
          <a:p>
            <a:pPr lvl="1"/>
            <a:r>
              <a:rPr lang="en-US" sz="1400" dirty="0" smtClean="0"/>
              <a:t>A book in English</a:t>
            </a:r>
          </a:p>
          <a:p>
            <a:pPr lvl="2"/>
            <a:r>
              <a:rPr lang="en-US" sz="1200" dirty="0" smtClean="0">
                <a:solidFill>
                  <a:srgbClr val="FF0000"/>
                </a:solidFill>
              </a:rPr>
              <a:t>Lang: </a:t>
            </a:r>
            <a:r>
              <a:rPr lang="en-US" sz="1200" dirty="0" err="1" smtClean="0">
                <a:solidFill>
                  <a:srgbClr val="FF0000"/>
                </a:solidFill>
              </a:rPr>
              <a:t>eng</a:t>
            </a:r>
            <a:endParaRPr lang="en-US" sz="1200" dirty="0" smtClean="0">
              <a:solidFill>
                <a:srgbClr val="FF0000"/>
              </a:solidFill>
            </a:endParaRPr>
          </a:p>
          <a:p>
            <a:pPr lvl="1"/>
            <a:r>
              <a:rPr lang="en-US" sz="1400" dirty="0" smtClean="0"/>
              <a:t>A translation of the same book</a:t>
            </a:r>
          </a:p>
          <a:p>
            <a:pPr lvl="2"/>
            <a:r>
              <a:rPr lang="en-US" sz="1200" dirty="0" smtClean="0">
                <a:solidFill>
                  <a:srgbClr val="FF0000"/>
                </a:solidFill>
              </a:rPr>
              <a:t>Lang: spa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041 ;1_; $a spa $h </a:t>
            </a:r>
            <a:r>
              <a:rPr lang="en-US" sz="1200" dirty="0" err="1" smtClean="0">
                <a:solidFill>
                  <a:srgbClr val="FF0000"/>
                </a:solidFill>
              </a:rPr>
              <a:t>eng</a:t>
            </a:r>
            <a:r>
              <a:rPr lang="en-US" sz="1200" dirty="0" smtClean="0">
                <a:solidFill>
                  <a:srgbClr val="FF0000"/>
                </a:solidFill>
              </a:rPr>
              <a:t/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240 ;10; $a … $l Spanish</a:t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546 ;__; $a In Spanish translated from English.</a:t>
            </a:r>
          </a:p>
        </p:txBody>
      </p:sp>
    </p:spTree>
    <p:extLst>
      <p:ext uri="{BB962C8B-B14F-4D97-AF65-F5344CB8AC3E}">
        <p14:creationId xmlns:p14="http://schemas.microsoft.com/office/powerpoint/2010/main" val="2791494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87375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MARC21 Fields that Represent an Expression</a:t>
            </a:r>
          </a:p>
          <a:p>
            <a:pPr lvl="1"/>
            <a:r>
              <a:rPr lang="en-US" sz="1600" dirty="0" smtClean="0"/>
              <a:t>Standard Identifiers</a:t>
            </a:r>
          </a:p>
          <a:p>
            <a:pPr lvl="2"/>
            <a:r>
              <a:rPr lang="en-US" sz="1400" dirty="0" smtClean="0"/>
              <a:t>020 – ISBN</a:t>
            </a:r>
          </a:p>
          <a:p>
            <a:pPr lvl="2"/>
            <a:r>
              <a:rPr lang="en-US" sz="1400" dirty="0" smtClean="0"/>
              <a:t>022 – ISSN</a:t>
            </a:r>
          </a:p>
          <a:p>
            <a:pPr lvl="2"/>
            <a:r>
              <a:rPr lang="en-US" sz="1400" dirty="0" smtClean="0"/>
              <a:t>024 – Other Standard Identifier</a:t>
            </a:r>
          </a:p>
          <a:p>
            <a:pPr lvl="1"/>
            <a:r>
              <a:rPr lang="en-US" sz="1600" dirty="0" smtClean="0"/>
              <a:t>046 – Special Coded Date</a:t>
            </a:r>
          </a:p>
          <a:p>
            <a:pPr lvl="2"/>
            <a:r>
              <a:rPr lang="en-US" sz="1400" dirty="0" smtClean="0"/>
              <a:t>$k – Beginning or single date created</a:t>
            </a:r>
          </a:p>
          <a:p>
            <a:pPr lvl="2"/>
            <a:r>
              <a:rPr lang="en-US" sz="1400" dirty="0" smtClean="0"/>
              <a:t>$l</a:t>
            </a:r>
            <a:r>
              <a:rPr lang="en-US" sz="1400" dirty="0"/>
              <a:t> </a:t>
            </a:r>
            <a:r>
              <a:rPr lang="en-US" sz="1400" dirty="0" smtClean="0"/>
              <a:t>– Ending date created [if applicable (i.e., for a series)]</a:t>
            </a:r>
          </a:p>
          <a:p>
            <a:pPr lvl="1"/>
            <a:r>
              <a:rPr lang="en-US" sz="1600" dirty="0" smtClean="0"/>
              <a:t>130/240 – Uniform Title</a:t>
            </a:r>
          </a:p>
          <a:p>
            <a:pPr lvl="2"/>
            <a:r>
              <a:rPr lang="en-US" sz="1400" dirty="0" smtClean="0"/>
              <a:t>$f – Date</a:t>
            </a:r>
          </a:p>
          <a:p>
            <a:pPr lvl="2"/>
            <a:r>
              <a:rPr lang="en-US" sz="1400" dirty="0" smtClean="0"/>
              <a:t>$k – Form subheading [manuscripts, protocols, selections, etc.]</a:t>
            </a:r>
          </a:p>
          <a:p>
            <a:pPr lvl="3"/>
            <a:r>
              <a:rPr lang="en-US" sz="1200" dirty="0" smtClean="0">
                <a:solidFill>
                  <a:srgbClr val="FF0000"/>
                </a:solidFill>
              </a:rPr>
              <a:t>130 ;0_; $t </a:t>
            </a:r>
            <a:r>
              <a:rPr lang="en-US" sz="1200" dirty="0" err="1" smtClean="0">
                <a:solidFill>
                  <a:srgbClr val="FF0000"/>
                </a:solidFill>
              </a:rPr>
              <a:t>Qu’ran</a:t>
            </a:r>
            <a:r>
              <a:rPr lang="en-US" sz="1200" dirty="0" smtClean="0">
                <a:solidFill>
                  <a:srgbClr val="FF0000"/>
                </a:solidFill>
              </a:rPr>
              <a:t>. $k Selections. $l English</a:t>
            </a:r>
          </a:p>
          <a:p>
            <a:pPr lvl="2"/>
            <a:r>
              <a:rPr lang="en-US" sz="1400" dirty="0" smtClean="0"/>
              <a:t>$l – Language [translation]</a:t>
            </a:r>
          </a:p>
          <a:p>
            <a:pPr lvl="2"/>
            <a:r>
              <a:rPr lang="en-US" sz="1400" dirty="0" smtClean="0"/>
              <a:t>$o – Arranged Statement for Music [arr.]</a:t>
            </a:r>
          </a:p>
          <a:p>
            <a:pPr lvl="3"/>
            <a:r>
              <a:rPr lang="en-US" sz="1200" dirty="0" smtClean="0">
                <a:solidFill>
                  <a:srgbClr val="FF0000"/>
                </a:solidFill>
              </a:rPr>
              <a:t>240 ;10; $t </a:t>
            </a:r>
            <a:r>
              <a:rPr lang="en-US" sz="1200" dirty="0" err="1" smtClean="0">
                <a:solidFill>
                  <a:srgbClr val="FF0000"/>
                </a:solidFill>
              </a:rPr>
              <a:t>Corsaire</a:t>
            </a:r>
            <a:r>
              <a:rPr lang="en-US" sz="1200" dirty="0" smtClean="0">
                <a:solidFill>
                  <a:srgbClr val="FF0000"/>
                </a:solidFill>
              </a:rPr>
              <a:t>; $o arr.</a:t>
            </a:r>
          </a:p>
          <a:p>
            <a:pPr lvl="2"/>
            <a:r>
              <a:rPr lang="en-US" sz="1400" dirty="0" smtClean="0"/>
              <a:t>$s – Version</a:t>
            </a:r>
          </a:p>
          <a:p>
            <a:pPr lvl="3"/>
            <a:r>
              <a:rPr lang="en-US" sz="1200" dirty="0" smtClean="0">
                <a:solidFill>
                  <a:srgbClr val="FF0000"/>
                </a:solidFill>
              </a:rPr>
              <a:t>240 ;10; $t Messiah. $s Vocal score. $l Dutch &amp; English</a:t>
            </a:r>
          </a:p>
          <a:p>
            <a:pPr lvl="1"/>
            <a:r>
              <a:rPr lang="en-US" sz="1600" dirty="0" smtClean="0"/>
              <a:t>381 – Other Distinguishing Characteristics [attributes]</a:t>
            </a:r>
          </a:p>
        </p:txBody>
      </p:sp>
    </p:spTree>
    <p:extLst>
      <p:ext uri="{BB962C8B-B14F-4D97-AF65-F5344CB8AC3E}">
        <p14:creationId xmlns:p14="http://schemas.microsoft.com/office/powerpoint/2010/main" val="2985286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873752"/>
          </a:xfrm>
        </p:spPr>
        <p:txBody>
          <a:bodyPr/>
          <a:lstStyle/>
          <a:p>
            <a:r>
              <a:rPr lang="en-US" dirty="0" smtClean="0"/>
              <a:t>The physical embodiment of an expression of a work</a:t>
            </a:r>
          </a:p>
          <a:p>
            <a:pPr lvl="1"/>
            <a:r>
              <a:rPr lang="en-US" dirty="0" smtClean="0"/>
              <a:t>“All physical objects that bear the same characteristics, in respect to both intellectual content and physical form”</a:t>
            </a:r>
          </a:p>
          <a:p>
            <a:pPr lvl="1"/>
            <a:r>
              <a:rPr lang="en-US" dirty="0" smtClean="0"/>
              <a:t>Books, maps, scores, DVDs, CD-ROMs, streaming videos, etc.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Can exist as a single instance (e.g., a manuscript) or in multiple copies for ease of distribution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0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873752"/>
          </a:xfrm>
        </p:spPr>
        <p:txBody>
          <a:bodyPr/>
          <a:lstStyle/>
          <a:p>
            <a:r>
              <a:rPr lang="en-US" dirty="0" smtClean="0"/>
              <a:t>A single, physical exemplar of a manifestation</a:t>
            </a:r>
          </a:p>
          <a:p>
            <a:pPr lvl="1"/>
            <a:r>
              <a:rPr lang="en-US" dirty="0" smtClean="0"/>
              <a:t>The actual copy of the manifestation that the expression of a work</a:t>
            </a:r>
          </a:p>
          <a:p>
            <a:pPr lvl="2"/>
            <a:r>
              <a:rPr lang="en-US" dirty="0" smtClean="0"/>
              <a:t>The flash drive you are working from in the workshop</a:t>
            </a:r>
          </a:p>
          <a:p>
            <a:pPr lvl="1"/>
            <a:r>
              <a:rPr lang="en-US" dirty="0" smtClean="0"/>
              <a:t>Items may be of a single form or multiple forms</a:t>
            </a:r>
          </a:p>
          <a:p>
            <a:pPr lvl="2"/>
            <a:r>
              <a:rPr lang="en-US" dirty="0" smtClean="0"/>
              <a:t>Multiple Forms: Such as a kit or a book with a CD-ROM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13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2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873752"/>
          </a:xfrm>
        </p:spPr>
        <p:txBody>
          <a:bodyPr/>
          <a:lstStyle/>
          <a:p>
            <a:r>
              <a:rPr lang="en-US" dirty="0" smtClean="0"/>
              <a:t>The Creators of WEMI</a:t>
            </a:r>
          </a:p>
          <a:p>
            <a:pPr lvl="1"/>
            <a:r>
              <a:rPr lang="en-US" dirty="0" smtClean="0"/>
              <a:t>Persons</a:t>
            </a:r>
          </a:p>
          <a:p>
            <a:pPr lvl="1"/>
            <a:r>
              <a:rPr lang="en-US" dirty="0" smtClean="0"/>
              <a:t>Corporate Bodies</a:t>
            </a:r>
          </a:p>
          <a:p>
            <a:pPr lvl="1"/>
            <a:r>
              <a:rPr lang="en-US" dirty="0" smtClean="0"/>
              <a:t>Families</a:t>
            </a:r>
          </a:p>
          <a:p>
            <a:r>
              <a:rPr lang="en-US" dirty="0" smtClean="0"/>
              <a:t>Creators are responsible for . . .</a:t>
            </a:r>
          </a:p>
          <a:p>
            <a:pPr lvl="1"/>
            <a:r>
              <a:rPr lang="en-US" dirty="0" smtClean="0"/>
              <a:t>The intellectual or artistic content</a:t>
            </a:r>
          </a:p>
          <a:p>
            <a:pPr lvl="1"/>
            <a:r>
              <a:rPr lang="en-US" dirty="0" smtClean="0"/>
              <a:t>The physical production, manufacture, and dissemination of manifestations</a:t>
            </a:r>
          </a:p>
          <a:p>
            <a:pPr lvl="1"/>
            <a:r>
              <a:rPr lang="en-US" dirty="0" smtClean="0"/>
              <a:t>The custodianship of bibliographic resources</a:t>
            </a:r>
          </a:p>
          <a:p>
            <a:r>
              <a:rPr lang="en-US" dirty="0" smtClean="0"/>
              <a:t>Functional Requirements for </a:t>
            </a:r>
            <a:r>
              <a:rPr lang="en-US" dirty="0"/>
              <a:t>A</a:t>
            </a:r>
            <a:r>
              <a:rPr lang="en-US" dirty="0" smtClean="0"/>
              <a:t>uthority Data (FRAD)</a:t>
            </a:r>
          </a:p>
          <a:p>
            <a:pPr lvl="1"/>
            <a:r>
              <a:rPr lang="en-US" dirty="0" smtClean="0"/>
              <a:t>Added “families” for the archival community</a:t>
            </a:r>
          </a:p>
        </p:txBody>
      </p:sp>
    </p:spTree>
    <p:extLst>
      <p:ext uri="{BB962C8B-B14F-4D97-AF65-F5344CB8AC3E}">
        <p14:creationId xmlns:p14="http://schemas.microsoft.com/office/powerpoint/2010/main" val="162499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Paris Principles (1961) and ISBD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839200" cy="4953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Paris Principles (1961)</a:t>
            </a:r>
          </a:p>
          <a:p>
            <a:pPr lvl="1"/>
            <a:r>
              <a:rPr lang="en-US" sz="1600" dirty="0" smtClean="0"/>
              <a:t>Approved by the International Conference on Cataloguing Principles</a:t>
            </a:r>
          </a:p>
          <a:p>
            <a:pPr lvl="2"/>
            <a:r>
              <a:rPr lang="en-US" sz="1400" dirty="0" smtClean="0"/>
              <a:t>Scope				Single Personal Author</a:t>
            </a:r>
          </a:p>
          <a:p>
            <a:pPr lvl="2"/>
            <a:r>
              <a:rPr lang="en-US" sz="1400" dirty="0" smtClean="0"/>
              <a:t>Function				Entry </a:t>
            </a:r>
            <a:r>
              <a:rPr lang="en-US" sz="1400" dirty="0"/>
              <a:t>U</a:t>
            </a:r>
            <a:r>
              <a:rPr lang="en-US" sz="1400" dirty="0" smtClean="0"/>
              <a:t>nder Corporate Bodies</a:t>
            </a:r>
          </a:p>
          <a:p>
            <a:pPr lvl="2"/>
            <a:r>
              <a:rPr lang="en-US" sz="1400" dirty="0" smtClean="0"/>
              <a:t>Structure of the Catalogue		Multiple Authorship</a:t>
            </a:r>
          </a:p>
          <a:p>
            <a:pPr lvl="2"/>
            <a:r>
              <a:rPr lang="en-US" sz="1400" dirty="0" smtClean="0"/>
              <a:t>Kinds of Entry			Works Entered Under Title, Uniform Headings</a:t>
            </a:r>
          </a:p>
          <a:p>
            <a:pPr lvl="2"/>
            <a:r>
              <a:rPr lang="en-US" sz="1400" dirty="0" smtClean="0"/>
              <a:t>Use of Multiple Entries				for Works, etc.</a:t>
            </a:r>
          </a:p>
          <a:p>
            <a:pPr lvl="2"/>
            <a:r>
              <a:rPr lang="en-US" sz="1400" dirty="0" smtClean="0"/>
              <a:t>Choice of Uniform Heading		Entry Word for Personal Names</a:t>
            </a:r>
          </a:p>
          <a:p>
            <a:r>
              <a:rPr lang="en-US" sz="1800" dirty="0" smtClean="0"/>
              <a:t>International Standard Bibliographic Description (ISBD)</a:t>
            </a:r>
          </a:p>
          <a:p>
            <a:pPr lvl="1"/>
            <a:r>
              <a:rPr lang="en-US" sz="1600" i="1" dirty="0" smtClean="0"/>
              <a:t>International Bibliographic Description for Monographic Publications</a:t>
            </a:r>
            <a:r>
              <a:rPr lang="en-US" sz="1600" dirty="0" smtClean="0"/>
              <a:t> (1971)</a:t>
            </a:r>
          </a:p>
          <a:p>
            <a:pPr lvl="1"/>
            <a:r>
              <a:rPr lang="en-US" sz="1600" dirty="0" smtClean="0"/>
              <a:t>Codified the form and content of bibliographic description</a:t>
            </a:r>
          </a:p>
          <a:p>
            <a:pPr lvl="2"/>
            <a:r>
              <a:rPr lang="en-US" sz="1400" dirty="0" smtClean="0"/>
              <a:t>Facilitate the exchange of records internationally</a:t>
            </a:r>
          </a:p>
          <a:p>
            <a:pPr lvl="2"/>
            <a:r>
              <a:rPr lang="en-US" sz="1400" dirty="0" smtClean="0"/>
              <a:t>Universal bibliographic control</a:t>
            </a:r>
          </a:p>
          <a:p>
            <a:pPr lvl="1"/>
            <a:r>
              <a:rPr lang="en-US" sz="1600" dirty="0" smtClean="0"/>
              <a:t>Eight Areas of Description</a:t>
            </a:r>
          </a:p>
          <a:p>
            <a:pPr lvl="2"/>
            <a:r>
              <a:rPr lang="en-US" sz="1400" dirty="0" smtClean="0"/>
              <a:t>Title and Statement of Responsibility		Physical Description</a:t>
            </a:r>
          </a:p>
          <a:p>
            <a:pPr lvl="2"/>
            <a:r>
              <a:rPr lang="en-US" sz="1400" dirty="0" smtClean="0"/>
              <a:t>Edition					Series</a:t>
            </a:r>
          </a:p>
          <a:p>
            <a:pPr lvl="2"/>
            <a:r>
              <a:rPr lang="en-US" sz="1400" dirty="0" smtClean="0"/>
              <a:t>Material or Type of Resource </a:t>
            </a:r>
            <a:r>
              <a:rPr lang="en-US" sz="1400" dirty="0"/>
              <a:t>S</a:t>
            </a:r>
            <a:r>
              <a:rPr lang="en-US" sz="1400" dirty="0" smtClean="0"/>
              <a:t>pecific		Notes</a:t>
            </a:r>
          </a:p>
          <a:p>
            <a:pPr lvl="2"/>
            <a:r>
              <a:rPr lang="en-US" sz="1400" dirty="0" smtClean="0"/>
              <a:t>Publication, Production, Distribution, etc.		Resource Identifier</a:t>
            </a:r>
          </a:p>
        </p:txBody>
      </p:sp>
    </p:spTree>
    <p:extLst>
      <p:ext uri="{BB962C8B-B14F-4D97-AF65-F5344CB8AC3E}">
        <p14:creationId xmlns:p14="http://schemas.microsoft.com/office/powerpoint/2010/main" val="4033697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2 Entities (cont.)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306" y="1447800"/>
            <a:ext cx="6134100" cy="490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976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3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873752"/>
          </a:xfrm>
        </p:spPr>
        <p:txBody>
          <a:bodyPr>
            <a:norm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S</a:t>
            </a:r>
            <a:r>
              <a:rPr lang="en-US" sz="2400" dirty="0" smtClean="0"/>
              <a:t>ubjects of WEMI</a:t>
            </a:r>
          </a:p>
          <a:p>
            <a:pPr lvl="1"/>
            <a:r>
              <a:rPr lang="en-US" sz="2000" dirty="0" smtClean="0"/>
              <a:t>Concept</a:t>
            </a:r>
          </a:p>
          <a:p>
            <a:pPr lvl="1"/>
            <a:r>
              <a:rPr lang="en-US" sz="2000" dirty="0" smtClean="0"/>
              <a:t>Object</a:t>
            </a:r>
          </a:p>
          <a:p>
            <a:pPr lvl="1"/>
            <a:r>
              <a:rPr lang="en-US" sz="2000" dirty="0" smtClean="0"/>
              <a:t>Event</a:t>
            </a:r>
          </a:p>
          <a:p>
            <a:pPr lvl="1"/>
            <a:r>
              <a:rPr lang="en-US" sz="2000" dirty="0" smtClean="0"/>
              <a:t>Place</a:t>
            </a:r>
          </a:p>
          <a:p>
            <a:pPr lvl="1"/>
            <a:r>
              <a:rPr lang="en-US" sz="2000" dirty="0" smtClean="0"/>
              <a:t>Also includes all of the Group 1 and 2 entities</a:t>
            </a:r>
          </a:p>
          <a:p>
            <a:r>
              <a:rPr lang="en-US" sz="2400" dirty="0" smtClean="0"/>
              <a:t>Functional Requirements for Subject Authority Data (FRSAD)</a:t>
            </a:r>
          </a:p>
          <a:p>
            <a:pPr lvl="1"/>
            <a:r>
              <a:rPr lang="en-US" sz="2000" dirty="0" smtClean="0"/>
              <a:t>Still under development but will be governed by SACO</a:t>
            </a:r>
          </a:p>
          <a:p>
            <a:pPr lvl="2"/>
            <a:r>
              <a:rPr lang="en-US" sz="1800" dirty="0" smtClean="0"/>
              <a:t>Subject Authority Cooperative</a:t>
            </a:r>
            <a:r>
              <a:rPr lang="en-US" sz="1800" dirty="0"/>
              <a:t> </a:t>
            </a:r>
            <a:r>
              <a:rPr lang="en-US" sz="1800" dirty="0" smtClean="0"/>
              <a:t>Program of the PCC</a:t>
            </a:r>
          </a:p>
          <a:p>
            <a:pPr lvl="1"/>
            <a:r>
              <a:rPr lang="en-US" sz="2000" dirty="0" smtClean="0"/>
              <a:t>Further explains how Group 3 entities can be related and controlled within the bibliographic universe</a:t>
            </a:r>
          </a:p>
          <a:p>
            <a:pPr lvl="1"/>
            <a:r>
              <a:rPr lang="en-US" sz="2000" dirty="0" smtClean="0"/>
              <a:t>Meant to facilitate international sharing and use of subject authority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4326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FRBR Entities</a:t>
            </a:r>
            <a:endParaRPr lang="en-US" dirty="0"/>
          </a:p>
        </p:txBody>
      </p:sp>
      <p:pic>
        <p:nvPicPr>
          <p:cNvPr id="2050" name="Picture 2" descr="http://www.frbr.org/files/entity-relationsh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423795"/>
            <a:ext cx="5943601" cy="494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548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</a:t>
            </a:r>
            <a:r>
              <a:rPr lang="en-US" i="1" dirty="0" smtClean="0"/>
              <a:t>Pride and Prejudice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Work</a:t>
            </a:r>
          </a:p>
          <a:p>
            <a:pPr lvl="1"/>
            <a:r>
              <a:rPr lang="en-US" sz="2000" i="1" dirty="0" smtClean="0"/>
              <a:t>Pride and Prejudice</a:t>
            </a:r>
            <a:r>
              <a:rPr lang="en-US" sz="2000" dirty="0" smtClean="0"/>
              <a:t> as fully conceived in the mind of Jane Austen</a:t>
            </a:r>
          </a:p>
          <a:p>
            <a:pPr lvl="1"/>
            <a:r>
              <a:rPr lang="en-US" sz="2000" dirty="0" smtClean="0"/>
              <a:t>A summary of </a:t>
            </a:r>
            <a:r>
              <a:rPr lang="en-US" sz="2000" i="1" dirty="0" smtClean="0"/>
              <a:t>Pride and Prejudice</a:t>
            </a:r>
            <a:endParaRPr lang="en-US" sz="2000" dirty="0" smtClean="0"/>
          </a:p>
          <a:p>
            <a:pPr lvl="1"/>
            <a:r>
              <a:rPr lang="en-US" sz="2000" dirty="0" smtClean="0"/>
              <a:t>An adaptation (e.g., a film version of </a:t>
            </a:r>
            <a:r>
              <a:rPr lang="en-US" sz="2000" i="1" dirty="0" smtClean="0"/>
              <a:t>Pride and Prejudice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A satire (e.g., </a:t>
            </a:r>
            <a:r>
              <a:rPr lang="en-US" sz="2000" i="1" dirty="0" smtClean="0"/>
              <a:t>Pride and Prejudice and Zombies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Expression</a:t>
            </a:r>
          </a:p>
          <a:p>
            <a:pPr lvl="1"/>
            <a:r>
              <a:rPr lang="en-US" sz="2000" dirty="0" smtClean="0"/>
              <a:t>A translation of </a:t>
            </a:r>
            <a:r>
              <a:rPr lang="en-US" sz="2000" i="1" dirty="0" smtClean="0"/>
              <a:t>Pride and Prejudice</a:t>
            </a:r>
            <a:r>
              <a:rPr lang="en-US" sz="2000" dirty="0" smtClean="0"/>
              <a:t> in Russian</a:t>
            </a:r>
          </a:p>
          <a:p>
            <a:pPr lvl="1"/>
            <a:r>
              <a:rPr lang="en-US" sz="2000" dirty="0" smtClean="0"/>
              <a:t>An abridged version of </a:t>
            </a:r>
            <a:r>
              <a:rPr lang="en-US" sz="2000" i="1" dirty="0" smtClean="0"/>
              <a:t>Pride and Prejudice</a:t>
            </a:r>
            <a:endParaRPr lang="en-US" sz="2000" dirty="0" smtClean="0"/>
          </a:p>
          <a:p>
            <a:r>
              <a:rPr lang="en-US" sz="2400" dirty="0" smtClean="0"/>
              <a:t>Manifestation</a:t>
            </a:r>
          </a:p>
          <a:p>
            <a:pPr lvl="1"/>
            <a:r>
              <a:rPr lang="en-US" sz="2000" dirty="0" smtClean="0"/>
              <a:t>Published by Penguin Books in 1989, ISBN: 8349357640</a:t>
            </a:r>
          </a:p>
          <a:p>
            <a:r>
              <a:rPr lang="en-US" sz="2400" dirty="0" smtClean="0"/>
              <a:t>Item</a:t>
            </a:r>
          </a:p>
          <a:p>
            <a:pPr lvl="1"/>
            <a:r>
              <a:rPr lang="en-US" sz="1900" dirty="0" smtClean="0"/>
              <a:t>The book on the shelf</a:t>
            </a:r>
          </a:p>
          <a:p>
            <a:pPr lvl="2"/>
            <a:r>
              <a:rPr lang="en-US" sz="1700" dirty="0" smtClean="0"/>
              <a:t>With its particular barcode, provenance, and circulation history</a:t>
            </a:r>
          </a:p>
        </p:txBody>
      </p:sp>
    </p:spTree>
    <p:extLst>
      <p:ext uri="{BB962C8B-B14F-4D97-AF65-F5344CB8AC3E}">
        <p14:creationId xmlns:p14="http://schemas.microsoft.com/office/powerpoint/2010/main" val="14755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</a:t>
            </a:r>
            <a:r>
              <a:rPr lang="en-US" i="1" dirty="0" smtClean="0"/>
              <a:t>Dracula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502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Work</a:t>
            </a:r>
          </a:p>
          <a:p>
            <a:pPr lvl="1"/>
            <a:r>
              <a:rPr lang="en-US" sz="1800" i="1" dirty="0" smtClean="0"/>
              <a:t>Dracula</a:t>
            </a:r>
            <a:r>
              <a:rPr lang="en-US" sz="1800" dirty="0" smtClean="0"/>
              <a:t> as it sprang from the mind of Bram Stoker</a:t>
            </a:r>
          </a:p>
          <a:p>
            <a:pPr lvl="1"/>
            <a:r>
              <a:rPr lang="en-US" sz="1800" dirty="0" smtClean="0"/>
              <a:t>The 1992 movie adaptation directed by Francis Ford Coppola</a:t>
            </a:r>
          </a:p>
          <a:p>
            <a:r>
              <a:rPr lang="en-US" sz="2000" dirty="0" smtClean="0"/>
              <a:t>Expression</a:t>
            </a:r>
          </a:p>
          <a:p>
            <a:pPr lvl="1"/>
            <a:r>
              <a:rPr lang="en-US" sz="1800" dirty="0" smtClean="0"/>
              <a:t>The first edition published in 1897</a:t>
            </a:r>
          </a:p>
          <a:p>
            <a:pPr lvl="1"/>
            <a:r>
              <a:rPr lang="en-US" sz="1800" dirty="0" smtClean="0"/>
              <a:t>An edition with a foreword by Elizabeth </a:t>
            </a:r>
            <a:r>
              <a:rPr lang="en-US" sz="1800" dirty="0" err="1" smtClean="0"/>
              <a:t>Kostova</a:t>
            </a:r>
            <a:endParaRPr lang="en-US" sz="1800" dirty="0" smtClean="0"/>
          </a:p>
          <a:p>
            <a:pPr lvl="1"/>
            <a:r>
              <a:rPr lang="en-US" sz="1800" dirty="0" smtClean="0"/>
              <a:t>An edition illustrated by James </a:t>
            </a:r>
            <a:r>
              <a:rPr lang="en-US" sz="1800" dirty="0" err="1" smtClean="0"/>
              <a:t>Pyman</a:t>
            </a:r>
            <a:endParaRPr lang="en-US" sz="1800" dirty="0" smtClean="0"/>
          </a:p>
          <a:p>
            <a:pPr lvl="1"/>
            <a:r>
              <a:rPr lang="en-US" sz="1800" dirty="0" smtClean="0"/>
              <a:t>An unabridged reading narrated by Alexander Spencer and Susan Adams</a:t>
            </a:r>
          </a:p>
          <a:p>
            <a:r>
              <a:rPr lang="en-US" sz="2000" dirty="0" smtClean="0"/>
              <a:t>Manifestation</a:t>
            </a:r>
          </a:p>
          <a:p>
            <a:pPr lvl="1"/>
            <a:r>
              <a:rPr lang="en-US" sz="1800" dirty="0" smtClean="0"/>
              <a:t>Published by </a:t>
            </a:r>
            <a:r>
              <a:rPr lang="en-US" sz="1800" dirty="0" err="1" smtClean="0"/>
              <a:t>DoubleDay</a:t>
            </a:r>
            <a:r>
              <a:rPr lang="en-US" sz="1800" dirty="0" smtClean="0"/>
              <a:t> in 1921</a:t>
            </a:r>
          </a:p>
          <a:p>
            <a:pPr lvl="1"/>
            <a:r>
              <a:rPr lang="en-US" sz="1800" dirty="0" smtClean="0"/>
              <a:t>Paperback edition published by Penguin Books in 1997</a:t>
            </a:r>
          </a:p>
          <a:p>
            <a:pPr lvl="1"/>
            <a:r>
              <a:rPr lang="en-US" sz="1800" dirty="0" smtClean="0"/>
              <a:t>Kindle e-book file</a:t>
            </a:r>
          </a:p>
          <a:p>
            <a:r>
              <a:rPr lang="en-US" sz="2000" dirty="0" smtClean="0"/>
              <a:t>Item</a:t>
            </a:r>
          </a:p>
          <a:p>
            <a:pPr lvl="1"/>
            <a:r>
              <a:rPr lang="en-US" sz="1500" dirty="0" smtClean="0"/>
              <a:t>The copy of the item that is available for checkout from the library</a:t>
            </a:r>
          </a:p>
          <a:p>
            <a:pPr lvl="1"/>
            <a:r>
              <a:rPr lang="en-US" sz="1500" dirty="0" smtClean="0"/>
              <a:t>The file that has been downloaded onto a specific Kindle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413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Exercise (</a:t>
            </a:r>
            <a:r>
              <a:rPr lang="en-US" i="1" dirty="0" smtClean="0"/>
              <a:t>The Night Circus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4419600" cy="495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Your library’s copy of the hardback edition that is available for checkout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The Night Circus</a:t>
            </a:r>
            <a:r>
              <a:rPr lang="en-US" sz="2000" dirty="0" smtClean="0"/>
              <a:t> as conceived by Erin Morgenstern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endParaRPr lang="en-US" sz="2000" i="1" dirty="0" smtClean="0"/>
          </a:p>
          <a:p>
            <a:r>
              <a:rPr lang="en-US" sz="2000" dirty="0" smtClean="0"/>
              <a:t>The paperback edition published by Anchor Books in 2012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The audiobook as read by Jim Dale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419600" cy="495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Work</a:t>
            </a:r>
          </a:p>
          <a:p>
            <a:pPr lvl="1"/>
            <a:r>
              <a:rPr lang="en-US" sz="1800" i="1" dirty="0" smtClean="0"/>
              <a:t>The Night Circus</a:t>
            </a:r>
            <a:r>
              <a:rPr lang="en-US" sz="1800" dirty="0" smtClean="0"/>
              <a:t> as conceived by Erin Morgenstern</a:t>
            </a:r>
            <a:endParaRPr lang="en-US" sz="1800" i="1" dirty="0" smtClean="0"/>
          </a:p>
          <a:p>
            <a:r>
              <a:rPr lang="en-US" sz="2000" dirty="0" smtClean="0"/>
              <a:t>Expression</a:t>
            </a:r>
          </a:p>
          <a:p>
            <a:pPr lvl="1"/>
            <a:r>
              <a:rPr lang="en-US" sz="1800" dirty="0" smtClean="0"/>
              <a:t>The audiobook as read by Jim Dale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2000" dirty="0" smtClean="0"/>
              <a:t>Manifestation</a:t>
            </a:r>
          </a:p>
          <a:p>
            <a:pPr lvl="1"/>
            <a:r>
              <a:rPr lang="en-US" sz="1800" dirty="0" smtClean="0"/>
              <a:t>The paperback edition published by Anchor books in 2012</a:t>
            </a:r>
          </a:p>
          <a:p>
            <a:r>
              <a:rPr lang="en-US" sz="2000" dirty="0" smtClean="0"/>
              <a:t>Item</a:t>
            </a:r>
          </a:p>
          <a:p>
            <a:pPr lvl="1"/>
            <a:r>
              <a:rPr lang="en-US" sz="1800" dirty="0" smtClean="0"/>
              <a:t>Your library’s copy of the hardback edition that is available for checkout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765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Exercise (</a:t>
            </a:r>
            <a:r>
              <a:rPr lang="en-US" i="1" dirty="0" smtClean="0"/>
              <a:t>The Hunger Games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4419600" cy="495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Spanish translation published by Molino, ISBN: 9788427202122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The Hunger Games</a:t>
            </a:r>
            <a:r>
              <a:rPr lang="en-US" sz="2000" dirty="0" smtClean="0"/>
              <a:t> as conceived by Suzanne Collins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Your library’s copy of the film adaptation as directed by Gary Ross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The audiobook as read by Carolyn McCormick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4419600" cy="495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Work</a:t>
            </a:r>
          </a:p>
          <a:p>
            <a:pPr lvl="1"/>
            <a:r>
              <a:rPr lang="en-US" sz="1800" i="1" dirty="0" smtClean="0"/>
              <a:t>The Hunger Games</a:t>
            </a:r>
            <a:r>
              <a:rPr lang="en-US" sz="1800" dirty="0" smtClean="0"/>
              <a:t> as conceived by Suzanne Collins</a:t>
            </a:r>
            <a:br>
              <a:rPr lang="en-US" sz="1800" dirty="0" smtClean="0"/>
            </a:br>
            <a:endParaRPr lang="en-US" sz="1800" i="1" dirty="0" smtClean="0"/>
          </a:p>
          <a:p>
            <a:r>
              <a:rPr lang="en-US" sz="2000" dirty="0" smtClean="0"/>
              <a:t>Expression</a:t>
            </a:r>
          </a:p>
          <a:p>
            <a:pPr lvl="1"/>
            <a:r>
              <a:rPr lang="en-US" sz="1800" dirty="0" smtClean="0"/>
              <a:t>The audiobook as read by </a:t>
            </a:r>
            <a:r>
              <a:rPr lang="en-US" sz="1800" smtClean="0"/>
              <a:t>Carolyn McCormick</a:t>
            </a:r>
            <a:br>
              <a:rPr lang="en-US" sz="1800" smtClean="0"/>
            </a:br>
            <a:endParaRPr lang="en-US" sz="1800" dirty="0" smtClean="0"/>
          </a:p>
          <a:p>
            <a:r>
              <a:rPr lang="en-US" sz="2000" dirty="0" smtClean="0"/>
              <a:t>Manifestation</a:t>
            </a:r>
          </a:p>
          <a:p>
            <a:pPr lvl="1"/>
            <a:r>
              <a:rPr lang="en-US" sz="1800" dirty="0" smtClean="0"/>
              <a:t>The Spanish translation published by Molino,</a:t>
            </a:r>
            <a:br>
              <a:rPr lang="en-US" sz="1800" dirty="0" smtClean="0"/>
            </a:br>
            <a:r>
              <a:rPr lang="en-US" sz="1800" dirty="0" smtClean="0"/>
              <a:t>ISBN: 9788427202122</a:t>
            </a:r>
          </a:p>
          <a:p>
            <a:r>
              <a:rPr lang="en-US" sz="2000" dirty="0" smtClean="0"/>
              <a:t>Item</a:t>
            </a:r>
          </a:p>
          <a:p>
            <a:pPr lvl="1"/>
            <a:r>
              <a:rPr lang="en-US" sz="1800" dirty="0" smtClean="0"/>
              <a:t>Your library’s copy of the film adaptation as directed by Gary Ross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030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87375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 smtClean="0"/>
              <a:t>International Federation of Library Associations and Institutions [IFLA].  (Feb. 2008).  </a:t>
            </a:r>
            <a:r>
              <a:rPr lang="en-US" sz="2000" i="1" dirty="0" smtClean="0"/>
              <a:t>Functional Requirements for Bibliographic Records: </a:t>
            </a:r>
            <a:r>
              <a:rPr lang="en-US" sz="2000" i="1" dirty="0"/>
              <a:t>F</a:t>
            </a:r>
            <a:r>
              <a:rPr lang="en-US" sz="2000" i="1" dirty="0" smtClean="0"/>
              <a:t>inal </a:t>
            </a:r>
            <a:r>
              <a:rPr lang="en-US" sz="2000" i="1" dirty="0"/>
              <a:t>r</a:t>
            </a:r>
            <a:r>
              <a:rPr lang="en-US" sz="2000" i="1" dirty="0" smtClean="0"/>
              <a:t>eport</a:t>
            </a:r>
            <a:r>
              <a:rPr lang="en-US" sz="2000" dirty="0" smtClean="0"/>
              <a:t>. 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www.ifla.org/files/assets/cataloguing/frbr/frbr_2008.pdf</a:t>
            </a:r>
            <a:endParaRPr lang="en-US" sz="2000" dirty="0" smtClean="0"/>
          </a:p>
          <a:p>
            <a:pPr marL="514350" indent="-514350">
              <a:buAutoNum type="arabicPeriod"/>
            </a:pPr>
            <a:r>
              <a:rPr lang="en-US" sz="2000" dirty="0" smtClean="0"/>
              <a:t>IFLA.  (2009).  </a:t>
            </a:r>
            <a:r>
              <a:rPr lang="en-US" sz="2000" i="1" dirty="0" smtClean="0"/>
              <a:t>Statement of international cataloguing principles</a:t>
            </a:r>
            <a:r>
              <a:rPr lang="en-US" sz="2000" dirty="0" smtClean="0"/>
              <a:t>.  </a:t>
            </a:r>
            <a:r>
              <a:rPr lang="en-US" sz="2000" dirty="0" smtClean="0">
                <a:hlinkClick r:id="rId3"/>
              </a:rPr>
              <a:t>http://www.ifla.org/files/assets/cataloguing/icp/icp_2009-en.pdf</a:t>
            </a:r>
            <a:endParaRPr lang="en-US" sz="2000" dirty="0" smtClean="0"/>
          </a:p>
          <a:p>
            <a:pPr marL="514350" indent="-514350">
              <a:buFont typeface="Wingdings 2"/>
              <a:buAutoNum type="arabicPeriod"/>
            </a:pPr>
            <a:r>
              <a:rPr lang="en-US" sz="2000" dirty="0" smtClean="0"/>
              <a:t>Oliver, C.  (2010).  </a:t>
            </a:r>
            <a:r>
              <a:rPr lang="en-US" sz="2000" i="1" dirty="0" smtClean="0"/>
              <a:t>Introducing RDA: A guide to the basics</a:t>
            </a:r>
            <a:r>
              <a:rPr lang="en-US" sz="2000" dirty="0" smtClean="0"/>
              <a:t>.  USA: American Library Association.</a:t>
            </a:r>
          </a:p>
          <a:p>
            <a:pPr marL="514350" indent="-514350">
              <a:buFont typeface="Wingdings 2"/>
              <a:buAutoNum type="arabicPeriod"/>
            </a:pPr>
            <a:r>
              <a:rPr lang="en-US" sz="2000" dirty="0" smtClean="0"/>
              <a:t>Welsh</a:t>
            </a:r>
            <a:r>
              <a:rPr lang="en-US" sz="2000" dirty="0"/>
              <a:t>, A., &amp; </a:t>
            </a:r>
            <a:r>
              <a:rPr lang="en-US" sz="2000" dirty="0" err="1"/>
              <a:t>Batley</a:t>
            </a:r>
            <a:r>
              <a:rPr lang="en-US" sz="2000" dirty="0"/>
              <a:t>, S.  (2012).  </a:t>
            </a:r>
            <a:r>
              <a:rPr lang="en-US" sz="2000" i="1" dirty="0"/>
              <a:t>Practical cataloguing: AACR, RDA and MARC 21</a:t>
            </a:r>
            <a:r>
              <a:rPr lang="en-US" sz="2000" dirty="0"/>
              <a:t>.  Chicago, IL: Neal-Schuman, an imprint of the American Library Association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05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1143000"/>
          </a:xfrm>
        </p:spPr>
        <p:txBody>
          <a:bodyPr/>
          <a:lstStyle/>
          <a:p>
            <a:r>
              <a:rPr lang="en-US" dirty="0"/>
              <a:t>International Federation of Library Associations and Institutions (IFLA)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839200" cy="4876800"/>
          </a:xfrm>
        </p:spPr>
        <p:txBody>
          <a:bodyPr>
            <a:normAutofit/>
          </a:bodyPr>
          <a:lstStyle/>
          <a:p>
            <a:r>
              <a:rPr lang="en-US" sz="2000" i="1" dirty="0" smtClean="0"/>
              <a:t>Statement of International Cataloguing Principles</a:t>
            </a:r>
          </a:p>
          <a:p>
            <a:pPr lvl="1"/>
            <a:r>
              <a:rPr lang="en-US" sz="1800" dirty="0" smtClean="0"/>
              <a:t>September 1997, amended and corrected through February 2008</a:t>
            </a:r>
          </a:p>
          <a:p>
            <a:pPr lvl="1"/>
            <a:r>
              <a:rPr lang="en-US" sz="1800" dirty="0"/>
              <a:t>Meant to align standard practice with the accepted </a:t>
            </a:r>
            <a:r>
              <a:rPr lang="en-US" sz="1800" dirty="0" smtClean="0"/>
              <a:t>rules</a:t>
            </a:r>
          </a:p>
          <a:p>
            <a:pPr lvl="1"/>
            <a:r>
              <a:rPr lang="en-US" sz="1800" dirty="0" smtClean="0"/>
              <a:t>Broadened the Paris Principles</a:t>
            </a:r>
          </a:p>
          <a:p>
            <a:pPr lvl="2"/>
            <a:r>
              <a:rPr lang="en-US" sz="1600" dirty="0" smtClean="0"/>
              <a:t>All types of materials, not just textual works</a:t>
            </a:r>
          </a:p>
          <a:p>
            <a:pPr lvl="2"/>
            <a:r>
              <a:rPr lang="en-US" sz="1600" dirty="0" smtClean="0"/>
              <a:t>Access through all aspects of bibliographic and authority records</a:t>
            </a:r>
          </a:p>
          <a:p>
            <a:pPr lvl="3"/>
            <a:r>
              <a:rPr lang="en-US" sz="1400" dirty="0" smtClean="0"/>
              <a:t>Not just the choice and form of entry</a:t>
            </a:r>
          </a:p>
          <a:p>
            <a:pPr lvl="1"/>
            <a:r>
              <a:rPr lang="en-US" sz="1800" dirty="0" smtClean="0"/>
              <a:t>Built on FRBR, FRAR/FRAD, and FRSAR/FRSAD</a:t>
            </a:r>
          </a:p>
          <a:p>
            <a:pPr lvl="2"/>
            <a:r>
              <a:rPr lang="en-US" sz="1600" dirty="0" smtClean="0"/>
              <a:t>“This first principle is to serve the convenience of catalogue users.”</a:t>
            </a:r>
          </a:p>
          <a:p>
            <a:pPr lvl="1"/>
            <a:r>
              <a:rPr lang="en-US" sz="1800" dirty="0" smtClean="0"/>
              <a:t>Made recommendations for an International Cataloguing Code</a:t>
            </a:r>
          </a:p>
          <a:p>
            <a:r>
              <a:rPr lang="en-US" sz="2000" dirty="0" smtClean="0"/>
              <a:t>IME ICC (July 2003)</a:t>
            </a:r>
            <a:endParaRPr lang="en-US" sz="2000" dirty="0"/>
          </a:p>
          <a:p>
            <a:pPr lvl="1"/>
            <a:r>
              <a:rPr lang="en-US" sz="1800" dirty="0"/>
              <a:t>IFLA Meetings of Experts on an International Cataloguing Code</a:t>
            </a:r>
          </a:p>
          <a:p>
            <a:pPr lvl="2"/>
            <a:r>
              <a:rPr lang="en-US" sz="1600" dirty="0"/>
              <a:t>Increase the ability to share cataloguing worldwide</a:t>
            </a:r>
          </a:p>
          <a:p>
            <a:pPr lvl="2"/>
            <a:r>
              <a:rPr lang="en-US" sz="1600" dirty="0"/>
              <a:t>In order to achieve this, must promote cataloguing </a:t>
            </a:r>
            <a:r>
              <a:rPr lang="en-US" sz="1600" dirty="0" smtClean="0"/>
              <a:t>standards</a:t>
            </a:r>
          </a:p>
        </p:txBody>
      </p:sp>
    </p:spTree>
    <p:extLst>
      <p:ext uri="{BB962C8B-B14F-4D97-AF65-F5344CB8AC3E}">
        <p14:creationId xmlns:p14="http://schemas.microsoft.com/office/powerpoint/2010/main" val="206628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Stockholm Seminar</a:t>
            </a:r>
            <a:r>
              <a:rPr lang="en-US" dirty="0"/>
              <a:t> </a:t>
            </a:r>
            <a:r>
              <a:rPr lang="en-US" dirty="0" smtClean="0"/>
              <a:t>on</a:t>
            </a:r>
            <a:br>
              <a:rPr lang="en-US" dirty="0" smtClean="0"/>
            </a:br>
            <a:r>
              <a:rPr lang="en-US" dirty="0" smtClean="0"/>
              <a:t>Bibliographic Records (1990)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8392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Arose from the Changing Environment of the Bibliographic </a:t>
            </a:r>
            <a:r>
              <a:rPr lang="en-US" sz="2000" dirty="0"/>
              <a:t>U</a:t>
            </a:r>
            <a:r>
              <a:rPr lang="en-US" sz="2000" dirty="0" smtClean="0"/>
              <a:t>niverse</a:t>
            </a:r>
          </a:p>
          <a:p>
            <a:pPr lvl="1"/>
            <a:r>
              <a:rPr lang="en-US" sz="1800" dirty="0" smtClean="0"/>
              <a:t>The expansion of automated systems</a:t>
            </a:r>
          </a:p>
          <a:p>
            <a:pPr lvl="1"/>
            <a:r>
              <a:rPr lang="en-US" sz="1800" dirty="0" smtClean="0"/>
              <a:t>The emergence of networked access to electronic information</a:t>
            </a:r>
          </a:p>
          <a:p>
            <a:pPr lvl="2"/>
            <a:r>
              <a:rPr lang="en-US" sz="1600" dirty="0" smtClean="0"/>
              <a:t>New forms of electronic publishing</a:t>
            </a:r>
          </a:p>
          <a:p>
            <a:pPr lvl="1"/>
            <a:r>
              <a:rPr lang="en-US" sz="1800" dirty="0" smtClean="0"/>
              <a:t>The rise of large-scale, international bibliographic databases</a:t>
            </a:r>
          </a:p>
          <a:p>
            <a:pPr lvl="1"/>
            <a:r>
              <a:rPr lang="en-US" sz="1800" dirty="0" smtClean="0"/>
              <a:t>The desire to eliminate duplicate cataloging efforts and reduce overall costs</a:t>
            </a:r>
          </a:p>
          <a:p>
            <a:pPr lvl="2"/>
            <a:r>
              <a:rPr lang="en-US" sz="1600" dirty="0" smtClean="0"/>
              <a:t>Shared cataloging</a:t>
            </a:r>
          </a:p>
          <a:p>
            <a:pPr lvl="2"/>
            <a:r>
              <a:rPr lang="en-US" sz="1600" dirty="0" smtClean="0"/>
              <a:t>Core/Basic cataloging records</a:t>
            </a:r>
          </a:p>
          <a:p>
            <a:pPr lvl="1"/>
            <a:r>
              <a:rPr lang="en-US" sz="1800" dirty="0" smtClean="0"/>
              <a:t>Simplified cataloging (minimum-level records)</a:t>
            </a:r>
          </a:p>
          <a:p>
            <a:pPr lvl="2"/>
            <a:r>
              <a:rPr lang="en-US" sz="1600" dirty="0" smtClean="0"/>
              <a:t>Publishing output greater than cataloging output</a:t>
            </a:r>
          </a:p>
          <a:p>
            <a:pPr lvl="1"/>
            <a:r>
              <a:rPr lang="en-US" sz="1800" dirty="0" smtClean="0"/>
              <a:t>Needed to respond more effectively to user expectations</a:t>
            </a:r>
          </a:p>
          <a:p>
            <a:r>
              <a:rPr lang="en-US" sz="2000" dirty="0" smtClean="0"/>
              <a:t>Adopted Nine Resolutions</a:t>
            </a:r>
          </a:p>
          <a:p>
            <a:pPr lvl="1"/>
            <a:r>
              <a:rPr lang="en-US" sz="1800" dirty="0" smtClean="0"/>
              <a:t>1997 – Functional Requirements for Bibliographic Records (FRBR)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494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B9899"/>
                </a:solidFill>
              </a:rPr>
              <a:t>Functional Requirements </a:t>
            </a:r>
            <a:r>
              <a:rPr lang="en-US" dirty="0" smtClean="0">
                <a:solidFill>
                  <a:srgbClr val="7B9899"/>
                </a:solidFill>
              </a:rPr>
              <a:t>for</a:t>
            </a:r>
            <a:br>
              <a:rPr lang="en-US" dirty="0" smtClean="0">
                <a:solidFill>
                  <a:srgbClr val="7B9899"/>
                </a:solidFill>
              </a:rPr>
            </a:br>
            <a:r>
              <a:rPr lang="en-US" dirty="0" smtClean="0">
                <a:solidFill>
                  <a:srgbClr val="7B9899"/>
                </a:solidFill>
              </a:rPr>
              <a:t>Bibliographic </a:t>
            </a:r>
            <a:r>
              <a:rPr lang="en-US" dirty="0">
                <a:solidFill>
                  <a:srgbClr val="7B9899"/>
                </a:solidFill>
              </a:rPr>
              <a:t>Records (FRBR)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8392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Purpose</a:t>
            </a:r>
          </a:p>
          <a:p>
            <a:pPr lvl="1"/>
            <a:r>
              <a:rPr lang="en-US" sz="1800" dirty="0" smtClean="0"/>
              <a:t>To outline the function of a bibliographic record</a:t>
            </a:r>
          </a:p>
          <a:p>
            <a:pPr lvl="2"/>
            <a:r>
              <a:rPr lang="en-US" sz="1600" dirty="0" smtClean="0"/>
              <a:t>Media</a:t>
            </a:r>
          </a:p>
          <a:p>
            <a:pPr lvl="3"/>
            <a:r>
              <a:rPr lang="en-US" sz="1400" dirty="0" smtClean="0"/>
              <a:t>The full range of formats represented in bibliographic databases</a:t>
            </a:r>
          </a:p>
          <a:p>
            <a:pPr lvl="2"/>
            <a:r>
              <a:rPr lang="en-US" sz="1600" dirty="0" smtClean="0"/>
              <a:t>Applications</a:t>
            </a:r>
          </a:p>
          <a:p>
            <a:pPr lvl="3"/>
            <a:r>
              <a:rPr lang="en-US" sz="1400" dirty="0" smtClean="0"/>
              <a:t>Acquisitions, cataloging, circulation, information retrieval, interlibrary loan, inventory management, preservation, and reference</a:t>
            </a:r>
          </a:p>
          <a:p>
            <a:pPr lvl="2"/>
            <a:r>
              <a:rPr lang="en-US" sz="1600" dirty="0" smtClean="0"/>
              <a:t>User needs</a:t>
            </a:r>
          </a:p>
          <a:p>
            <a:pPr lvl="3"/>
            <a:r>
              <a:rPr lang="en-US" sz="1400" dirty="0" smtClean="0"/>
              <a:t>Broad range of differing expectations and needs</a:t>
            </a:r>
          </a:p>
          <a:p>
            <a:pPr lvl="1"/>
            <a:r>
              <a:rPr lang="en-US" sz="1800" dirty="0" smtClean="0"/>
              <a:t>To recommend a basic functionality and basic requirements for bibliographic records that would meet essential user needs</a:t>
            </a:r>
          </a:p>
          <a:p>
            <a:pPr lvl="2"/>
            <a:r>
              <a:rPr lang="en-US" sz="1600" dirty="0" smtClean="0"/>
              <a:t>Addresses the Core/Basic record from the Stockholm Seminar</a:t>
            </a:r>
          </a:p>
          <a:p>
            <a:pPr lvl="3"/>
            <a:r>
              <a:rPr lang="en-US" sz="1400" dirty="0" smtClean="0"/>
              <a:t>Identify what is necessary for less-than-full-level records without losing any functionality</a:t>
            </a:r>
            <a:endParaRPr lang="en-US" sz="1200" dirty="0" smtClean="0"/>
          </a:p>
          <a:p>
            <a:pPr lvl="1"/>
            <a:r>
              <a:rPr lang="en-US" sz="1800" dirty="0"/>
              <a:t>To produce a “framework” for the understanding of the functions and purpose of a bibliographic </a:t>
            </a:r>
            <a:r>
              <a:rPr lang="en-US" sz="1800" dirty="0" smtClean="0"/>
              <a:t>record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721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Bibliographic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Providing a Foundation for Bibliographic </a:t>
            </a:r>
            <a:r>
              <a:rPr lang="en-US" sz="2000" dirty="0"/>
              <a:t>R</a:t>
            </a:r>
            <a:r>
              <a:rPr lang="en-US" sz="2000" dirty="0" smtClean="0"/>
              <a:t>ecords</a:t>
            </a:r>
          </a:p>
          <a:p>
            <a:pPr lvl="1"/>
            <a:r>
              <a:rPr lang="en-US" sz="1800" dirty="0" smtClean="0"/>
              <a:t>Core elements that should be recorded</a:t>
            </a:r>
          </a:p>
          <a:p>
            <a:pPr lvl="1"/>
            <a:r>
              <a:rPr lang="en-US" sz="1800" dirty="0" smtClean="0"/>
              <a:t>“Attributes” or characteristics that are essential for describing works, expressions, manifestations, and items as it pertains to FISO</a:t>
            </a:r>
          </a:p>
          <a:p>
            <a:pPr lvl="2"/>
            <a:r>
              <a:rPr lang="en-US" sz="1600" dirty="0" smtClean="0"/>
              <a:t>Recording the intended audience</a:t>
            </a:r>
          </a:p>
          <a:p>
            <a:pPr lvl="1"/>
            <a:r>
              <a:rPr lang="en-US" sz="1800" dirty="0" smtClean="0"/>
              <a:t>“Relationships” that are essential when describing works, expressions, manifestations, and items as it pertains to FISO</a:t>
            </a:r>
          </a:p>
          <a:p>
            <a:pPr lvl="2"/>
            <a:r>
              <a:rPr lang="en-US" sz="1600" dirty="0"/>
              <a:t>R</a:t>
            </a:r>
            <a:r>
              <a:rPr lang="en-US" sz="1600" dirty="0" smtClean="0"/>
              <a:t>ecording the author</a:t>
            </a:r>
          </a:p>
          <a:p>
            <a:r>
              <a:rPr lang="en-US" sz="2000" i="1" dirty="0" smtClean="0"/>
              <a:t>Functional Requirements for Bibliographic Records</a:t>
            </a:r>
            <a:endParaRPr lang="en-US" sz="2000" dirty="0" smtClean="0"/>
          </a:p>
          <a:p>
            <a:pPr lvl="1"/>
            <a:r>
              <a:rPr lang="en-US" sz="1800" dirty="0" smtClean="0"/>
              <a:t>Chapter 5 – Relationships</a:t>
            </a:r>
          </a:p>
          <a:p>
            <a:pPr lvl="1"/>
            <a:r>
              <a:rPr lang="en-US" sz="2000" dirty="0" smtClean="0"/>
              <a:t>Chapter 7 – </a:t>
            </a:r>
            <a:r>
              <a:rPr lang="en-US" sz="1800" dirty="0" smtClean="0"/>
              <a:t>Basic Requirements for National Bibliographic Records</a:t>
            </a:r>
          </a:p>
          <a:p>
            <a:pPr lvl="2"/>
            <a:r>
              <a:rPr lang="en-US" sz="1600" dirty="0" smtClean="0"/>
              <a:t>7.3 – Basic Level National Bibliographic Record [core]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596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8392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identify and clearly define . . .</a:t>
            </a:r>
          </a:p>
          <a:p>
            <a:pPr lvl="1"/>
            <a:r>
              <a:rPr lang="en-US" sz="2000" dirty="0" smtClean="0"/>
              <a:t>“entities” or objects of interest to users of bibliographic data</a:t>
            </a:r>
          </a:p>
          <a:p>
            <a:pPr lvl="1"/>
            <a:r>
              <a:rPr lang="en-US" sz="2000" dirty="0" smtClean="0"/>
              <a:t>“attributes” or characteristics of those entities</a:t>
            </a:r>
          </a:p>
          <a:p>
            <a:pPr lvl="1"/>
            <a:r>
              <a:rPr lang="en-US" sz="2000" dirty="0" smtClean="0"/>
              <a:t>“relationships” between those entities</a:t>
            </a:r>
          </a:p>
          <a:p>
            <a:r>
              <a:rPr lang="en-US" sz="2400" dirty="0" smtClean="0"/>
              <a:t>FRBR became the “conceptual model” for connecting attributes and relationships to user tasks</a:t>
            </a:r>
            <a:endParaRPr lang="en-US" sz="2400" dirty="0"/>
          </a:p>
          <a:p>
            <a:r>
              <a:rPr lang="en-US" sz="2400" dirty="0" smtClean="0"/>
              <a:t>User-Centered Approach</a:t>
            </a:r>
          </a:p>
          <a:p>
            <a:pPr lvl="1"/>
            <a:r>
              <a:rPr lang="en-US" sz="2000" dirty="0" smtClean="0"/>
              <a:t>What the user expects to find</a:t>
            </a:r>
          </a:p>
          <a:p>
            <a:pPr lvl="1"/>
            <a:r>
              <a:rPr lang="en-US" sz="2000" dirty="0" smtClean="0"/>
              <a:t>How the is data used</a:t>
            </a:r>
          </a:p>
          <a:p>
            <a:pPr lvl="1"/>
            <a:r>
              <a:rPr lang="en-US" sz="2000" dirty="0" smtClean="0"/>
              <a:t>Users</a:t>
            </a:r>
            <a:endParaRPr lang="en-US" sz="2000" dirty="0"/>
          </a:p>
          <a:p>
            <a:pPr lvl="2"/>
            <a:r>
              <a:rPr lang="en-US" sz="1800" dirty="0"/>
              <a:t>L</a:t>
            </a:r>
            <a:r>
              <a:rPr lang="en-US" sz="1800" dirty="0" smtClean="0"/>
              <a:t>ibrary patrons (including staff)</a:t>
            </a:r>
          </a:p>
          <a:p>
            <a:pPr lvl="2"/>
            <a:r>
              <a:rPr lang="en-US" sz="1800" dirty="0" smtClean="0"/>
              <a:t>Publishers, distributors, retailers</a:t>
            </a:r>
          </a:p>
          <a:p>
            <a:pPr lvl="2"/>
            <a:r>
              <a:rPr lang="en-US" sz="1800" dirty="0"/>
              <a:t>O</a:t>
            </a:r>
            <a:r>
              <a:rPr lang="en-US" sz="1800" dirty="0" smtClean="0"/>
              <a:t>ther users outside the library setting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475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FRBR Tasks (FISO)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873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</a:t>
            </a:r>
          </a:p>
          <a:p>
            <a:pPr lvl="1"/>
            <a:r>
              <a:rPr lang="en-US" sz="2000" dirty="0" smtClean="0"/>
              <a:t>Based on user’s search criteria</a:t>
            </a:r>
          </a:p>
          <a:p>
            <a:r>
              <a:rPr lang="en-US" sz="2400" dirty="0" smtClean="0"/>
              <a:t>Identify</a:t>
            </a:r>
          </a:p>
          <a:p>
            <a:pPr lvl="1"/>
            <a:r>
              <a:rPr lang="en-US" sz="2000" dirty="0" smtClean="0"/>
              <a:t>Does the item retrieved match the item sought?</a:t>
            </a:r>
          </a:p>
          <a:p>
            <a:r>
              <a:rPr lang="en-US" sz="2400" dirty="0" smtClean="0"/>
              <a:t>Select</a:t>
            </a:r>
          </a:p>
          <a:p>
            <a:pPr lvl="1"/>
            <a:r>
              <a:rPr lang="en-US" sz="2000" dirty="0" smtClean="0"/>
              <a:t>Choosing a specific text in the preferred language</a:t>
            </a:r>
          </a:p>
          <a:p>
            <a:pPr lvl="1"/>
            <a:r>
              <a:rPr lang="en-US" sz="2000" dirty="0" smtClean="0"/>
              <a:t>Choosing a version that is compatible with the software used</a:t>
            </a:r>
          </a:p>
          <a:p>
            <a:r>
              <a:rPr lang="en-US" sz="2400" dirty="0" smtClean="0"/>
              <a:t>Obtain [or Acquire]</a:t>
            </a:r>
          </a:p>
          <a:p>
            <a:pPr lvl="1"/>
            <a:r>
              <a:rPr lang="en-US" sz="2000" dirty="0" smtClean="0"/>
              <a:t>Purchase a copy</a:t>
            </a:r>
          </a:p>
          <a:p>
            <a:pPr lvl="1"/>
            <a:r>
              <a:rPr lang="en-US" sz="2000" dirty="0"/>
              <a:t>B</a:t>
            </a:r>
            <a:r>
              <a:rPr lang="en-US" sz="2000" dirty="0" smtClean="0"/>
              <a:t>orrow from another library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ccess an online version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etrieve the copy in the local library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9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and Functions of the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Improve the user’s experience in locating needed information</a:t>
            </a:r>
          </a:p>
          <a:p>
            <a:pPr lvl="1"/>
            <a:r>
              <a:rPr lang="en-US" sz="1800" dirty="0" smtClean="0"/>
              <a:t>Collocation: The catalog can display . . .</a:t>
            </a:r>
          </a:p>
          <a:p>
            <a:pPr lvl="2"/>
            <a:r>
              <a:rPr lang="en-US" sz="1600" dirty="0" smtClean="0"/>
              <a:t>All the works associated with a person, corporate body, or family</a:t>
            </a:r>
          </a:p>
          <a:p>
            <a:pPr lvl="2"/>
            <a:r>
              <a:rPr lang="en-US" sz="1600" dirty="0" smtClean="0"/>
              <a:t>All the expressions of the same work</a:t>
            </a:r>
          </a:p>
          <a:p>
            <a:pPr lvl="2"/>
            <a:r>
              <a:rPr lang="en-US" sz="1600" dirty="0" smtClean="0"/>
              <a:t>All the manifestations of the same expression</a:t>
            </a:r>
          </a:p>
          <a:p>
            <a:pPr lvl="2"/>
            <a:r>
              <a:rPr lang="en-US" sz="1600" dirty="0" smtClean="0"/>
              <a:t>All the items [or copies] of the same manifestation</a:t>
            </a:r>
          </a:p>
          <a:p>
            <a:pPr lvl="1"/>
            <a:r>
              <a:rPr lang="en-US" sz="1800" dirty="0" smtClean="0"/>
              <a:t>Circulation</a:t>
            </a:r>
          </a:p>
          <a:p>
            <a:pPr lvl="2"/>
            <a:r>
              <a:rPr lang="en-US" sz="1600" dirty="0" smtClean="0"/>
              <a:t>Placing holds not on a specific item or manifestation but on a work or expression</a:t>
            </a:r>
          </a:p>
          <a:p>
            <a:r>
              <a:rPr lang="en-US" sz="2000" dirty="0" smtClean="0"/>
              <a:t>Cut costs for the description of resources and facilitate access to them</a:t>
            </a:r>
          </a:p>
          <a:p>
            <a:pPr lvl="1"/>
            <a:r>
              <a:rPr lang="en-US" sz="1800" dirty="0" smtClean="0"/>
              <a:t>When libraries obtain new manifestations, they can link to existing works and expressions that are already present in the collection</a:t>
            </a:r>
          </a:p>
          <a:p>
            <a:pPr lvl="2"/>
            <a:r>
              <a:rPr lang="en-US" sz="1600" dirty="0" smtClean="0"/>
              <a:t>This saves time and effort because librarians can reuse subject analyses that have already been done to previous manifestations and apply them to new ones</a:t>
            </a:r>
          </a:p>
          <a:p>
            <a:r>
              <a:rPr lang="en-US" sz="2000" dirty="0" smtClean="0"/>
              <a:t>Position information providers to operate better in an Internet-driven environment and beyond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606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2832</TotalTime>
  <Words>2095</Words>
  <Application>Microsoft Office PowerPoint</Application>
  <PresentationFormat>On-screen Show (4:3)</PresentationFormat>
  <Paragraphs>338</Paragraphs>
  <Slides>27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Civic</vt:lpstr>
      <vt:lpstr>Paris Principles, FRBR, and WEMI</vt:lpstr>
      <vt:lpstr>Paris Principles (1961) and ISBD</vt:lpstr>
      <vt:lpstr>International Federation of Library Associations and Institutions (IFLA)</vt:lpstr>
      <vt:lpstr>Stockholm Seminar on Bibliographic Records (1990)</vt:lpstr>
      <vt:lpstr>Functional Requirements for Bibliographic Records (FRBR)</vt:lpstr>
      <vt:lpstr>Basic Bibliographic Records</vt:lpstr>
      <vt:lpstr>The Framework</vt:lpstr>
      <vt:lpstr>The FRBR Tasks (FISO)</vt:lpstr>
      <vt:lpstr>Objectives and Functions of the Catalog</vt:lpstr>
      <vt:lpstr>FRBR Entities</vt:lpstr>
      <vt:lpstr>FRBR and RDA</vt:lpstr>
      <vt:lpstr>Group 1: WEMI</vt:lpstr>
      <vt:lpstr>WORKS</vt:lpstr>
      <vt:lpstr>WORKS (cont.)</vt:lpstr>
      <vt:lpstr>EXPRESSIONS</vt:lpstr>
      <vt:lpstr>EXPRESSIONS (cont.)</vt:lpstr>
      <vt:lpstr>MANIFESTATIONS</vt:lpstr>
      <vt:lpstr>ITEMS</vt:lpstr>
      <vt:lpstr>Group 2 Entities</vt:lpstr>
      <vt:lpstr>Group 2 Entities (cont.)</vt:lpstr>
      <vt:lpstr>Group 3 Entities</vt:lpstr>
      <vt:lpstr>FRBR Entities</vt:lpstr>
      <vt:lpstr>Example (Pride and Prejudice)</vt:lpstr>
      <vt:lpstr>Example (Dracula)</vt:lpstr>
      <vt:lpstr>Group Exercise (The Night Circus)</vt:lpstr>
      <vt:lpstr>Group Exercise (The Hunger Games)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Paris Principles, FRBR, and WEMI</dc:title>
  <dc:creator>Dell User</dc:creator>
  <cp:lastModifiedBy>Heather Battenberg</cp:lastModifiedBy>
  <cp:revision>132</cp:revision>
  <dcterms:created xsi:type="dcterms:W3CDTF">2013-11-30T18:48:51Z</dcterms:created>
  <dcterms:modified xsi:type="dcterms:W3CDTF">2014-01-29T12:32:28Z</dcterms:modified>
</cp:coreProperties>
</file>