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Libre Franklin"/>
      <p:regular r:id="rId40"/>
      <p:bold r:id="rId41"/>
      <p:italic r:id="rId42"/>
      <p:boldItalic r:id="rId43"/>
    </p:embeddedFont>
    <p:embeddedFont>
      <p:font typeface="Playfair Display"/>
      <p:regular r:id="rId44"/>
      <p:bold r:id="rId45"/>
      <p:italic r:id="rId46"/>
      <p:boldItalic r:id="rId47"/>
    </p:embeddedFont>
    <p:embeddedFont>
      <p:font typeface="Montserrat"/>
      <p:regular r:id="rId48"/>
      <p:bold r:id="rId49"/>
      <p:italic r:id="rId50"/>
      <p:boldItalic r:id="rId51"/>
    </p:embeddedFont>
    <p:embeddedFont>
      <p:font typeface="Oswald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Franklin-regular.fntdata"/><Relationship Id="rId42" Type="http://schemas.openxmlformats.org/officeDocument/2006/relationships/font" Target="fonts/LibreFranklin-italic.fntdata"/><Relationship Id="rId41" Type="http://schemas.openxmlformats.org/officeDocument/2006/relationships/font" Target="fonts/LibreFranklin-bold.fntdata"/><Relationship Id="rId44" Type="http://schemas.openxmlformats.org/officeDocument/2006/relationships/font" Target="fonts/PlayfairDisplay-regular.fntdata"/><Relationship Id="rId43" Type="http://schemas.openxmlformats.org/officeDocument/2006/relationships/font" Target="fonts/LibreFranklin-boldItalic.fntdata"/><Relationship Id="rId46" Type="http://schemas.openxmlformats.org/officeDocument/2006/relationships/font" Target="fonts/PlayfairDisplay-italic.fntdata"/><Relationship Id="rId45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regular.fntdata"/><Relationship Id="rId47" Type="http://schemas.openxmlformats.org/officeDocument/2006/relationships/font" Target="fonts/PlayfairDisplay-boldItalic.fntdata"/><Relationship Id="rId4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Oswald-bold.fntdata"/><Relationship Id="rId52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Information" TargetMode="External"/><Relationship Id="rId3" Type="http://schemas.openxmlformats.org/officeDocument/2006/relationships/hyperlink" Target="https://en.wikipedia.org/wiki/Data" TargetMode="External"/><Relationship Id="rId4" Type="http://schemas.openxmlformats.org/officeDocument/2006/relationships/hyperlink" Target="https://en.wikipedia.org/wiki/Knowledge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Information" TargetMode="External"/><Relationship Id="rId3" Type="http://schemas.openxmlformats.org/officeDocument/2006/relationships/hyperlink" Target="https://en.wikipedia.org/wiki/Data" TargetMode="External"/><Relationship Id="rId4" Type="http://schemas.openxmlformats.org/officeDocument/2006/relationships/hyperlink" Target="https://en.wikipedia.org/wiki/Knowledge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c0e5b7aa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c0e5b7aa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c0e5b7aa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c0e5b7aa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d7041809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d7041809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8bc4a0c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8bc4a0c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c7a4ba4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c7a4ba4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c218ce6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c218ce6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*word_tokenize(arg), ngrams more detail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c68f208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c68f208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c218ce6b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c218ce6b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these are automated methods, sometimes words can can change and not </a:t>
            </a:r>
            <a:r>
              <a:rPr lang="en"/>
              <a:t>reflect</a:t>
            </a:r>
            <a:r>
              <a:rPr lang="en"/>
              <a:t> their true meaning in a sentence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c218ce6b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c218ce6b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c218ce6b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c218ce6b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c0e5b7a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c0e5b7a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c218ce6b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c218ce6b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c218ce6b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c218ce6b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c68f208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c68f208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c7a4ba45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c7a4ba45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c7a4ba45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c7a4ba45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d8bc4a0c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d8bc4a0c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c7a4ba45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c7a4ba45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c7a4ba4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c7a4ba4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c218ce6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c218ce6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d8bc4a0c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d8bc4a0c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d7041809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d7041809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Linguistics</a:t>
            </a:r>
            <a:r>
              <a:rPr lang="en"/>
              <a:t>: study of language (sound and meaning), </a:t>
            </a:r>
            <a:r>
              <a:rPr b="1" lang="en"/>
              <a:t>CS:</a:t>
            </a:r>
            <a:r>
              <a:rPr lang="en"/>
              <a:t> computation and information, </a:t>
            </a:r>
            <a:r>
              <a:rPr b="1" lang="en"/>
              <a:t>I.E</a:t>
            </a:r>
            <a:r>
              <a:rPr lang="en"/>
              <a:t>.:</a:t>
            </a:r>
            <a:r>
              <a:rPr lang="en"/>
              <a:t>generation, distribution, analysis, and use of</a:t>
            </a:r>
            <a:r>
              <a:rPr lang="en">
                <a:uFill>
                  <a:noFill/>
                </a:uFill>
                <a:hlinkClick r:id="rId2"/>
              </a:rPr>
              <a:t> information</a:t>
            </a:r>
            <a:r>
              <a:rPr lang="en"/>
              <a:t>,</a:t>
            </a:r>
            <a:r>
              <a:rPr lang="en">
                <a:uFill>
                  <a:noFill/>
                </a:uFill>
                <a:hlinkClick r:id="rId3"/>
              </a:rPr>
              <a:t> data</a:t>
            </a:r>
            <a:r>
              <a:rPr lang="en"/>
              <a:t>, and</a:t>
            </a:r>
            <a:r>
              <a:rPr lang="en">
                <a:uFill>
                  <a:noFill/>
                </a:uFill>
                <a:hlinkClick r:id="rId4"/>
              </a:rPr>
              <a:t> knowledge</a:t>
            </a:r>
            <a:r>
              <a:rPr lang="en"/>
              <a:t> in systems</a:t>
            </a:r>
            <a:r>
              <a:rPr lang="en"/>
              <a:t> </a:t>
            </a:r>
            <a:r>
              <a:rPr b="1" lang="en"/>
              <a:t>AI</a:t>
            </a:r>
            <a:r>
              <a:rPr lang="en"/>
              <a:t>: intelligence demonstrated by machines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d7041809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d7041809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d7041809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d7041809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d8bc4a0c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d8bc4a0c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d8bc4a0c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d8bc4a0c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d8bc4a0c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d8bc4a0c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Remove: POS, Bag of Words. Add: Feature </a:t>
            </a:r>
            <a:r>
              <a:rPr lang="en"/>
              <a:t>Engineering, Column Vectorizer , Google Collab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d8bc4a0c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d8bc4a0c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Linguistics</a:t>
            </a:r>
            <a:r>
              <a:rPr lang="en"/>
              <a:t>: study of language (sound and meaning), </a:t>
            </a:r>
            <a:r>
              <a:rPr b="1" lang="en"/>
              <a:t>CS:</a:t>
            </a:r>
            <a:r>
              <a:rPr lang="en"/>
              <a:t> computation and information, </a:t>
            </a:r>
            <a:r>
              <a:rPr b="1" lang="en"/>
              <a:t>I.E</a:t>
            </a:r>
            <a:r>
              <a:rPr lang="en"/>
              <a:t>.:generation, distribution, analysis, and use of</a:t>
            </a:r>
            <a:r>
              <a:rPr lang="en">
                <a:uFill>
                  <a:noFill/>
                </a:uFill>
                <a:hlinkClick r:id="rId2"/>
              </a:rPr>
              <a:t> information</a:t>
            </a:r>
            <a:r>
              <a:rPr lang="en"/>
              <a:t>,</a:t>
            </a:r>
            <a:r>
              <a:rPr lang="en">
                <a:uFill>
                  <a:noFill/>
                </a:uFill>
                <a:hlinkClick r:id="rId3"/>
              </a:rPr>
              <a:t> data</a:t>
            </a:r>
            <a:r>
              <a:rPr lang="en"/>
              <a:t>, and</a:t>
            </a:r>
            <a:r>
              <a:rPr lang="en">
                <a:uFill>
                  <a:noFill/>
                </a:uFill>
                <a:hlinkClick r:id="rId4"/>
              </a:rPr>
              <a:t> knowledge</a:t>
            </a:r>
            <a:r>
              <a:rPr lang="en"/>
              <a:t> in systems </a:t>
            </a:r>
            <a:r>
              <a:rPr b="1" lang="en"/>
              <a:t>AI</a:t>
            </a:r>
            <a:r>
              <a:rPr lang="en"/>
              <a:t>: intelligence demonstrated by machines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d7041809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d7041809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d7041809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d7041809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d8bc4a0c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d8bc4a0c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c0e5b7a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c0e5b7a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c0e5b7aa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c0e5b7aa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Relationship Id="rId4" Type="http://schemas.openxmlformats.org/officeDocument/2006/relationships/image" Target="../media/image56.png"/><Relationship Id="rId5" Type="http://schemas.openxmlformats.org/officeDocument/2006/relationships/image" Target="../media/image5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Relationship Id="rId5" Type="http://schemas.openxmlformats.org/officeDocument/2006/relationships/image" Target="../media/image42.png"/><Relationship Id="rId6" Type="http://schemas.openxmlformats.org/officeDocument/2006/relationships/image" Target="../media/image50.png"/><Relationship Id="rId7" Type="http://schemas.openxmlformats.org/officeDocument/2006/relationships/image" Target="../media/image44.png"/><Relationship Id="rId8" Type="http://schemas.openxmlformats.org/officeDocument/2006/relationships/image" Target="../media/image4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5.png"/><Relationship Id="rId4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7.png"/><Relationship Id="rId4" Type="http://schemas.openxmlformats.org/officeDocument/2006/relationships/hyperlink" Target="https://data-dive.com/german-nlp-binary-text-classification-of-reviews-part1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6.png"/><Relationship Id="rId4" Type="http://schemas.openxmlformats.org/officeDocument/2006/relationships/hyperlink" Target="https://www.datacamp.com/" TargetMode="External"/><Relationship Id="rId5" Type="http://schemas.openxmlformats.org/officeDocument/2006/relationships/hyperlink" Target="https://www.datacamp.com/" TargetMode="External"/><Relationship Id="rId6" Type="http://schemas.openxmlformats.org/officeDocument/2006/relationships/hyperlink" Target="https://www.datacamp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Natural_language_processing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youtube.com/watch?v=Lr4yi9onykg" TargetMode="External"/><Relationship Id="rId4" Type="http://schemas.openxmlformats.org/officeDocument/2006/relationships/image" Target="../media/image5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towardsdatascience.com/your-guide-to-natural-language-processing-nlp-48ea2511f6e1" TargetMode="External"/><Relationship Id="rId4" Type="http://schemas.openxmlformats.org/officeDocument/2006/relationships/hyperlink" Target="https://www.sas.com/en_us/insights/analytics/what-is-natural-language-processing-nlp.html" TargetMode="External"/><Relationship Id="rId5" Type="http://schemas.openxmlformats.org/officeDocument/2006/relationships/hyperlink" Target="https://data-dive.com/german-nlp-binary-text-classification-of-reviews-part1" TargetMode="External"/><Relationship Id="rId6" Type="http://schemas.openxmlformats.org/officeDocument/2006/relationships/hyperlink" Target="https://monkeylearn.com/sentiment-analysis/" TargetMode="External"/><Relationship Id="rId7" Type="http://schemas.openxmlformats.org/officeDocument/2006/relationships/hyperlink" Target="https://www.youtube.com/watch?v=Lr4yi9onykg" TargetMode="External"/><Relationship Id="rId8" Type="http://schemas.openxmlformats.org/officeDocument/2006/relationships/hyperlink" Target="https://www.nltk.org/book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</a:t>
            </a:r>
            <a:r>
              <a:rPr lang="en"/>
              <a:t>Language </a:t>
            </a:r>
            <a:r>
              <a:rPr lang="en"/>
              <a:t>Processing (NLP)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 S.B., </a:t>
            </a:r>
            <a:r>
              <a:rPr lang="en"/>
              <a:t>M.Z.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Solved with NLP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254425" y="12111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Spell Checker (</a:t>
            </a:r>
            <a:r>
              <a:rPr i="1" lang="en"/>
              <a:t>autocomplete</a:t>
            </a:r>
            <a:r>
              <a:rPr lang="en"/>
              <a:t>, </a:t>
            </a:r>
            <a:r>
              <a:rPr i="1" lang="en"/>
              <a:t>autocorrect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1798475"/>
            <a:ext cx="4316300" cy="172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500" y="1211175"/>
            <a:ext cx="3458425" cy="24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504" y="3692199"/>
            <a:ext cx="2313970" cy="12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4088" y="4210275"/>
            <a:ext cx="256222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Solved with NLP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254425" y="12111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Robot Chat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51" y="1720388"/>
            <a:ext cx="2585575" cy="23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6225" y="341924"/>
            <a:ext cx="1678801" cy="19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4812" y="1211175"/>
            <a:ext cx="25855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0275" y="1890150"/>
            <a:ext cx="2514650" cy="28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29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Pillars of NLP 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9985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❖"/>
            </a:pPr>
            <a:r>
              <a:rPr b="1" lang="en" sz="1100"/>
              <a:t>Content categorization</a:t>
            </a:r>
            <a:r>
              <a:rPr lang="en" sz="1100"/>
              <a:t>. A linguistic-based document summary, including search and indexing, content alerts and duplication detection.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❖"/>
            </a:pPr>
            <a:r>
              <a:rPr b="1" lang="en" sz="1100"/>
              <a:t>Topic discovery and modeling.</a:t>
            </a:r>
            <a:r>
              <a:rPr lang="en" sz="1100"/>
              <a:t> Accurately capture the meaning and themes in text collections, and apply advanced analytics to text, like optimization and forecasting.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❖"/>
            </a:pPr>
            <a:r>
              <a:rPr b="1" lang="en" sz="1100"/>
              <a:t>Contextual extraction.</a:t>
            </a:r>
            <a:r>
              <a:rPr lang="en" sz="1100"/>
              <a:t> Automatically pull structured information from text-based sources.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❖"/>
            </a:pPr>
            <a:r>
              <a:rPr b="1" lang="en" sz="1100"/>
              <a:t>Sentiment analysis.</a:t>
            </a:r>
            <a:r>
              <a:rPr lang="en" sz="1100"/>
              <a:t> Identifying the mood or subjective opinions within large amounts of text, including average sentiment and opinion mining.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❖"/>
            </a:pPr>
            <a:r>
              <a:rPr b="1" lang="en" sz="1100"/>
              <a:t>Speech-to-text and text-to-speech conversion.</a:t>
            </a:r>
            <a:r>
              <a:rPr lang="en" sz="1100"/>
              <a:t> Transforming voice commands into written text, and vice versa.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❖"/>
            </a:pPr>
            <a:r>
              <a:rPr b="1" lang="en" sz="1100"/>
              <a:t>Document summarization.</a:t>
            </a:r>
            <a:r>
              <a:rPr lang="en" sz="1100"/>
              <a:t> Automatically generating synopses of large bodies of text.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❖"/>
            </a:pPr>
            <a:r>
              <a:rPr b="1" lang="en" sz="1100"/>
              <a:t>Machine translation. </a:t>
            </a:r>
            <a:r>
              <a:rPr lang="en" sz="1100"/>
              <a:t>Translating file/voice input from one language to the other 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799" y="3619924"/>
            <a:ext cx="2057425" cy="12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175" y="3452425"/>
            <a:ext cx="2057425" cy="1448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4174" y="3871949"/>
            <a:ext cx="1870050" cy="8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Functions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Packages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Tokenization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Stemming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Lemmatization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Stop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Part-of-speech tagging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Sentiment Analysis</a:t>
            </a:r>
            <a:endParaRPr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Frame Manipulation (selection, deletion, sorting…)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Numpy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Pandas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Processing (specific operation pertinent to NLP procedures)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NLTK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TextBlob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Modeling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Sklearn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KNN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Linear Regression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234075"/>
            <a:ext cx="85206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“The process of segmenting running text into sentences and words. It is the task of cutting a text into pieces called </a:t>
            </a:r>
            <a:r>
              <a:rPr b="1" lang="en" sz="1700">
                <a:solidFill>
                  <a:srgbClr val="0000FF"/>
                </a:solidFill>
              </a:rPr>
              <a:t>tokens</a:t>
            </a:r>
            <a:r>
              <a:rPr lang="en" sz="1700"/>
              <a:t>.” Such tokens can vary according to user </a:t>
            </a:r>
            <a:r>
              <a:rPr lang="en" sz="1700"/>
              <a:t>needs</a:t>
            </a:r>
            <a:r>
              <a:rPr lang="en" sz="1700"/>
              <a:t>: split text into </a:t>
            </a:r>
            <a:r>
              <a:rPr lang="en" sz="1700"/>
              <a:t>individual words, sentences, or </a:t>
            </a:r>
            <a:r>
              <a:rPr b="1" lang="en" sz="1700" u="sng"/>
              <a:t>n-grams</a:t>
            </a:r>
            <a:r>
              <a:rPr lang="en" sz="1700"/>
              <a:t> (collections of n words).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u="sng"/>
              <a:t>Example</a:t>
            </a:r>
            <a:r>
              <a:rPr lang="en" sz="1700"/>
              <a:t>:  			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700"/>
              <a:t>Word tokenization</a:t>
            </a:r>
            <a:r>
              <a:rPr lang="en" sz="1700"/>
              <a:t>: “Hello Everyone” → “Hello”, “Everyone”	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700"/>
              <a:t>Sentence tokenization</a:t>
            </a:r>
            <a:r>
              <a:rPr lang="en" sz="1700"/>
              <a:t>: “Hello Everyone. How are you doing today?” → “Hello”, “Everyone”, “.”, “How”, “are”, “doing”, “today” ,“?”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700"/>
              <a:t>Bi-gram</a:t>
            </a:r>
            <a:r>
              <a:rPr lang="en" sz="1700"/>
              <a:t>: “Today is a nice day” → “Today is”, “ is a ”, “a nice”, “nice day” 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 … 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78" y="1199900"/>
            <a:ext cx="7499250" cy="31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234075"/>
            <a:ext cx="85206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“</a:t>
            </a:r>
            <a:r>
              <a:rPr lang="en" sz="1700"/>
              <a:t>Stemmers remove morphological </a:t>
            </a:r>
            <a:r>
              <a:rPr b="1" lang="en" sz="1700">
                <a:solidFill>
                  <a:srgbClr val="0000FF"/>
                </a:solidFill>
              </a:rPr>
              <a:t>affixes </a:t>
            </a:r>
            <a:r>
              <a:rPr lang="en" sz="1700"/>
              <a:t>from words, leaving only the word stem.” In short,  removing </a:t>
            </a:r>
            <a:r>
              <a:rPr i="1" lang="en" sz="1700"/>
              <a:t>‘extras’</a:t>
            </a:r>
            <a:r>
              <a:rPr b="1" i="1" lang="en" sz="1700">
                <a:solidFill>
                  <a:srgbClr val="0000FF"/>
                </a:solidFill>
              </a:rPr>
              <a:t> </a:t>
            </a:r>
            <a:r>
              <a:rPr lang="en" sz="1700"/>
              <a:t>from a word and reduce it to its basic root.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u="sng"/>
              <a:t>Example</a:t>
            </a:r>
            <a:r>
              <a:rPr lang="en" sz="1700"/>
              <a:t>: </a:t>
            </a:r>
            <a:r>
              <a:rPr lang="en" sz="1700"/>
              <a:t>beautiful → beauty , dies → die, flying → fly, mules → mule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/>
              <a:t>OverStemming:</a:t>
            </a:r>
            <a:r>
              <a:rPr lang="en" sz="1600"/>
              <a:t> stemming a word when non-necessary (frequent problem). </a:t>
            </a:r>
            <a:endParaRPr sz="1600"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Universal→ Universe ,     University → Universe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Porter Stemmer</a:t>
            </a:r>
            <a:r>
              <a:rPr lang="en" sz="1600"/>
              <a:t>: common stemmer used, although it is  not the most precise, better stemmers exist, but it is useful for basic stemming needs.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 ...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00" y="1318400"/>
            <a:ext cx="7957676" cy="24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300" y="4040650"/>
            <a:ext cx="6751300" cy="3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26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Lemmatization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0507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Similar task to stemming, in the sense that we are modifying a word to its root, but with the difference that in this scenario the change is based on “</a:t>
            </a:r>
            <a:r>
              <a:rPr b="1" lang="en" sz="1700">
                <a:solidFill>
                  <a:srgbClr val="0000FF"/>
                </a:solidFill>
              </a:rPr>
              <a:t>meaning</a:t>
            </a:r>
            <a:r>
              <a:rPr lang="en" sz="1700"/>
              <a:t>” rather than affixes. S</a:t>
            </a:r>
            <a:r>
              <a:rPr lang="en" sz="1700"/>
              <a:t>imilar words that have similar meaning are considered equal.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u="sng"/>
              <a:t>Example</a:t>
            </a:r>
            <a:r>
              <a:rPr lang="en" sz="1700"/>
              <a:t>:</a:t>
            </a:r>
            <a:r>
              <a:rPr lang="en" sz="1700"/>
              <a:t> verbs in the past tense are changed to the present (went → go), synonyms are unified (best → good).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Efficiency</a:t>
            </a:r>
            <a:r>
              <a:rPr lang="en" sz="1700"/>
              <a:t> of this libraries is based on the dictionaries  (vocabulary) that they use.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25" y="3509300"/>
            <a:ext cx="519112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75200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NLP 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Basic Commands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Tokenization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Stemming &amp; Lemmatization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Stop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POS-Tag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Advanced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Sentiment Analysis </a:t>
            </a:r>
            <a:endParaRPr b="1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Limitations &amp; Future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Lemmatization...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135750"/>
            <a:ext cx="8001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3608500"/>
            <a:ext cx="8097050" cy="2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Words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Stop Words are words which </a:t>
            </a:r>
            <a:r>
              <a:rPr b="1" lang="en">
                <a:solidFill>
                  <a:srgbClr val="0000FF"/>
                </a:solidFill>
              </a:rPr>
              <a:t>do not</a:t>
            </a:r>
            <a:r>
              <a:rPr lang="en"/>
              <a:t> contain important significance to be used in search queries. Usually, these words are filtered out from search queries because they return a vast amount of unnecessary information.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Example</a:t>
            </a:r>
            <a:r>
              <a:rPr lang="en"/>
              <a:t>: </a:t>
            </a:r>
            <a:r>
              <a:rPr lang="en"/>
              <a:t>words that are commonly used in the English language such as 'as, the, be, are'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programming language will give its own list of stop words to use, and you can always add more stop words, or create your own customized version.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Words...</a:t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47225"/>
            <a:ext cx="85344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725" y="3376350"/>
            <a:ext cx="9067700" cy="6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Speech </a:t>
            </a:r>
            <a:r>
              <a:rPr lang="en"/>
              <a:t>Tagging</a:t>
            </a:r>
            <a:r>
              <a:rPr lang="en"/>
              <a:t> (POS)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 Part-Of-Speech Tagger (POS Tagger) is a piece of software that reads text in some language and assigns parts of speech to each word (and other token), such as noun, verb, adjective, etc.,”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/>
              <a:t>Example</a:t>
            </a:r>
            <a:r>
              <a:rPr lang="en"/>
              <a:t>: 															       “I am eating an apple.”  → [(I,PRP), (am, VPB), (eating, VBG),(an,DT), (apple, NN)]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063" y="4352525"/>
            <a:ext cx="57340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800" y="3574200"/>
            <a:ext cx="596563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17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Part of Speech Tagging (POS)...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738" y="917263"/>
            <a:ext cx="7396526" cy="33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234075"/>
            <a:ext cx="85206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</a:t>
            </a:r>
            <a:r>
              <a:rPr lang="en"/>
              <a:t>Sentiment analysis is a machine learning technique that detects polarity (e.g. a</a:t>
            </a:r>
            <a:r>
              <a:rPr lang="en"/>
              <a:t> </a:t>
            </a:r>
            <a:r>
              <a:rPr i="1" lang="en"/>
              <a:t>positive</a:t>
            </a:r>
            <a:r>
              <a:rPr lang="en"/>
              <a:t> or </a:t>
            </a:r>
            <a:r>
              <a:rPr i="1" lang="en"/>
              <a:t>negative</a:t>
            </a:r>
            <a:r>
              <a:rPr lang="en"/>
              <a:t> opinion) within text, whether a whole document, paragraph, sentence, or clause.”</a:t>
            </a:r>
            <a:endParaRPr u="sng"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425" y="2564025"/>
            <a:ext cx="5436700" cy="22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7"/>
          <p:cNvSpPr txBox="1"/>
          <p:nvPr/>
        </p:nvSpPr>
        <p:spPr>
          <a:xfrm>
            <a:off x="234775" y="2607275"/>
            <a:ext cx="2199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Playfair Display"/>
                <a:ea typeface="Playfair Display"/>
                <a:cs typeface="Playfair Display"/>
                <a:sym typeface="Playfair Display"/>
              </a:rPr>
              <a:t>Examples</a:t>
            </a:r>
            <a:endParaRPr sz="1800" u="sng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Analysis...</a:t>
            </a:r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13" y="1170125"/>
            <a:ext cx="8739174" cy="2636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25" y="3959259"/>
            <a:ext cx="18669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1725" y="3959259"/>
            <a:ext cx="15144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8600" y="3959259"/>
            <a:ext cx="17907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530759"/>
            <a:ext cx="16097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14525" y="4530759"/>
            <a:ext cx="16573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88600" y="4521234"/>
            <a:ext cx="149542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311700" y="170100"/>
            <a:ext cx="22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&amp; NLP</a:t>
            </a:r>
            <a:endParaRPr/>
          </a:p>
        </p:txBody>
      </p:sp>
      <p:pic>
        <p:nvPicPr>
          <p:cNvPr id="267" name="Google Shape;2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600" y="69576"/>
            <a:ext cx="5971475" cy="30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00" y="3121650"/>
            <a:ext cx="6304525" cy="19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9"/>
          <p:cNvSpPr txBox="1"/>
          <p:nvPr/>
        </p:nvSpPr>
        <p:spPr>
          <a:xfrm>
            <a:off x="790450" y="3047150"/>
            <a:ext cx="1867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</a:rPr>
              <a:t>Model Type</a:t>
            </a:r>
            <a:endParaRPr b="1"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NLP Workflow</a:t>
            </a:r>
            <a:endParaRPr/>
          </a:p>
        </p:txBody>
      </p:sp>
      <p:pic>
        <p:nvPicPr>
          <p:cNvPr id="275" name="Google Shape;2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25" y="1234050"/>
            <a:ext cx="8818950" cy="30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0"/>
          <p:cNvSpPr txBox="1"/>
          <p:nvPr/>
        </p:nvSpPr>
        <p:spPr>
          <a:xfrm>
            <a:off x="311700" y="4776825"/>
            <a:ext cx="79845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Source: </a:t>
            </a:r>
            <a:r>
              <a:rPr lang="en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https://data-dive.com/german-nlp-binary-text-classification-of-reviews-part1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 </a:t>
            </a:r>
            <a:endParaRPr/>
          </a:p>
        </p:txBody>
      </p:sp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7750"/>
            <a:ext cx="7172325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1"/>
          <p:cNvSpPr txBox="1"/>
          <p:nvPr/>
        </p:nvSpPr>
        <p:spPr>
          <a:xfrm>
            <a:off x="311700" y="4739150"/>
            <a:ext cx="33081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Slide Source: </a:t>
            </a:r>
            <a:r>
              <a:rPr lang="en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d</a:t>
            </a:r>
            <a:r>
              <a:rPr lang="en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5"/>
              </a:rPr>
              <a:t>atacam</a:t>
            </a:r>
            <a:r>
              <a:rPr lang="en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6"/>
              </a:rPr>
              <a:t>p.com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NLP?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12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700">
                <a:latin typeface="Libre Franklin"/>
                <a:ea typeface="Libre Franklin"/>
                <a:cs typeface="Libre Franklin"/>
                <a:sym typeface="Libre Franklin"/>
              </a:rPr>
              <a:t>Definition</a:t>
            </a:r>
            <a:r>
              <a:rPr lang="en" sz="1700">
                <a:latin typeface="Libre Franklin"/>
                <a:ea typeface="Libre Franklin"/>
                <a:cs typeface="Libre Franklin"/>
                <a:sym typeface="Libre Franklin"/>
              </a:rPr>
              <a:t>: “a subfield of  linguistics, computer science, information engineering, and artificial intelligence where the goal is to be able to get machines (computers) to understand the meaning of  human (natural) language. “ (</a:t>
            </a:r>
            <a:r>
              <a:rPr lang="en" sz="1700">
                <a:solidFill>
                  <a:schemeClr val="hlink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/>
              </a:rPr>
              <a:t>Wikipedia</a:t>
            </a:r>
            <a:r>
              <a:rPr lang="en" sz="1700"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8548" y="2840940"/>
            <a:ext cx="1412225" cy="21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4571999" y="2318650"/>
            <a:ext cx="1365228" cy="1030968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Hello!</a:t>
            </a:r>
            <a:endParaRPr b="1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425" y="3032237"/>
            <a:ext cx="2115775" cy="17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2181299" y="2508775"/>
            <a:ext cx="1365228" cy="1030968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...Hi!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TayTweets the broken A.I.</a:t>
            </a:r>
            <a:endParaRPr/>
          </a:p>
        </p:txBody>
      </p:sp>
      <p:pic>
        <p:nvPicPr>
          <p:cNvPr descr="&quot;Tay&quot; was launched to connect with millennials but the AI bot has instead tweeted racist and anti-feminist comments.&#10;&#10;SUBSCRIBE to ABC NEWS: https://www.youtube.com/ABCNews/&#10;Watch More on http://abcnews.go.com/&#10;LIKE ABC News on FACEBOOK&#10;https://www.facebook.com/abcnews&#10;FOLLOW ABC News on TWITTER:&#10;https://twitter.com/abc&#10;GOOD MORNING AMERICA'S HOMEPAGE:&#10;https://gma.yahoo.com/" id="289" name="Google Shape;289;p42" title="Racist Robot? | Microsoft AI Experiment Under Fir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4150" y="11454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</a:t>
            </a:r>
            <a:endParaRPr/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11700" y="1386100"/>
            <a:ext cx="35259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PubMed</a:t>
            </a:r>
            <a:r>
              <a:rPr lang="en"/>
              <a:t>: 30 million biomedical citations/articles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-Big Data → need for </a:t>
            </a:r>
            <a:r>
              <a:rPr lang="en"/>
              <a:t>structure</a:t>
            </a:r>
            <a:r>
              <a:rPr lang="en"/>
              <a:t> and meaning → NLP.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-Safe to conclude that as long as we will be dependent on Data, NLP is part of the process that allows for mass discoveries in an effortless manner. </a:t>
            </a:r>
            <a:endParaRPr/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925" y="826525"/>
            <a:ext cx="5190851" cy="35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311700" y="1234075"/>
            <a:ext cx="85206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NLP is a subfield of ML that overlaps with other fields such as linguistics &amp; C.S.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NLP techniques are very powerful and used in a variety of different fields/scenarios: ……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NLP aims at solving complex problems, and as a result big challenges and responsibilities comes as well. We should ensure </a:t>
            </a:r>
            <a:r>
              <a:rPr lang="en" sz="1700"/>
              <a:t>quality</a:t>
            </a:r>
            <a:r>
              <a:rPr lang="en" sz="1700"/>
              <a:t> control at every step.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NLP is not just today’s reality, but tomorrow’s destiny as well. </a:t>
            </a:r>
            <a:endParaRPr sz="1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3613800" y="3090325"/>
            <a:ext cx="19164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100" y="1225300"/>
            <a:ext cx="2115775" cy="17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183275" y="1234075"/>
            <a:ext cx="88893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TowardDS-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https://towardsdatascience.com/your-guide-to-natural-language-processing-nlp-48ea2511f6e1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AS-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https://www.sas.com/en_us/insights/analytics/what-is-natural-language-processing-nlp.html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NLPFlow-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https://data-dive.com/german-nlp-binary-text-classification-of-reviews-part1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MonkeyLearn-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https://monkeylearn.com/sentiment-analysis/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YT-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https://www.youtube.com/watch?v=Lr4yi9onykg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Book-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https://www.nltk.org/book/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Structure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625" y="842950"/>
            <a:ext cx="3076575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12400" y="1248650"/>
            <a:ext cx="50061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Artificial Intelligence: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concerned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with making computers intelligent (less reliant on human instruction).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Machine Learning: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set of tools for making inference and predictions  (computer science and statistics).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Playfair Display"/>
                <a:ea typeface="Playfair Display"/>
                <a:cs typeface="Playfair Display"/>
                <a:sym typeface="Playfair Display"/>
              </a:rPr>
              <a:t>Deep Learning: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special area of ML where a lot more data is required to establish relationships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strengths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(text/pics) uses multiple layers to progressively extract higher level features from the raw input (edges→ shape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-&gt; identify object)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❖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We have complex problems (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language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)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❖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Lots of data that we can feed into the model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Linguistics: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study of language through sound and meaning.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Solved with NLP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54425" y="12111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Voice Driven Interfaces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950" y="1603775"/>
            <a:ext cx="2033825" cy="12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7798" y="3324975"/>
            <a:ext cx="2368411" cy="13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025" y="2491547"/>
            <a:ext cx="1755525" cy="16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4797" y="1072747"/>
            <a:ext cx="2832250" cy="17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11450" y="3377050"/>
            <a:ext cx="2368400" cy="1413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Solved with NLP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54425" y="12111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Machine Translation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13" y="1906901"/>
            <a:ext cx="7728926" cy="13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775" y="3311500"/>
            <a:ext cx="7728925" cy="17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6725" y="388475"/>
            <a:ext cx="16383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3300" y="532650"/>
            <a:ext cx="2185975" cy="3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1477750" y="3493925"/>
            <a:ext cx="492600" cy="274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5330275" y="3493925"/>
            <a:ext cx="638100" cy="274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1420475" y="4078150"/>
            <a:ext cx="10080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SECLUSI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important?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440275"/>
            <a:ext cx="8520600" cy="13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NLP processing helps computers communicate with humans in their own language and scales other language-related tasks.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read text, hear speech, interpret it, measure sentiment and determine which parts are important</a:t>
            </a:r>
            <a:r>
              <a:rPr lang="en"/>
              <a:t>.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738" y="205972"/>
            <a:ext cx="1274509" cy="10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327600" y="2915275"/>
            <a:ext cx="84888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❖"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Machines can analyze more language-based data than humans, without fatigue and in a consistent, unbiased way.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➢"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More efficient &amp; less biased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35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Solved with NLP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283075" y="1058389"/>
            <a:ext cx="85206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Document Categorizatio</a:t>
            </a:r>
            <a:r>
              <a:rPr lang="en"/>
              <a:t>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537" y="1644601"/>
            <a:ext cx="4282650" cy="21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075" y="4194576"/>
            <a:ext cx="726757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Solved with NLP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254425" y="12111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Search Engines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00" y="1668400"/>
            <a:ext cx="3586825" cy="11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9225" y="1668402"/>
            <a:ext cx="3035074" cy="14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600" y="3264800"/>
            <a:ext cx="2716050" cy="15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7728" y="3329073"/>
            <a:ext cx="1514759" cy="15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1761" y="3422619"/>
            <a:ext cx="2310538" cy="14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 rot="-744">
            <a:off x="7395564" y="2042660"/>
            <a:ext cx="1386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many more….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