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webextensions/webextension1.xml" ContentType="application/vnd.ms-office.webextension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5" r:id="rId3"/>
    <p:sldId id="257" r:id="rId4"/>
    <p:sldId id="290" r:id="rId5"/>
    <p:sldId id="293" r:id="rId6"/>
    <p:sldId id="294" r:id="rId7"/>
    <p:sldId id="295" r:id="rId8"/>
    <p:sldId id="292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12" r:id="rId18"/>
    <p:sldId id="304" r:id="rId19"/>
    <p:sldId id="305" r:id="rId20"/>
    <p:sldId id="306" r:id="rId21"/>
    <p:sldId id="307" r:id="rId22"/>
    <p:sldId id="308" r:id="rId23"/>
    <p:sldId id="310" r:id="rId24"/>
    <p:sldId id="313" r:id="rId25"/>
    <p:sldId id="314" r:id="rId26"/>
    <p:sldId id="315" r:id="rId27"/>
    <p:sldId id="287" r:id="rId28"/>
    <p:sldId id="318" r:id="rId29"/>
    <p:sldId id="316" r:id="rId30"/>
    <p:sldId id="317" r:id="rId31"/>
    <p:sldId id="289" r:id="rId32"/>
    <p:sldId id="276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4DE"/>
    <a:srgbClr val="338191"/>
    <a:srgbClr val="86C7D4"/>
    <a:srgbClr val="F5773D"/>
    <a:srgbClr val="FF7C80"/>
    <a:srgbClr val="3E9DB0"/>
    <a:srgbClr val="8AC9D6"/>
    <a:srgbClr val="68BACA"/>
    <a:srgbClr val="C7E5EB"/>
    <a:srgbClr val="B8D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2C154-D667-4C4F-90C9-565038A93B9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2B4FA-5325-4257-B6E6-6BC44B41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3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72FAF-F33B-425D-A96C-3AD1A8448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868C80-B721-43A8-B821-9FA783C33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8CC1A3-0984-442F-B252-C166701A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7CFE-6971-441C-BE5E-751B474799BE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27837D-F052-4E37-AB72-B5A0D5CD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8FD3BF-508E-4263-853C-90039178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BE517-5389-4943-81E5-E285AF4D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83E6B1-03BC-4DD3-9E44-440DBF8B2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60C954-830C-4345-A2D3-CE56E9AAD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AA781-99E9-4422-99A8-179A2A12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A63E-5CDC-4E12-9A79-1235B054245D}" type="datetime1">
              <a:rPr lang="en-US" smtClean="0"/>
              <a:t>7/11/2020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87E14C-E6D1-4A30-998B-32A50FD7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43617B-86FF-4CA6-B38E-BED0051C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2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66965-CCCD-487D-A200-34964EE6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E8DBD5-40CF-4CB9-860F-100925136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72FCA4-78A6-47AD-A873-8502A52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4A92-FEFA-4B28-92F4-C86B30A63677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F98BFF-55D3-40FD-AF49-37DD35F1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86B3D5-38F4-42BE-8135-FDA734C6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F502B6-81C7-48BE-912D-D3C017274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B4E74D-4BCE-4528-B888-AEE962172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D618BB-3EE0-4834-8071-AB2A8925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0B89-D6FA-440D-8A0B-D0F511AE7717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31B0F2-D822-4DBB-91FB-74F74616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336B8D-C2D8-4B81-969B-B05230C9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28B1AEF-50F4-4D4F-84CC-204321B5D81A}"/>
              </a:ext>
            </a:extLst>
          </p:cNvPr>
          <p:cNvSpPr/>
          <p:nvPr userDrawn="1"/>
        </p:nvSpPr>
        <p:spPr>
          <a:xfrm>
            <a:off x="0" y="1402081"/>
            <a:ext cx="12192000" cy="5455920"/>
          </a:xfrm>
          <a:prstGeom prst="rect">
            <a:avLst/>
          </a:prstGeom>
          <a:solidFill>
            <a:srgbClr val="B8DEE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35DFA05-CCBD-4BEB-9119-AA399B3D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648F2-E300-4ACD-86A5-FE2ECAE3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401C76-0156-4E05-A475-E1707037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AE6D-E100-4904-A573-B7F0111F4053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0CBF2-51E2-4948-9DC1-9AD45C92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B36281-0E0D-44D9-87C1-39E86C22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4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7DEB7-A738-4315-B5DC-F18FEE2F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4F8585-37D7-4111-8F00-BFBA2910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53A38E-1E9E-4FC1-91F5-578C7B31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F4C2-9328-446F-86E0-D38CF59D46EE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BE330-35B7-4912-9D30-8DA69E3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1991F4-E791-46EA-981D-113CB2CD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40CFD-8D16-4D49-AECA-F83008D6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3E1A-3AAE-43C4-AA25-84711B5CF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165783-FC08-4157-85F0-3B74342E3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081BCA-DBB3-4A2F-A529-65DC5859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BDAD-2375-4D30-BC24-F2232CCB9789}" type="datetime1">
              <a:rPr lang="en-US" smtClean="0"/>
              <a:t>7/11/2020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19CB80-B9FE-4221-816E-0E448E72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09CD19-7311-48A1-BE11-1CE8A480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9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8B2C9-A1F7-4AB9-B6B5-77E0D86E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D80A73-BD4C-437B-9852-C15988E6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2D9F51-47A4-4A6C-A0E8-77F6893EF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FB4A98-A12B-477A-8AB8-0020CA52C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237C80-D11E-453E-9C44-6228D6236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2A8500-A828-4F1C-8807-0381B6D4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1CF8-02A4-48E4-83C0-46BACEBDB637}" type="datetime1">
              <a:rPr lang="en-US" smtClean="0"/>
              <a:t>7/11/2020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BB9BA78-C7DE-4AA9-8A59-9A17B2E7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BDF342C-D96E-44B8-8941-82513A06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1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AA6CA-3321-4155-8625-098200CC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F37E61-0A4D-4590-AA65-B3B4F83C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E24F-B36C-4584-B338-8E5FEB68522F}" type="datetime1">
              <a:rPr lang="en-US" smtClean="0"/>
              <a:t>7/11/2020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7D93E6-7008-4550-9A33-A43272D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BACD8E-5C17-47DF-9177-FF60673A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6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90B88C-6C4C-4150-98A0-612914AE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B351-0168-4F7E-9051-B5E12BF05562}" type="datetime1">
              <a:rPr lang="en-US" smtClean="0"/>
              <a:t>7/11/2020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EEB033-9911-4E99-82A6-8790C286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D1F24D-6B06-4E9E-ADD6-8F3D7200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2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;p16">
            <a:extLst>
              <a:ext uri="{FF2B5EF4-FFF2-40B4-BE49-F238E27FC236}">
                <a16:creationId xmlns:a16="http://schemas.microsoft.com/office/drawing/2014/main" id="{A0CB9784-CB3F-467E-9873-AFFA30EA1B7D}"/>
              </a:ext>
            </a:extLst>
          </p:cNvPr>
          <p:cNvSpPr/>
          <p:nvPr userDrawn="1"/>
        </p:nvSpPr>
        <p:spPr>
          <a:xfrm>
            <a:off x="-34688" y="6608353"/>
            <a:ext cx="12226688" cy="262610"/>
          </a:xfrm>
          <a:prstGeom prst="rect">
            <a:avLst/>
          </a:prstGeom>
          <a:solidFill>
            <a:srgbClr val="93CDD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A00EEB-8854-4D7F-AB1C-E2DF3B82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460E-7B31-425F-A860-1CD8410D0D96}" type="datetime1">
              <a:rPr lang="en-US" smtClean="0"/>
              <a:t>7/11/2020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3BE953-9C78-409D-BD26-1765C3CE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BD00EE-75ED-4EEB-AEBB-F94B90C2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2325"/>
            <a:ext cx="2743200" cy="365125"/>
          </a:xfrm>
        </p:spPr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49C98-80B7-4EBE-83A4-E44F08D4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B9BA4-BD05-4191-B179-037815E6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261327-BA9E-43CD-B65B-659950D01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316D1E-A412-4590-8A8B-DE82E6E9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28AE-F22D-4150-844B-1BDBBF970445}" type="datetime1">
              <a:rPr lang="en-US" smtClean="0"/>
              <a:t>7/11/2020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5B1774-64AB-4300-9BD2-BF02AD88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1F070-703B-467C-86B4-203558A5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69DC1E-4185-48C3-B89A-5E5381A4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455C4C-DFC3-40FF-A101-93BFAC64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960550-DFAE-4125-A070-67655B60C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FB351-0168-4F7E-9051-B5E12BF05562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9EBD9A-8BAA-4FD0-B776-8A178CB81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EF5D07-17A5-408B-8D5A-B344895B1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A4201-1476-4780-9CD8-2FA9292A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5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5F07E6A-BCBF-4416-99DE-97D9A1557C45}"/>
              </a:ext>
            </a:extLst>
          </p:cNvPr>
          <p:cNvSpPr/>
          <p:nvPr/>
        </p:nvSpPr>
        <p:spPr>
          <a:xfrm>
            <a:off x="0" y="235666"/>
            <a:ext cx="12192000" cy="289368"/>
          </a:xfrm>
          <a:prstGeom prst="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84F87-796F-4EFE-8513-9FC606B9424C}"/>
              </a:ext>
            </a:extLst>
          </p:cNvPr>
          <p:cNvGrpSpPr/>
          <p:nvPr/>
        </p:nvGrpSpPr>
        <p:grpSpPr>
          <a:xfrm>
            <a:off x="10004992" y="4944744"/>
            <a:ext cx="1922720" cy="1677590"/>
            <a:chOff x="10004992" y="4944744"/>
            <a:chExt cx="1922720" cy="1677590"/>
          </a:xfrm>
        </p:grpSpPr>
        <p:sp>
          <p:nvSpPr>
            <p:cNvPr id="8" name="ïṣḷîḓê">
              <a:extLst>
                <a:ext uri="{FF2B5EF4-FFF2-40B4-BE49-F238E27FC236}">
                  <a16:creationId xmlns:a16="http://schemas.microsoft.com/office/drawing/2014/main" id="{E1B3591F-90F4-4E08-A5D7-C16DA11A8852}"/>
                </a:ext>
              </a:extLst>
            </p:cNvPr>
            <p:cNvSpPr/>
            <p:nvPr/>
          </p:nvSpPr>
          <p:spPr bwMode="auto">
            <a:xfrm>
              <a:off x="10004992" y="4944744"/>
              <a:ext cx="1922720" cy="113645"/>
            </a:xfrm>
            <a:prstGeom prst="rect">
              <a:avLst/>
            </a:prstGeom>
            <a:solidFill>
              <a:srgbClr val="F57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4E41077-19C4-4223-818A-73BE3A458670}"/>
                </a:ext>
              </a:extLst>
            </p:cNvPr>
            <p:cNvSpPr/>
            <p:nvPr/>
          </p:nvSpPr>
          <p:spPr>
            <a:xfrm>
              <a:off x="10040029" y="5141167"/>
              <a:ext cx="1852646" cy="1481167"/>
            </a:xfrm>
            <a:prstGeom prst="rect">
              <a:avLst/>
            </a:prstGeom>
            <a:solidFill>
              <a:srgbClr val="5FB6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24E81FD-CB2E-4B55-8E56-3B75723E02CD}"/>
                </a:ext>
              </a:extLst>
            </p:cNvPr>
            <p:cNvSpPr/>
            <p:nvPr/>
          </p:nvSpPr>
          <p:spPr>
            <a:xfrm>
              <a:off x="10151013" y="5288451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F71210C-1EF6-4167-85D1-B75948A48159}"/>
                </a:ext>
              </a:extLst>
            </p:cNvPr>
            <p:cNvSpPr/>
            <p:nvPr/>
          </p:nvSpPr>
          <p:spPr>
            <a:xfrm>
              <a:off x="10637269" y="6147881"/>
              <a:ext cx="446953" cy="4744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D534EE3-D217-4D83-B600-EA20F15C3D4C}"/>
                </a:ext>
              </a:extLst>
            </p:cNvPr>
            <p:cNvSpPr/>
            <p:nvPr/>
          </p:nvSpPr>
          <p:spPr>
            <a:xfrm>
              <a:off x="10497006" y="5288451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8244363-CF29-44A3-A67D-8F10EF6A1344}"/>
                </a:ext>
              </a:extLst>
            </p:cNvPr>
            <p:cNvSpPr/>
            <p:nvPr/>
          </p:nvSpPr>
          <p:spPr>
            <a:xfrm>
              <a:off x="10842999" y="5288451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2399CDA-A557-475F-83A4-6C303E9CF9E6}"/>
                </a:ext>
              </a:extLst>
            </p:cNvPr>
            <p:cNvSpPr/>
            <p:nvPr/>
          </p:nvSpPr>
          <p:spPr>
            <a:xfrm>
              <a:off x="11188992" y="5288451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FB132A7-F38C-42FC-90C9-12AE6D4F86C8}"/>
                </a:ext>
              </a:extLst>
            </p:cNvPr>
            <p:cNvSpPr/>
            <p:nvPr/>
          </p:nvSpPr>
          <p:spPr>
            <a:xfrm>
              <a:off x="11534986" y="5288451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BC216D0-6CAB-4EC5-8E2B-DFEF83EA3870}"/>
                </a:ext>
              </a:extLst>
            </p:cNvPr>
            <p:cNvSpPr/>
            <p:nvPr/>
          </p:nvSpPr>
          <p:spPr>
            <a:xfrm>
              <a:off x="10151013" y="566122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00DBD91-423B-4C39-B247-E93945BB2D16}"/>
                </a:ext>
              </a:extLst>
            </p:cNvPr>
            <p:cNvSpPr/>
            <p:nvPr/>
          </p:nvSpPr>
          <p:spPr>
            <a:xfrm>
              <a:off x="10497006" y="566122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53C889F-8952-4F0D-8756-1094EBC4BEC3}"/>
                </a:ext>
              </a:extLst>
            </p:cNvPr>
            <p:cNvSpPr/>
            <p:nvPr/>
          </p:nvSpPr>
          <p:spPr>
            <a:xfrm>
              <a:off x="10842999" y="566122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04BC81E-2E02-4CD8-99C9-6636763BE7EB}"/>
                </a:ext>
              </a:extLst>
            </p:cNvPr>
            <p:cNvSpPr/>
            <p:nvPr/>
          </p:nvSpPr>
          <p:spPr>
            <a:xfrm>
              <a:off x="11188992" y="566122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466F9D3-239C-4591-A2B3-FACF07271CFC}"/>
                </a:ext>
              </a:extLst>
            </p:cNvPr>
            <p:cNvSpPr/>
            <p:nvPr/>
          </p:nvSpPr>
          <p:spPr>
            <a:xfrm>
              <a:off x="11534986" y="566122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57B8C7D-2276-4F5C-84E6-EBB6B3C84C99}"/>
                </a:ext>
              </a:extLst>
            </p:cNvPr>
            <p:cNvSpPr/>
            <p:nvPr/>
          </p:nvSpPr>
          <p:spPr>
            <a:xfrm>
              <a:off x="11188992" y="601949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B7A816A-61E4-40DF-A73E-137974B7C634}"/>
                </a:ext>
              </a:extLst>
            </p:cNvPr>
            <p:cNvSpPr/>
            <p:nvPr/>
          </p:nvSpPr>
          <p:spPr>
            <a:xfrm>
              <a:off x="11534986" y="6019498"/>
              <a:ext cx="252919" cy="280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B06FD3D-AB21-41AC-9F7A-CC26A14B9ED0}"/>
                </a:ext>
              </a:extLst>
            </p:cNvPr>
            <p:cNvSpPr/>
            <p:nvPr/>
          </p:nvSpPr>
          <p:spPr>
            <a:xfrm>
              <a:off x="10151013" y="6147881"/>
              <a:ext cx="468219" cy="4744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C736FF5-33F0-464D-9685-0577F248BED6}"/>
                </a:ext>
              </a:extLst>
            </p:cNvPr>
            <p:cNvSpPr/>
            <p:nvPr/>
          </p:nvSpPr>
          <p:spPr>
            <a:xfrm>
              <a:off x="10151013" y="6019498"/>
              <a:ext cx="933209" cy="67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ïṧļïďè">
              <a:extLst>
                <a:ext uri="{FF2B5EF4-FFF2-40B4-BE49-F238E27FC236}">
                  <a16:creationId xmlns:a16="http://schemas.microsoft.com/office/drawing/2014/main" id="{02E4574E-9F06-48FD-9147-C7ACE8B948C4}"/>
                </a:ext>
              </a:extLst>
            </p:cNvPr>
            <p:cNvSpPr/>
            <p:nvPr/>
          </p:nvSpPr>
          <p:spPr bwMode="auto">
            <a:xfrm>
              <a:off x="10532499" y="6328086"/>
              <a:ext cx="32376" cy="138753"/>
            </a:xfrm>
            <a:custGeom>
              <a:avLst/>
              <a:gdLst>
                <a:gd name="T0" fmla="*/ 2 w 4"/>
                <a:gd name="T1" fmla="*/ 0 h 17"/>
                <a:gd name="T2" fmla="*/ 0 w 4"/>
                <a:gd name="T3" fmla="*/ 2 h 17"/>
                <a:gd name="T4" fmla="*/ 0 w 4"/>
                <a:gd name="T5" fmla="*/ 15 h 17"/>
                <a:gd name="T6" fmla="*/ 2 w 4"/>
                <a:gd name="T7" fmla="*/ 17 h 17"/>
                <a:gd name="T8" fmla="*/ 4 w 4"/>
                <a:gd name="T9" fmla="*/ 15 h 17"/>
                <a:gd name="T10" fmla="*/ 4 w 4"/>
                <a:gd name="T11" fmla="*/ 2 h 17"/>
                <a:gd name="T12" fmla="*/ 2 w 4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57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ïṧļïďè">
              <a:extLst>
                <a:ext uri="{FF2B5EF4-FFF2-40B4-BE49-F238E27FC236}">
                  <a16:creationId xmlns:a16="http://schemas.microsoft.com/office/drawing/2014/main" id="{E960FE84-8298-4B93-B265-6E31C73F88D2}"/>
                </a:ext>
              </a:extLst>
            </p:cNvPr>
            <p:cNvSpPr/>
            <p:nvPr/>
          </p:nvSpPr>
          <p:spPr bwMode="auto">
            <a:xfrm>
              <a:off x="10695619" y="6328086"/>
              <a:ext cx="32376" cy="138753"/>
            </a:xfrm>
            <a:custGeom>
              <a:avLst/>
              <a:gdLst>
                <a:gd name="T0" fmla="*/ 2 w 4"/>
                <a:gd name="T1" fmla="*/ 0 h 17"/>
                <a:gd name="T2" fmla="*/ 0 w 4"/>
                <a:gd name="T3" fmla="*/ 2 h 17"/>
                <a:gd name="T4" fmla="*/ 0 w 4"/>
                <a:gd name="T5" fmla="*/ 15 h 17"/>
                <a:gd name="T6" fmla="*/ 2 w 4"/>
                <a:gd name="T7" fmla="*/ 17 h 17"/>
                <a:gd name="T8" fmla="*/ 4 w 4"/>
                <a:gd name="T9" fmla="*/ 15 h 17"/>
                <a:gd name="T10" fmla="*/ 4 w 4"/>
                <a:gd name="T11" fmla="*/ 2 h 17"/>
                <a:gd name="T12" fmla="*/ 2 w 4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57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2EF7C73-EB38-4F27-80DF-45732215EB0D}"/>
              </a:ext>
            </a:extLst>
          </p:cNvPr>
          <p:cNvSpPr txBox="1"/>
          <p:nvPr/>
        </p:nvSpPr>
        <p:spPr>
          <a:xfrm>
            <a:off x="2018512" y="1612700"/>
            <a:ext cx="8154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rgbClr val="5FB6C7"/>
                </a:solidFill>
                <a:latin typeface="源泉圓體 TTF Bold" panose="020B0800000000000000" pitchFamily="34" charset="-120"/>
                <a:ea typeface="源泉圓體 TTF Bold" panose="020B0800000000000000" pitchFamily="34" charset="-120"/>
                <a:cs typeface="+mn-ea"/>
                <a:sym typeface="+mn-lt"/>
              </a:rPr>
              <a:t>電梯模擬系統</a:t>
            </a:r>
            <a:endParaRPr lang="en-US" sz="6000" dirty="0">
              <a:solidFill>
                <a:srgbClr val="5FB6C7"/>
              </a:solidFill>
              <a:latin typeface="源泉圓體 TTF Bold" panose="020B0800000000000000" pitchFamily="34" charset="-120"/>
              <a:ea typeface="源泉圓體 TTF Bold" panose="020B0800000000000000" pitchFamily="34" charset="-120"/>
              <a:cs typeface="+mn-ea"/>
              <a:sym typeface="+mn-lt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840B809-D6D1-4F5B-AAE5-8A0414B9FBA7}"/>
              </a:ext>
            </a:extLst>
          </p:cNvPr>
          <p:cNvSpPr txBox="1"/>
          <p:nvPr/>
        </p:nvSpPr>
        <p:spPr>
          <a:xfrm>
            <a:off x="4310896" y="276307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cs typeface="+mn-ea"/>
                <a:sym typeface="+mn-lt"/>
              </a:rPr>
              <a:t>指導老師：孔令傑　教授</a:t>
            </a:r>
            <a:endParaRPr lang="en-US" sz="2400" dirty="0">
              <a:cs typeface="+mn-ea"/>
              <a:sym typeface="+mn-lt"/>
            </a:endParaRPr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F00F31A1-E809-476B-9903-612F58FC5938}"/>
              </a:ext>
            </a:extLst>
          </p:cNvPr>
          <p:cNvSpPr/>
          <p:nvPr/>
        </p:nvSpPr>
        <p:spPr>
          <a:xfrm rot="5400000">
            <a:off x="4232100" y="3405708"/>
            <a:ext cx="373846" cy="329105"/>
          </a:xfrm>
          <a:prstGeom prst="rightArrow">
            <a:avLst>
              <a:gd name="adj1" fmla="val 50000"/>
              <a:gd name="adj2" fmla="val 6621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502EEFE6-FF9E-4189-AD28-818A9E087B02}"/>
              </a:ext>
            </a:extLst>
          </p:cNvPr>
          <p:cNvGrpSpPr/>
          <p:nvPr/>
        </p:nvGrpSpPr>
        <p:grpSpPr>
          <a:xfrm>
            <a:off x="6495085" y="3871708"/>
            <a:ext cx="2263524" cy="1907367"/>
            <a:chOff x="6220991" y="3521437"/>
            <a:chExt cx="2263524" cy="190736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8734FE3-8933-43C0-A1AB-9DA8D55285D4}"/>
                </a:ext>
              </a:extLst>
            </p:cNvPr>
            <p:cNvSpPr/>
            <p:nvPr/>
          </p:nvSpPr>
          <p:spPr>
            <a:xfrm>
              <a:off x="6220991" y="4413141"/>
              <a:ext cx="226352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Clr>
                  <a:schemeClr val="dk1"/>
                </a:buClr>
                <a:buSzPts val="2400"/>
              </a:pPr>
              <a:r>
                <a:rPr lang="zh-TW" altLang="en-US" sz="2000" dirty="0">
                  <a:solidFill>
                    <a:srgbClr val="3E9DB0"/>
                  </a:solidFill>
                  <a:cs typeface="+mn-ea"/>
                  <a:sym typeface="+mn-lt"/>
                </a:rPr>
                <a:t>資管三</a:t>
              </a:r>
              <a:r>
                <a:rPr lang="ja-JP" altLang="en-US" sz="2000" dirty="0">
                  <a:solidFill>
                    <a:srgbClr val="3E9DB0"/>
                  </a:solidFill>
                  <a:cs typeface="+mn-ea"/>
                  <a:sym typeface="+mn-lt"/>
                </a:rPr>
                <a:t>　　</a:t>
              </a:r>
              <a:r>
                <a:rPr lang="zh-TW" altLang="en-US" sz="2000" dirty="0">
                  <a:solidFill>
                    <a:srgbClr val="3E9DB0"/>
                  </a:solidFill>
                  <a:cs typeface="+mn-ea"/>
                  <a:sym typeface="+mn-lt"/>
                </a:rPr>
                <a:t>陳姵如</a:t>
              </a:r>
            </a:p>
            <a:p>
              <a:pPr lvl="0">
                <a:buClr>
                  <a:schemeClr val="dk1"/>
                </a:buClr>
                <a:buSzPts val="2400"/>
              </a:pPr>
              <a:r>
                <a:rPr lang="zh-TW" altLang="en-US" sz="2000" dirty="0">
                  <a:solidFill>
                    <a:srgbClr val="3E9DB0"/>
                  </a:solidFill>
                  <a:cs typeface="+mn-ea"/>
                  <a:sym typeface="+mn-lt"/>
                </a:rPr>
                <a:t>資管三</a:t>
              </a:r>
              <a:r>
                <a:rPr lang="ja-JP" altLang="en-US" sz="2000" dirty="0">
                  <a:solidFill>
                    <a:srgbClr val="3E9DB0"/>
                  </a:solidFill>
                  <a:cs typeface="+mn-ea"/>
                  <a:sym typeface="+mn-lt"/>
                </a:rPr>
                <a:t>　　</a:t>
              </a:r>
              <a:r>
                <a:rPr lang="zh-TW" altLang="en-US" sz="2000" dirty="0">
                  <a:solidFill>
                    <a:srgbClr val="3E9DB0"/>
                  </a:solidFill>
                  <a:cs typeface="+mn-ea"/>
                  <a:sym typeface="+mn-lt"/>
                </a:rPr>
                <a:t>藍允志</a:t>
              </a:r>
              <a:endParaRPr lang="en-US" altLang="zh-TW" sz="2000" dirty="0">
                <a:solidFill>
                  <a:srgbClr val="3E9DB0"/>
                </a:solidFill>
                <a:cs typeface="+mn-ea"/>
                <a:sym typeface="+mn-lt"/>
              </a:endParaRPr>
            </a:p>
            <a:p>
              <a:pPr>
                <a:buClr>
                  <a:schemeClr val="dk1"/>
                </a:buClr>
                <a:buSzPts val="2400"/>
              </a:pPr>
              <a:r>
                <a:rPr lang="zh-TW" altLang="en-US" sz="2000" dirty="0">
                  <a:solidFill>
                    <a:srgbClr val="3E9DB0"/>
                  </a:solidFill>
                  <a:cs typeface="+mn-ea"/>
                  <a:sym typeface="+mn-lt"/>
                </a:rPr>
                <a:t>資管三</a:t>
              </a:r>
              <a:r>
                <a:rPr lang="ja-JP" altLang="en-US" sz="2000" dirty="0">
                  <a:solidFill>
                    <a:srgbClr val="3E9DB0"/>
                  </a:solidFill>
                  <a:cs typeface="+mn-ea"/>
                  <a:sym typeface="+mn-lt"/>
                </a:rPr>
                <a:t>　　</a:t>
              </a:r>
              <a:r>
                <a:rPr lang="zh-TW" altLang="en-US" sz="2000" dirty="0">
                  <a:solidFill>
                    <a:srgbClr val="3E9DB0"/>
                  </a:solidFill>
                  <a:cs typeface="+mn-ea"/>
                  <a:sym typeface="+mn-lt"/>
                </a:rPr>
                <a:t>任恬儀</a:t>
              </a: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30E991DC-1AB8-4263-A5F1-30FD7678E589}"/>
                </a:ext>
              </a:extLst>
            </p:cNvPr>
            <p:cNvSpPr/>
            <p:nvPr/>
          </p:nvSpPr>
          <p:spPr>
            <a:xfrm>
              <a:off x="6703918" y="3521437"/>
              <a:ext cx="1297671" cy="450876"/>
            </a:xfrm>
            <a:prstGeom prst="roundRect">
              <a:avLst/>
            </a:prstGeom>
            <a:solidFill>
              <a:srgbClr val="3E9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cs typeface="+mn-ea"/>
                </a:rPr>
                <a:t>影像辨識組</a:t>
              </a:r>
              <a:endParaRPr lang="en-US" sz="1600" dirty="0">
                <a:cs typeface="+mn-ea"/>
              </a:endParaRP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3526248A-CFDD-43D8-936C-22B38BC40307}"/>
              </a:ext>
            </a:extLst>
          </p:cNvPr>
          <p:cNvGrpSpPr/>
          <p:nvPr/>
        </p:nvGrpSpPr>
        <p:grpSpPr>
          <a:xfrm>
            <a:off x="3315616" y="3847937"/>
            <a:ext cx="2230056" cy="1931138"/>
            <a:chOff x="3724220" y="3521437"/>
            <a:chExt cx="2230056" cy="1931138"/>
          </a:xfrm>
        </p:grpSpPr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2B2E8C2E-8006-4451-933A-472F8B66ADB2}"/>
                </a:ext>
              </a:extLst>
            </p:cNvPr>
            <p:cNvSpPr/>
            <p:nvPr/>
          </p:nvSpPr>
          <p:spPr>
            <a:xfrm>
              <a:off x="4190413" y="3521437"/>
              <a:ext cx="1297671" cy="450876"/>
            </a:xfrm>
            <a:prstGeom prst="roundRect">
              <a:avLst/>
            </a:prstGeom>
            <a:solidFill>
              <a:srgbClr val="F577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cs typeface="+mn-ea"/>
                </a:rPr>
                <a:t>電梯模擬組</a:t>
              </a:r>
              <a:endParaRPr lang="en-US" sz="1600" dirty="0">
                <a:cs typeface="+mn-ea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C0912DD-C73C-42BF-B9F6-BA62D8C97155}"/>
                </a:ext>
              </a:extLst>
            </p:cNvPr>
            <p:cNvSpPr/>
            <p:nvPr/>
          </p:nvSpPr>
          <p:spPr>
            <a:xfrm>
              <a:off x="3724220" y="4436912"/>
              <a:ext cx="223005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buClr>
                  <a:schemeClr val="dk1"/>
                </a:buClr>
                <a:buSzPts val="2400"/>
              </a:pPr>
              <a:r>
                <a:rPr lang="zh-TW" altLang="en-US" sz="2000" dirty="0">
                  <a:solidFill>
                    <a:srgbClr val="F5773D"/>
                  </a:solidFill>
                  <a:cs typeface="+mn-ea"/>
                  <a:sym typeface="+mn-lt"/>
                </a:rPr>
                <a:t>資管三</a:t>
              </a:r>
              <a:r>
                <a:rPr lang="ja-JP" altLang="en-US" sz="2000" dirty="0">
                  <a:solidFill>
                    <a:srgbClr val="F5773D"/>
                  </a:solidFill>
                  <a:cs typeface="+mn-ea"/>
                  <a:sym typeface="+mn-lt"/>
                </a:rPr>
                <a:t>　　</a:t>
              </a:r>
              <a:r>
                <a:rPr lang="zh-TW" altLang="en-US" sz="2000" dirty="0">
                  <a:solidFill>
                    <a:srgbClr val="F5773D"/>
                  </a:solidFill>
                  <a:cs typeface="+mn-ea"/>
                  <a:sym typeface="+mn-lt"/>
                </a:rPr>
                <a:t>孫君傳</a:t>
              </a:r>
            </a:p>
            <a:p>
              <a:pPr lvl="0" algn="ctr">
                <a:buClr>
                  <a:schemeClr val="dk1"/>
                </a:buClr>
                <a:buSzPts val="2400"/>
              </a:pPr>
              <a:r>
                <a:rPr lang="zh-TW" altLang="en-US" sz="2000" dirty="0">
                  <a:solidFill>
                    <a:srgbClr val="F5773D"/>
                  </a:solidFill>
                  <a:cs typeface="+mn-ea"/>
                  <a:sym typeface="+mn-lt"/>
                </a:rPr>
                <a:t>資管三</a:t>
              </a:r>
              <a:r>
                <a:rPr lang="ja-JP" altLang="en-US" sz="2000" dirty="0">
                  <a:solidFill>
                    <a:srgbClr val="F5773D"/>
                  </a:solidFill>
                  <a:cs typeface="+mn-ea"/>
                  <a:sym typeface="+mn-lt"/>
                </a:rPr>
                <a:t>　　</a:t>
              </a:r>
              <a:r>
                <a:rPr lang="zh-TW" altLang="en-US" sz="2000" dirty="0">
                  <a:solidFill>
                    <a:srgbClr val="F5773D"/>
                  </a:solidFill>
                  <a:cs typeface="+mn-ea"/>
                  <a:sym typeface="+mn-lt"/>
                </a:rPr>
                <a:t>蕭昀豪</a:t>
              </a:r>
            </a:p>
            <a:p>
              <a:pPr lvl="0" algn="ctr">
                <a:buClr>
                  <a:schemeClr val="dk1"/>
                </a:buClr>
                <a:buSzPts val="2400"/>
              </a:pPr>
              <a:r>
                <a:rPr lang="zh-TW" altLang="en-US" sz="2000" dirty="0">
                  <a:solidFill>
                    <a:srgbClr val="F5773D"/>
                  </a:solidFill>
                  <a:cs typeface="+mn-ea"/>
                  <a:sym typeface="+mn-lt"/>
                </a:rPr>
                <a:t>資管三　　廖育華</a:t>
              </a:r>
              <a:endParaRPr lang="en-US" altLang="zh-TW" sz="2000" dirty="0">
                <a:solidFill>
                  <a:srgbClr val="F5773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5" name="投影片編號版面配置區 44">
            <a:extLst>
              <a:ext uri="{FF2B5EF4-FFF2-40B4-BE49-F238E27FC236}">
                <a16:creationId xmlns:a16="http://schemas.microsoft.com/office/drawing/2014/main" id="{44965724-2C2C-4900-B4EE-A688BCB6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54AFF572-5D69-498A-9A3E-7260BBACA0DC}"/>
              </a:ext>
            </a:extLst>
          </p:cNvPr>
          <p:cNvSpPr/>
          <p:nvPr/>
        </p:nvSpPr>
        <p:spPr>
          <a:xfrm>
            <a:off x="8449919" y="4029924"/>
            <a:ext cx="908212" cy="448067"/>
          </a:xfrm>
          <a:prstGeom prst="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10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測試情境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AF8F835-2F67-4D92-B4B4-96EC173B71A2}"/>
              </a:ext>
            </a:extLst>
          </p:cNvPr>
          <p:cNvSpPr/>
          <p:nvPr/>
        </p:nvSpPr>
        <p:spPr>
          <a:xfrm>
            <a:off x="2737156" y="560496"/>
            <a:ext cx="1428527" cy="528231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+mn-ea"/>
              </a:rPr>
              <a:t>Version1</a:t>
            </a:r>
            <a:endParaRPr lang="en-US" sz="2400" dirty="0">
              <a:cs typeface="+mn-ea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23A3C1-0DF5-4F75-9190-69918FD09CC2}"/>
              </a:ext>
            </a:extLst>
          </p:cNvPr>
          <p:cNvSpPr/>
          <p:nvPr/>
        </p:nvSpPr>
        <p:spPr>
          <a:xfrm>
            <a:off x="946231" y="2095776"/>
            <a:ext cx="1246615" cy="41800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測試情境</a:t>
            </a:r>
            <a:endParaRPr lang="en-US" sz="2000" dirty="0"/>
          </a:p>
        </p:txBody>
      </p:sp>
      <p:sp>
        <p:nvSpPr>
          <p:cNvPr id="30" name="ïṣḷîḓê">
            <a:extLst>
              <a:ext uri="{FF2B5EF4-FFF2-40B4-BE49-F238E27FC236}">
                <a16:creationId xmlns:a16="http://schemas.microsoft.com/office/drawing/2014/main" id="{42CFBE32-583E-4DE6-9894-09BA77259B98}"/>
              </a:ext>
            </a:extLst>
          </p:cNvPr>
          <p:cNvSpPr/>
          <p:nvPr/>
        </p:nvSpPr>
        <p:spPr bwMode="auto">
          <a:xfrm>
            <a:off x="8121790" y="1725979"/>
            <a:ext cx="2848470" cy="113645"/>
          </a:xfrm>
          <a:prstGeom prst="rect">
            <a:avLst/>
          </a:prstGeom>
          <a:solidFill>
            <a:srgbClr val="F57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9CB0E54-1841-4D8F-8928-9C3808C3C381}"/>
              </a:ext>
            </a:extLst>
          </p:cNvPr>
          <p:cNvSpPr txBox="1"/>
          <p:nvPr/>
        </p:nvSpPr>
        <p:spPr>
          <a:xfrm>
            <a:off x="8992026" y="1858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資管大樓</a:t>
            </a:r>
            <a:endParaRPr lang="en-US" dirty="0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57AB89FA-EF74-431F-B76C-E74E8CC6CF98}"/>
              </a:ext>
            </a:extLst>
          </p:cNvPr>
          <p:cNvSpPr/>
          <p:nvPr/>
        </p:nvSpPr>
        <p:spPr>
          <a:xfrm rot="16200000">
            <a:off x="554397" y="3672073"/>
            <a:ext cx="365760" cy="417908"/>
          </a:xfrm>
          <a:prstGeom prst="downArrow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8DD2681-C896-4A93-B439-8C868540A97A}"/>
              </a:ext>
            </a:extLst>
          </p:cNvPr>
          <p:cNvGrpSpPr/>
          <p:nvPr/>
        </p:nvGrpSpPr>
        <p:grpSpPr>
          <a:xfrm>
            <a:off x="6683133" y="5509553"/>
            <a:ext cx="5317593" cy="713447"/>
            <a:chOff x="6683133" y="5509553"/>
            <a:chExt cx="5317593" cy="71344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B3DA0C65-3884-42BE-8058-72CFA897A12A}"/>
                </a:ext>
              </a:extLst>
            </p:cNvPr>
            <p:cNvGrpSpPr/>
            <p:nvPr/>
          </p:nvGrpSpPr>
          <p:grpSpPr>
            <a:xfrm>
              <a:off x="6683133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63B2700A-BFBE-4532-AB5E-E56779565E29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50" name="矩形: 圓角 49">
                  <a:extLst>
                    <a:ext uri="{FF2B5EF4-FFF2-40B4-BE49-F238E27FC236}">
                      <a16:creationId xmlns:a16="http://schemas.microsoft.com/office/drawing/2014/main" id="{2EAB0160-8E98-4C45-9012-EE63ED8BE9ED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C9F386F8-05BC-4E45-AA94-4B0313EB7A52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上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73597C88-53E5-477F-BBD0-FDCD88F041C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1C37404B-F198-4087-8975-E09516D4D1C2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DCE340BE-E01A-480F-A21A-D20B172EFAF7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B493176-5BC2-41C8-8076-FB553C72DF1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763E40F7-5089-45AF-B5BE-297E92ABEE5F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0C99338-A86F-4D2D-8ECB-46A7A0F86CFB}"/>
                </a:ext>
              </a:extLst>
            </p:cNvPr>
            <p:cNvSpPr/>
            <p:nvPr/>
          </p:nvSpPr>
          <p:spPr>
            <a:xfrm>
              <a:off x="7249968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1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2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4       5</a:t>
              </a:r>
              <a:endParaRPr lang="en-US" sz="1400" dirty="0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32B3D379-64F4-447F-97FC-2D2947396CDD}"/>
                </a:ext>
              </a:extLst>
            </p:cNvPr>
            <p:cNvGrpSpPr/>
            <p:nvPr/>
          </p:nvGrpSpPr>
          <p:grpSpPr>
            <a:xfrm>
              <a:off x="9512071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9F50D8F-D929-439B-9462-3259B9DCF7E6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2F161C63-4048-41D7-86B8-BB27FC51E829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54BB2C8E-9469-4BA4-A814-51162DE74C53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下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72E61B8E-54EE-46A0-A1C8-98DBD4B6C54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22C5F509-84A4-4D72-A12C-D42EBB1F92BB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490EFA6D-6AF2-48CB-8BC8-AC632341036D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D1CED616-1416-4794-B06E-A449D95669A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矩形: 圓角 40">
                <a:extLst>
                  <a:ext uri="{FF2B5EF4-FFF2-40B4-BE49-F238E27FC236}">
                    <a16:creationId xmlns:a16="http://schemas.microsoft.com/office/drawing/2014/main" id="{B3054D5B-9BCF-441B-9F9B-2EC89C71B4DA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C92B340-D55E-4B28-9541-F1299CF219C1}"/>
                </a:ext>
              </a:extLst>
            </p:cNvPr>
            <p:cNvSpPr/>
            <p:nvPr/>
          </p:nvSpPr>
          <p:spPr>
            <a:xfrm>
              <a:off x="10078906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5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4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2       1</a:t>
              </a:r>
              <a:endParaRPr lang="en-US" sz="1400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B64E5C-86A7-40D4-88B7-0ACD1750734E}"/>
              </a:ext>
            </a:extLst>
          </p:cNvPr>
          <p:cNvSpPr txBox="1"/>
          <p:nvPr/>
        </p:nvSpPr>
        <p:spPr>
          <a:xfrm>
            <a:off x="7862873" y="2266163"/>
            <a:ext cx="47163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5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48EAAE3-9DD0-434D-AB90-5C1BCEDB3868}"/>
              </a:ext>
            </a:extLst>
          </p:cNvPr>
          <p:cNvSpPr/>
          <p:nvPr/>
        </p:nvSpPr>
        <p:spPr>
          <a:xfrm>
            <a:off x="1131235" y="2702531"/>
            <a:ext cx="4124960" cy="23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電梯在</a:t>
            </a:r>
            <a:r>
              <a:rPr lang="en-US" altLang="zh-TW" sz="2000" dirty="0"/>
              <a:t>1:00</a:t>
            </a:r>
            <a:r>
              <a:rPr lang="zh-TW" altLang="en-US" sz="2000" dirty="0"/>
              <a:t>停在</a:t>
            </a:r>
            <a:r>
              <a:rPr lang="en-US" altLang="zh-TW" sz="2000" dirty="0"/>
              <a:t>4</a:t>
            </a:r>
            <a:r>
              <a:rPr lang="zh-TW" altLang="en-US" sz="2000" dirty="0"/>
              <a:t>樓處於閒置（</a:t>
            </a:r>
            <a:r>
              <a:rPr lang="en-US" altLang="zh-TW" sz="2000" dirty="0"/>
              <a:t>Idle</a:t>
            </a:r>
            <a:r>
              <a:rPr lang="zh-TW" altLang="en-US" sz="2000" dirty="0"/>
              <a:t>）狀態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[1:05:00]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樓有</a:t>
            </a:r>
            <a:r>
              <a:rPr lang="en-US" altLang="zh-TW" sz="2000" dirty="0"/>
              <a:t>1</a:t>
            </a:r>
            <a:r>
              <a:rPr lang="zh-TW" altLang="en-US" sz="2000" dirty="0"/>
              <a:t>人要上樓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[1:05:22]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樓乘客</a:t>
            </a:r>
            <a:r>
              <a:rPr lang="en-US" altLang="zh-TW" sz="2000" dirty="0"/>
              <a:t>1</a:t>
            </a:r>
            <a:r>
              <a:rPr lang="zh-TW" altLang="en-US" sz="2000" dirty="0"/>
              <a:t>人到</a:t>
            </a:r>
            <a:r>
              <a:rPr lang="en-US" altLang="zh-TW" sz="2000" dirty="0"/>
              <a:t>3</a:t>
            </a:r>
            <a:r>
              <a:rPr lang="zh-TW" altLang="en-US" sz="2000" dirty="0"/>
              <a:t>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[1:05:24]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樓有人要往下</a:t>
            </a:r>
            <a:endParaRPr lang="en-US" altLang="zh-TW" sz="2000" dirty="0"/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7D562FA6-EBA8-43E7-9B04-96FC8B62AEDD}"/>
              </a:ext>
            </a:extLst>
          </p:cNvPr>
          <p:cNvGrpSpPr/>
          <p:nvPr/>
        </p:nvGrpSpPr>
        <p:grpSpPr>
          <a:xfrm>
            <a:off x="8618830" y="6373911"/>
            <a:ext cx="2072981" cy="307777"/>
            <a:chOff x="8618578" y="6054539"/>
            <a:chExt cx="2572020" cy="338554"/>
          </a:xfrm>
        </p:grpSpPr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D82B0671-A11C-4A8C-A5D5-9576921A1E57}"/>
                </a:ext>
              </a:extLst>
            </p:cNvPr>
            <p:cNvSpPr txBox="1"/>
            <p:nvPr/>
          </p:nvSpPr>
          <p:spPr>
            <a:xfrm>
              <a:off x="8832708" y="6054539"/>
              <a:ext cx="2357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ACTIVE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 IDLE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NA</a:t>
              </a:r>
              <a:endParaRPr lang="en-US" sz="1400" dirty="0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8068EC03-BB4A-4B15-BD93-5127FC8DFC7B}"/>
                </a:ext>
              </a:extLst>
            </p:cNvPr>
            <p:cNvSpPr/>
            <p:nvPr/>
          </p:nvSpPr>
          <p:spPr>
            <a:xfrm>
              <a:off x="10702986" y="6114523"/>
              <a:ext cx="214130" cy="226213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4D5E5DD3-2669-488D-949A-1D2FE60C18DF}"/>
                </a:ext>
              </a:extLst>
            </p:cNvPr>
            <p:cNvSpPr/>
            <p:nvPr/>
          </p:nvSpPr>
          <p:spPr>
            <a:xfrm>
              <a:off x="9789948" y="6114523"/>
              <a:ext cx="214130" cy="226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CB7F2FBD-EC99-4887-B5FF-915540375348}"/>
                </a:ext>
              </a:extLst>
            </p:cNvPr>
            <p:cNvSpPr/>
            <p:nvPr/>
          </p:nvSpPr>
          <p:spPr>
            <a:xfrm>
              <a:off x="8618578" y="6114523"/>
              <a:ext cx="214130" cy="226213"/>
            </a:xfrm>
            <a:prstGeom prst="roundRect">
              <a:avLst/>
            </a:prstGeom>
            <a:solidFill>
              <a:srgbClr val="FF7C80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0C3850DA-E4C3-44E1-B6CA-38376538CC1C}"/>
              </a:ext>
            </a:extLst>
          </p:cNvPr>
          <p:cNvSpPr/>
          <p:nvPr/>
        </p:nvSpPr>
        <p:spPr>
          <a:xfrm>
            <a:off x="9375756" y="2266163"/>
            <a:ext cx="1397019" cy="28553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basic-silhouette_62264">
            <a:extLst>
              <a:ext uri="{FF2B5EF4-FFF2-40B4-BE49-F238E27FC236}">
                <a16:creationId xmlns:a16="http://schemas.microsoft.com/office/drawing/2014/main" id="{2D5931F9-5695-49D8-9A99-2D1B0530B1D7}"/>
              </a:ext>
            </a:extLst>
          </p:cNvPr>
          <p:cNvSpPr>
            <a:spLocks noChangeAspect="1"/>
          </p:cNvSpPr>
          <p:nvPr/>
        </p:nvSpPr>
        <p:spPr bwMode="auto">
          <a:xfrm>
            <a:off x="8829654" y="4094703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0" name="手繪多邊形: 圖案 59">
            <a:extLst>
              <a:ext uri="{FF2B5EF4-FFF2-40B4-BE49-F238E27FC236}">
                <a16:creationId xmlns:a16="http://schemas.microsoft.com/office/drawing/2014/main" id="{73E654C3-A38A-444E-B305-49C8DAF41B80}"/>
              </a:ext>
            </a:extLst>
          </p:cNvPr>
          <p:cNvSpPr/>
          <p:nvPr/>
        </p:nvSpPr>
        <p:spPr>
          <a:xfrm>
            <a:off x="8267760" y="2225039"/>
            <a:ext cx="2556531" cy="2980669"/>
          </a:xfrm>
          <a:custGeom>
            <a:avLst/>
            <a:gdLst>
              <a:gd name="connsiteX0" fmla="*/ 182159 w 2556531"/>
              <a:gd name="connsiteY0" fmla="*/ 2367281 h 2980669"/>
              <a:gd name="connsiteX1" fmla="*/ 182159 w 2556531"/>
              <a:gd name="connsiteY1" fmla="*/ 2793226 h 2980669"/>
              <a:gd name="connsiteX2" fmla="*/ 1090371 w 2556531"/>
              <a:gd name="connsiteY2" fmla="*/ 2793226 h 2980669"/>
              <a:gd name="connsiteX3" fmla="*/ 1090371 w 2556531"/>
              <a:gd name="connsiteY3" fmla="*/ 2367281 h 2980669"/>
              <a:gd name="connsiteX4" fmla="*/ 182159 w 2556531"/>
              <a:gd name="connsiteY4" fmla="*/ 1825574 h 2980669"/>
              <a:gd name="connsiteX5" fmla="*/ 182159 w 2556531"/>
              <a:gd name="connsiteY5" fmla="*/ 2251519 h 2980669"/>
              <a:gd name="connsiteX6" fmla="*/ 1090371 w 2556531"/>
              <a:gd name="connsiteY6" fmla="*/ 2251519 h 2980669"/>
              <a:gd name="connsiteX7" fmla="*/ 1090371 w 2556531"/>
              <a:gd name="connsiteY7" fmla="*/ 1825574 h 2980669"/>
              <a:gd name="connsiteX8" fmla="*/ 182159 w 2556531"/>
              <a:gd name="connsiteY8" fmla="*/ 1283865 h 2980669"/>
              <a:gd name="connsiteX9" fmla="*/ 182159 w 2556531"/>
              <a:gd name="connsiteY9" fmla="*/ 1709810 h 2980669"/>
              <a:gd name="connsiteX10" fmla="*/ 1090371 w 2556531"/>
              <a:gd name="connsiteY10" fmla="*/ 1709810 h 2980669"/>
              <a:gd name="connsiteX11" fmla="*/ 1090371 w 2556531"/>
              <a:gd name="connsiteY11" fmla="*/ 1283865 h 2980669"/>
              <a:gd name="connsiteX12" fmla="*/ 182159 w 2556531"/>
              <a:gd name="connsiteY12" fmla="*/ 742156 h 2980669"/>
              <a:gd name="connsiteX13" fmla="*/ 182159 w 2556531"/>
              <a:gd name="connsiteY13" fmla="*/ 1168101 h 2980669"/>
              <a:gd name="connsiteX14" fmla="*/ 1090371 w 2556531"/>
              <a:gd name="connsiteY14" fmla="*/ 1168101 h 2980669"/>
              <a:gd name="connsiteX15" fmla="*/ 1090371 w 2556531"/>
              <a:gd name="connsiteY15" fmla="*/ 742156 h 2980669"/>
              <a:gd name="connsiteX16" fmla="*/ 182159 w 2556531"/>
              <a:gd name="connsiteY16" fmla="*/ 200447 h 2980669"/>
              <a:gd name="connsiteX17" fmla="*/ 182159 w 2556531"/>
              <a:gd name="connsiteY17" fmla="*/ 626392 h 2980669"/>
              <a:gd name="connsiteX18" fmla="*/ 1090371 w 2556531"/>
              <a:gd name="connsiteY18" fmla="*/ 626392 h 2980669"/>
              <a:gd name="connsiteX19" fmla="*/ 1090371 w 2556531"/>
              <a:gd name="connsiteY19" fmla="*/ 200447 h 2980669"/>
              <a:gd name="connsiteX20" fmla="*/ 1181040 w 2556531"/>
              <a:gd name="connsiteY20" fmla="*/ 194311 h 2980669"/>
              <a:gd name="connsiteX21" fmla="*/ 1181040 w 2556531"/>
              <a:gd name="connsiteY21" fmla="*/ 2825861 h 2980669"/>
              <a:gd name="connsiteX22" fmla="*/ 2424051 w 2556531"/>
              <a:gd name="connsiteY22" fmla="*/ 2825861 h 2980669"/>
              <a:gd name="connsiteX23" fmla="*/ 2424051 w 2556531"/>
              <a:gd name="connsiteY23" fmla="*/ 194311 h 2980669"/>
              <a:gd name="connsiteX24" fmla="*/ 0 w 2556531"/>
              <a:gd name="connsiteY24" fmla="*/ 0 h 2980669"/>
              <a:gd name="connsiteX25" fmla="*/ 2556531 w 2556531"/>
              <a:gd name="connsiteY25" fmla="*/ 0 h 2980669"/>
              <a:gd name="connsiteX26" fmla="*/ 2556531 w 2556531"/>
              <a:gd name="connsiteY26" fmla="*/ 2980669 h 2980669"/>
              <a:gd name="connsiteX27" fmla="*/ 0 w 2556531"/>
              <a:gd name="connsiteY27" fmla="*/ 2980669 h 298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56531" h="2980669">
                <a:moveTo>
                  <a:pt x="182159" y="2367281"/>
                </a:moveTo>
                <a:lnTo>
                  <a:pt x="182159" y="2793226"/>
                </a:lnTo>
                <a:lnTo>
                  <a:pt x="1090371" y="2793226"/>
                </a:lnTo>
                <a:lnTo>
                  <a:pt x="1090371" y="2367281"/>
                </a:lnTo>
                <a:close/>
                <a:moveTo>
                  <a:pt x="182159" y="1825574"/>
                </a:moveTo>
                <a:lnTo>
                  <a:pt x="182159" y="2251519"/>
                </a:lnTo>
                <a:lnTo>
                  <a:pt x="1090371" y="2251519"/>
                </a:lnTo>
                <a:lnTo>
                  <a:pt x="1090371" y="1825574"/>
                </a:lnTo>
                <a:close/>
                <a:moveTo>
                  <a:pt x="182159" y="1283865"/>
                </a:moveTo>
                <a:lnTo>
                  <a:pt x="182159" y="1709810"/>
                </a:lnTo>
                <a:lnTo>
                  <a:pt x="1090371" y="1709810"/>
                </a:lnTo>
                <a:lnTo>
                  <a:pt x="1090371" y="1283865"/>
                </a:lnTo>
                <a:close/>
                <a:moveTo>
                  <a:pt x="182159" y="742156"/>
                </a:moveTo>
                <a:lnTo>
                  <a:pt x="182159" y="1168101"/>
                </a:lnTo>
                <a:lnTo>
                  <a:pt x="1090371" y="1168101"/>
                </a:lnTo>
                <a:lnTo>
                  <a:pt x="1090371" y="742156"/>
                </a:lnTo>
                <a:close/>
                <a:moveTo>
                  <a:pt x="182159" y="200447"/>
                </a:moveTo>
                <a:lnTo>
                  <a:pt x="182159" y="626392"/>
                </a:lnTo>
                <a:lnTo>
                  <a:pt x="1090371" y="626392"/>
                </a:lnTo>
                <a:lnTo>
                  <a:pt x="1090371" y="200447"/>
                </a:lnTo>
                <a:close/>
                <a:moveTo>
                  <a:pt x="1181040" y="194311"/>
                </a:moveTo>
                <a:lnTo>
                  <a:pt x="1181040" y="2825861"/>
                </a:lnTo>
                <a:lnTo>
                  <a:pt x="2424051" y="2825861"/>
                </a:lnTo>
                <a:lnTo>
                  <a:pt x="2424051" y="194311"/>
                </a:lnTo>
                <a:close/>
                <a:moveTo>
                  <a:pt x="0" y="0"/>
                </a:moveTo>
                <a:lnTo>
                  <a:pt x="2556531" y="0"/>
                </a:lnTo>
                <a:lnTo>
                  <a:pt x="2556531" y="2980669"/>
                </a:lnTo>
                <a:lnTo>
                  <a:pt x="0" y="29806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2654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54AFF572-5D69-498A-9A3E-7260BBACA0DC}"/>
              </a:ext>
            </a:extLst>
          </p:cNvPr>
          <p:cNvSpPr/>
          <p:nvPr/>
        </p:nvSpPr>
        <p:spPr>
          <a:xfrm>
            <a:off x="8449919" y="4029924"/>
            <a:ext cx="908212" cy="448067"/>
          </a:xfrm>
          <a:prstGeom prst="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11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測試情境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AF8F835-2F67-4D92-B4B4-96EC173B71A2}"/>
              </a:ext>
            </a:extLst>
          </p:cNvPr>
          <p:cNvSpPr/>
          <p:nvPr/>
        </p:nvSpPr>
        <p:spPr>
          <a:xfrm>
            <a:off x="2737156" y="560496"/>
            <a:ext cx="1428527" cy="528231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+mn-ea"/>
              </a:rPr>
              <a:t>Version1</a:t>
            </a:r>
            <a:endParaRPr lang="en-US" sz="2400" dirty="0">
              <a:cs typeface="+mn-ea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23A3C1-0DF5-4F75-9190-69918FD09CC2}"/>
              </a:ext>
            </a:extLst>
          </p:cNvPr>
          <p:cNvSpPr/>
          <p:nvPr/>
        </p:nvSpPr>
        <p:spPr>
          <a:xfrm>
            <a:off x="946231" y="2095776"/>
            <a:ext cx="1246615" cy="41800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測試情境</a:t>
            </a:r>
            <a:endParaRPr lang="en-US" sz="2000" dirty="0"/>
          </a:p>
        </p:txBody>
      </p:sp>
      <p:sp>
        <p:nvSpPr>
          <p:cNvPr id="30" name="ïṣḷîḓê">
            <a:extLst>
              <a:ext uri="{FF2B5EF4-FFF2-40B4-BE49-F238E27FC236}">
                <a16:creationId xmlns:a16="http://schemas.microsoft.com/office/drawing/2014/main" id="{42CFBE32-583E-4DE6-9894-09BA77259B98}"/>
              </a:ext>
            </a:extLst>
          </p:cNvPr>
          <p:cNvSpPr/>
          <p:nvPr/>
        </p:nvSpPr>
        <p:spPr bwMode="auto">
          <a:xfrm>
            <a:off x="8121790" y="1725979"/>
            <a:ext cx="2848470" cy="113645"/>
          </a:xfrm>
          <a:prstGeom prst="rect">
            <a:avLst/>
          </a:prstGeom>
          <a:solidFill>
            <a:srgbClr val="F57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9CB0E54-1841-4D8F-8928-9C3808C3C381}"/>
              </a:ext>
            </a:extLst>
          </p:cNvPr>
          <p:cNvSpPr txBox="1"/>
          <p:nvPr/>
        </p:nvSpPr>
        <p:spPr>
          <a:xfrm>
            <a:off x="8992026" y="1858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資管大樓</a:t>
            </a:r>
            <a:endParaRPr lang="en-US" dirty="0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57AB89FA-EF74-431F-B76C-E74E8CC6CF98}"/>
              </a:ext>
            </a:extLst>
          </p:cNvPr>
          <p:cNvSpPr/>
          <p:nvPr/>
        </p:nvSpPr>
        <p:spPr>
          <a:xfrm rot="16200000">
            <a:off x="554397" y="4135264"/>
            <a:ext cx="365760" cy="417908"/>
          </a:xfrm>
          <a:prstGeom prst="downArrow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8DD2681-C896-4A93-B439-8C868540A97A}"/>
              </a:ext>
            </a:extLst>
          </p:cNvPr>
          <p:cNvGrpSpPr/>
          <p:nvPr/>
        </p:nvGrpSpPr>
        <p:grpSpPr>
          <a:xfrm>
            <a:off x="6683133" y="5509553"/>
            <a:ext cx="5317593" cy="713447"/>
            <a:chOff x="6683133" y="5509553"/>
            <a:chExt cx="5317593" cy="71344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B3DA0C65-3884-42BE-8058-72CFA897A12A}"/>
                </a:ext>
              </a:extLst>
            </p:cNvPr>
            <p:cNvGrpSpPr/>
            <p:nvPr/>
          </p:nvGrpSpPr>
          <p:grpSpPr>
            <a:xfrm>
              <a:off x="6683133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63B2700A-BFBE-4532-AB5E-E56779565E29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50" name="矩形: 圓角 49">
                  <a:extLst>
                    <a:ext uri="{FF2B5EF4-FFF2-40B4-BE49-F238E27FC236}">
                      <a16:creationId xmlns:a16="http://schemas.microsoft.com/office/drawing/2014/main" id="{2EAB0160-8E98-4C45-9012-EE63ED8BE9ED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C9F386F8-05BC-4E45-AA94-4B0313EB7A52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上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73597C88-53E5-477F-BBD0-FDCD88F041C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1C37404B-F198-4087-8975-E09516D4D1C2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DCE340BE-E01A-480F-A21A-D20B172EFAF7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B493176-5BC2-41C8-8076-FB553C72DF1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763E40F7-5089-45AF-B5BE-297E92ABEE5F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0C99338-A86F-4D2D-8ECB-46A7A0F86CFB}"/>
                </a:ext>
              </a:extLst>
            </p:cNvPr>
            <p:cNvSpPr/>
            <p:nvPr/>
          </p:nvSpPr>
          <p:spPr>
            <a:xfrm>
              <a:off x="7249968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1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2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4       5</a:t>
              </a:r>
              <a:endParaRPr lang="en-US" sz="1400" dirty="0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32B3D379-64F4-447F-97FC-2D2947396CDD}"/>
                </a:ext>
              </a:extLst>
            </p:cNvPr>
            <p:cNvGrpSpPr/>
            <p:nvPr/>
          </p:nvGrpSpPr>
          <p:grpSpPr>
            <a:xfrm>
              <a:off x="9512071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9F50D8F-D929-439B-9462-3259B9DCF7E6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2F161C63-4048-41D7-86B8-BB27FC51E829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54BB2C8E-9469-4BA4-A814-51162DE74C53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下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72E61B8E-54EE-46A0-A1C8-98DBD4B6C54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22C5F509-84A4-4D72-A12C-D42EBB1F92BB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490EFA6D-6AF2-48CB-8BC8-AC632341036D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D1CED616-1416-4794-B06E-A449D95669A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矩形: 圓角 40">
                <a:extLst>
                  <a:ext uri="{FF2B5EF4-FFF2-40B4-BE49-F238E27FC236}">
                    <a16:creationId xmlns:a16="http://schemas.microsoft.com/office/drawing/2014/main" id="{B3054D5B-9BCF-441B-9F9B-2EC89C71B4DA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C92B340-D55E-4B28-9541-F1299CF219C1}"/>
                </a:ext>
              </a:extLst>
            </p:cNvPr>
            <p:cNvSpPr/>
            <p:nvPr/>
          </p:nvSpPr>
          <p:spPr>
            <a:xfrm>
              <a:off x="10078906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5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4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2       1</a:t>
              </a:r>
              <a:endParaRPr lang="en-US" sz="1400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B64E5C-86A7-40D4-88B7-0ACD1750734E}"/>
              </a:ext>
            </a:extLst>
          </p:cNvPr>
          <p:cNvSpPr txBox="1"/>
          <p:nvPr/>
        </p:nvSpPr>
        <p:spPr>
          <a:xfrm>
            <a:off x="7862873" y="2266163"/>
            <a:ext cx="47163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5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ABFD48-E3EE-43BF-BBCF-71ABF0338D34}"/>
              </a:ext>
            </a:extLst>
          </p:cNvPr>
          <p:cNvSpPr/>
          <p:nvPr/>
        </p:nvSpPr>
        <p:spPr>
          <a:xfrm>
            <a:off x="1131235" y="2702531"/>
            <a:ext cx="4124960" cy="23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電梯在</a:t>
            </a:r>
            <a:r>
              <a:rPr lang="en-US" altLang="zh-TW" sz="2000" dirty="0"/>
              <a:t>1:00</a:t>
            </a:r>
            <a:r>
              <a:rPr lang="zh-TW" altLang="en-US" sz="2000" dirty="0"/>
              <a:t>停在</a:t>
            </a:r>
            <a:r>
              <a:rPr lang="en-US" altLang="zh-TW" sz="2000" dirty="0"/>
              <a:t>4</a:t>
            </a:r>
            <a:r>
              <a:rPr lang="zh-TW" altLang="en-US" sz="2000" dirty="0"/>
              <a:t>樓處於閒置（</a:t>
            </a:r>
            <a:r>
              <a:rPr lang="en-US" altLang="zh-TW" sz="2000" dirty="0"/>
              <a:t>Idle</a:t>
            </a:r>
            <a:r>
              <a:rPr lang="zh-TW" altLang="en-US" sz="2000" dirty="0"/>
              <a:t>）狀態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[1:05:00]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樓有</a:t>
            </a:r>
            <a:r>
              <a:rPr lang="en-US" altLang="zh-TW" sz="2000" dirty="0"/>
              <a:t>1</a:t>
            </a:r>
            <a:r>
              <a:rPr lang="zh-TW" altLang="en-US" sz="2000" dirty="0"/>
              <a:t>人要上樓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[1:05:22]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樓乘客</a:t>
            </a:r>
            <a:r>
              <a:rPr lang="en-US" altLang="zh-TW" sz="2000" dirty="0"/>
              <a:t>1</a:t>
            </a:r>
            <a:r>
              <a:rPr lang="zh-TW" altLang="en-US" sz="2000" dirty="0"/>
              <a:t>人到</a:t>
            </a:r>
            <a:r>
              <a:rPr lang="en-US" altLang="zh-TW" sz="2000" dirty="0"/>
              <a:t>3</a:t>
            </a:r>
            <a:r>
              <a:rPr lang="zh-TW" altLang="en-US" sz="2000" dirty="0"/>
              <a:t>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[1:05:24]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樓有人要往下</a:t>
            </a:r>
            <a:endParaRPr lang="en-US" altLang="zh-TW" sz="2000" dirty="0"/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22C03AA8-E319-47F1-AD88-3FC0FF411E7A}"/>
              </a:ext>
            </a:extLst>
          </p:cNvPr>
          <p:cNvGrpSpPr/>
          <p:nvPr/>
        </p:nvGrpSpPr>
        <p:grpSpPr>
          <a:xfrm>
            <a:off x="8618830" y="6373911"/>
            <a:ext cx="2072981" cy="307777"/>
            <a:chOff x="8618578" y="6054539"/>
            <a:chExt cx="2572020" cy="338554"/>
          </a:xfrm>
        </p:grpSpPr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3BEC669-4ADD-4501-83B4-F29EAD54E2C5}"/>
                </a:ext>
              </a:extLst>
            </p:cNvPr>
            <p:cNvSpPr txBox="1"/>
            <p:nvPr/>
          </p:nvSpPr>
          <p:spPr>
            <a:xfrm>
              <a:off x="8832708" y="6054539"/>
              <a:ext cx="2357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ACTIVE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 IDLE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NA</a:t>
              </a:r>
              <a:endParaRPr lang="en-US" sz="1400" dirty="0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ED67B8B9-5A8E-4F23-B9C6-111BA015110C}"/>
                </a:ext>
              </a:extLst>
            </p:cNvPr>
            <p:cNvSpPr/>
            <p:nvPr/>
          </p:nvSpPr>
          <p:spPr>
            <a:xfrm>
              <a:off x="10702986" y="6114523"/>
              <a:ext cx="214130" cy="226213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B3A5A9E0-D88B-4430-92BA-2E3B0FB5CF3F}"/>
                </a:ext>
              </a:extLst>
            </p:cNvPr>
            <p:cNvSpPr/>
            <p:nvPr/>
          </p:nvSpPr>
          <p:spPr>
            <a:xfrm>
              <a:off x="9789948" y="6114523"/>
              <a:ext cx="214130" cy="226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9B1FBA15-40ED-482D-810A-81FDB980796B}"/>
                </a:ext>
              </a:extLst>
            </p:cNvPr>
            <p:cNvSpPr/>
            <p:nvPr/>
          </p:nvSpPr>
          <p:spPr>
            <a:xfrm>
              <a:off x="8618578" y="6114523"/>
              <a:ext cx="214130" cy="226213"/>
            </a:xfrm>
            <a:prstGeom prst="roundRect">
              <a:avLst/>
            </a:prstGeom>
            <a:solidFill>
              <a:srgbClr val="FF7C80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A7FDC7BB-703C-4B49-A32C-C53D5348846F}"/>
              </a:ext>
            </a:extLst>
          </p:cNvPr>
          <p:cNvSpPr/>
          <p:nvPr/>
        </p:nvSpPr>
        <p:spPr>
          <a:xfrm>
            <a:off x="9375756" y="2266163"/>
            <a:ext cx="1397019" cy="28553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basic-silhouette_62264">
            <a:extLst>
              <a:ext uri="{FF2B5EF4-FFF2-40B4-BE49-F238E27FC236}">
                <a16:creationId xmlns:a16="http://schemas.microsoft.com/office/drawing/2014/main" id="{8B61DE06-0B2E-4549-B28F-2C4BD6D0170B}"/>
              </a:ext>
            </a:extLst>
          </p:cNvPr>
          <p:cNvSpPr>
            <a:spLocks noChangeAspect="1"/>
          </p:cNvSpPr>
          <p:nvPr/>
        </p:nvSpPr>
        <p:spPr bwMode="auto">
          <a:xfrm>
            <a:off x="10500180" y="3553370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3" name="basic-silhouette_62264">
            <a:extLst>
              <a:ext uri="{FF2B5EF4-FFF2-40B4-BE49-F238E27FC236}">
                <a16:creationId xmlns:a16="http://schemas.microsoft.com/office/drawing/2014/main" id="{C0CBC753-0252-4DB0-9F7A-F2C22806EEAC}"/>
              </a:ext>
            </a:extLst>
          </p:cNvPr>
          <p:cNvSpPr>
            <a:spLocks noChangeAspect="1"/>
          </p:cNvSpPr>
          <p:nvPr/>
        </p:nvSpPr>
        <p:spPr bwMode="auto">
          <a:xfrm>
            <a:off x="8829654" y="4094703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0" name="手繪多邊形: 圖案 59">
            <a:extLst>
              <a:ext uri="{FF2B5EF4-FFF2-40B4-BE49-F238E27FC236}">
                <a16:creationId xmlns:a16="http://schemas.microsoft.com/office/drawing/2014/main" id="{18A94CE5-823F-4DB6-BBA5-D46FB6494C77}"/>
              </a:ext>
            </a:extLst>
          </p:cNvPr>
          <p:cNvSpPr/>
          <p:nvPr/>
        </p:nvSpPr>
        <p:spPr>
          <a:xfrm>
            <a:off x="8267760" y="2225039"/>
            <a:ext cx="2556531" cy="2980669"/>
          </a:xfrm>
          <a:custGeom>
            <a:avLst/>
            <a:gdLst>
              <a:gd name="connsiteX0" fmla="*/ 182159 w 2556531"/>
              <a:gd name="connsiteY0" fmla="*/ 2367281 h 2980669"/>
              <a:gd name="connsiteX1" fmla="*/ 182159 w 2556531"/>
              <a:gd name="connsiteY1" fmla="*/ 2793226 h 2980669"/>
              <a:gd name="connsiteX2" fmla="*/ 1090371 w 2556531"/>
              <a:gd name="connsiteY2" fmla="*/ 2793226 h 2980669"/>
              <a:gd name="connsiteX3" fmla="*/ 1090371 w 2556531"/>
              <a:gd name="connsiteY3" fmla="*/ 2367281 h 2980669"/>
              <a:gd name="connsiteX4" fmla="*/ 182159 w 2556531"/>
              <a:gd name="connsiteY4" fmla="*/ 1825574 h 2980669"/>
              <a:gd name="connsiteX5" fmla="*/ 182159 w 2556531"/>
              <a:gd name="connsiteY5" fmla="*/ 2251519 h 2980669"/>
              <a:gd name="connsiteX6" fmla="*/ 1090371 w 2556531"/>
              <a:gd name="connsiteY6" fmla="*/ 2251519 h 2980669"/>
              <a:gd name="connsiteX7" fmla="*/ 1090371 w 2556531"/>
              <a:gd name="connsiteY7" fmla="*/ 1825574 h 2980669"/>
              <a:gd name="connsiteX8" fmla="*/ 182159 w 2556531"/>
              <a:gd name="connsiteY8" fmla="*/ 1283865 h 2980669"/>
              <a:gd name="connsiteX9" fmla="*/ 182159 w 2556531"/>
              <a:gd name="connsiteY9" fmla="*/ 1709810 h 2980669"/>
              <a:gd name="connsiteX10" fmla="*/ 1090371 w 2556531"/>
              <a:gd name="connsiteY10" fmla="*/ 1709810 h 2980669"/>
              <a:gd name="connsiteX11" fmla="*/ 1090371 w 2556531"/>
              <a:gd name="connsiteY11" fmla="*/ 1283865 h 2980669"/>
              <a:gd name="connsiteX12" fmla="*/ 182159 w 2556531"/>
              <a:gd name="connsiteY12" fmla="*/ 742156 h 2980669"/>
              <a:gd name="connsiteX13" fmla="*/ 182159 w 2556531"/>
              <a:gd name="connsiteY13" fmla="*/ 1168101 h 2980669"/>
              <a:gd name="connsiteX14" fmla="*/ 1090371 w 2556531"/>
              <a:gd name="connsiteY14" fmla="*/ 1168101 h 2980669"/>
              <a:gd name="connsiteX15" fmla="*/ 1090371 w 2556531"/>
              <a:gd name="connsiteY15" fmla="*/ 742156 h 2980669"/>
              <a:gd name="connsiteX16" fmla="*/ 182159 w 2556531"/>
              <a:gd name="connsiteY16" fmla="*/ 200447 h 2980669"/>
              <a:gd name="connsiteX17" fmla="*/ 182159 w 2556531"/>
              <a:gd name="connsiteY17" fmla="*/ 626392 h 2980669"/>
              <a:gd name="connsiteX18" fmla="*/ 1090371 w 2556531"/>
              <a:gd name="connsiteY18" fmla="*/ 626392 h 2980669"/>
              <a:gd name="connsiteX19" fmla="*/ 1090371 w 2556531"/>
              <a:gd name="connsiteY19" fmla="*/ 200447 h 2980669"/>
              <a:gd name="connsiteX20" fmla="*/ 1181040 w 2556531"/>
              <a:gd name="connsiteY20" fmla="*/ 194311 h 2980669"/>
              <a:gd name="connsiteX21" fmla="*/ 1181040 w 2556531"/>
              <a:gd name="connsiteY21" fmla="*/ 2825861 h 2980669"/>
              <a:gd name="connsiteX22" fmla="*/ 2424051 w 2556531"/>
              <a:gd name="connsiteY22" fmla="*/ 2825861 h 2980669"/>
              <a:gd name="connsiteX23" fmla="*/ 2424051 w 2556531"/>
              <a:gd name="connsiteY23" fmla="*/ 194311 h 2980669"/>
              <a:gd name="connsiteX24" fmla="*/ 0 w 2556531"/>
              <a:gd name="connsiteY24" fmla="*/ 0 h 2980669"/>
              <a:gd name="connsiteX25" fmla="*/ 2556531 w 2556531"/>
              <a:gd name="connsiteY25" fmla="*/ 0 h 2980669"/>
              <a:gd name="connsiteX26" fmla="*/ 2556531 w 2556531"/>
              <a:gd name="connsiteY26" fmla="*/ 2980669 h 2980669"/>
              <a:gd name="connsiteX27" fmla="*/ 0 w 2556531"/>
              <a:gd name="connsiteY27" fmla="*/ 2980669 h 298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56531" h="2980669">
                <a:moveTo>
                  <a:pt x="182159" y="2367281"/>
                </a:moveTo>
                <a:lnTo>
                  <a:pt x="182159" y="2793226"/>
                </a:lnTo>
                <a:lnTo>
                  <a:pt x="1090371" y="2793226"/>
                </a:lnTo>
                <a:lnTo>
                  <a:pt x="1090371" y="2367281"/>
                </a:lnTo>
                <a:close/>
                <a:moveTo>
                  <a:pt x="182159" y="1825574"/>
                </a:moveTo>
                <a:lnTo>
                  <a:pt x="182159" y="2251519"/>
                </a:lnTo>
                <a:lnTo>
                  <a:pt x="1090371" y="2251519"/>
                </a:lnTo>
                <a:lnTo>
                  <a:pt x="1090371" y="1825574"/>
                </a:lnTo>
                <a:close/>
                <a:moveTo>
                  <a:pt x="182159" y="1283865"/>
                </a:moveTo>
                <a:lnTo>
                  <a:pt x="182159" y="1709810"/>
                </a:lnTo>
                <a:lnTo>
                  <a:pt x="1090371" y="1709810"/>
                </a:lnTo>
                <a:lnTo>
                  <a:pt x="1090371" y="1283865"/>
                </a:lnTo>
                <a:close/>
                <a:moveTo>
                  <a:pt x="182159" y="742156"/>
                </a:moveTo>
                <a:lnTo>
                  <a:pt x="182159" y="1168101"/>
                </a:lnTo>
                <a:lnTo>
                  <a:pt x="1090371" y="1168101"/>
                </a:lnTo>
                <a:lnTo>
                  <a:pt x="1090371" y="742156"/>
                </a:lnTo>
                <a:close/>
                <a:moveTo>
                  <a:pt x="182159" y="200447"/>
                </a:moveTo>
                <a:lnTo>
                  <a:pt x="182159" y="626392"/>
                </a:lnTo>
                <a:lnTo>
                  <a:pt x="1090371" y="626392"/>
                </a:lnTo>
                <a:lnTo>
                  <a:pt x="1090371" y="200447"/>
                </a:lnTo>
                <a:close/>
                <a:moveTo>
                  <a:pt x="1181040" y="194311"/>
                </a:moveTo>
                <a:lnTo>
                  <a:pt x="1181040" y="2825861"/>
                </a:lnTo>
                <a:lnTo>
                  <a:pt x="2424051" y="2825861"/>
                </a:lnTo>
                <a:lnTo>
                  <a:pt x="2424051" y="194311"/>
                </a:lnTo>
                <a:close/>
                <a:moveTo>
                  <a:pt x="0" y="0"/>
                </a:moveTo>
                <a:lnTo>
                  <a:pt x="2556531" y="0"/>
                </a:lnTo>
                <a:lnTo>
                  <a:pt x="2556531" y="2980669"/>
                </a:lnTo>
                <a:lnTo>
                  <a:pt x="0" y="29806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9920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54AFF572-5D69-498A-9A3E-7260BBACA0DC}"/>
              </a:ext>
            </a:extLst>
          </p:cNvPr>
          <p:cNvSpPr/>
          <p:nvPr/>
        </p:nvSpPr>
        <p:spPr>
          <a:xfrm>
            <a:off x="8449919" y="4303064"/>
            <a:ext cx="908212" cy="448067"/>
          </a:xfrm>
          <a:prstGeom prst="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12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測試情境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AF8F835-2F67-4D92-B4B4-96EC173B71A2}"/>
              </a:ext>
            </a:extLst>
          </p:cNvPr>
          <p:cNvSpPr/>
          <p:nvPr/>
        </p:nvSpPr>
        <p:spPr>
          <a:xfrm>
            <a:off x="2737156" y="560496"/>
            <a:ext cx="1428527" cy="528231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+mn-ea"/>
              </a:rPr>
              <a:t>Version1</a:t>
            </a:r>
            <a:endParaRPr lang="en-US" sz="2400" dirty="0">
              <a:cs typeface="+mn-ea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23A3C1-0DF5-4F75-9190-69918FD09CC2}"/>
              </a:ext>
            </a:extLst>
          </p:cNvPr>
          <p:cNvSpPr/>
          <p:nvPr/>
        </p:nvSpPr>
        <p:spPr>
          <a:xfrm>
            <a:off x="946231" y="2095776"/>
            <a:ext cx="1246615" cy="41800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測試情境</a:t>
            </a:r>
            <a:endParaRPr lang="en-US" sz="2000" dirty="0"/>
          </a:p>
        </p:txBody>
      </p:sp>
      <p:sp>
        <p:nvSpPr>
          <p:cNvPr id="30" name="ïṣḷîḓê">
            <a:extLst>
              <a:ext uri="{FF2B5EF4-FFF2-40B4-BE49-F238E27FC236}">
                <a16:creationId xmlns:a16="http://schemas.microsoft.com/office/drawing/2014/main" id="{42CFBE32-583E-4DE6-9894-09BA77259B98}"/>
              </a:ext>
            </a:extLst>
          </p:cNvPr>
          <p:cNvSpPr/>
          <p:nvPr/>
        </p:nvSpPr>
        <p:spPr bwMode="auto">
          <a:xfrm>
            <a:off x="8121790" y="1725979"/>
            <a:ext cx="2848470" cy="113645"/>
          </a:xfrm>
          <a:prstGeom prst="rect">
            <a:avLst/>
          </a:prstGeom>
          <a:solidFill>
            <a:srgbClr val="F57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9CB0E54-1841-4D8F-8928-9C3808C3C381}"/>
              </a:ext>
            </a:extLst>
          </p:cNvPr>
          <p:cNvSpPr txBox="1"/>
          <p:nvPr/>
        </p:nvSpPr>
        <p:spPr>
          <a:xfrm>
            <a:off x="8992026" y="1858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資管大樓</a:t>
            </a:r>
            <a:endParaRPr lang="en-US" dirty="0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57AB89FA-EF74-431F-B76C-E74E8CC6CF98}"/>
              </a:ext>
            </a:extLst>
          </p:cNvPr>
          <p:cNvSpPr/>
          <p:nvPr/>
        </p:nvSpPr>
        <p:spPr>
          <a:xfrm rot="16200000">
            <a:off x="554397" y="4592464"/>
            <a:ext cx="365760" cy="417908"/>
          </a:xfrm>
          <a:prstGeom prst="downArrow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8DD2681-C896-4A93-B439-8C868540A97A}"/>
              </a:ext>
            </a:extLst>
          </p:cNvPr>
          <p:cNvGrpSpPr/>
          <p:nvPr/>
        </p:nvGrpSpPr>
        <p:grpSpPr>
          <a:xfrm>
            <a:off x="6683133" y="5509553"/>
            <a:ext cx="5317593" cy="713447"/>
            <a:chOff x="6683133" y="5509553"/>
            <a:chExt cx="5317593" cy="71344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B3DA0C65-3884-42BE-8058-72CFA897A12A}"/>
                </a:ext>
              </a:extLst>
            </p:cNvPr>
            <p:cNvGrpSpPr/>
            <p:nvPr/>
          </p:nvGrpSpPr>
          <p:grpSpPr>
            <a:xfrm>
              <a:off x="6683133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63B2700A-BFBE-4532-AB5E-E56779565E29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50" name="矩形: 圓角 49">
                  <a:extLst>
                    <a:ext uri="{FF2B5EF4-FFF2-40B4-BE49-F238E27FC236}">
                      <a16:creationId xmlns:a16="http://schemas.microsoft.com/office/drawing/2014/main" id="{2EAB0160-8E98-4C45-9012-EE63ED8BE9ED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C9F386F8-05BC-4E45-AA94-4B0313EB7A52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上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73597C88-53E5-477F-BBD0-FDCD88F041C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1C37404B-F198-4087-8975-E09516D4D1C2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DCE340BE-E01A-480F-A21A-D20B172EFAF7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B493176-5BC2-41C8-8076-FB553C72DF1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763E40F7-5089-45AF-B5BE-297E92ABEE5F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0C99338-A86F-4D2D-8ECB-46A7A0F86CFB}"/>
                </a:ext>
              </a:extLst>
            </p:cNvPr>
            <p:cNvSpPr/>
            <p:nvPr/>
          </p:nvSpPr>
          <p:spPr>
            <a:xfrm>
              <a:off x="7249968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1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2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4       5</a:t>
              </a:r>
              <a:endParaRPr lang="en-US" sz="1400" dirty="0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32B3D379-64F4-447F-97FC-2D2947396CDD}"/>
                </a:ext>
              </a:extLst>
            </p:cNvPr>
            <p:cNvGrpSpPr/>
            <p:nvPr/>
          </p:nvGrpSpPr>
          <p:grpSpPr>
            <a:xfrm>
              <a:off x="9512071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9F50D8F-D929-439B-9462-3259B9DCF7E6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2F161C63-4048-41D7-86B8-BB27FC51E829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54BB2C8E-9469-4BA4-A814-51162DE74C53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下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72E61B8E-54EE-46A0-A1C8-98DBD4B6C54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22C5F509-84A4-4D72-A12C-D42EBB1F92BB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490EFA6D-6AF2-48CB-8BC8-AC632341036D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D1CED616-1416-4794-B06E-A449D95669A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矩形: 圓角 40">
                <a:extLst>
                  <a:ext uri="{FF2B5EF4-FFF2-40B4-BE49-F238E27FC236}">
                    <a16:creationId xmlns:a16="http://schemas.microsoft.com/office/drawing/2014/main" id="{B3054D5B-9BCF-441B-9F9B-2EC89C71B4DA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C92B340-D55E-4B28-9541-F1299CF219C1}"/>
                </a:ext>
              </a:extLst>
            </p:cNvPr>
            <p:cNvSpPr/>
            <p:nvPr/>
          </p:nvSpPr>
          <p:spPr>
            <a:xfrm>
              <a:off x="10078906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5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4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2       1</a:t>
              </a:r>
              <a:endParaRPr lang="en-US" sz="1400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B64E5C-86A7-40D4-88B7-0ACD1750734E}"/>
              </a:ext>
            </a:extLst>
          </p:cNvPr>
          <p:cNvSpPr txBox="1"/>
          <p:nvPr/>
        </p:nvSpPr>
        <p:spPr>
          <a:xfrm>
            <a:off x="7862873" y="2266163"/>
            <a:ext cx="47163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5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C33FD5F-2D05-4553-8786-F06C7DA7A547}"/>
              </a:ext>
            </a:extLst>
          </p:cNvPr>
          <p:cNvSpPr/>
          <p:nvPr/>
        </p:nvSpPr>
        <p:spPr>
          <a:xfrm>
            <a:off x="1131235" y="2702531"/>
            <a:ext cx="4124960" cy="23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電梯在</a:t>
            </a:r>
            <a:r>
              <a:rPr lang="en-US" altLang="zh-TW" sz="2000" dirty="0"/>
              <a:t>1:00</a:t>
            </a:r>
            <a:r>
              <a:rPr lang="zh-TW" altLang="en-US" sz="2000" dirty="0"/>
              <a:t>停在</a:t>
            </a:r>
            <a:r>
              <a:rPr lang="en-US" altLang="zh-TW" sz="2000" dirty="0"/>
              <a:t>4</a:t>
            </a:r>
            <a:r>
              <a:rPr lang="zh-TW" altLang="en-US" sz="2000" dirty="0"/>
              <a:t>樓處於閒置（</a:t>
            </a:r>
            <a:r>
              <a:rPr lang="en-US" altLang="zh-TW" sz="2000" dirty="0"/>
              <a:t>Idle</a:t>
            </a:r>
            <a:r>
              <a:rPr lang="zh-TW" altLang="en-US" sz="2000" dirty="0"/>
              <a:t>）狀態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[1:05:00]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樓有</a:t>
            </a:r>
            <a:r>
              <a:rPr lang="en-US" altLang="zh-TW" sz="2000" dirty="0"/>
              <a:t>1</a:t>
            </a:r>
            <a:r>
              <a:rPr lang="zh-TW" altLang="en-US" sz="2000" dirty="0"/>
              <a:t>人要上樓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[1:05:22]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樓乘客</a:t>
            </a:r>
            <a:r>
              <a:rPr lang="en-US" altLang="zh-TW" sz="2000" dirty="0"/>
              <a:t>1</a:t>
            </a:r>
            <a:r>
              <a:rPr lang="zh-TW" altLang="en-US" sz="2000" dirty="0"/>
              <a:t>人到</a:t>
            </a:r>
            <a:r>
              <a:rPr lang="en-US" altLang="zh-TW" sz="2000" dirty="0"/>
              <a:t>3</a:t>
            </a:r>
            <a:r>
              <a:rPr lang="zh-TW" altLang="en-US" sz="2000" dirty="0"/>
              <a:t>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[1:05:24]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樓有人要往下</a:t>
            </a:r>
            <a:endParaRPr lang="en-US" altLang="zh-TW" sz="2000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1656AE48-6833-452D-A6AC-6B33D99E9716}"/>
              </a:ext>
            </a:extLst>
          </p:cNvPr>
          <p:cNvGrpSpPr/>
          <p:nvPr/>
        </p:nvGrpSpPr>
        <p:grpSpPr>
          <a:xfrm>
            <a:off x="8618830" y="6373911"/>
            <a:ext cx="2072981" cy="307777"/>
            <a:chOff x="8618578" y="6054539"/>
            <a:chExt cx="2572020" cy="338554"/>
          </a:xfrm>
        </p:grpSpPr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A4D1A3D7-AB1D-4F2B-BFD0-D74219E950C4}"/>
                </a:ext>
              </a:extLst>
            </p:cNvPr>
            <p:cNvSpPr txBox="1"/>
            <p:nvPr/>
          </p:nvSpPr>
          <p:spPr>
            <a:xfrm>
              <a:off x="8832708" y="6054539"/>
              <a:ext cx="2357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ACTIVE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 IDLE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NA</a:t>
              </a:r>
              <a:endParaRPr lang="en-US" sz="1400" dirty="0"/>
            </a:p>
          </p:txBody>
        </p: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E0F22852-1CC5-4866-B581-B15730DCE6CE}"/>
                </a:ext>
              </a:extLst>
            </p:cNvPr>
            <p:cNvSpPr/>
            <p:nvPr/>
          </p:nvSpPr>
          <p:spPr>
            <a:xfrm>
              <a:off x="10702986" y="6114523"/>
              <a:ext cx="214130" cy="226213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8E1BAF04-38F4-4F28-80E3-05CEB1931768}"/>
                </a:ext>
              </a:extLst>
            </p:cNvPr>
            <p:cNvSpPr/>
            <p:nvPr/>
          </p:nvSpPr>
          <p:spPr>
            <a:xfrm>
              <a:off x="9789948" y="6114523"/>
              <a:ext cx="214130" cy="226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3CDA2A59-E2F8-417B-9D55-D25D95752012}"/>
                </a:ext>
              </a:extLst>
            </p:cNvPr>
            <p:cNvSpPr/>
            <p:nvPr/>
          </p:nvSpPr>
          <p:spPr>
            <a:xfrm>
              <a:off x="8618578" y="6114523"/>
              <a:ext cx="214130" cy="226213"/>
            </a:xfrm>
            <a:prstGeom prst="roundRect">
              <a:avLst/>
            </a:prstGeom>
            <a:solidFill>
              <a:srgbClr val="FF7C80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9C2A1197-7BFC-47DD-B13E-6B19B8E77AA8}"/>
              </a:ext>
            </a:extLst>
          </p:cNvPr>
          <p:cNvSpPr/>
          <p:nvPr/>
        </p:nvSpPr>
        <p:spPr>
          <a:xfrm>
            <a:off x="9375756" y="2266163"/>
            <a:ext cx="1397019" cy="28553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basic-silhouette_62264">
            <a:extLst>
              <a:ext uri="{FF2B5EF4-FFF2-40B4-BE49-F238E27FC236}">
                <a16:creationId xmlns:a16="http://schemas.microsoft.com/office/drawing/2014/main" id="{72C9FE6A-A51D-4226-AB6F-D41B5F933085}"/>
              </a:ext>
            </a:extLst>
          </p:cNvPr>
          <p:cNvSpPr>
            <a:spLocks noChangeAspect="1"/>
          </p:cNvSpPr>
          <p:nvPr/>
        </p:nvSpPr>
        <p:spPr bwMode="auto">
          <a:xfrm>
            <a:off x="9573933" y="3553370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" name="basic-silhouette_62264">
            <a:extLst>
              <a:ext uri="{FF2B5EF4-FFF2-40B4-BE49-F238E27FC236}">
                <a16:creationId xmlns:a16="http://schemas.microsoft.com/office/drawing/2014/main" id="{41B76B76-88A5-4527-BB6C-648C32554627}"/>
              </a:ext>
            </a:extLst>
          </p:cNvPr>
          <p:cNvSpPr>
            <a:spLocks noChangeAspect="1"/>
          </p:cNvSpPr>
          <p:nvPr/>
        </p:nvSpPr>
        <p:spPr bwMode="auto">
          <a:xfrm>
            <a:off x="8830452" y="4365094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5" name="手繪多邊形: 圖案 64">
            <a:extLst>
              <a:ext uri="{FF2B5EF4-FFF2-40B4-BE49-F238E27FC236}">
                <a16:creationId xmlns:a16="http://schemas.microsoft.com/office/drawing/2014/main" id="{E3E3E43A-79CD-494E-BB53-EE2248A58B94}"/>
              </a:ext>
            </a:extLst>
          </p:cNvPr>
          <p:cNvSpPr/>
          <p:nvPr/>
        </p:nvSpPr>
        <p:spPr>
          <a:xfrm>
            <a:off x="8267760" y="2225039"/>
            <a:ext cx="2556531" cy="2980669"/>
          </a:xfrm>
          <a:custGeom>
            <a:avLst/>
            <a:gdLst>
              <a:gd name="connsiteX0" fmla="*/ 182159 w 2556531"/>
              <a:gd name="connsiteY0" fmla="*/ 2367281 h 2980669"/>
              <a:gd name="connsiteX1" fmla="*/ 182159 w 2556531"/>
              <a:gd name="connsiteY1" fmla="*/ 2793226 h 2980669"/>
              <a:gd name="connsiteX2" fmla="*/ 1090371 w 2556531"/>
              <a:gd name="connsiteY2" fmla="*/ 2793226 h 2980669"/>
              <a:gd name="connsiteX3" fmla="*/ 1090371 w 2556531"/>
              <a:gd name="connsiteY3" fmla="*/ 2367281 h 2980669"/>
              <a:gd name="connsiteX4" fmla="*/ 182159 w 2556531"/>
              <a:gd name="connsiteY4" fmla="*/ 1825574 h 2980669"/>
              <a:gd name="connsiteX5" fmla="*/ 182159 w 2556531"/>
              <a:gd name="connsiteY5" fmla="*/ 2251519 h 2980669"/>
              <a:gd name="connsiteX6" fmla="*/ 1090371 w 2556531"/>
              <a:gd name="connsiteY6" fmla="*/ 2251519 h 2980669"/>
              <a:gd name="connsiteX7" fmla="*/ 1090371 w 2556531"/>
              <a:gd name="connsiteY7" fmla="*/ 1825574 h 2980669"/>
              <a:gd name="connsiteX8" fmla="*/ 182159 w 2556531"/>
              <a:gd name="connsiteY8" fmla="*/ 1283865 h 2980669"/>
              <a:gd name="connsiteX9" fmla="*/ 182159 w 2556531"/>
              <a:gd name="connsiteY9" fmla="*/ 1709810 h 2980669"/>
              <a:gd name="connsiteX10" fmla="*/ 1090371 w 2556531"/>
              <a:gd name="connsiteY10" fmla="*/ 1709810 h 2980669"/>
              <a:gd name="connsiteX11" fmla="*/ 1090371 w 2556531"/>
              <a:gd name="connsiteY11" fmla="*/ 1283865 h 2980669"/>
              <a:gd name="connsiteX12" fmla="*/ 182159 w 2556531"/>
              <a:gd name="connsiteY12" fmla="*/ 742156 h 2980669"/>
              <a:gd name="connsiteX13" fmla="*/ 182159 w 2556531"/>
              <a:gd name="connsiteY13" fmla="*/ 1168101 h 2980669"/>
              <a:gd name="connsiteX14" fmla="*/ 1090371 w 2556531"/>
              <a:gd name="connsiteY14" fmla="*/ 1168101 h 2980669"/>
              <a:gd name="connsiteX15" fmla="*/ 1090371 w 2556531"/>
              <a:gd name="connsiteY15" fmla="*/ 742156 h 2980669"/>
              <a:gd name="connsiteX16" fmla="*/ 182159 w 2556531"/>
              <a:gd name="connsiteY16" fmla="*/ 200447 h 2980669"/>
              <a:gd name="connsiteX17" fmla="*/ 182159 w 2556531"/>
              <a:gd name="connsiteY17" fmla="*/ 626392 h 2980669"/>
              <a:gd name="connsiteX18" fmla="*/ 1090371 w 2556531"/>
              <a:gd name="connsiteY18" fmla="*/ 626392 h 2980669"/>
              <a:gd name="connsiteX19" fmla="*/ 1090371 w 2556531"/>
              <a:gd name="connsiteY19" fmla="*/ 200447 h 2980669"/>
              <a:gd name="connsiteX20" fmla="*/ 1181040 w 2556531"/>
              <a:gd name="connsiteY20" fmla="*/ 194311 h 2980669"/>
              <a:gd name="connsiteX21" fmla="*/ 1181040 w 2556531"/>
              <a:gd name="connsiteY21" fmla="*/ 2825861 h 2980669"/>
              <a:gd name="connsiteX22" fmla="*/ 2424051 w 2556531"/>
              <a:gd name="connsiteY22" fmla="*/ 2825861 h 2980669"/>
              <a:gd name="connsiteX23" fmla="*/ 2424051 w 2556531"/>
              <a:gd name="connsiteY23" fmla="*/ 194311 h 2980669"/>
              <a:gd name="connsiteX24" fmla="*/ 0 w 2556531"/>
              <a:gd name="connsiteY24" fmla="*/ 0 h 2980669"/>
              <a:gd name="connsiteX25" fmla="*/ 2556531 w 2556531"/>
              <a:gd name="connsiteY25" fmla="*/ 0 h 2980669"/>
              <a:gd name="connsiteX26" fmla="*/ 2556531 w 2556531"/>
              <a:gd name="connsiteY26" fmla="*/ 2980669 h 2980669"/>
              <a:gd name="connsiteX27" fmla="*/ 0 w 2556531"/>
              <a:gd name="connsiteY27" fmla="*/ 2980669 h 298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56531" h="2980669">
                <a:moveTo>
                  <a:pt x="182159" y="2367281"/>
                </a:moveTo>
                <a:lnTo>
                  <a:pt x="182159" y="2793226"/>
                </a:lnTo>
                <a:lnTo>
                  <a:pt x="1090371" y="2793226"/>
                </a:lnTo>
                <a:lnTo>
                  <a:pt x="1090371" y="2367281"/>
                </a:lnTo>
                <a:close/>
                <a:moveTo>
                  <a:pt x="182159" y="1825574"/>
                </a:moveTo>
                <a:lnTo>
                  <a:pt x="182159" y="2251519"/>
                </a:lnTo>
                <a:lnTo>
                  <a:pt x="1090371" y="2251519"/>
                </a:lnTo>
                <a:lnTo>
                  <a:pt x="1090371" y="1825574"/>
                </a:lnTo>
                <a:close/>
                <a:moveTo>
                  <a:pt x="182159" y="1283865"/>
                </a:moveTo>
                <a:lnTo>
                  <a:pt x="182159" y="1709810"/>
                </a:lnTo>
                <a:lnTo>
                  <a:pt x="1090371" y="1709810"/>
                </a:lnTo>
                <a:lnTo>
                  <a:pt x="1090371" y="1283865"/>
                </a:lnTo>
                <a:close/>
                <a:moveTo>
                  <a:pt x="182159" y="742156"/>
                </a:moveTo>
                <a:lnTo>
                  <a:pt x="182159" y="1168101"/>
                </a:lnTo>
                <a:lnTo>
                  <a:pt x="1090371" y="1168101"/>
                </a:lnTo>
                <a:lnTo>
                  <a:pt x="1090371" y="742156"/>
                </a:lnTo>
                <a:close/>
                <a:moveTo>
                  <a:pt x="182159" y="200447"/>
                </a:moveTo>
                <a:lnTo>
                  <a:pt x="182159" y="626392"/>
                </a:lnTo>
                <a:lnTo>
                  <a:pt x="1090371" y="626392"/>
                </a:lnTo>
                <a:lnTo>
                  <a:pt x="1090371" y="200447"/>
                </a:lnTo>
                <a:close/>
                <a:moveTo>
                  <a:pt x="1181040" y="194311"/>
                </a:moveTo>
                <a:lnTo>
                  <a:pt x="1181040" y="2825861"/>
                </a:lnTo>
                <a:lnTo>
                  <a:pt x="2424051" y="2825861"/>
                </a:lnTo>
                <a:lnTo>
                  <a:pt x="2424051" y="194311"/>
                </a:lnTo>
                <a:close/>
                <a:moveTo>
                  <a:pt x="0" y="0"/>
                </a:moveTo>
                <a:lnTo>
                  <a:pt x="2556531" y="0"/>
                </a:lnTo>
                <a:lnTo>
                  <a:pt x="2556531" y="2980669"/>
                </a:lnTo>
                <a:lnTo>
                  <a:pt x="0" y="29806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563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54AFF572-5D69-498A-9A3E-7260BBACA0DC}"/>
              </a:ext>
            </a:extLst>
          </p:cNvPr>
          <p:cNvSpPr/>
          <p:nvPr/>
        </p:nvSpPr>
        <p:spPr>
          <a:xfrm>
            <a:off x="8449919" y="4590594"/>
            <a:ext cx="908212" cy="448067"/>
          </a:xfrm>
          <a:prstGeom prst="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13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測試情境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AF8F835-2F67-4D92-B4B4-96EC173B71A2}"/>
              </a:ext>
            </a:extLst>
          </p:cNvPr>
          <p:cNvSpPr/>
          <p:nvPr/>
        </p:nvSpPr>
        <p:spPr>
          <a:xfrm>
            <a:off x="2737156" y="560496"/>
            <a:ext cx="1428527" cy="528231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+mn-ea"/>
              </a:rPr>
              <a:t>Version1</a:t>
            </a:r>
            <a:endParaRPr lang="en-US" sz="2400" dirty="0">
              <a:cs typeface="+mn-ea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23A3C1-0DF5-4F75-9190-69918FD09CC2}"/>
              </a:ext>
            </a:extLst>
          </p:cNvPr>
          <p:cNvSpPr/>
          <p:nvPr/>
        </p:nvSpPr>
        <p:spPr>
          <a:xfrm>
            <a:off x="946231" y="2095776"/>
            <a:ext cx="1246615" cy="41800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測試情境</a:t>
            </a:r>
            <a:endParaRPr 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ED7DE5-234C-4118-8767-ABBD77056246}"/>
              </a:ext>
            </a:extLst>
          </p:cNvPr>
          <p:cNvSpPr/>
          <p:nvPr/>
        </p:nvSpPr>
        <p:spPr>
          <a:xfrm>
            <a:off x="1131235" y="2702531"/>
            <a:ext cx="4124960" cy="23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電梯在</a:t>
            </a:r>
            <a:r>
              <a:rPr lang="en-US" altLang="zh-TW" sz="2000" dirty="0"/>
              <a:t>1:00</a:t>
            </a:r>
            <a:r>
              <a:rPr lang="zh-TW" altLang="en-US" sz="2000" dirty="0"/>
              <a:t>停在</a:t>
            </a:r>
            <a:r>
              <a:rPr lang="en-US" altLang="zh-TW" sz="2000" dirty="0"/>
              <a:t>4</a:t>
            </a:r>
            <a:r>
              <a:rPr lang="zh-TW" altLang="en-US" sz="2000" dirty="0"/>
              <a:t>樓處於閒置（</a:t>
            </a:r>
            <a:r>
              <a:rPr lang="en-US" altLang="zh-TW" sz="2000" dirty="0"/>
              <a:t>Idle</a:t>
            </a:r>
            <a:r>
              <a:rPr lang="zh-TW" altLang="en-US" sz="2000" dirty="0"/>
              <a:t>）狀態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[1:05:00]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樓有</a:t>
            </a:r>
            <a:r>
              <a:rPr lang="en-US" altLang="zh-TW" sz="2000" dirty="0"/>
              <a:t>1</a:t>
            </a:r>
            <a:r>
              <a:rPr lang="zh-TW" altLang="en-US" sz="2000" dirty="0"/>
              <a:t>人要上樓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[1:05:22]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樓乘客</a:t>
            </a:r>
            <a:r>
              <a:rPr lang="en-US" altLang="zh-TW" sz="2000" dirty="0"/>
              <a:t>1</a:t>
            </a:r>
            <a:r>
              <a:rPr lang="zh-TW" altLang="en-US" sz="2000" dirty="0"/>
              <a:t>人到</a:t>
            </a:r>
            <a:r>
              <a:rPr lang="en-US" altLang="zh-TW" sz="2000" dirty="0"/>
              <a:t>3</a:t>
            </a:r>
            <a:r>
              <a:rPr lang="zh-TW" altLang="en-US" sz="2000" dirty="0"/>
              <a:t>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[1:05:24]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樓有人要往下</a:t>
            </a:r>
            <a:endParaRPr lang="en-US" altLang="zh-TW" sz="2000" dirty="0"/>
          </a:p>
        </p:txBody>
      </p:sp>
      <p:sp>
        <p:nvSpPr>
          <p:cNvPr id="30" name="ïṣḷîḓê">
            <a:extLst>
              <a:ext uri="{FF2B5EF4-FFF2-40B4-BE49-F238E27FC236}">
                <a16:creationId xmlns:a16="http://schemas.microsoft.com/office/drawing/2014/main" id="{42CFBE32-583E-4DE6-9894-09BA77259B98}"/>
              </a:ext>
            </a:extLst>
          </p:cNvPr>
          <p:cNvSpPr/>
          <p:nvPr/>
        </p:nvSpPr>
        <p:spPr bwMode="auto">
          <a:xfrm>
            <a:off x="8121790" y="1725979"/>
            <a:ext cx="2848470" cy="113645"/>
          </a:xfrm>
          <a:prstGeom prst="rect">
            <a:avLst/>
          </a:prstGeom>
          <a:solidFill>
            <a:srgbClr val="F57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9CB0E54-1841-4D8F-8928-9C3808C3C381}"/>
              </a:ext>
            </a:extLst>
          </p:cNvPr>
          <p:cNvSpPr txBox="1"/>
          <p:nvPr/>
        </p:nvSpPr>
        <p:spPr>
          <a:xfrm>
            <a:off x="8992026" y="1858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資管大樓</a:t>
            </a:r>
            <a:endParaRPr lang="en-US" dirty="0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57AB89FA-EF74-431F-B76C-E74E8CC6CF98}"/>
              </a:ext>
            </a:extLst>
          </p:cNvPr>
          <p:cNvSpPr/>
          <p:nvPr/>
        </p:nvSpPr>
        <p:spPr>
          <a:xfrm rot="16200000">
            <a:off x="554397" y="4592464"/>
            <a:ext cx="365760" cy="417908"/>
          </a:xfrm>
          <a:prstGeom prst="downArrow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8DD2681-C896-4A93-B439-8C868540A97A}"/>
              </a:ext>
            </a:extLst>
          </p:cNvPr>
          <p:cNvGrpSpPr/>
          <p:nvPr/>
        </p:nvGrpSpPr>
        <p:grpSpPr>
          <a:xfrm>
            <a:off x="6683133" y="5509553"/>
            <a:ext cx="5317593" cy="713447"/>
            <a:chOff x="6683133" y="5509553"/>
            <a:chExt cx="5317593" cy="71344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B3DA0C65-3884-42BE-8058-72CFA897A12A}"/>
                </a:ext>
              </a:extLst>
            </p:cNvPr>
            <p:cNvGrpSpPr/>
            <p:nvPr/>
          </p:nvGrpSpPr>
          <p:grpSpPr>
            <a:xfrm>
              <a:off x="6683133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63B2700A-BFBE-4532-AB5E-E56779565E29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50" name="矩形: 圓角 49">
                  <a:extLst>
                    <a:ext uri="{FF2B5EF4-FFF2-40B4-BE49-F238E27FC236}">
                      <a16:creationId xmlns:a16="http://schemas.microsoft.com/office/drawing/2014/main" id="{2EAB0160-8E98-4C45-9012-EE63ED8BE9ED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C9F386F8-05BC-4E45-AA94-4B0313EB7A52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上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73597C88-53E5-477F-BBD0-FDCD88F041C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1C37404B-F198-4087-8975-E09516D4D1C2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DCE340BE-E01A-480F-A21A-D20B172EFAF7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B493176-5BC2-41C8-8076-FB553C72DF1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763E40F7-5089-45AF-B5BE-297E92ABEE5F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0C99338-A86F-4D2D-8ECB-46A7A0F86CFB}"/>
                </a:ext>
              </a:extLst>
            </p:cNvPr>
            <p:cNvSpPr/>
            <p:nvPr/>
          </p:nvSpPr>
          <p:spPr>
            <a:xfrm>
              <a:off x="7249968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1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2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4       5</a:t>
              </a:r>
              <a:endParaRPr lang="en-US" sz="1400" dirty="0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32B3D379-64F4-447F-97FC-2D2947396CDD}"/>
                </a:ext>
              </a:extLst>
            </p:cNvPr>
            <p:cNvGrpSpPr/>
            <p:nvPr/>
          </p:nvGrpSpPr>
          <p:grpSpPr>
            <a:xfrm>
              <a:off x="9512071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9F50D8F-D929-439B-9462-3259B9DCF7E6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2F161C63-4048-41D7-86B8-BB27FC51E829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54BB2C8E-9469-4BA4-A814-51162DE74C53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下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72E61B8E-54EE-46A0-A1C8-98DBD4B6C54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22C5F509-84A4-4D72-A12C-D42EBB1F92BB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490EFA6D-6AF2-48CB-8BC8-AC632341036D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D1CED616-1416-4794-B06E-A449D95669A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矩形: 圓角 40">
                <a:extLst>
                  <a:ext uri="{FF2B5EF4-FFF2-40B4-BE49-F238E27FC236}">
                    <a16:creationId xmlns:a16="http://schemas.microsoft.com/office/drawing/2014/main" id="{B3054D5B-9BCF-441B-9F9B-2EC89C71B4DA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C92B340-D55E-4B28-9541-F1299CF219C1}"/>
                </a:ext>
              </a:extLst>
            </p:cNvPr>
            <p:cNvSpPr/>
            <p:nvPr/>
          </p:nvSpPr>
          <p:spPr>
            <a:xfrm>
              <a:off x="10078906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5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4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2       1</a:t>
              </a:r>
              <a:endParaRPr lang="en-US" sz="1400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B64E5C-86A7-40D4-88B7-0ACD1750734E}"/>
              </a:ext>
            </a:extLst>
          </p:cNvPr>
          <p:cNvSpPr txBox="1"/>
          <p:nvPr/>
        </p:nvSpPr>
        <p:spPr>
          <a:xfrm>
            <a:off x="7862873" y="2266163"/>
            <a:ext cx="47163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5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AA2DA63B-23D0-472A-B5D6-DC6C6F3266EF}"/>
              </a:ext>
            </a:extLst>
          </p:cNvPr>
          <p:cNvGrpSpPr/>
          <p:nvPr/>
        </p:nvGrpSpPr>
        <p:grpSpPr>
          <a:xfrm>
            <a:off x="8618830" y="6373911"/>
            <a:ext cx="2072981" cy="307777"/>
            <a:chOff x="8618578" y="6054539"/>
            <a:chExt cx="2572020" cy="338554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7BA51A8-4029-43D5-B5A6-63B0C542F97A}"/>
                </a:ext>
              </a:extLst>
            </p:cNvPr>
            <p:cNvSpPr txBox="1"/>
            <p:nvPr/>
          </p:nvSpPr>
          <p:spPr>
            <a:xfrm>
              <a:off x="8832708" y="6054539"/>
              <a:ext cx="2357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ACTIVE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 IDLE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NA</a:t>
              </a:r>
              <a:endParaRPr lang="en-US" sz="1400" dirty="0"/>
            </a:p>
          </p:txBody>
        </p:sp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DC20633D-1699-43E4-841C-FC72EA3E5902}"/>
                </a:ext>
              </a:extLst>
            </p:cNvPr>
            <p:cNvSpPr/>
            <p:nvPr/>
          </p:nvSpPr>
          <p:spPr>
            <a:xfrm>
              <a:off x="10702986" y="6114523"/>
              <a:ext cx="214130" cy="226213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A1657917-9FA1-4764-A0B3-1DAC808EAB99}"/>
                </a:ext>
              </a:extLst>
            </p:cNvPr>
            <p:cNvSpPr/>
            <p:nvPr/>
          </p:nvSpPr>
          <p:spPr>
            <a:xfrm>
              <a:off x="9789948" y="6114523"/>
              <a:ext cx="214130" cy="226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89E49CEA-D828-4BFF-8F5C-7FABEB152191}"/>
                </a:ext>
              </a:extLst>
            </p:cNvPr>
            <p:cNvSpPr/>
            <p:nvPr/>
          </p:nvSpPr>
          <p:spPr>
            <a:xfrm>
              <a:off x="8618578" y="6114523"/>
              <a:ext cx="214130" cy="226213"/>
            </a:xfrm>
            <a:prstGeom prst="roundRect">
              <a:avLst/>
            </a:prstGeom>
            <a:solidFill>
              <a:srgbClr val="FF7C80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F45FF403-8373-4A6E-BC5D-23194B3CCD5E}"/>
              </a:ext>
            </a:extLst>
          </p:cNvPr>
          <p:cNvSpPr/>
          <p:nvPr/>
        </p:nvSpPr>
        <p:spPr>
          <a:xfrm>
            <a:off x="6412076" y="4647529"/>
            <a:ext cx="1248353" cy="307778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！到最底層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E1E6AB9-8535-45B4-AA65-EF56AD2F4066}"/>
              </a:ext>
            </a:extLst>
          </p:cNvPr>
          <p:cNvSpPr/>
          <p:nvPr/>
        </p:nvSpPr>
        <p:spPr>
          <a:xfrm>
            <a:off x="9375756" y="2266163"/>
            <a:ext cx="1397019" cy="28553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basic-silhouette_62264">
            <a:extLst>
              <a:ext uri="{FF2B5EF4-FFF2-40B4-BE49-F238E27FC236}">
                <a16:creationId xmlns:a16="http://schemas.microsoft.com/office/drawing/2014/main" id="{3DDB09F3-B7F7-4636-B354-44A697892DFA}"/>
              </a:ext>
            </a:extLst>
          </p:cNvPr>
          <p:cNvSpPr>
            <a:spLocks noChangeAspect="1"/>
          </p:cNvSpPr>
          <p:nvPr/>
        </p:nvSpPr>
        <p:spPr bwMode="auto">
          <a:xfrm>
            <a:off x="9573933" y="3553370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3" name="basic-silhouette_62264">
            <a:extLst>
              <a:ext uri="{FF2B5EF4-FFF2-40B4-BE49-F238E27FC236}">
                <a16:creationId xmlns:a16="http://schemas.microsoft.com/office/drawing/2014/main" id="{55AC6048-CD59-46DC-9A7C-A060E468BC28}"/>
              </a:ext>
            </a:extLst>
          </p:cNvPr>
          <p:cNvSpPr>
            <a:spLocks noChangeAspect="1"/>
          </p:cNvSpPr>
          <p:nvPr/>
        </p:nvSpPr>
        <p:spPr bwMode="auto">
          <a:xfrm>
            <a:off x="8829654" y="4647529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0" name="手繪多邊形: 圖案 59">
            <a:extLst>
              <a:ext uri="{FF2B5EF4-FFF2-40B4-BE49-F238E27FC236}">
                <a16:creationId xmlns:a16="http://schemas.microsoft.com/office/drawing/2014/main" id="{07E50EDA-678F-49FD-9CFF-2D7EB20F8078}"/>
              </a:ext>
            </a:extLst>
          </p:cNvPr>
          <p:cNvSpPr/>
          <p:nvPr/>
        </p:nvSpPr>
        <p:spPr>
          <a:xfrm>
            <a:off x="8267760" y="2225039"/>
            <a:ext cx="2556531" cy="2980669"/>
          </a:xfrm>
          <a:custGeom>
            <a:avLst/>
            <a:gdLst>
              <a:gd name="connsiteX0" fmla="*/ 182159 w 2556531"/>
              <a:gd name="connsiteY0" fmla="*/ 2367281 h 2980669"/>
              <a:gd name="connsiteX1" fmla="*/ 182159 w 2556531"/>
              <a:gd name="connsiteY1" fmla="*/ 2793226 h 2980669"/>
              <a:gd name="connsiteX2" fmla="*/ 1090371 w 2556531"/>
              <a:gd name="connsiteY2" fmla="*/ 2793226 h 2980669"/>
              <a:gd name="connsiteX3" fmla="*/ 1090371 w 2556531"/>
              <a:gd name="connsiteY3" fmla="*/ 2367281 h 2980669"/>
              <a:gd name="connsiteX4" fmla="*/ 182159 w 2556531"/>
              <a:gd name="connsiteY4" fmla="*/ 1825574 h 2980669"/>
              <a:gd name="connsiteX5" fmla="*/ 182159 w 2556531"/>
              <a:gd name="connsiteY5" fmla="*/ 2251519 h 2980669"/>
              <a:gd name="connsiteX6" fmla="*/ 1090371 w 2556531"/>
              <a:gd name="connsiteY6" fmla="*/ 2251519 h 2980669"/>
              <a:gd name="connsiteX7" fmla="*/ 1090371 w 2556531"/>
              <a:gd name="connsiteY7" fmla="*/ 1825574 h 2980669"/>
              <a:gd name="connsiteX8" fmla="*/ 182159 w 2556531"/>
              <a:gd name="connsiteY8" fmla="*/ 1283865 h 2980669"/>
              <a:gd name="connsiteX9" fmla="*/ 182159 w 2556531"/>
              <a:gd name="connsiteY9" fmla="*/ 1709810 h 2980669"/>
              <a:gd name="connsiteX10" fmla="*/ 1090371 w 2556531"/>
              <a:gd name="connsiteY10" fmla="*/ 1709810 h 2980669"/>
              <a:gd name="connsiteX11" fmla="*/ 1090371 w 2556531"/>
              <a:gd name="connsiteY11" fmla="*/ 1283865 h 2980669"/>
              <a:gd name="connsiteX12" fmla="*/ 182159 w 2556531"/>
              <a:gd name="connsiteY12" fmla="*/ 742156 h 2980669"/>
              <a:gd name="connsiteX13" fmla="*/ 182159 w 2556531"/>
              <a:gd name="connsiteY13" fmla="*/ 1168101 h 2980669"/>
              <a:gd name="connsiteX14" fmla="*/ 1090371 w 2556531"/>
              <a:gd name="connsiteY14" fmla="*/ 1168101 h 2980669"/>
              <a:gd name="connsiteX15" fmla="*/ 1090371 w 2556531"/>
              <a:gd name="connsiteY15" fmla="*/ 742156 h 2980669"/>
              <a:gd name="connsiteX16" fmla="*/ 182159 w 2556531"/>
              <a:gd name="connsiteY16" fmla="*/ 200447 h 2980669"/>
              <a:gd name="connsiteX17" fmla="*/ 182159 w 2556531"/>
              <a:gd name="connsiteY17" fmla="*/ 626392 h 2980669"/>
              <a:gd name="connsiteX18" fmla="*/ 1090371 w 2556531"/>
              <a:gd name="connsiteY18" fmla="*/ 626392 h 2980669"/>
              <a:gd name="connsiteX19" fmla="*/ 1090371 w 2556531"/>
              <a:gd name="connsiteY19" fmla="*/ 200447 h 2980669"/>
              <a:gd name="connsiteX20" fmla="*/ 1181040 w 2556531"/>
              <a:gd name="connsiteY20" fmla="*/ 194311 h 2980669"/>
              <a:gd name="connsiteX21" fmla="*/ 1181040 w 2556531"/>
              <a:gd name="connsiteY21" fmla="*/ 2825861 h 2980669"/>
              <a:gd name="connsiteX22" fmla="*/ 2424051 w 2556531"/>
              <a:gd name="connsiteY22" fmla="*/ 2825861 h 2980669"/>
              <a:gd name="connsiteX23" fmla="*/ 2424051 w 2556531"/>
              <a:gd name="connsiteY23" fmla="*/ 194311 h 2980669"/>
              <a:gd name="connsiteX24" fmla="*/ 0 w 2556531"/>
              <a:gd name="connsiteY24" fmla="*/ 0 h 2980669"/>
              <a:gd name="connsiteX25" fmla="*/ 2556531 w 2556531"/>
              <a:gd name="connsiteY25" fmla="*/ 0 h 2980669"/>
              <a:gd name="connsiteX26" fmla="*/ 2556531 w 2556531"/>
              <a:gd name="connsiteY26" fmla="*/ 2980669 h 2980669"/>
              <a:gd name="connsiteX27" fmla="*/ 0 w 2556531"/>
              <a:gd name="connsiteY27" fmla="*/ 2980669 h 298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56531" h="2980669">
                <a:moveTo>
                  <a:pt x="182159" y="2367281"/>
                </a:moveTo>
                <a:lnTo>
                  <a:pt x="182159" y="2793226"/>
                </a:lnTo>
                <a:lnTo>
                  <a:pt x="1090371" y="2793226"/>
                </a:lnTo>
                <a:lnTo>
                  <a:pt x="1090371" y="2367281"/>
                </a:lnTo>
                <a:close/>
                <a:moveTo>
                  <a:pt x="182159" y="1825574"/>
                </a:moveTo>
                <a:lnTo>
                  <a:pt x="182159" y="2251519"/>
                </a:lnTo>
                <a:lnTo>
                  <a:pt x="1090371" y="2251519"/>
                </a:lnTo>
                <a:lnTo>
                  <a:pt x="1090371" y="1825574"/>
                </a:lnTo>
                <a:close/>
                <a:moveTo>
                  <a:pt x="182159" y="1283865"/>
                </a:moveTo>
                <a:lnTo>
                  <a:pt x="182159" y="1709810"/>
                </a:lnTo>
                <a:lnTo>
                  <a:pt x="1090371" y="1709810"/>
                </a:lnTo>
                <a:lnTo>
                  <a:pt x="1090371" y="1283865"/>
                </a:lnTo>
                <a:close/>
                <a:moveTo>
                  <a:pt x="182159" y="742156"/>
                </a:moveTo>
                <a:lnTo>
                  <a:pt x="182159" y="1168101"/>
                </a:lnTo>
                <a:lnTo>
                  <a:pt x="1090371" y="1168101"/>
                </a:lnTo>
                <a:lnTo>
                  <a:pt x="1090371" y="742156"/>
                </a:lnTo>
                <a:close/>
                <a:moveTo>
                  <a:pt x="182159" y="200447"/>
                </a:moveTo>
                <a:lnTo>
                  <a:pt x="182159" y="626392"/>
                </a:lnTo>
                <a:lnTo>
                  <a:pt x="1090371" y="626392"/>
                </a:lnTo>
                <a:lnTo>
                  <a:pt x="1090371" y="200447"/>
                </a:lnTo>
                <a:close/>
                <a:moveTo>
                  <a:pt x="1181040" y="194311"/>
                </a:moveTo>
                <a:lnTo>
                  <a:pt x="1181040" y="2825861"/>
                </a:lnTo>
                <a:lnTo>
                  <a:pt x="2424051" y="2825861"/>
                </a:lnTo>
                <a:lnTo>
                  <a:pt x="2424051" y="194311"/>
                </a:lnTo>
                <a:close/>
                <a:moveTo>
                  <a:pt x="0" y="0"/>
                </a:moveTo>
                <a:lnTo>
                  <a:pt x="2556531" y="0"/>
                </a:lnTo>
                <a:lnTo>
                  <a:pt x="2556531" y="2980669"/>
                </a:lnTo>
                <a:lnTo>
                  <a:pt x="0" y="29806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6869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54AFF572-5D69-498A-9A3E-7260BBACA0DC}"/>
              </a:ext>
            </a:extLst>
          </p:cNvPr>
          <p:cNvSpPr/>
          <p:nvPr/>
        </p:nvSpPr>
        <p:spPr>
          <a:xfrm>
            <a:off x="8449919" y="3492642"/>
            <a:ext cx="908212" cy="448067"/>
          </a:xfrm>
          <a:prstGeom prst="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14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測試情境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AF8F835-2F67-4D92-B4B4-96EC173B71A2}"/>
              </a:ext>
            </a:extLst>
          </p:cNvPr>
          <p:cNvSpPr/>
          <p:nvPr/>
        </p:nvSpPr>
        <p:spPr>
          <a:xfrm>
            <a:off x="2737156" y="560496"/>
            <a:ext cx="1428527" cy="528231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+mn-ea"/>
              </a:rPr>
              <a:t>Version1</a:t>
            </a:r>
            <a:endParaRPr lang="en-US" sz="2400" dirty="0">
              <a:cs typeface="+mn-ea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23A3C1-0DF5-4F75-9190-69918FD09CC2}"/>
              </a:ext>
            </a:extLst>
          </p:cNvPr>
          <p:cNvSpPr/>
          <p:nvPr/>
        </p:nvSpPr>
        <p:spPr>
          <a:xfrm>
            <a:off x="946231" y="2095776"/>
            <a:ext cx="1246615" cy="41800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測試情境</a:t>
            </a:r>
            <a:endParaRPr 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ED7DE5-234C-4118-8767-ABBD77056246}"/>
              </a:ext>
            </a:extLst>
          </p:cNvPr>
          <p:cNvSpPr/>
          <p:nvPr/>
        </p:nvSpPr>
        <p:spPr>
          <a:xfrm>
            <a:off x="1131235" y="2702531"/>
            <a:ext cx="4124960" cy="23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電梯在</a:t>
            </a:r>
            <a:r>
              <a:rPr lang="en-US" altLang="zh-TW" sz="2000" dirty="0"/>
              <a:t>1:00</a:t>
            </a:r>
            <a:r>
              <a:rPr lang="zh-TW" altLang="en-US" sz="2000" dirty="0"/>
              <a:t>停在</a:t>
            </a:r>
            <a:r>
              <a:rPr lang="en-US" altLang="zh-TW" sz="2000" dirty="0"/>
              <a:t>4</a:t>
            </a:r>
            <a:r>
              <a:rPr lang="zh-TW" altLang="en-US" sz="2000" dirty="0"/>
              <a:t>樓處於閒置（</a:t>
            </a:r>
            <a:r>
              <a:rPr lang="en-US" altLang="zh-TW" sz="2000" dirty="0"/>
              <a:t>Idle</a:t>
            </a:r>
            <a:r>
              <a:rPr lang="zh-TW" altLang="en-US" sz="2000" dirty="0"/>
              <a:t>）狀態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[1:05:00]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樓有</a:t>
            </a:r>
            <a:r>
              <a:rPr lang="en-US" altLang="zh-TW" sz="2000" dirty="0"/>
              <a:t>1</a:t>
            </a:r>
            <a:r>
              <a:rPr lang="zh-TW" altLang="en-US" sz="2000" dirty="0"/>
              <a:t>人要上樓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[1:05:22]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樓乘客</a:t>
            </a:r>
            <a:r>
              <a:rPr lang="en-US" altLang="zh-TW" sz="2000" dirty="0"/>
              <a:t>1</a:t>
            </a:r>
            <a:r>
              <a:rPr lang="zh-TW" altLang="en-US" sz="2000" dirty="0"/>
              <a:t>人到</a:t>
            </a:r>
            <a:r>
              <a:rPr lang="en-US" altLang="zh-TW" sz="2000" dirty="0"/>
              <a:t>3</a:t>
            </a:r>
            <a:r>
              <a:rPr lang="zh-TW" altLang="en-US" sz="2000" dirty="0"/>
              <a:t>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[1:05:24]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樓有人要往下</a:t>
            </a:r>
            <a:endParaRPr lang="en-US" altLang="zh-TW" sz="2000" dirty="0"/>
          </a:p>
        </p:txBody>
      </p:sp>
      <p:sp>
        <p:nvSpPr>
          <p:cNvPr id="30" name="ïṣḷîḓê">
            <a:extLst>
              <a:ext uri="{FF2B5EF4-FFF2-40B4-BE49-F238E27FC236}">
                <a16:creationId xmlns:a16="http://schemas.microsoft.com/office/drawing/2014/main" id="{42CFBE32-583E-4DE6-9894-09BA77259B98}"/>
              </a:ext>
            </a:extLst>
          </p:cNvPr>
          <p:cNvSpPr/>
          <p:nvPr/>
        </p:nvSpPr>
        <p:spPr bwMode="auto">
          <a:xfrm>
            <a:off x="8121790" y="1725979"/>
            <a:ext cx="2848470" cy="113645"/>
          </a:xfrm>
          <a:prstGeom prst="rect">
            <a:avLst/>
          </a:prstGeom>
          <a:solidFill>
            <a:srgbClr val="F57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9CB0E54-1841-4D8F-8928-9C3808C3C381}"/>
              </a:ext>
            </a:extLst>
          </p:cNvPr>
          <p:cNvSpPr txBox="1"/>
          <p:nvPr/>
        </p:nvSpPr>
        <p:spPr>
          <a:xfrm>
            <a:off x="8992026" y="1858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資管大樓</a:t>
            </a:r>
            <a:endParaRPr lang="en-US" dirty="0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57AB89FA-EF74-431F-B76C-E74E8CC6CF98}"/>
              </a:ext>
            </a:extLst>
          </p:cNvPr>
          <p:cNvSpPr/>
          <p:nvPr/>
        </p:nvSpPr>
        <p:spPr>
          <a:xfrm rot="16200000">
            <a:off x="554397" y="4592464"/>
            <a:ext cx="365760" cy="417908"/>
          </a:xfrm>
          <a:prstGeom prst="downArrow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8DD2681-C896-4A93-B439-8C868540A97A}"/>
              </a:ext>
            </a:extLst>
          </p:cNvPr>
          <p:cNvGrpSpPr/>
          <p:nvPr/>
        </p:nvGrpSpPr>
        <p:grpSpPr>
          <a:xfrm>
            <a:off x="6683133" y="5509553"/>
            <a:ext cx="5317593" cy="713447"/>
            <a:chOff x="6683133" y="5509553"/>
            <a:chExt cx="5317593" cy="71344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B3DA0C65-3884-42BE-8058-72CFA897A12A}"/>
                </a:ext>
              </a:extLst>
            </p:cNvPr>
            <p:cNvGrpSpPr/>
            <p:nvPr/>
          </p:nvGrpSpPr>
          <p:grpSpPr>
            <a:xfrm>
              <a:off x="6683133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63B2700A-BFBE-4532-AB5E-E56779565E29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50" name="矩形: 圓角 49">
                  <a:extLst>
                    <a:ext uri="{FF2B5EF4-FFF2-40B4-BE49-F238E27FC236}">
                      <a16:creationId xmlns:a16="http://schemas.microsoft.com/office/drawing/2014/main" id="{2EAB0160-8E98-4C45-9012-EE63ED8BE9ED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C9F386F8-05BC-4E45-AA94-4B0313EB7A52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上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73597C88-53E5-477F-BBD0-FDCD88F041C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1C37404B-F198-4087-8975-E09516D4D1C2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DCE340BE-E01A-480F-A21A-D20B172EFAF7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B493176-5BC2-41C8-8076-FB553C72DF1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763E40F7-5089-45AF-B5BE-297E92ABEE5F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0C99338-A86F-4D2D-8ECB-46A7A0F86CFB}"/>
                </a:ext>
              </a:extLst>
            </p:cNvPr>
            <p:cNvSpPr/>
            <p:nvPr/>
          </p:nvSpPr>
          <p:spPr>
            <a:xfrm>
              <a:off x="7249968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1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2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4       5</a:t>
              </a:r>
              <a:endParaRPr lang="en-US" sz="1400" dirty="0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32B3D379-64F4-447F-97FC-2D2947396CDD}"/>
                </a:ext>
              </a:extLst>
            </p:cNvPr>
            <p:cNvGrpSpPr/>
            <p:nvPr/>
          </p:nvGrpSpPr>
          <p:grpSpPr>
            <a:xfrm>
              <a:off x="9512071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9F50D8F-D929-439B-9462-3259B9DCF7E6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2F161C63-4048-41D7-86B8-BB27FC51E829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54BB2C8E-9469-4BA4-A814-51162DE74C53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下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72E61B8E-54EE-46A0-A1C8-98DBD4B6C54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22C5F509-84A4-4D72-A12C-D42EBB1F92BB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490EFA6D-6AF2-48CB-8BC8-AC632341036D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D1CED616-1416-4794-B06E-A449D95669A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矩形: 圓角 40">
                <a:extLst>
                  <a:ext uri="{FF2B5EF4-FFF2-40B4-BE49-F238E27FC236}">
                    <a16:creationId xmlns:a16="http://schemas.microsoft.com/office/drawing/2014/main" id="{B3054D5B-9BCF-441B-9F9B-2EC89C71B4DA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C92B340-D55E-4B28-9541-F1299CF219C1}"/>
                </a:ext>
              </a:extLst>
            </p:cNvPr>
            <p:cNvSpPr/>
            <p:nvPr/>
          </p:nvSpPr>
          <p:spPr>
            <a:xfrm>
              <a:off x="10078906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5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4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2       1</a:t>
              </a:r>
              <a:endParaRPr lang="en-US" sz="1400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B64E5C-86A7-40D4-88B7-0ACD1750734E}"/>
              </a:ext>
            </a:extLst>
          </p:cNvPr>
          <p:cNvSpPr txBox="1"/>
          <p:nvPr/>
        </p:nvSpPr>
        <p:spPr>
          <a:xfrm>
            <a:off x="7862873" y="2266163"/>
            <a:ext cx="47163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5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FBC8D6-EC23-4AC4-9206-6913B52BB5C4}"/>
              </a:ext>
            </a:extLst>
          </p:cNvPr>
          <p:cNvGrpSpPr/>
          <p:nvPr/>
        </p:nvGrpSpPr>
        <p:grpSpPr>
          <a:xfrm>
            <a:off x="8618830" y="6373911"/>
            <a:ext cx="2072981" cy="307777"/>
            <a:chOff x="8618578" y="6054539"/>
            <a:chExt cx="2572020" cy="338554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243B0ECA-DA4D-4F3E-B8E9-9B88E6DB8B6F}"/>
                </a:ext>
              </a:extLst>
            </p:cNvPr>
            <p:cNvSpPr txBox="1"/>
            <p:nvPr/>
          </p:nvSpPr>
          <p:spPr>
            <a:xfrm>
              <a:off x="8832708" y="6054539"/>
              <a:ext cx="2357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ACTIVE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 IDLE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NA</a:t>
              </a:r>
              <a:endParaRPr lang="en-US" sz="1400" dirty="0"/>
            </a:p>
          </p:txBody>
        </p:sp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F3BE8D32-1FE9-4D70-BC80-D9E60DF64E1D}"/>
                </a:ext>
              </a:extLst>
            </p:cNvPr>
            <p:cNvSpPr/>
            <p:nvPr/>
          </p:nvSpPr>
          <p:spPr>
            <a:xfrm>
              <a:off x="10702986" y="6114523"/>
              <a:ext cx="214130" cy="226213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5E205AB9-0FA4-4936-8113-A0EC00767594}"/>
                </a:ext>
              </a:extLst>
            </p:cNvPr>
            <p:cNvSpPr/>
            <p:nvPr/>
          </p:nvSpPr>
          <p:spPr>
            <a:xfrm>
              <a:off x="9789948" y="6114523"/>
              <a:ext cx="214130" cy="226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8E6D3551-2C5D-4C62-896E-F2BA8E356CF2}"/>
                </a:ext>
              </a:extLst>
            </p:cNvPr>
            <p:cNvSpPr/>
            <p:nvPr/>
          </p:nvSpPr>
          <p:spPr>
            <a:xfrm>
              <a:off x="8618578" y="6114523"/>
              <a:ext cx="214130" cy="226213"/>
            </a:xfrm>
            <a:prstGeom prst="roundRect">
              <a:avLst/>
            </a:prstGeom>
            <a:solidFill>
              <a:srgbClr val="FF7C80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9011B468-5702-4031-B49A-A5767702C68A}"/>
              </a:ext>
            </a:extLst>
          </p:cNvPr>
          <p:cNvSpPr/>
          <p:nvPr/>
        </p:nvSpPr>
        <p:spPr>
          <a:xfrm>
            <a:off x="9375756" y="2266163"/>
            <a:ext cx="1397019" cy="28553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basic-silhouette_62266">
            <a:extLst>
              <a:ext uri="{FF2B5EF4-FFF2-40B4-BE49-F238E27FC236}">
                <a16:creationId xmlns:a16="http://schemas.microsoft.com/office/drawing/2014/main" id="{E3F55B5C-E2DE-4C62-BB12-9BE3E753D4F5}"/>
              </a:ext>
            </a:extLst>
          </p:cNvPr>
          <p:cNvSpPr>
            <a:spLocks noChangeAspect="1"/>
          </p:cNvSpPr>
          <p:nvPr/>
        </p:nvSpPr>
        <p:spPr bwMode="auto">
          <a:xfrm>
            <a:off x="9573933" y="3553370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3" name="basic-silhouette_62264">
            <a:extLst>
              <a:ext uri="{FF2B5EF4-FFF2-40B4-BE49-F238E27FC236}">
                <a16:creationId xmlns:a16="http://schemas.microsoft.com/office/drawing/2014/main" id="{645A8D1C-AC1A-4F4E-B477-72A8E3A6B72D}"/>
              </a:ext>
            </a:extLst>
          </p:cNvPr>
          <p:cNvSpPr>
            <a:spLocks noChangeAspect="1"/>
          </p:cNvSpPr>
          <p:nvPr/>
        </p:nvSpPr>
        <p:spPr bwMode="auto">
          <a:xfrm>
            <a:off x="8829654" y="3553595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FC6C9081-9954-4958-A635-C16B6543FDB1}"/>
              </a:ext>
            </a:extLst>
          </p:cNvPr>
          <p:cNvSpPr/>
          <p:nvPr/>
        </p:nvSpPr>
        <p:spPr>
          <a:xfrm>
            <a:off x="8267760" y="2225039"/>
            <a:ext cx="2556531" cy="2980669"/>
          </a:xfrm>
          <a:custGeom>
            <a:avLst/>
            <a:gdLst>
              <a:gd name="connsiteX0" fmla="*/ 182159 w 2556531"/>
              <a:gd name="connsiteY0" fmla="*/ 2367281 h 2980669"/>
              <a:gd name="connsiteX1" fmla="*/ 182159 w 2556531"/>
              <a:gd name="connsiteY1" fmla="*/ 2793226 h 2980669"/>
              <a:gd name="connsiteX2" fmla="*/ 1090371 w 2556531"/>
              <a:gd name="connsiteY2" fmla="*/ 2793226 h 2980669"/>
              <a:gd name="connsiteX3" fmla="*/ 1090371 w 2556531"/>
              <a:gd name="connsiteY3" fmla="*/ 2367281 h 2980669"/>
              <a:gd name="connsiteX4" fmla="*/ 182159 w 2556531"/>
              <a:gd name="connsiteY4" fmla="*/ 1825574 h 2980669"/>
              <a:gd name="connsiteX5" fmla="*/ 182159 w 2556531"/>
              <a:gd name="connsiteY5" fmla="*/ 2251519 h 2980669"/>
              <a:gd name="connsiteX6" fmla="*/ 1090371 w 2556531"/>
              <a:gd name="connsiteY6" fmla="*/ 2251519 h 2980669"/>
              <a:gd name="connsiteX7" fmla="*/ 1090371 w 2556531"/>
              <a:gd name="connsiteY7" fmla="*/ 1825574 h 2980669"/>
              <a:gd name="connsiteX8" fmla="*/ 182159 w 2556531"/>
              <a:gd name="connsiteY8" fmla="*/ 1283865 h 2980669"/>
              <a:gd name="connsiteX9" fmla="*/ 182159 w 2556531"/>
              <a:gd name="connsiteY9" fmla="*/ 1709810 h 2980669"/>
              <a:gd name="connsiteX10" fmla="*/ 1090371 w 2556531"/>
              <a:gd name="connsiteY10" fmla="*/ 1709810 h 2980669"/>
              <a:gd name="connsiteX11" fmla="*/ 1090371 w 2556531"/>
              <a:gd name="connsiteY11" fmla="*/ 1283865 h 2980669"/>
              <a:gd name="connsiteX12" fmla="*/ 182159 w 2556531"/>
              <a:gd name="connsiteY12" fmla="*/ 742156 h 2980669"/>
              <a:gd name="connsiteX13" fmla="*/ 182159 w 2556531"/>
              <a:gd name="connsiteY13" fmla="*/ 1168101 h 2980669"/>
              <a:gd name="connsiteX14" fmla="*/ 1090371 w 2556531"/>
              <a:gd name="connsiteY14" fmla="*/ 1168101 h 2980669"/>
              <a:gd name="connsiteX15" fmla="*/ 1090371 w 2556531"/>
              <a:gd name="connsiteY15" fmla="*/ 742156 h 2980669"/>
              <a:gd name="connsiteX16" fmla="*/ 182159 w 2556531"/>
              <a:gd name="connsiteY16" fmla="*/ 200447 h 2980669"/>
              <a:gd name="connsiteX17" fmla="*/ 182159 w 2556531"/>
              <a:gd name="connsiteY17" fmla="*/ 626392 h 2980669"/>
              <a:gd name="connsiteX18" fmla="*/ 1090371 w 2556531"/>
              <a:gd name="connsiteY18" fmla="*/ 626392 h 2980669"/>
              <a:gd name="connsiteX19" fmla="*/ 1090371 w 2556531"/>
              <a:gd name="connsiteY19" fmla="*/ 200447 h 2980669"/>
              <a:gd name="connsiteX20" fmla="*/ 1181040 w 2556531"/>
              <a:gd name="connsiteY20" fmla="*/ 194311 h 2980669"/>
              <a:gd name="connsiteX21" fmla="*/ 1181040 w 2556531"/>
              <a:gd name="connsiteY21" fmla="*/ 2825861 h 2980669"/>
              <a:gd name="connsiteX22" fmla="*/ 2424051 w 2556531"/>
              <a:gd name="connsiteY22" fmla="*/ 2825861 h 2980669"/>
              <a:gd name="connsiteX23" fmla="*/ 2424051 w 2556531"/>
              <a:gd name="connsiteY23" fmla="*/ 194311 h 2980669"/>
              <a:gd name="connsiteX24" fmla="*/ 0 w 2556531"/>
              <a:gd name="connsiteY24" fmla="*/ 0 h 2980669"/>
              <a:gd name="connsiteX25" fmla="*/ 2556531 w 2556531"/>
              <a:gd name="connsiteY25" fmla="*/ 0 h 2980669"/>
              <a:gd name="connsiteX26" fmla="*/ 2556531 w 2556531"/>
              <a:gd name="connsiteY26" fmla="*/ 2980669 h 2980669"/>
              <a:gd name="connsiteX27" fmla="*/ 0 w 2556531"/>
              <a:gd name="connsiteY27" fmla="*/ 2980669 h 298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56531" h="2980669">
                <a:moveTo>
                  <a:pt x="182159" y="2367281"/>
                </a:moveTo>
                <a:lnTo>
                  <a:pt x="182159" y="2793226"/>
                </a:lnTo>
                <a:lnTo>
                  <a:pt x="1090371" y="2793226"/>
                </a:lnTo>
                <a:lnTo>
                  <a:pt x="1090371" y="2367281"/>
                </a:lnTo>
                <a:close/>
                <a:moveTo>
                  <a:pt x="182159" y="1825574"/>
                </a:moveTo>
                <a:lnTo>
                  <a:pt x="182159" y="2251519"/>
                </a:lnTo>
                <a:lnTo>
                  <a:pt x="1090371" y="2251519"/>
                </a:lnTo>
                <a:lnTo>
                  <a:pt x="1090371" y="1825574"/>
                </a:lnTo>
                <a:close/>
                <a:moveTo>
                  <a:pt x="182159" y="1283865"/>
                </a:moveTo>
                <a:lnTo>
                  <a:pt x="182159" y="1709810"/>
                </a:lnTo>
                <a:lnTo>
                  <a:pt x="1090371" y="1709810"/>
                </a:lnTo>
                <a:lnTo>
                  <a:pt x="1090371" y="1283865"/>
                </a:lnTo>
                <a:close/>
                <a:moveTo>
                  <a:pt x="182159" y="742156"/>
                </a:moveTo>
                <a:lnTo>
                  <a:pt x="182159" y="1168101"/>
                </a:lnTo>
                <a:lnTo>
                  <a:pt x="1090371" y="1168101"/>
                </a:lnTo>
                <a:lnTo>
                  <a:pt x="1090371" y="742156"/>
                </a:lnTo>
                <a:close/>
                <a:moveTo>
                  <a:pt x="182159" y="200447"/>
                </a:moveTo>
                <a:lnTo>
                  <a:pt x="182159" y="626392"/>
                </a:lnTo>
                <a:lnTo>
                  <a:pt x="1090371" y="626392"/>
                </a:lnTo>
                <a:lnTo>
                  <a:pt x="1090371" y="200447"/>
                </a:lnTo>
                <a:close/>
                <a:moveTo>
                  <a:pt x="1181040" y="194311"/>
                </a:moveTo>
                <a:lnTo>
                  <a:pt x="1181040" y="2825861"/>
                </a:lnTo>
                <a:lnTo>
                  <a:pt x="2424051" y="2825861"/>
                </a:lnTo>
                <a:lnTo>
                  <a:pt x="2424051" y="194311"/>
                </a:lnTo>
                <a:close/>
                <a:moveTo>
                  <a:pt x="0" y="0"/>
                </a:moveTo>
                <a:lnTo>
                  <a:pt x="2556531" y="0"/>
                </a:lnTo>
                <a:lnTo>
                  <a:pt x="2556531" y="2980669"/>
                </a:lnTo>
                <a:lnTo>
                  <a:pt x="0" y="29806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5" name="basic-silhouette_62266">
            <a:extLst>
              <a:ext uri="{FF2B5EF4-FFF2-40B4-BE49-F238E27FC236}">
                <a16:creationId xmlns:a16="http://schemas.microsoft.com/office/drawing/2014/main" id="{CDD1DBA7-2ED8-4610-9CAC-740AD701B6FA}"/>
              </a:ext>
            </a:extLst>
          </p:cNvPr>
          <p:cNvSpPr>
            <a:spLocks noChangeAspect="1"/>
          </p:cNvSpPr>
          <p:nvPr/>
        </p:nvSpPr>
        <p:spPr bwMode="auto">
          <a:xfrm>
            <a:off x="8823238" y="3553370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" name="basic-silhouette_62266">
            <a:extLst>
              <a:ext uri="{FF2B5EF4-FFF2-40B4-BE49-F238E27FC236}">
                <a16:creationId xmlns:a16="http://schemas.microsoft.com/office/drawing/2014/main" id="{57F5942E-A7B7-410E-8A35-658ABB23CA2B}"/>
              </a:ext>
            </a:extLst>
          </p:cNvPr>
          <p:cNvSpPr>
            <a:spLocks noChangeAspect="1"/>
          </p:cNvSpPr>
          <p:nvPr/>
        </p:nvSpPr>
        <p:spPr bwMode="auto">
          <a:xfrm>
            <a:off x="10399382" y="3553370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573 0 E" pathEditMode="relative" ptsTypes="">
                                      <p:cBhvr>
                                        <p:cTn id="1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573 0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8751 -0.000033 E" pathEditMode="relative" ptsTypes="">
                                      <p:cBhvr>
                                        <p:cTn id="2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751 0.000033 L 0 0 E" pathEditMode="relative" ptsTypes="">
                                      <p:cBhvr>
                                        <p:cTn id="2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4" grpId="2" animBg="1"/>
      <p:bldP spid="63" grpId="0" animBg="1"/>
      <p:bldP spid="63" grpId="1" animBg="1"/>
      <p:bldP spid="63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54AFF572-5D69-498A-9A3E-7260BBACA0DC}"/>
              </a:ext>
            </a:extLst>
          </p:cNvPr>
          <p:cNvSpPr/>
          <p:nvPr/>
        </p:nvSpPr>
        <p:spPr>
          <a:xfrm>
            <a:off x="8449919" y="2955837"/>
            <a:ext cx="908212" cy="448067"/>
          </a:xfrm>
          <a:prstGeom prst="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15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測試情境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AF8F835-2F67-4D92-B4B4-96EC173B71A2}"/>
              </a:ext>
            </a:extLst>
          </p:cNvPr>
          <p:cNvSpPr/>
          <p:nvPr/>
        </p:nvSpPr>
        <p:spPr>
          <a:xfrm>
            <a:off x="2737156" y="560496"/>
            <a:ext cx="1428527" cy="528231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+mn-ea"/>
              </a:rPr>
              <a:t>Version1</a:t>
            </a:r>
            <a:endParaRPr lang="en-US" sz="2400" dirty="0">
              <a:cs typeface="+mn-ea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23A3C1-0DF5-4F75-9190-69918FD09CC2}"/>
              </a:ext>
            </a:extLst>
          </p:cNvPr>
          <p:cNvSpPr/>
          <p:nvPr/>
        </p:nvSpPr>
        <p:spPr>
          <a:xfrm>
            <a:off x="946231" y="2095776"/>
            <a:ext cx="1246615" cy="41800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測試情境</a:t>
            </a:r>
            <a:endParaRPr 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ED7DE5-234C-4118-8767-ABBD77056246}"/>
              </a:ext>
            </a:extLst>
          </p:cNvPr>
          <p:cNvSpPr/>
          <p:nvPr/>
        </p:nvSpPr>
        <p:spPr>
          <a:xfrm>
            <a:off x="1131235" y="2702531"/>
            <a:ext cx="4124960" cy="23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電梯在</a:t>
            </a:r>
            <a:r>
              <a:rPr lang="en-US" altLang="zh-TW" sz="2000" dirty="0"/>
              <a:t>1:00</a:t>
            </a:r>
            <a:r>
              <a:rPr lang="zh-TW" altLang="en-US" sz="2000" dirty="0"/>
              <a:t>停在</a:t>
            </a:r>
            <a:r>
              <a:rPr lang="en-US" altLang="zh-TW" sz="2000" dirty="0"/>
              <a:t>4</a:t>
            </a:r>
            <a:r>
              <a:rPr lang="zh-TW" altLang="en-US" sz="2000" dirty="0"/>
              <a:t>樓處於閒置（</a:t>
            </a:r>
            <a:r>
              <a:rPr lang="en-US" altLang="zh-TW" sz="2000" dirty="0"/>
              <a:t>Idle</a:t>
            </a:r>
            <a:r>
              <a:rPr lang="zh-TW" altLang="en-US" sz="2000" dirty="0"/>
              <a:t>）狀態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[1:05:00]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樓有</a:t>
            </a:r>
            <a:r>
              <a:rPr lang="en-US" altLang="zh-TW" sz="2000" dirty="0"/>
              <a:t>1</a:t>
            </a:r>
            <a:r>
              <a:rPr lang="zh-TW" altLang="en-US" sz="2000" dirty="0"/>
              <a:t>人要上樓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[1:05:22]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樓乘客</a:t>
            </a:r>
            <a:r>
              <a:rPr lang="en-US" altLang="zh-TW" sz="2000" dirty="0"/>
              <a:t>1</a:t>
            </a:r>
            <a:r>
              <a:rPr lang="zh-TW" altLang="en-US" sz="2000" dirty="0"/>
              <a:t>人到</a:t>
            </a:r>
            <a:r>
              <a:rPr lang="en-US" altLang="zh-TW" sz="2000" dirty="0"/>
              <a:t>3</a:t>
            </a:r>
            <a:r>
              <a:rPr lang="zh-TW" altLang="en-US" sz="2000" dirty="0"/>
              <a:t>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[1:05:24]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樓有人要往下</a:t>
            </a:r>
            <a:endParaRPr lang="en-US" altLang="zh-TW" sz="2000" dirty="0"/>
          </a:p>
        </p:txBody>
      </p:sp>
      <p:sp>
        <p:nvSpPr>
          <p:cNvPr id="30" name="ïṣḷîḓê">
            <a:extLst>
              <a:ext uri="{FF2B5EF4-FFF2-40B4-BE49-F238E27FC236}">
                <a16:creationId xmlns:a16="http://schemas.microsoft.com/office/drawing/2014/main" id="{42CFBE32-583E-4DE6-9894-09BA77259B98}"/>
              </a:ext>
            </a:extLst>
          </p:cNvPr>
          <p:cNvSpPr/>
          <p:nvPr/>
        </p:nvSpPr>
        <p:spPr bwMode="auto">
          <a:xfrm>
            <a:off x="8121790" y="1725979"/>
            <a:ext cx="2848470" cy="113645"/>
          </a:xfrm>
          <a:prstGeom prst="rect">
            <a:avLst/>
          </a:prstGeom>
          <a:solidFill>
            <a:srgbClr val="F57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9CB0E54-1841-4D8F-8928-9C3808C3C381}"/>
              </a:ext>
            </a:extLst>
          </p:cNvPr>
          <p:cNvSpPr txBox="1"/>
          <p:nvPr/>
        </p:nvSpPr>
        <p:spPr>
          <a:xfrm>
            <a:off x="8992026" y="1858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資管大樓</a:t>
            </a:r>
            <a:endParaRPr lang="en-US" dirty="0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57AB89FA-EF74-431F-B76C-E74E8CC6CF98}"/>
              </a:ext>
            </a:extLst>
          </p:cNvPr>
          <p:cNvSpPr/>
          <p:nvPr/>
        </p:nvSpPr>
        <p:spPr>
          <a:xfrm rot="16200000">
            <a:off x="554397" y="4592464"/>
            <a:ext cx="365760" cy="417908"/>
          </a:xfrm>
          <a:prstGeom prst="downArrow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8DD2681-C896-4A93-B439-8C868540A97A}"/>
              </a:ext>
            </a:extLst>
          </p:cNvPr>
          <p:cNvGrpSpPr/>
          <p:nvPr/>
        </p:nvGrpSpPr>
        <p:grpSpPr>
          <a:xfrm>
            <a:off x="6683133" y="5509553"/>
            <a:ext cx="5317593" cy="713447"/>
            <a:chOff x="6683133" y="5509553"/>
            <a:chExt cx="5317593" cy="71344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B3DA0C65-3884-42BE-8058-72CFA897A12A}"/>
                </a:ext>
              </a:extLst>
            </p:cNvPr>
            <p:cNvGrpSpPr/>
            <p:nvPr/>
          </p:nvGrpSpPr>
          <p:grpSpPr>
            <a:xfrm>
              <a:off x="6683133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63B2700A-BFBE-4532-AB5E-E56779565E29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50" name="矩形: 圓角 49">
                  <a:extLst>
                    <a:ext uri="{FF2B5EF4-FFF2-40B4-BE49-F238E27FC236}">
                      <a16:creationId xmlns:a16="http://schemas.microsoft.com/office/drawing/2014/main" id="{2EAB0160-8E98-4C45-9012-EE63ED8BE9ED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C9F386F8-05BC-4E45-AA94-4B0313EB7A52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上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73597C88-53E5-477F-BBD0-FDCD88F041C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1C37404B-F198-4087-8975-E09516D4D1C2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DCE340BE-E01A-480F-A21A-D20B172EFAF7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B493176-5BC2-41C8-8076-FB553C72DF1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763E40F7-5089-45AF-B5BE-297E92ABEE5F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0C99338-A86F-4D2D-8ECB-46A7A0F86CFB}"/>
                </a:ext>
              </a:extLst>
            </p:cNvPr>
            <p:cNvSpPr/>
            <p:nvPr/>
          </p:nvSpPr>
          <p:spPr>
            <a:xfrm>
              <a:off x="7249968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1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2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4       5</a:t>
              </a:r>
              <a:endParaRPr lang="en-US" sz="1400" dirty="0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32B3D379-64F4-447F-97FC-2D2947396CDD}"/>
                </a:ext>
              </a:extLst>
            </p:cNvPr>
            <p:cNvGrpSpPr/>
            <p:nvPr/>
          </p:nvGrpSpPr>
          <p:grpSpPr>
            <a:xfrm>
              <a:off x="9512071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9F50D8F-D929-439B-9462-3259B9DCF7E6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2F161C63-4048-41D7-86B8-BB27FC51E829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54BB2C8E-9469-4BA4-A814-51162DE74C53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下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72E61B8E-54EE-46A0-A1C8-98DBD4B6C54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22C5F509-84A4-4D72-A12C-D42EBB1F92BB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490EFA6D-6AF2-48CB-8BC8-AC632341036D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D1CED616-1416-4794-B06E-A449D95669A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矩形: 圓角 40">
                <a:extLst>
                  <a:ext uri="{FF2B5EF4-FFF2-40B4-BE49-F238E27FC236}">
                    <a16:creationId xmlns:a16="http://schemas.microsoft.com/office/drawing/2014/main" id="{B3054D5B-9BCF-441B-9F9B-2EC89C71B4DA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C92B340-D55E-4B28-9541-F1299CF219C1}"/>
                </a:ext>
              </a:extLst>
            </p:cNvPr>
            <p:cNvSpPr/>
            <p:nvPr/>
          </p:nvSpPr>
          <p:spPr>
            <a:xfrm>
              <a:off x="10078906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5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4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2       1</a:t>
              </a:r>
              <a:endParaRPr lang="en-US" sz="1400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B64E5C-86A7-40D4-88B7-0ACD1750734E}"/>
              </a:ext>
            </a:extLst>
          </p:cNvPr>
          <p:cNvSpPr txBox="1"/>
          <p:nvPr/>
        </p:nvSpPr>
        <p:spPr>
          <a:xfrm>
            <a:off x="7862873" y="2266163"/>
            <a:ext cx="47163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5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52B20A28-CCDE-4D9E-8B64-2EF29246EFC0}"/>
              </a:ext>
            </a:extLst>
          </p:cNvPr>
          <p:cNvGrpSpPr/>
          <p:nvPr/>
        </p:nvGrpSpPr>
        <p:grpSpPr>
          <a:xfrm>
            <a:off x="8618830" y="6373911"/>
            <a:ext cx="2072981" cy="307777"/>
            <a:chOff x="8618578" y="6054539"/>
            <a:chExt cx="2572020" cy="338554"/>
          </a:xfrm>
        </p:grpSpPr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7CB2A3B-49BD-4C8D-A9BD-0603D2EE8949}"/>
                </a:ext>
              </a:extLst>
            </p:cNvPr>
            <p:cNvSpPr txBox="1"/>
            <p:nvPr/>
          </p:nvSpPr>
          <p:spPr>
            <a:xfrm>
              <a:off x="8832708" y="6054539"/>
              <a:ext cx="2357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ACTIVE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 IDLE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NA</a:t>
              </a:r>
              <a:endParaRPr lang="en-US" sz="1400" dirty="0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F4AF684E-19F4-491F-830A-FECF85414DCE}"/>
                </a:ext>
              </a:extLst>
            </p:cNvPr>
            <p:cNvSpPr/>
            <p:nvPr/>
          </p:nvSpPr>
          <p:spPr>
            <a:xfrm>
              <a:off x="10702986" y="6114523"/>
              <a:ext cx="214130" cy="226213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E5DF0BB2-E745-464E-8F38-565D979875A2}"/>
                </a:ext>
              </a:extLst>
            </p:cNvPr>
            <p:cNvSpPr/>
            <p:nvPr/>
          </p:nvSpPr>
          <p:spPr>
            <a:xfrm>
              <a:off x="9789948" y="6114523"/>
              <a:ext cx="214130" cy="226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D7C2B0DB-D07E-49E8-85A6-FFDC8C412D09}"/>
                </a:ext>
              </a:extLst>
            </p:cNvPr>
            <p:cNvSpPr/>
            <p:nvPr/>
          </p:nvSpPr>
          <p:spPr>
            <a:xfrm>
              <a:off x="8618578" y="6114523"/>
              <a:ext cx="214130" cy="226213"/>
            </a:xfrm>
            <a:prstGeom prst="roundRect">
              <a:avLst/>
            </a:prstGeom>
            <a:solidFill>
              <a:srgbClr val="FF7C80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433CAEE2-B46D-4A8D-8E98-327C784EA339}"/>
              </a:ext>
            </a:extLst>
          </p:cNvPr>
          <p:cNvSpPr/>
          <p:nvPr/>
        </p:nvSpPr>
        <p:spPr>
          <a:xfrm>
            <a:off x="6412076" y="3041903"/>
            <a:ext cx="1248353" cy="307778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！到最頂層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D6AC1DC-A0C1-49C9-B95D-EE24B70090CE}"/>
              </a:ext>
            </a:extLst>
          </p:cNvPr>
          <p:cNvSpPr/>
          <p:nvPr/>
        </p:nvSpPr>
        <p:spPr>
          <a:xfrm>
            <a:off x="9375756" y="2266163"/>
            <a:ext cx="1397019" cy="28553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basic-silhouette_62264">
            <a:extLst>
              <a:ext uri="{FF2B5EF4-FFF2-40B4-BE49-F238E27FC236}">
                <a16:creationId xmlns:a16="http://schemas.microsoft.com/office/drawing/2014/main" id="{5A1A5B74-4BAB-4EB7-8031-36670BBA4128}"/>
              </a:ext>
            </a:extLst>
          </p:cNvPr>
          <p:cNvSpPr>
            <a:spLocks noChangeAspect="1"/>
          </p:cNvSpPr>
          <p:nvPr/>
        </p:nvSpPr>
        <p:spPr bwMode="auto">
          <a:xfrm>
            <a:off x="8825076" y="3007827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EF642731-7C97-4305-A936-21855A40F9CD}"/>
              </a:ext>
            </a:extLst>
          </p:cNvPr>
          <p:cNvSpPr/>
          <p:nvPr/>
        </p:nvSpPr>
        <p:spPr>
          <a:xfrm>
            <a:off x="8267760" y="2225039"/>
            <a:ext cx="2556531" cy="2980669"/>
          </a:xfrm>
          <a:custGeom>
            <a:avLst/>
            <a:gdLst>
              <a:gd name="connsiteX0" fmla="*/ 182159 w 2556531"/>
              <a:gd name="connsiteY0" fmla="*/ 2367281 h 2980669"/>
              <a:gd name="connsiteX1" fmla="*/ 182159 w 2556531"/>
              <a:gd name="connsiteY1" fmla="*/ 2793226 h 2980669"/>
              <a:gd name="connsiteX2" fmla="*/ 1090371 w 2556531"/>
              <a:gd name="connsiteY2" fmla="*/ 2793226 h 2980669"/>
              <a:gd name="connsiteX3" fmla="*/ 1090371 w 2556531"/>
              <a:gd name="connsiteY3" fmla="*/ 2367281 h 2980669"/>
              <a:gd name="connsiteX4" fmla="*/ 182159 w 2556531"/>
              <a:gd name="connsiteY4" fmla="*/ 1825574 h 2980669"/>
              <a:gd name="connsiteX5" fmla="*/ 182159 w 2556531"/>
              <a:gd name="connsiteY5" fmla="*/ 2251519 h 2980669"/>
              <a:gd name="connsiteX6" fmla="*/ 1090371 w 2556531"/>
              <a:gd name="connsiteY6" fmla="*/ 2251519 h 2980669"/>
              <a:gd name="connsiteX7" fmla="*/ 1090371 w 2556531"/>
              <a:gd name="connsiteY7" fmla="*/ 1825574 h 2980669"/>
              <a:gd name="connsiteX8" fmla="*/ 182159 w 2556531"/>
              <a:gd name="connsiteY8" fmla="*/ 1283865 h 2980669"/>
              <a:gd name="connsiteX9" fmla="*/ 182159 w 2556531"/>
              <a:gd name="connsiteY9" fmla="*/ 1709810 h 2980669"/>
              <a:gd name="connsiteX10" fmla="*/ 1090371 w 2556531"/>
              <a:gd name="connsiteY10" fmla="*/ 1709810 h 2980669"/>
              <a:gd name="connsiteX11" fmla="*/ 1090371 w 2556531"/>
              <a:gd name="connsiteY11" fmla="*/ 1283865 h 2980669"/>
              <a:gd name="connsiteX12" fmla="*/ 182159 w 2556531"/>
              <a:gd name="connsiteY12" fmla="*/ 742156 h 2980669"/>
              <a:gd name="connsiteX13" fmla="*/ 182159 w 2556531"/>
              <a:gd name="connsiteY13" fmla="*/ 1168101 h 2980669"/>
              <a:gd name="connsiteX14" fmla="*/ 1090371 w 2556531"/>
              <a:gd name="connsiteY14" fmla="*/ 1168101 h 2980669"/>
              <a:gd name="connsiteX15" fmla="*/ 1090371 w 2556531"/>
              <a:gd name="connsiteY15" fmla="*/ 742156 h 2980669"/>
              <a:gd name="connsiteX16" fmla="*/ 182159 w 2556531"/>
              <a:gd name="connsiteY16" fmla="*/ 200447 h 2980669"/>
              <a:gd name="connsiteX17" fmla="*/ 182159 w 2556531"/>
              <a:gd name="connsiteY17" fmla="*/ 626392 h 2980669"/>
              <a:gd name="connsiteX18" fmla="*/ 1090371 w 2556531"/>
              <a:gd name="connsiteY18" fmla="*/ 626392 h 2980669"/>
              <a:gd name="connsiteX19" fmla="*/ 1090371 w 2556531"/>
              <a:gd name="connsiteY19" fmla="*/ 200447 h 2980669"/>
              <a:gd name="connsiteX20" fmla="*/ 1181040 w 2556531"/>
              <a:gd name="connsiteY20" fmla="*/ 194311 h 2980669"/>
              <a:gd name="connsiteX21" fmla="*/ 1181040 w 2556531"/>
              <a:gd name="connsiteY21" fmla="*/ 2825861 h 2980669"/>
              <a:gd name="connsiteX22" fmla="*/ 2424051 w 2556531"/>
              <a:gd name="connsiteY22" fmla="*/ 2825861 h 2980669"/>
              <a:gd name="connsiteX23" fmla="*/ 2424051 w 2556531"/>
              <a:gd name="connsiteY23" fmla="*/ 194311 h 2980669"/>
              <a:gd name="connsiteX24" fmla="*/ 0 w 2556531"/>
              <a:gd name="connsiteY24" fmla="*/ 0 h 2980669"/>
              <a:gd name="connsiteX25" fmla="*/ 2556531 w 2556531"/>
              <a:gd name="connsiteY25" fmla="*/ 0 h 2980669"/>
              <a:gd name="connsiteX26" fmla="*/ 2556531 w 2556531"/>
              <a:gd name="connsiteY26" fmla="*/ 2980669 h 2980669"/>
              <a:gd name="connsiteX27" fmla="*/ 0 w 2556531"/>
              <a:gd name="connsiteY27" fmla="*/ 2980669 h 298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56531" h="2980669">
                <a:moveTo>
                  <a:pt x="182159" y="2367281"/>
                </a:moveTo>
                <a:lnTo>
                  <a:pt x="182159" y="2793226"/>
                </a:lnTo>
                <a:lnTo>
                  <a:pt x="1090371" y="2793226"/>
                </a:lnTo>
                <a:lnTo>
                  <a:pt x="1090371" y="2367281"/>
                </a:lnTo>
                <a:close/>
                <a:moveTo>
                  <a:pt x="182159" y="1825574"/>
                </a:moveTo>
                <a:lnTo>
                  <a:pt x="182159" y="2251519"/>
                </a:lnTo>
                <a:lnTo>
                  <a:pt x="1090371" y="2251519"/>
                </a:lnTo>
                <a:lnTo>
                  <a:pt x="1090371" y="1825574"/>
                </a:lnTo>
                <a:close/>
                <a:moveTo>
                  <a:pt x="182159" y="1283865"/>
                </a:moveTo>
                <a:lnTo>
                  <a:pt x="182159" y="1709810"/>
                </a:lnTo>
                <a:lnTo>
                  <a:pt x="1090371" y="1709810"/>
                </a:lnTo>
                <a:lnTo>
                  <a:pt x="1090371" y="1283865"/>
                </a:lnTo>
                <a:close/>
                <a:moveTo>
                  <a:pt x="182159" y="742156"/>
                </a:moveTo>
                <a:lnTo>
                  <a:pt x="182159" y="1168101"/>
                </a:lnTo>
                <a:lnTo>
                  <a:pt x="1090371" y="1168101"/>
                </a:lnTo>
                <a:lnTo>
                  <a:pt x="1090371" y="742156"/>
                </a:lnTo>
                <a:close/>
                <a:moveTo>
                  <a:pt x="182159" y="200447"/>
                </a:moveTo>
                <a:lnTo>
                  <a:pt x="182159" y="626392"/>
                </a:lnTo>
                <a:lnTo>
                  <a:pt x="1090371" y="626392"/>
                </a:lnTo>
                <a:lnTo>
                  <a:pt x="1090371" y="200447"/>
                </a:lnTo>
                <a:close/>
                <a:moveTo>
                  <a:pt x="1181040" y="194311"/>
                </a:moveTo>
                <a:lnTo>
                  <a:pt x="1181040" y="2825861"/>
                </a:lnTo>
                <a:lnTo>
                  <a:pt x="2424051" y="2825861"/>
                </a:lnTo>
                <a:lnTo>
                  <a:pt x="2424051" y="194311"/>
                </a:lnTo>
                <a:close/>
                <a:moveTo>
                  <a:pt x="0" y="0"/>
                </a:moveTo>
                <a:lnTo>
                  <a:pt x="2556531" y="0"/>
                </a:lnTo>
                <a:lnTo>
                  <a:pt x="2556531" y="2980669"/>
                </a:lnTo>
                <a:lnTo>
                  <a:pt x="0" y="29806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2876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54AFF572-5D69-498A-9A3E-7260BBACA0DC}"/>
              </a:ext>
            </a:extLst>
          </p:cNvPr>
          <p:cNvSpPr/>
          <p:nvPr/>
        </p:nvSpPr>
        <p:spPr>
          <a:xfrm>
            <a:off x="8449919" y="3484157"/>
            <a:ext cx="908212" cy="448067"/>
          </a:xfrm>
          <a:prstGeom prst="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16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測試情境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AF8F835-2F67-4D92-B4B4-96EC173B71A2}"/>
              </a:ext>
            </a:extLst>
          </p:cNvPr>
          <p:cNvSpPr/>
          <p:nvPr/>
        </p:nvSpPr>
        <p:spPr>
          <a:xfrm>
            <a:off x="2737156" y="560496"/>
            <a:ext cx="1428527" cy="528231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+mn-ea"/>
              </a:rPr>
              <a:t>Version1</a:t>
            </a:r>
            <a:endParaRPr lang="en-US" sz="2400" dirty="0">
              <a:cs typeface="+mn-ea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23A3C1-0DF5-4F75-9190-69918FD09CC2}"/>
              </a:ext>
            </a:extLst>
          </p:cNvPr>
          <p:cNvSpPr/>
          <p:nvPr/>
        </p:nvSpPr>
        <p:spPr>
          <a:xfrm>
            <a:off x="946231" y="2095776"/>
            <a:ext cx="1246615" cy="41800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測試情境</a:t>
            </a:r>
            <a:endParaRPr 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ED7DE5-234C-4118-8767-ABBD77056246}"/>
              </a:ext>
            </a:extLst>
          </p:cNvPr>
          <p:cNvSpPr/>
          <p:nvPr/>
        </p:nvSpPr>
        <p:spPr>
          <a:xfrm>
            <a:off x="1131235" y="2702531"/>
            <a:ext cx="4124960" cy="23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電梯在</a:t>
            </a:r>
            <a:r>
              <a:rPr lang="en-US" altLang="zh-TW" sz="2000" dirty="0"/>
              <a:t>1:00</a:t>
            </a:r>
            <a:r>
              <a:rPr lang="zh-TW" altLang="en-US" sz="2000" dirty="0"/>
              <a:t>停在</a:t>
            </a:r>
            <a:r>
              <a:rPr lang="en-US" altLang="zh-TW" sz="2000" dirty="0"/>
              <a:t>4</a:t>
            </a:r>
            <a:r>
              <a:rPr lang="zh-TW" altLang="en-US" sz="2000" dirty="0"/>
              <a:t>樓處於閒置（</a:t>
            </a:r>
            <a:r>
              <a:rPr lang="en-US" altLang="zh-TW" sz="2000" dirty="0"/>
              <a:t>Idle</a:t>
            </a:r>
            <a:r>
              <a:rPr lang="zh-TW" altLang="en-US" sz="2000" dirty="0"/>
              <a:t>）狀態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[1:05:00]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樓有</a:t>
            </a:r>
            <a:r>
              <a:rPr lang="en-US" altLang="zh-TW" sz="2000" dirty="0"/>
              <a:t>1</a:t>
            </a:r>
            <a:r>
              <a:rPr lang="zh-TW" altLang="en-US" sz="2000" dirty="0"/>
              <a:t>人要上樓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[1:05:22]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樓乘客</a:t>
            </a:r>
            <a:r>
              <a:rPr lang="en-US" altLang="zh-TW" sz="2000" dirty="0"/>
              <a:t>1</a:t>
            </a:r>
            <a:r>
              <a:rPr lang="zh-TW" altLang="en-US" sz="2000" dirty="0"/>
              <a:t>人到</a:t>
            </a:r>
            <a:r>
              <a:rPr lang="en-US" altLang="zh-TW" sz="2000" dirty="0"/>
              <a:t>3</a:t>
            </a:r>
            <a:r>
              <a:rPr lang="zh-TW" altLang="en-US" sz="2000" dirty="0"/>
              <a:t>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[1:05:24]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樓有人要往下</a:t>
            </a:r>
            <a:endParaRPr lang="en-US" altLang="zh-TW" sz="2000" dirty="0"/>
          </a:p>
        </p:txBody>
      </p:sp>
      <p:sp>
        <p:nvSpPr>
          <p:cNvPr id="30" name="ïṣḷîḓê">
            <a:extLst>
              <a:ext uri="{FF2B5EF4-FFF2-40B4-BE49-F238E27FC236}">
                <a16:creationId xmlns:a16="http://schemas.microsoft.com/office/drawing/2014/main" id="{42CFBE32-583E-4DE6-9894-09BA77259B98}"/>
              </a:ext>
            </a:extLst>
          </p:cNvPr>
          <p:cNvSpPr/>
          <p:nvPr/>
        </p:nvSpPr>
        <p:spPr bwMode="auto">
          <a:xfrm>
            <a:off x="8121790" y="1725979"/>
            <a:ext cx="2848470" cy="113645"/>
          </a:xfrm>
          <a:prstGeom prst="rect">
            <a:avLst/>
          </a:prstGeom>
          <a:solidFill>
            <a:srgbClr val="F57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9CB0E54-1841-4D8F-8928-9C3808C3C381}"/>
              </a:ext>
            </a:extLst>
          </p:cNvPr>
          <p:cNvSpPr txBox="1"/>
          <p:nvPr/>
        </p:nvSpPr>
        <p:spPr>
          <a:xfrm>
            <a:off x="8992026" y="1858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資管大樓</a:t>
            </a:r>
            <a:endParaRPr lang="en-US" dirty="0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57AB89FA-EF74-431F-B76C-E74E8CC6CF98}"/>
              </a:ext>
            </a:extLst>
          </p:cNvPr>
          <p:cNvSpPr/>
          <p:nvPr/>
        </p:nvSpPr>
        <p:spPr>
          <a:xfrm rot="16200000">
            <a:off x="554397" y="4592464"/>
            <a:ext cx="365760" cy="417908"/>
          </a:xfrm>
          <a:prstGeom prst="downArrow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8DD2681-C896-4A93-B439-8C868540A97A}"/>
              </a:ext>
            </a:extLst>
          </p:cNvPr>
          <p:cNvGrpSpPr/>
          <p:nvPr/>
        </p:nvGrpSpPr>
        <p:grpSpPr>
          <a:xfrm>
            <a:off x="6683133" y="5509553"/>
            <a:ext cx="5317593" cy="713447"/>
            <a:chOff x="6683133" y="5509553"/>
            <a:chExt cx="5317593" cy="71344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B3DA0C65-3884-42BE-8058-72CFA897A12A}"/>
                </a:ext>
              </a:extLst>
            </p:cNvPr>
            <p:cNvGrpSpPr/>
            <p:nvPr/>
          </p:nvGrpSpPr>
          <p:grpSpPr>
            <a:xfrm>
              <a:off x="6683133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63B2700A-BFBE-4532-AB5E-E56779565E29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50" name="矩形: 圓角 49">
                  <a:extLst>
                    <a:ext uri="{FF2B5EF4-FFF2-40B4-BE49-F238E27FC236}">
                      <a16:creationId xmlns:a16="http://schemas.microsoft.com/office/drawing/2014/main" id="{2EAB0160-8E98-4C45-9012-EE63ED8BE9ED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C9F386F8-05BC-4E45-AA94-4B0313EB7A52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上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73597C88-53E5-477F-BBD0-FDCD88F041C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1C37404B-F198-4087-8975-E09516D4D1C2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DCE340BE-E01A-480F-A21A-D20B172EFAF7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B493176-5BC2-41C8-8076-FB553C72DF1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763E40F7-5089-45AF-B5BE-297E92ABEE5F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0C99338-A86F-4D2D-8ECB-46A7A0F86CFB}"/>
                </a:ext>
              </a:extLst>
            </p:cNvPr>
            <p:cNvSpPr/>
            <p:nvPr/>
          </p:nvSpPr>
          <p:spPr>
            <a:xfrm>
              <a:off x="7249968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1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2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4       5</a:t>
              </a:r>
              <a:endParaRPr lang="en-US" sz="1400" dirty="0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32B3D379-64F4-447F-97FC-2D2947396CDD}"/>
                </a:ext>
              </a:extLst>
            </p:cNvPr>
            <p:cNvGrpSpPr/>
            <p:nvPr/>
          </p:nvGrpSpPr>
          <p:grpSpPr>
            <a:xfrm>
              <a:off x="9512071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9F50D8F-D929-439B-9462-3259B9DCF7E6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2F161C63-4048-41D7-86B8-BB27FC51E829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54BB2C8E-9469-4BA4-A814-51162DE74C53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下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72E61B8E-54EE-46A0-A1C8-98DBD4B6C54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22C5F509-84A4-4D72-A12C-D42EBB1F92BB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490EFA6D-6AF2-48CB-8BC8-AC632341036D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D1CED616-1416-4794-B06E-A449D95669A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矩形: 圓角 40">
                <a:extLst>
                  <a:ext uri="{FF2B5EF4-FFF2-40B4-BE49-F238E27FC236}">
                    <a16:creationId xmlns:a16="http://schemas.microsoft.com/office/drawing/2014/main" id="{B3054D5B-9BCF-441B-9F9B-2EC89C71B4DA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C92B340-D55E-4B28-9541-F1299CF219C1}"/>
                </a:ext>
              </a:extLst>
            </p:cNvPr>
            <p:cNvSpPr/>
            <p:nvPr/>
          </p:nvSpPr>
          <p:spPr>
            <a:xfrm>
              <a:off x="10078906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5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4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2       1</a:t>
              </a:r>
              <a:endParaRPr lang="en-US" sz="1400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B64E5C-86A7-40D4-88B7-0ACD1750734E}"/>
              </a:ext>
            </a:extLst>
          </p:cNvPr>
          <p:cNvSpPr txBox="1"/>
          <p:nvPr/>
        </p:nvSpPr>
        <p:spPr>
          <a:xfrm>
            <a:off x="7862873" y="2266163"/>
            <a:ext cx="47163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5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CB93B72-8964-4943-8018-FE4752CF4F7E}"/>
              </a:ext>
            </a:extLst>
          </p:cNvPr>
          <p:cNvGrpSpPr/>
          <p:nvPr/>
        </p:nvGrpSpPr>
        <p:grpSpPr>
          <a:xfrm>
            <a:off x="8618830" y="6373911"/>
            <a:ext cx="2072981" cy="307777"/>
            <a:chOff x="8618578" y="6054539"/>
            <a:chExt cx="2572020" cy="338554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2DE05B68-1A00-4432-91EC-980E117C1216}"/>
                </a:ext>
              </a:extLst>
            </p:cNvPr>
            <p:cNvSpPr txBox="1"/>
            <p:nvPr/>
          </p:nvSpPr>
          <p:spPr>
            <a:xfrm>
              <a:off x="8832708" y="6054539"/>
              <a:ext cx="2357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ACTIVE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 IDLE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NA</a:t>
              </a:r>
              <a:endParaRPr lang="en-US" sz="1400" dirty="0"/>
            </a:p>
          </p:txBody>
        </p:sp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5CC0260D-C535-4F1E-B37A-DBCC647D5D55}"/>
                </a:ext>
              </a:extLst>
            </p:cNvPr>
            <p:cNvSpPr/>
            <p:nvPr/>
          </p:nvSpPr>
          <p:spPr>
            <a:xfrm>
              <a:off x="10702986" y="6114523"/>
              <a:ext cx="214130" cy="226213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82693553-95DC-47A0-B5E5-DB8C282483CC}"/>
                </a:ext>
              </a:extLst>
            </p:cNvPr>
            <p:cNvSpPr/>
            <p:nvPr/>
          </p:nvSpPr>
          <p:spPr>
            <a:xfrm>
              <a:off x="9789948" y="6114523"/>
              <a:ext cx="214130" cy="226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4301C88F-49D3-442C-9ACF-EBC3A63097AD}"/>
                </a:ext>
              </a:extLst>
            </p:cNvPr>
            <p:cNvSpPr/>
            <p:nvPr/>
          </p:nvSpPr>
          <p:spPr>
            <a:xfrm>
              <a:off x="8618578" y="6114523"/>
              <a:ext cx="214130" cy="226213"/>
            </a:xfrm>
            <a:prstGeom prst="roundRect">
              <a:avLst/>
            </a:prstGeom>
            <a:solidFill>
              <a:srgbClr val="FF7C80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0A1455F6-9DEF-405C-A105-0444429D9C7F}"/>
              </a:ext>
            </a:extLst>
          </p:cNvPr>
          <p:cNvSpPr/>
          <p:nvPr/>
        </p:nvSpPr>
        <p:spPr>
          <a:xfrm>
            <a:off x="9375756" y="2266163"/>
            <a:ext cx="1397019" cy="28553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asic-silhouette_62264">
            <a:extLst>
              <a:ext uri="{FF2B5EF4-FFF2-40B4-BE49-F238E27FC236}">
                <a16:creationId xmlns:a16="http://schemas.microsoft.com/office/drawing/2014/main" id="{6B891CD5-5671-44A7-B7EE-F4EAD2E425A4}"/>
              </a:ext>
            </a:extLst>
          </p:cNvPr>
          <p:cNvSpPr>
            <a:spLocks noChangeAspect="1"/>
          </p:cNvSpPr>
          <p:nvPr/>
        </p:nvSpPr>
        <p:spPr bwMode="auto">
          <a:xfrm>
            <a:off x="8825076" y="3548936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7672BF70-DD16-4D7E-A2A3-4BE9D1A96CAF}"/>
              </a:ext>
            </a:extLst>
          </p:cNvPr>
          <p:cNvSpPr/>
          <p:nvPr/>
        </p:nvSpPr>
        <p:spPr>
          <a:xfrm>
            <a:off x="8267760" y="2225039"/>
            <a:ext cx="2556531" cy="2980669"/>
          </a:xfrm>
          <a:custGeom>
            <a:avLst/>
            <a:gdLst>
              <a:gd name="connsiteX0" fmla="*/ 182159 w 2556531"/>
              <a:gd name="connsiteY0" fmla="*/ 2367281 h 2980669"/>
              <a:gd name="connsiteX1" fmla="*/ 182159 w 2556531"/>
              <a:gd name="connsiteY1" fmla="*/ 2793226 h 2980669"/>
              <a:gd name="connsiteX2" fmla="*/ 1090371 w 2556531"/>
              <a:gd name="connsiteY2" fmla="*/ 2793226 h 2980669"/>
              <a:gd name="connsiteX3" fmla="*/ 1090371 w 2556531"/>
              <a:gd name="connsiteY3" fmla="*/ 2367281 h 2980669"/>
              <a:gd name="connsiteX4" fmla="*/ 182159 w 2556531"/>
              <a:gd name="connsiteY4" fmla="*/ 1825574 h 2980669"/>
              <a:gd name="connsiteX5" fmla="*/ 182159 w 2556531"/>
              <a:gd name="connsiteY5" fmla="*/ 2251519 h 2980669"/>
              <a:gd name="connsiteX6" fmla="*/ 1090371 w 2556531"/>
              <a:gd name="connsiteY6" fmla="*/ 2251519 h 2980669"/>
              <a:gd name="connsiteX7" fmla="*/ 1090371 w 2556531"/>
              <a:gd name="connsiteY7" fmla="*/ 1825574 h 2980669"/>
              <a:gd name="connsiteX8" fmla="*/ 182159 w 2556531"/>
              <a:gd name="connsiteY8" fmla="*/ 1283865 h 2980669"/>
              <a:gd name="connsiteX9" fmla="*/ 182159 w 2556531"/>
              <a:gd name="connsiteY9" fmla="*/ 1709810 h 2980669"/>
              <a:gd name="connsiteX10" fmla="*/ 1090371 w 2556531"/>
              <a:gd name="connsiteY10" fmla="*/ 1709810 h 2980669"/>
              <a:gd name="connsiteX11" fmla="*/ 1090371 w 2556531"/>
              <a:gd name="connsiteY11" fmla="*/ 1283865 h 2980669"/>
              <a:gd name="connsiteX12" fmla="*/ 182159 w 2556531"/>
              <a:gd name="connsiteY12" fmla="*/ 742156 h 2980669"/>
              <a:gd name="connsiteX13" fmla="*/ 182159 w 2556531"/>
              <a:gd name="connsiteY13" fmla="*/ 1168101 h 2980669"/>
              <a:gd name="connsiteX14" fmla="*/ 1090371 w 2556531"/>
              <a:gd name="connsiteY14" fmla="*/ 1168101 h 2980669"/>
              <a:gd name="connsiteX15" fmla="*/ 1090371 w 2556531"/>
              <a:gd name="connsiteY15" fmla="*/ 742156 h 2980669"/>
              <a:gd name="connsiteX16" fmla="*/ 182159 w 2556531"/>
              <a:gd name="connsiteY16" fmla="*/ 200447 h 2980669"/>
              <a:gd name="connsiteX17" fmla="*/ 182159 w 2556531"/>
              <a:gd name="connsiteY17" fmla="*/ 626392 h 2980669"/>
              <a:gd name="connsiteX18" fmla="*/ 1090371 w 2556531"/>
              <a:gd name="connsiteY18" fmla="*/ 626392 h 2980669"/>
              <a:gd name="connsiteX19" fmla="*/ 1090371 w 2556531"/>
              <a:gd name="connsiteY19" fmla="*/ 200447 h 2980669"/>
              <a:gd name="connsiteX20" fmla="*/ 1181040 w 2556531"/>
              <a:gd name="connsiteY20" fmla="*/ 194311 h 2980669"/>
              <a:gd name="connsiteX21" fmla="*/ 1181040 w 2556531"/>
              <a:gd name="connsiteY21" fmla="*/ 2825861 h 2980669"/>
              <a:gd name="connsiteX22" fmla="*/ 2424051 w 2556531"/>
              <a:gd name="connsiteY22" fmla="*/ 2825861 h 2980669"/>
              <a:gd name="connsiteX23" fmla="*/ 2424051 w 2556531"/>
              <a:gd name="connsiteY23" fmla="*/ 194311 h 2980669"/>
              <a:gd name="connsiteX24" fmla="*/ 0 w 2556531"/>
              <a:gd name="connsiteY24" fmla="*/ 0 h 2980669"/>
              <a:gd name="connsiteX25" fmla="*/ 2556531 w 2556531"/>
              <a:gd name="connsiteY25" fmla="*/ 0 h 2980669"/>
              <a:gd name="connsiteX26" fmla="*/ 2556531 w 2556531"/>
              <a:gd name="connsiteY26" fmla="*/ 2980669 h 2980669"/>
              <a:gd name="connsiteX27" fmla="*/ 0 w 2556531"/>
              <a:gd name="connsiteY27" fmla="*/ 2980669 h 298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56531" h="2980669">
                <a:moveTo>
                  <a:pt x="182159" y="2367281"/>
                </a:moveTo>
                <a:lnTo>
                  <a:pt x="182159" y="2793226"/>
                </a:lnTo>
                <a:lnTo>
                  <a:pt x="1090371" y="2793226"/>
                </a:lnTo>
                <a:lnTo>
                  <a:pt x="1090371" y="2367281"/>
                </a:lnTo>
                <a:close/>
                <a:moveTo>
                  <a:pt x="182159" y="1825574"/>
                </a:moveTo>
                <a:lnTo>
                  <a:pt x="182159" y="2251519"/>
                </a:lnTo>
                <a:lnTo>
                  <a:pt x="1090371" y="2251519"/>
                </a:lnTo>
                <a:lnTo>
                  <a:pt x="1090371" y="1825574"/>
                </a:lnTo>
                <a:close/>
                <a:moveTo>
                  <a:pt x="182159" y="1283865"/>
                </a:moveTo>
                <a:lnTo>
                  <a:pt x="182159" y="1709810"/>
                </a:lnTo>
                <a:lnTo>
                  <a:pt x="1090371" y="1709810"/>
                </a:lnTo>
                <a:lnTo>
                  <a:pt x="1090371" y="1283865"/>
                </a:lnTo>
                <a:close/>
                <a:moveTo>
                  <a:pt x="182159" y="742156"/>
                </a:moveTo>
                <a:lnTo>
                  <a:pt x="182159" y="1168101"/>
                </a:lnTo>
                <a:lnTo>
                  <a:pt x="1090371" y="1168101"/>
                </a:lnTo>
                <a:lnTo>
                  <a:pt x="1090371" y="742156"/>
                </a:lnTo>
                <a:close/>
                <a:moveTo>
                  <a:pt x="182159" y="200447"/>
                </a:moveTo>
                <a:lnTo>
                  <a:pt x="182159" y="626392"/>
                </a:lnTo>
                <a:lnTo>
                  <a:pt x="1090371" y="626392"/>
                </a:lnTo>
                <a:lnTo>
                  <a:pt x="1090371" y="200447"/>
                </a:lnTo>
                <a:close/>
                <a:moveTo>
                  <a:pt x="1181040" y="194311"/>
                </a:moveTo>
                <a:lnTo>
                  <a:pt x="1181040" y="2825861"/>
                </a:lnTo>
                <a:lnTo>
                  <a:pt x="2424051" y="2825861"/>
                </a:lnTo>
                <a:lnTo>
                  <a:pt x="2424051" y="194311"/>
                </a:lnTo>
                <a:close/>
                <a:moveTo>
                  <a:pt x="0" y="0"/>
                </a:moveTo>
                <a:lnTo>
                  <a:pt x="2556531" y="0"/>
                </a:lnTo>
                <a:lnTo>
                  <a:pt x="2556531" y="2980669"/>
                </a:lnTo>
                <a:lnTo>
                  <a:pt x="0" y="29806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1084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54AFF572-5D69-498A-9A3E-7260BBACA0DC}"/>
              </a:ext>
            </a:extLst>
          </p:cNvPr>
          <p:cNvSpPr/>
          <p:nvPr/>
        </p:nvSpPr>
        <p:spPr>
          <a:xfrm>
            <a:off x="8449919" y="3484157"/>
            <a:ext cx="908212" cy="448067"/>
          </a:xfrm>
          <a:prstGeom prst="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17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測試情境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AF8F835-2F67-4D92-B4B4-96EC173B71A2}"/>
              </a:ext>
            </a:extLst>
          </p:cNvPr>
          <p:cNvSpPr/>
          <p:nvPr/>
        </p:nvSpPr>
        <p:spPr>
          <a:xfrm>
            <a:off x="2737156" y="560496"/>
            <a:ext cx="1428527" cy="528231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+mn-ea"/>
              </a:rPr>
              <a:t>Version1</a:t>
            </a:r>
            <a:endParaRPr lang="en-US" sz="2400" dirty="0">
              <a:cs typeface="+mn-ea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23A3C1-0DF5-4F75-9190-69918FD09CC2}"/>
              </a:ext>
            </a:extLst>
          </p:cNvPr>
          <p:cNvSpPr/>
          <p:nvPr/>
        </p:nvSpPr>
        <p:spPr>
          <a:xfrm>
            <a:off x="946231" y="2095776"/>
            <a:ext cx="1246615" cy="41800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測試情境</a:t>
            </a:r>
            <a:endParaRPr 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ED7DE5-234C-4118-8767-ABBD77056246}"/>
              </a:ext>
            </a:extLst>
          </p:cNvPr>
          <p:cNvSpPr/>
          <p:nvPr/>
        </p:nvSpPr>
        <p:spPr>
          <a:xfrm>
            <a:off x="1131235" y="2702531"/>
            <a:ext cx="4124960" cy="23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電梯在</a:t>
            </a:r>
            <a:r>
              <a:rPr lang="en-US" altLang="zh-TW" sz="2000" dirty="0"/>
              <a:t>1:00</a:t>
            </a:r>
            <a:r>
              <a:rPr lang="zh-TW" altLang="en-US" sz="2000" dirty="0"/>
              <a:t>停在</a:t>
            </a:r>
            <a:r>
              <a:rPr lang="en-US" altLang="zh-TW" sz="2000" dirty="0"/>
              <a:t>4</a:t>
            </a:r>
            <a:r>
              <a:rPr lang="zh-TW" altLang="en-US" sz="2000" dirty="0"/>
              <a:t>樓處於閒置（</a:t>
            </a:r>
            <a:r>
              <a:rPr lang="en-US" altLang="zh-TW" sz="2000" dirty="0"/>
              <a:t>Idle</a:t>
            </a:r>
            <a:r>
              <a:rPr lang="zh-TW" altLang="en-US" sz="2000" dirty="0"/>
              <a:t>）狀態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[1:05:00]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樓有</a:t>
            </a:r>
            <a:r>
              <a:rPr lang="en-US" altLang="zh-TW" sz="2000" dirty="0"/>
              <a:t>1</a:t>
            </a:r>
            <a:r>
              <a:rPr lang="zh-TW" altLang="en-US" sz="2000" dirty="0"/>
              <a:t>人要上樓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[1:05:22]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樓乘客</a:t>
            </a:r>
            <a:r>
              <a:rPr lang="en-US" altLang="zh-TW" sz="2000" dirty="0"/>
              <a:t>1</a:t>
            </a:r>
            <a:r>
              <a:rPr lang="zh-TW" altLang="en-US" sz="2000" dirty="0"/>
              <a:t>人到</a:t>
            </a:r>
            <a:r>
              <a:rPr lang="en-US" altLang="zh-TW" sz="2000" dirty="0"/>
              <a:t>3</a:t>
            </a:r>
            <a:r>
              <a:rPr lang="zh-TW" altLang="en-US" sz="2000" dirty="0"/>
              <a:t>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[1:05:24]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樓有人要往下</a:t>
            </a:r>
            <a:endParaRPr lang="en-US" altLang="zh-TW" sz="2000" dirty="0"/>
          </a:p>
        </p:txBody>
      </p:sp>
      <p:sp>
        <p:nvSpPr>
          <p:cNvPr id="30" name="ïṣḷîḓê">
            <a:extLst>
              <a:ext uri="{FF2B5EF4-FFF2-40B4-BE49-F238E27FC236}">
                <a16:creationId xmlns:a16="http://schemas.microsoft.com/office/drawing/2014/main" id="{42CFBE32-583E-4DE6-9894-09BA77259B98}"/>
              </a:ext>
            </a:extLst>
          </p:cNvPr>
          <p:cNvSpPr/>
          <p:nvPr/>
        </p:nvSpPr>
        <p:spPr bwMode="auto">
          <a:xfrm>
            <a:off x="8121790" y="1725979"/>
            <a:ext cx="2848470" cy="113645"/>
          </a:xfrm>
          <a:prstGeom prst="rect">
            <a:avLst/>
          </a:prstGeom>
          <a:solidFill>
            <a:srgbClr val="F57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9CB0E54-1841-4D8F-8928-9C3808C3C381}"/>
              </a:ext>
            </a:extLst>
          </p:cNvPr>
          <p:cNvSpPr txBox="1"/>
          <p:nvPr/>
        </p:nvSpPr>
        <p:spPr>
          <a:xfrm>
            <a:off x="8992026" y="1858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資管大樓</a:t>
            </a:r>
            <a:endParaRPr lang="en-US" dirty="0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57AB89FA-EF74-431F-B76C-E74E8CC6CF98}"/>
              </a:ext>
            </a:extLst>
          </p:cNvPr>
          <p:cNvSpPr/>
          <p:nvPr/>
        </p:nvSpPr>
        <p:spPr>
          <a:xfrm rot="16200000">
            <a:off x="554397" y="4592464"/>
            <a:ext cx="365760" cy="417908"/>
          </a:xfrm>
          <a:prstGeom prst="downArrow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8DD2681-C896-4A93-B439-8C868540A97A}"/>
              </a:ext>
            </a:extLst>
          </p:cNvPr>
          <p:cNvGrpSpPr/>
          <p:nvPr/>
        </p:nvGrpSpPr>
        <p:grpSpPr>
          <a:xfrm>
            <a:off x="6683133" y="5509553"/>
            <a:ext cx="5317593" cy="713447"/>
            <a:chOff x="6683133" y="5509553"/>
            <a:chExt cx="5317593" cy="71344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B3DA0C65-3884-42BE-8058-72CFA897A12A}"/>
                </a:ext>
              </a:extLst>
            </p:cNvPr>
            <p:cNvGrpSpPr/>
            <p:nvPr/>
          </p:nvGrpSpPr>
          <p:grpSpPr>
            <a:xfrm>
              <a:off x="6683133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63B2700A-BFBE-4532-AB5E-E56779565E29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50" name="矩形: 圓角 49">
                  <a:extLst>
                    <a:ext uri="{FF2B5EF4-FFF2-40B4-BE49-F238E27FC236}">
                      <a16:creationId xmlns:a16="http://schemas.microsoft.com/office/drawing/2014/main" id="{2EAB0160-8E98-4C45-9012-EE63ED8BE9ED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C9F386F8-05BC-4E45-AA94-4B0313EB7A52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上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73597C88-53E5-477F-BBD0-FDCD88F041C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1C37404B-F198-4087-8975-E09516D4D1C2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DCE340BE-E01A-480F-A21A-D20B172EFAF7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B493176-5BC2-41C8-8076-FB553C72DF1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763E40F7-5089-45AF-B5BE-297E92ABEE5F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0C99338-A86F-4D2D-8ECB-46A7A0F86CFB}"/>
                </a:ext>
              </a:extLst>
            </p:cNvPr>
            <p:cNvSpPr/>
            <p:nvPr/>
          </p:nvSpPr>
          <p:spPr>
            <a:xfrm>
              <a:off x="7249968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1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2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4       5</a:t>
              </a:r>
              <a:endParaRPr lang="en-US" sz="1400" dirty="0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32B3D379-64F4-447F-97FC-2D2947396CDD}"/>
                </a:ext>
              </a:extLst>
            </p:cNvPr>
            <p:cNvGrpSpPr/>
            <p:nvPr/>
          </p:nvGrpSpPr>
          <p:grpSpPr>
            <a:xfrm>
              <a:off x="9512071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9F50D8F-D929-439B-9462-3259B9DCF7E6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2F161C63-4048-41D7-86B8-BB27FC51E829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54BB2C8E-9469-4BA4-A814-51162DE74C53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下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72E61B8E-54EE-46A0-A1C8-98DBD4B6C54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22C5F509-84A4-4D72-A12C-D42EBB1F92BB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490EFA6D-6AF2-48CB-8BC8-AC632341036D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D1CED616-1416-4794-B06E-A449D95669A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矩形: 圓角 40">
                <a:extLst>
                  <a:ext uri="{FF2B5EF4-FFF2-40B4-BE49-F238E27FC236}">
                    <a16:creationId xmlns:a16="http://schemas.microsoft.com/office/drawing/2014/main" id="{B3054D5B-9BCF-441B-9F9B-2EC89C71B4DA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C92B340-D55E-4B28-9541-F1299CF219C1}"/>
                </a:ext>
              </a:extLst>
            </p:cNvPr>
            <p:cNvSpPr/>
            <p:nvPr/>
          </p:nvSpPr>
          <p:spPr>
            <a:xfrm>
              <a:off x="10078906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5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4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2       1</a:t>
              </a:r>
              <a:endParaRPr lang="en-US" sz="1400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B64E5C-86A7-40D4-88B7-0ACD1750734E}"/>
              </a:ext>
            </a:extLst>
          </p:cNvPr>
          <p:cNvSpPr txBox="1"/>
          <p:nvPr/>
        </p:nvSpPr>
        <p:spPr>
          <a:xfrm>
            <a:off x="7862873" y="2266163"/>
            <a:ext cx="47163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5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CB93B72-8964-4943-8018-FE4752CF4F7E}"/>
              </a:ext>
            </a:extLst>
          </p:cNvPr>
          <p:cNvGrpSpPr/>
          <p:nvPr/>
        </p:nvGrpSpPr>
        <p:grpSpPr>
          <a:xfrm>
            <a:off x="8618830" y="6373911"/>
            <a:ext cx="2072981" cy="307777"/>
            <a:chOff x="8618578" y="6054539"/>
            <a:chExt cx="2572020" cy="338554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2DE05B68-1A00-4432-91EC-980E117C1216}"/>
                </a:ext>
              </a:extLst>
            </p:cNvPr>
            <p:cNvSpPr txBox="1"/>
            <p:nvPr/>
          </p:nvSpPr>
          <p:spPr>
            <a:xfrm>
              <a:off x="8832708" y="6054539"/>
              <a:ext cx="2357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ACTIVE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 IDLE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NA</a:t>
              </a:r>
              <a:endParaRPr lang="en-US" sz="1400" dirty="0"/>
            </a:p>
          </p:txBody>
        </p:sp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5CC0260D-C535-4F1E-B37A-DBCC647D5D55}"/>
                </a:ext>
              </a:extLst>
            </p:cNvPr>
            <p:cNvSpPr/>
            <p:nvPr/>
          </p:nvSpPr>
          <p:spPr>
            <a:xfrm>
              <a:off x="10702986" y="6114523"/>
              <a:ext cx="214130" cy="226213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82693553-95DC-47A0-B5E5-DB8C282483CC}"/>
                </a:ext>
              </a:extLst>
            </p:cNvPr>
            <p:cNvSpPr/>
            <p:nvPr/>
          </p:nvSpPr>
          <p:spPr>
            <a:xfrm>
              <a:off x="9789948" y="6114523"/>
              <a:ext cx="214130" cy="226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4301C88F-49D3-442C-9ACF-EBC3A63097AD}"/>
                </a:ext>
              </a:extLst>
            </p:cNvPr>
            <p:cNvSpPr/>
            <p:nvPr/>
          </p:nvSpPr>
          <p:spPr>
            <a:xfrm>
              <a:off x="8618578" y="6114523"/>
              <a:ext cx="214130" cy="226213"/>
            </a:xfrm>
            <a:prstGeom prst="roundRect">
              <a:avLst/>
            </a:prstGeom>
            <a:solidFill>
              <a:srgbClr val="FF7C80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0A1455F6-9DEF-405C-A105-0444429D9C7F}"/>
              </a:ext>
            </a:extLst>
          </p:cNvPr>
          <p:cNvSpPr/>
          <p:nvPr/>
        </p:nvSpPr>
        <p:spPr>
          <a:xfrm>
            <a:off x="9375756" y="2266163"/>
            <a:ext cx="1397019" cy="28553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asic-silhouette_62264">
            <a:extLst>
              <a:ext uri="{FF2B5EF4-FFF2-40B4-BE49-F238E27FC236}">
                <a16:creationId xmlns:a16="http://schemas.microsoft.com/office/drawing/2014/main" id="{6B891CD5-5671-44A7-B7EE-F4EAD2E425A4}"/>
              </a:ext>
            </a:extLst>
          </p:cNvPr>
          <p:cNvSpPr>
            <a:spLocks noChangeAspect="1"/>
          </p:cNvSpPr>
          <p:nvPr/>
        </p:nvSpPr>
        <p:spPr bwMode="auto">
          <a:xfrm>
            <a:off x="10385340" y="3548936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7672BF70-DD16-4D7E-A2A3-4BE9D1A96CAF}"/>
              </a:ext>
            </a:extLst>
          </p:cNvPr>
          <p:cNvSpPr/>
          <p:nvPr/>
        </p:nvSpPr>
        <p:spPr>
          <a:xfrm>
            <a:off x="8267760" y="2225039"/>
            <a:ext cx="2556531" cy="2980669"/>
          </a:xfrm>
          <a:custGeom>
            <a:avLst/>
            <a:gdLst>
              <a:gd name="connsiteX0" fmla="*/ 182159 w 2556531"/>
              <a:gd name="connsiteY0" fmla="*/ 2367281 h 2980669"/>
              <a:gd name="connsiteX1" fmla="*/ 182159 w 2556531"/>
              <a:gd name="connsiteY1" fmla="*/ 2793226 h 2980669"/>
              <a:gd name="connsiteX2" fmla="*/ 1090371 w 2556531"/>
              <a:gd name="connsiteY2" fmla="*/ 2793226 h 2980669"/>
              <a:gd name="connsiteX3" fmla="*/ 1090371 w 2556531"/>
              <a:gd name="connsiteY3" fmla="*/ 2367281 h 2980669"/>
              <a:gd name="connsiteX4" fmla="*/ 182159 w 2556531"/>
              <a:gd name="connsiteY4" fmla="*/ 1825574 h 2980669"/>
              <a:gd name="connsiteX5" fmla="*/ 182159 w 2556531"/>
              <a:gd name="connsiteY5" fmla="*/ 2251519 h 2980669"/>
              <a:gd name="connsiteX6" fmla="*/ 1090371 w 2556531"/>
              <a:gd name="connsiteY6" fmla="*/ 2251519 h 2980669"/>
              <a:gd name="connsiteX7" fmla="*/ 1090371 w 2556531"/>
              <a:gd name="connsiteY7" fmla="*/ 1825574 h 2980669"/>
              <a:gd name="connsiteX8" fmla="*/ 182159 w 2556531"/>
              <a:gd name="connsiteY8" fmla="*/ 1283865 h 2980669"/>
              <a:gd name="connsiteX9" fmla="*/ 182159 w 2556531"/>
              <a:gd name="connsiteY9" fmla="*/ 1709810 h 2980669"/>
              <a:gd name="connsiteX10" fmla="*/ 1090371 w 2556531"/>
              <a:gd name="connsiteY10" fmla="*/ 1709810 h 2980669"/>
              <a:gd name="connsiteX11" fmla="*/ 1090371 w 2556531"/>
              <a:gd name="connsiteY11" fmla="*/ 1283865 h 2980669"/>
              <a:gd name="connsiteX12" fmla="*/ 182159 w 2556531"/>
              <a:gd name="connsiteY12" fmla="*/ 742156 h 2980669"/>
              <a:gd name="connsiteX13" fmla="*/ 182159 w 2556531"/>
              <a:gd name="connsiteY13" fmla="*/ 1168101 h 2980669"/>
              <a:gd name="connsiteX14" fmla="*/ 1090371 w 2556531"/>
              <a:gd name="connsiteY14" fmla="*/ 1168101 h 2980669"/>
              <a:gd name="connsiteX15" fmla="*/ 1090371 w 2556531"/>
              <a:gd name="connsiteY15" fmla="*/ 742156 h 2980669"/>
              <a:gd name="connsiteX16" fmla="*/ 182159 w 2556531"/>
              <a:gd name="connsiteY16" fmla="*/ 200447 h 2980669"/>
              <a:gd name="connsiteX17" fmla="*/ 182159 w 2556531"/>
              <a:gd name="connsiteY17" fmla="*/ 626392 h 2980669"/>
              <a:gd name="connsiteX18" fmla="*/ 1090371 w 2556531"/>
              <a:gd name="connsiteY18" fmla="*/ 626392 h 2980669"/>
              <a:gd name="connsiteX19" fmla="*/ 1090371 w 2556531"/>
              <a:gd name="connsiteY19" fmla="*/ 200447 h 2980669"/>
              <a:gd name="connsiteX20" fmla="*/ 1181040 w 2556531"/>
              <a:gd name="connsiteY20" fmla="*/ 194311 h 2980669"/>
              <a:gd name="connsiteX21" fmla="*/ 1181040 w 2556531"/>
              <a:gd name="connsiteY21" fmla="*/ 2825861 h 2980669"/>
              <a:gd name="connsiteX22" fmla="*/ 2424051 w 2556531"/>
              <a:gd name="connsiteY22" fmla="*/ 2825861 h 2980669"/>
              <a:gd name="connsiteX23" fmla="*/ 2424051 w 2556531"/>
              <a:gd name="connsiteY23" fmla="*/ 194311 h 2980669"/>
              <a:gd name="connsiteX24" fmla="*/ 0 w 2556531"/>
              <a:gd name="connsiteY24" fmla="*/ 0 h 2980669"/>
              <a:gd name="connsiteX25" fmla="*/ 2556531 w 2556531"/>
              <a:gd name="connsiteY25" fmla="*/ 0 h 2980669"/>
              <a:gd name="connsiteX26" fmla="*/ 2556531 w 2556531"/>
              <a:gd name="connsiteY26" fmla="*/ 2980669 h 2980669"/>
              <a:gd name="connsiteX27" fmla="*/ 0 w 2556531"/>
              <a:gd name="connsiteY27" fmla="*/ 2980669 h 298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56531" h="2980669">
                <a:moveTo>
                  <a:pt x="182159" y="2367281"/>
                </a:moveTo>
                <a:lnTo>
                  <a:pt x="182159" y="2793226"/>
                </a:lnTo>
                <a:lnTo>
                  <a:pt x="1090371" y="2793226"/>
                </a:lnTo>
                <a:lnTo>
                  <a:pt x="1090371" y="2367281"/>
                </a:lnTo>
                <a:close/>
                <a:moveTo>
                  <a:pt x="182159" y="1825574"/>
                </a:moveTo>
                <a:lnTo>
                  <a:pt x="182159" y="2251519"/>
                </a:lnTo>
                <a:lnTo>
                  <a:pt x="1090371" y="2251519"/>
                </a:lnTo>
                <a:lnTo>
                  <a:pt x="1090371" y="1825574"/>
                </a:lnTo>
                <a:close/>
                <a:moveTo>
                  <a:pt x="182159" y="1283865"/>
                </a:moveTo>
                <a:lnTo>
                  <a:pt x="182159" y="1709810"/>
                </a:lnTo>
                <a:lnTo>
                  <a:pt x="1090371" y="1709810"/>
                </a:lnTo>
                <a:lnTo>
                  <a:pt x="1090371" y="1283865"/>
                </a:lnTo>
                <a:close/>
                <a:moveTo>
                  <a:pt x="182159" y="742156"/>
                </a:moveTo>
                <a:lnTo>
                  <a:pt x="182159" y="1168101"/>
                </a:lnTo>
                <a:lnTo>
                  <a:pt x="1090371" y="1168101"/>
                </a:lnTo>
                <a:lnTo>
                  <a:pt x="1090371" y="742156"/>
                </a:lnTo>
                <a:close/>
                <a:moveTo>
                  <a:pt x="182159" y="200447"/>
                </a:moveTo>
                <a:lnTo>
                  <a:pt x="182159" y="626392"/>
                </a:lnTo>
                <a:lnTo>
                  <a:pt x="1090371" y="626392"/>
                </a:lnTo>
                <a:lnTo>
                  <a:pt x="1090371" y="200447"/>
                </a:lnTo>
                <a:close/>
                <a:moveTo>
                  <a:pt x="1181040" y="194311"/>
                </a:moveTo>
                <a:lnTo>
                  <a:pt x="1181040" y="2825861"/>
                </a:lnTo>
                <a:lnTo>
                  <a:pt x="2424051" y="2825861"/>
                </a:lnTo>
                <a:lnTo>
                  <a:pt x="2424051" y="194311"/>
                </a:lnTo>
                <a:close/>
                <a:moveTo>
                  <a:pt x="0" y="0"/>
                </a:moveTo>
                <a:lnTo>
                  <a:pt x="2556531" y="0"/>
                </a:lnTo>
                <a:lnTo>
                  <a:pt x="2556531" y="2980669"/>
                </a:lnTo>
                <a:lnTo>
                  <a:pt x="0" y="29806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4771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>
            <a:extLst>
              <a:ext uri="{FF2B5EF4-FFF2-40B4-BE49-F238E27FC236}">
                <a16:creationId xmlns:a16="http://schemas.microsoft.com/office/drawing/2014/main" id="{CEFF8E6B-B978-44B7-B709-C6E2002B6FF9}"/>
              </a:ext>
            </a:extLst>
          </p:cNvPr>
          <p:cNvSpPr/>
          <p:nvPr/>
        </p:nvSpPr>
        <p:spPr>
          <a:xfrm>
            <a:off x="8449919" y="2963124"/>
            <a:ext cx="908212" cy="448067"/>
          </a:xfrm>
          <a:prstGeom prst="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18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測試情境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AF8F835-2F67-4D92-B4B4-96EC173B71A2}"/>
              </a:ext>
            </a:extLst>
          </p:cNvPr>
          <p:cNvSpPr/>
          <p:nvPr/>
        </p:nvSpPr>
        <p:spPr>
          <a:xfrm>
            <a:off x="2737156" y="560496"/>
            <a:ext cx="1428527" cy="528231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+mn-ea"/>
              </a:rPr>
              <a:t>Version2</a:t>
            </a:r>
            <a:endParaRPr lang="en-US" sz="2400" dirty="0">
              <a:cs typeface="+mn-ea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23A3C1-0DF5-4F75-9190-69918FD09CC2}"/>
              </a:ext>
            </a:extLst>
          </p:cNvPr>
          <p:cNvSpPr/>
          <p:nvPr/>
        </p:nvSpPr>
        <p:spPr>
          <a:xfrm>
            <a:off x="946231" y="2095776"/>
            <a:ext cx="1246615" cy="41800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測試情境</a:t>
            </a:r>
            <a:endParaRPr lang="en-US" sz="2000" dirty="0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57AB89FA-EF74-431F-B76C-E74E8CC6CF98}"/>
              </a:ext>
            </a:extLst>
          </p:cNvPr>
          <p:cNvSpPr/>
          <p:nvPr/>
        </p:nvSpPr>
        <p:spPr>
          <a:xfrm rot="16200000">
            <a:off x="554397" y="2759423"/>
            <a:ext cx="365760" cy="417908"/>
          </a:xfrm>
          <a:prstGeom prst="downArrow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7C38EB5C-6FFE-4898-85A4-E2DE9D7C5C25}"/>
              </a:ext>
            </a:extLst>
          </p:cNvPr>
          <p:cNvGrpSpPr/>
          <p:nvPr/>
        </p:nvGrpSpPr>
        <p:grpSpPr>
          <a:xfrm>
            <a:off x="6683133" y="5509553"/>
            <a:ext cx="5317593" cy="713447"/>
            <a:chOff x="6683133" y="5509553"/>
            <a:chExt cx="5317593" cy="713447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4E0DE641-9748-4635-ABC8-C7E656CE0EFF}"/>
                </a:ext>
              </a:extLst>
            </p:cNvPr>
            <p:cNvGrpSpPr/>
            <p:nvPr/>
          </p:nvGrpSpPr>
          <p:grpSpPr>
            <a:xfrm>
              <a:off x="6683133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7B0467F2-11F1-4B64-AFF0-4553978BAFEF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17" name="矩形: 圓角 16">
                  <a:extLst>
                    <a:ext uri="{FF2B5EF4-FFF2-40B4-BE49-F238E27FC236}">
                      <a16:creationId xmlns:a16="http://schemas.microsoft.com/office/drawing/2014/main" id="{009B04A2-562C-463D-8577-1E3156D8FF53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B90F31D8-F819-40B4-A451-3F8B8B491A93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上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B8A53919-A304-4B6C-B711-DCAD365BCE8A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122B02ED-5A0A-4A0A-940F-7C914D62931D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4F1ACF26-BA20-4BCA-939D-2D5F0A624929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2AF7E659-625A-4D7E-8050-FDC3345E1374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矩形: 圓角 56">
                <a:extLst>
                  <a:ext uri="{FF2B5EF4-FFF2-40B4-BE49-F238E27FC236}">
                    <a16:creationId xmlns:a16="http://schemas.microsoft.com/office/drawing/2014/main" id="{57891E52-D147-4991-A1F8-9519F3318DDD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25C9CC3-3D01-4C0B-9AE8-0610396332B4}"/>
                </a:ext>
              </a:extLst>
            </p:cNvPr>
            <p:cNvSpPr/>
            <p:nvPr/>
          </p:nvSpPr>
          <p:spPr>
            <a:xfrm>
              <a:off x="7249968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1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2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4       5</a:t>
              </a:r>
              <a:endParaRPr lang="en-US" sz="1400" dirty="0"/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7763B085-F81F-4570-BB6F-0DCDD81C1422}"/>
                </a:ext>
              </a:extLst>
            </p:cNvPr>
            <p:cNvGrpSpPr/>
            <p:nvPr/>
          </p:nvGrpSpPr>
          <p:grpSpPr>
            <a:xfrm>
              <a:off x="9512071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AC5F96FD-D4CC-4163-A3F7-E4CE7422FC12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65" name="矩形: 圓角 64">
                  <a:extLst>
                    <a:ext uri="{FF2B5EF4-FFF2-40B4-BE49-F238E27FC236}">
                      <a16:creationId xmlns:a16="http://schemas.microsoft.com/office/drawing/2014/main" id="{C61F1B6C-CF32-48D1-A570-EC37C13FA3D2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橢圓 65">
                  <a:extLst>
                    <a:ext uri="{FF2B5EF4-FFF2-40B4-BE49-F238E27FC236}">
                      <a16:creationId xmlns:a16="http://schemas.microsoft.com/office/drawing/2014/main" id="{9FB7E973-77D8-4850-B6CC-952645055A8B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下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C878D8AC-7F32-4695-863F-06EFAFFA47A5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矩形: 圓角 60">
                <a:extLst>
                  <a:ext uri="{FF2B5EF4-FFF2-40B4-BE49-F238E27FC236}">
                    <a16:creationId xmlns:a16="http://schemas.microsoft.com/office/drawing/2014/main" id="{F332B8D6-633D-4E66-82FD-979767AF74F7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矩形: 圓角 61">
                <a:extLst>
                  <a:ext uri="{FF2B5EF4-FFF2-40B4-BE49-F238E27FC236}">
                    <a16:creationId xmlns:a16="http://schemas.microsoft.com/office/drawing/2014/main" id="{B30D7607-FC24-48B3-ADB1-0DAE057373A4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矩形: 圓角 62">
                <a:extLst>
                  <a:ext uri="{FF2B5EF4-FFF2-40B4-BE49-F238E27FC236}">
                    <a16:creationId xmlns:a16="http://schemas.microsoft.com/office/drawing/2014/main" id="{6424B7ED-693E-4138-A1AE-2C981818FFD9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矩形: 圓角 63">
                <a:extLst>
                  <a:ext uri="{FF2B5EF4-FFF2-40B4-BE49-F238E27FC236}">
                    <a16:creationId xmlns:a16="http://schemas.microsoft.com/office/drawing/2014/main" id="{7415344C-BF81-4076-B379-891B5A628B18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0133E8F-6EF0-437C-BA38-4166031650AB}"/>
                </a:ext>
              </a:extLst>
            </p:cNvPr>
            <p:cNvSpPr/>
            <p:nvPr/>
          </p:nvSpPr>
          <p:spPr>
            <a:xfrm>
              <a:off x="10078906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5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4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2       1</a:t>
              </a:r>
              <a:endParaRPr lang="en-US" sz="1400" dirty="0"/>
            </a:p>
          </p:txBody>
        </p:sp>
      </p:grpSp>
      <p:sp>
        <p:nvSpPr>
          <p:cNvPr id="71" name="ïṣḷîḓê">
            <a:extLst>
              <a:ext uri="{FF2B5EF4-FFF2-40B4-BE49-F238E27FC236}">
                <a16:creationId xmlns:a16="http://schemas.microsoft.com/office/drawing/2014/main" id="{F793A9D2-E092-43B3-8D8A-F588C13F1C09}"/>
              </a:ext>
            </a:extLst>
          </p:cNvPr>
          <p:cNvSpPr/>
          <p:nvPr/>
        </p:nvSpPr>
        <p:spPr bwMode="auto">
          <a:xfrm>
            <a:off x="8121790" y="1725979"/>
            <a:ext cx="2848470" cy="113645"/>
          </a:xfrm>
          <a:prstGeom prst="rect">
            <a:avLst/>
          </a:prstGeom>
          <a:solidFill>
            <a:srgbClr val="F57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B23737C-0CA5-4B9D-AF45-495FF72A7D16}"/>
              </a:ext>
            </a:extLst>
          </p:cNvPr>
          <p:cNvSpPr txBox="1"/>
          <p:nvPr/>
        </p:nvSpPr>
        <p:spPr>
          <a:xfrm>
            <a:off x="8992026" y="1858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資管大樓</a:t>
            </a:r>
            <a:endParaRPr 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4917B0C-EF3E-4E10-9933-3E17A5AB5C13}"/>
              </a:ext>
            </a:extLst>
          </p:cNvPr>
          <p:cNvSpPr txBox="1"/>
          <p:nvPr/>
        </p:nvSpPr>
        <p:spPr>
          <a:xfrm>
            <a:off x="7862873" y="2266163"/>
            <a:ext cx="47163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5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28D71A-0D63-4727-816C-8F73F6501807}"/>
              </a:ext>
            </a:extLst>
          </p:cNvPr>
          <p:cNvSpPr/>
          <p:nvPr/>
        </p:nvSpPr>
        <p:spPr>
          <a:xfrm>
            <a:off x="1131235" y="2702531"/>
            <a:ext cx="4124960" cy="23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電梯在</a:t>
            </a:r>
            <a:r>
              <a:rPr lang="en-US" altLang="zh-TW" sz="2000" dirty="0"/>
              <a:t>1:00</a:t>
            </a:r>
            <a:r>
              <a:rPr lang="zh-TW" altLang="en-US" sz="2000" dirty="0"/>
              <a:t>停在</a:t>
            </a:r>
            <a:r>
              <a:rPr lang="en-US" altLang="zh-TW" sz="2000" dirty="0"/>
              <a:t>4</a:t>
            </a:r>
            <a:r>
              <a:rPr lang="zh-TW" altLang="en-US" sz="2000" dirty="0"/>
              <a:t>樓處於閒置（</a:t>
            </a:r>
            <a:r>
              <a:rPr lang="en-US" altLang="zh-TW" sz="2000" dirty="0"/>
              <a:t>Idle</a:t>
            </a:r>
            <a:r>
              <a:rPr lang="zh-TW" altLang="en-US" sz="2000" dirty="0"/>
              <a:t>）狀態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[1:05:00]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樓有</a:t>
            </a:r>
            <a:r>
              <a:rPr lang="en-US" altLang="zh-TW" sz="2000" dirty="0"/>
              <a:t>1</a:t>
            </a:r>
            <a:r>
              <a:rPr lang="zh-TW" altLang="en-US" sz="2000" dirty="0"/>
              <a:t>人要上樓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[1:05:22]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樓乘客</a:t>
            </a:r>
            <a:r>
              <a:rPr lang="en-US" altLang="zh-TW" sz="2000" dirty="0"/>
              <a:t>1</a:t>
            </a:r>
            <a:r>
              <a:rPr lang="zh-TW" altLang="en-US" sz="2000" dirty="0"/>
              <a:t>人到</a:t>
            </a:r>
            <a:r>
              <a:rPr lang="en-US" altLang="zh-TW" sz="2000" dirty="0"/>
              <a:t>3</a:t>
            </a:r>
            <a:r>
              <a:rPr lang="zh-TW" altLang="en-US" sz="2000" dirty="0"/>
              <a:t>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[1:05:24]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樓有人要往下</a:t>
            </a:r>
            <a:endParaRPr lang="en-US" altLang="zh-TW" sz="2000" dirty="0"/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1C93066-BAF3-458B-8AC0-2345A49371A2}"/>
              </a:ext>
            </a:extLst>
          </p:cNvPr>
          <p:cNvGrpSpPr/>
          <p:nvPr/>
        </p:nvGrpSpPr>
        <p:grpSpPr>
          <a:xfrm>
            <a:off x="8618830" y="6373911"/>
            <a:ext cx="2072981" cy="307777"/>
            <a:chOff x="8618578" y="6054539"/>
            <a:chExt cx="2572020" cy="338554"/>
          </a:xfrm>
        </p:grpSpPr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CDC820A-F518-43FD-A4A6-B66FC10A8017}"/>
                </a:ext>
              </a:extLst>
            </p:cNvPr>
            <p:cNvSpPr txBox="1"/>
            <p:nvPr/>
          </p:nvSpPr>
          <p:spPr>
            <a:xfrm>
              <a:off x="8832708" y="6054539"/>
              <a:ext cx="2357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ACTIVE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 IDLE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NA</a:t>
              </a:r>
              <a:endParaRPr lang="en-US" sz="1400" dirty="0"/>
            </a:p>
          </p:txBody>
        </p:sp>
        <p:sp>
          <p:nvSpPr>
            <p:cNvPr id="77" name="矩形: 圓角 76">
              <a:extLst>
                <a:ext uri="{FF2B5EF4-FFF2-40B4-BE49-F238E27FC236}">
                  <a16:creationId xmlns:a16="http://schemas.microsoft.com/office/drawing/2014/main" id="{812C67AB-3EA5-4202-BA07-8DAE0A23C26D}"/>
                </a:ext>
              </a:extLst>
            </p:cNvPr>
            <p:cNvSpPr/>
            <p:nvPr/>
          </p:nvSpPr>
          <p:spPr>
            <a:xfrm>
              <a:off x="10702986" y="6114523"/>
              <a:ext cx="214130" cy="226213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8" name="矩形: 圓角 77">
              <a:extLst>
                <a:ext uri="{FF2B5EF4-FFF2-40B4-BE49-F238E27FC236}">
                  <a16:creationId xmlns:a16="http://schemas.microsoft.com/office/drawing/2014/main" id="{761B635D-7C6D-4FEC-9332-3EB80FC12C52}"/>
                </a:ext>
              </a:extLst>
            </p:cNvPr>
            <p:cNvSpPr/>
            <p:nvPr/>
          </p:nvSpPr>
          <p:spPr>
            <a:xfrm>
              <a:off x="9789948" y="6114523"/>
              <a:ext cx="214130" cy="226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矩形: 圓角 78">
              <a:extLst>
                <a:ext uri="{FF2B5EF4-FFF2-40B4-BE49-F238E27FC236}">
                  <a16:creationId xmlns:a16="http://schemas.microsoft.com/office/drawing/2014/main" id="{239876E3-CB8A-4542-970C-7A4F40D86FB6}"/>
                </a:ext>
              </a:extLst>
            </p:cNvPr>
            <p:cNvSpPr/>
            <p:nvPr/>
          </p:nvSpPr>
          <p:spPr>
            <a:xfrm>
              <a:off x="8618578" y="6114523"/>
              <a:ext cx="214130" cy="226213"/>
            </a:xfrm>
            <a:prstGeom prst="roundRect">
              <a:avLst/>
            </a:prstGeom>
            <a:solidFill>
              <a:srgbClr val="FF7C80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CAE4A7A0-605B-4C2A-B0D0-909769D99553}"/>
              </a:ext>
            </a:extLst>
          </p:cNvPr>
          <p:cNvSpPr/>
          <p:nvPr/>
        </p:nvSpPr>
        <p:spPr>
          <a:xfrm>
            <a:off x="9375756" y="2266163"/>
            <a:ext cx="1397019" cy="28553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asic-silhouette_62264">
            <a:extLst>
              <a:ext uri="{FF2B5EF4-FFF2-40B4-BE49-F238E27FC236}">
                <a16:creationId xmlns:a16="http://schemas.microsoft.com/office/drawing/2014/main" id="{048FE614-D2B4-4BFF-A0D6-CEA3EC8C39F2}"/>
              </a:ext>
            </a:extLst>
          </p:cNvPr>
          <p:cNvSpPr>
            <a:spLocks noChangeAspect="1"/>
          </p:cNvSpPr>
          <p:nvPr/>
        </p:nvSpPr>
        <p:spPr bwMode="auto">
          <a:xfrm>
            <a:off x="10385340" y="4087416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DE663003-19F0-4E47-87BE-FDD91F08CB71}"/>
              </a:ext>
            </a:extLst>
          </p:cNvPr>
          <p:cNvSpPr/>
          <p:nvPr/>
        </p:nvSpPr>
        <p:spPr>
          <a:xfrm>
            <a:off x="8267760" y="2225039"/>
            <a:ext cx="2556531" cy="2980669"/>
          </a:xfrm>
          <a:custGeom>
            <a:avLst/>
            <a:gdLst>
              <a:gd name="connsiteX0" fmla="*/ 182159 w 2556531"/>
              <a:gd name="connsiteY0" fmla="*/ 2367281 h 2980669"/>
              <a:gd name="connsiteX1" fmla="*/ 182159 w 2556531"/>
              <a:gd name="connsiteY1" fmla="*/ 2793226 h 2980669"/>
              <a:gd name="connsiteX2" fmla="*/ 1090371 w 2556531"/>
              <a:gd name="connsiteY2" fmla="*/ 2793226 h 2980669"/>
              <a:gd name="connsiteX3" fmla="*/ 1090371 w 2556531"/>
              <a:gd name="connsiteY3" fmla="*/ 2367281 h 2980669"/>
              <a:gd name="connsiteX4" fmla="*/ 182159 w 2556531"/>
              <a:gd name="connsiteY4" fmla="*/ 1825574 h 2980669"/>
              <a:gd name="connsiteX5" fmla="*/ 182159 w 2556531"/>
              <a:gd name="connsiteY5" fmla="*/ 2251519 h 2980669"/>
              <a:gd name="connsiteX6" fmla="*/ 1090371 w 2556531"/>
              <a:gd name="connsiteY6" fmla="*/ 2251519 h 2980669"/>
              <a:gd name="connsiteX7" fmla="*/ 1090371 w 2556531"/>
              <a:gd name="connsiteY7" fmla="*/ 1825574 h 2980669"/>
              <a:gd name="connsiteX8" fmla="*/ 182159 w 2556531"/>
              <a:gd name="connsiteY8" fmla="*/ 1283865 h 2980669"/>
              <a:gd name="connsiteX9" fmla="*/ 182159 w 2556531"/>
              <a:gd name="connsiteY9" fmla="*/ 1709810 h 2980669"/>
              <a:gd name="connsiteX10" fmla="*/ 1090371 w 2556531"/>
              <a:gd name="connsiteY10" fmla="*/ 1709810 h 2980669"/>
              <a:gd name="connsiteX11" fmla="*/ 1090371 w 2556531"/>
              <a:gd name="connsiteY11" fmla="*/ 1283865 h 2980669"/>
              <a:gd name="connsiteX12" fmla="*/ 182159 w 2556531"/>
              <a:gd name="connsiteY12" fmla="*/ 742156 h 2980669"/>
              <a:gd name="connsiteX13" fmla="*/ 182159 w 2556531"/>
              <a:gd name="connsiteY13" fmla="*/ 1168101 h 2980669"/>
              <a:gd name="connsiteX14" fmla="*/ 1090371 w 2556531"/>
              <a:gd name="connsiteY14" fmla="*/ 1168101 h 2980669"/>
              <a:gd name="connsiteX15" fmla="*/ 1090371 w 2556531"/>
              <a:gd name="connsiteY15" fmla="*/ 742156 h 2980669"/>
              <a:gd name="connsiteX16" fmla="*/ 182159 w 2556531"/>
              <a:gd name="connsiteY16" fmla="*/ 200447 h 2980669"/>
              <a:gd name="connsiteX17" fmla="*/ 182159 w 2556531"/>
              <a:gd name="connsiteY17" fmla="*/ 626392 h 2980669"/>
              <a:gd name="connsiteX18" fmla="*/ 1090371 w 2556531"/>
              <a:gd name="connsiteY18" fmla="*/ 626392 h 2980669"/>
              <a:gd name="connsiteX19" fmla="*/ 1090371 w 2556531"/>
              <a:gd name="connsiteY19" fmla="*/ 200447 h 2980669"/>
              <a:gd name="connsiteX20" fmla="*/ 1181040 w 2556531"/>
              <a:gd name="connsiteY20" fmla="*/ 194311 h 2980669"/>
              <a:gd name="connsiteX21" fmla="*/ 1181040 w 2556531"/>
              <a:gd name="connsiteY21" fmla="*/ 2825861 h 2980669"/>
              <a:gd name="connsiteX22" fmla="*/ 2424051 w 2556531"/>
              <a:gd name="connsiteY22" fmla="*/ 2825861 h 2980669"/>
              <a:gd name="connsiteX23" fmla="*/ 2424051 w 2556531"/>
              <a:gd name="connsiteY23" fmla="*/ 194311 h 2980669"/>
              <a:gd name="connsiteX24" fmla="*/ 0 w 2556531"/>
              <a:gd name="connsiteY24" fmla="*/ 0 h 2980669"/>
              <a:gd name="connsiteX25" fmla="*/ 2556531 w 2556531"/>
              <a:gd name="connsiteY25" fmla="*/ 0 h 2980669"/>
              <a:gd name="connsiteX26" fmla="*/ 2556531 w 2556531"/>
              <a:gd name="connsiteY26" fmla="*/ 2980669 h 2980669"/>
              <a:gd name="connsiteX27" fmla="*/ 0 w 2556531"/>
              <a:gd name="connsiteY27" fmla="*/ 2980669 h 298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56531" h="2980669">
                <a:moveTo>
                  <a:pt x="182159" y="2367281"/>
                </a:moveTo>
                <a:lnTo>
                  <a:pt x="182159" y="2793226"/>
                </a:lnTo>
                <a:lnTo>
                  <a:pt x="1090371" y="2793226"/>
                </a:lnTo>
                <a:lnTo>
                  <a:pt x="1090371" y="2367281"/>
                </a:lnTo>
                <a:close/>
                <a:moveTo>
                  <a:pt x="182159" y="1825574"/>
                </a:moveTo>
                <a:lnTo>
                  <a:pt x="182159" y="2251519"/>
                </a:lnTo>
                <a:lnTo>
                  <a:pt x="1090371" y="2251519"/>
                </a:lnTo>
                <a:lnTo>
                  <a:pt x="1090371" y="1825574"/>
                </a:lnTo>
                <a:close/>
                <a:moveTo>
                  <a:pt x="182159" y="1283865"/>
                </a:moveTo>
                <a:lnTo>
                  <a:pt x="182159" y="1709810"/>
                </a:lnTo>
                <a:lnTo>
                  <a:pt x="1090371" y="1709810"/>
                </a:lnTo>
                <a:lnTo>
                  <a:pt x="1090371" y="1283865"/>
                </a:lnTo>
                <a:close/>
                <a:moveTo>
                  <a:pt x="182159" y="742156"/>
                </a:moveTo>
                <a:lnTo>
                  <a:pt x="182159" y="1168101"/>
                </a:lnTo>
                <a:lnTo>
                  <a:pt x="1090371" y="1168101"/>
                </a:lnTo>
                <a:lnTo>
                  <a:pt x="1090371" y="742156"/>
                </a:lnTo>
                <a:close/>
                <a:moveTo>
                  <a:pt x="182159" y="200447"/>
                </a:moveTo>
                <a:lnTo>
                  <a:pt x="182159" y="626392"/>
                </a:lnTo>
                <a:lnTo>
                  <a:pt x="1090371" y="626392"/>
                </a:lnTo>
                <a:lnTo>
                  <a:pt x="1090371" y="200447"/>
                </a:lnTo>
                <a:close/>
                <a:moveTo>
                  <a:pt x="1181040" y="194311"/>
                </a:moveTo>
                <a:lnTo>
                  <a:pt x="1181040" y="2825861"/>
                </a:lnTo>
                <a:lnTo>
                  <a:pt x="2424051" y="2825861"/>
                </a:lnTo>
                <a:lnTo>
                  <a:pt x="2424051" y="194311"/>
                </a:lnTo>
                <a:close/>
                <a:moveTo>
                  <a:pt x="0" y="0"/>
                </a:moveTo>
                <a:lnTo>
                  <a:pt x="2556531" y="0"/>
                </a:lnTo>
                <a:lnTo>
                  <a:pt x="2556531" y="2980669"/>
                </a:lnTo>
                <a:lnTo>
                  <a:pt x="0" y="29806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2974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54AFF572-5D69-498A-9A3E-7260BBACA0DC}"/>
              </a:ext>
            </a:extLst>
          </p:cNvPr>
          <p:cNvSpPr/>
          <p:nvPr/>
        </p:nvSpPr>
        <p:spPr>
          <a:xfrm>
            <a:off x="8449919" y="2963124"/>
            <a:ext cx="908212" cy="448067"/>
          </a:xfrm>
          <a:prstGeom prst="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19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測試情境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AF8F835-2F67-4D92-B4B4-96EC173B71A2}"/>
              </a:ext>
            </a:extLst>
          </p:cNvPr>
          <p:cNvSpPr/>
          <p:nvPr/>
        </p:nvSpPr>
        <p:spPr>
          <a:xfrm>
            <a:off x="2737156" y="560496"/>
            <a:ext cx="1428527" cy="528231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+mn-ea"/>
              </a:rPr>
              <a:t>Version2</a:t>
            </a:r>
            <a:endParaRPr lang="en-US" sz="2400" dirty="0">
              <a:cs typeface="+mn-ea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23A3C1-0DF5-4F75-9190-69918FD09CC2}"/>
              </a:ext>
            </a:extLst>
          </p:cNvPr>
          <p:cNvSpPr/>
          <p:nvPr/>
        </p:nvSpPr>
        <p:spPr>
          <a:xfrm>
            <a:off x="946231" y="2095776"/>
            <a:ext cx="1246615" cy="41800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測試情境</a:t>
            </a:r>
            <a:endParaRPr lang="en-US" sz="2000" dirty="0"/>
          </a:p>
        </p:txBody>
      </p:sp>
      <p:sp>
        <p:nvSpPr>
          <p:cNvPr id="30" name="ïṣḷîḓê">
            <a:extLst>
              <a:ext uri="{FF2B5EF4-FFF2-40B4-BE49-F238E27FC236}">
                <a16:creationId xmlns:a16="http://schemas.microsoft.com/office/drawing/2014/main" id="{42CFBE32-583E-4DE6-9894-09BA77259B98}"/>
              </a:ext>
            </a:extLst>
          </p:cNvPr>
          <p:cNvSpPr/>
          <p:nvPr/>
        </p:nvSpPr>
        <p:spPr bwMode="auto">
          <a:xfrm>
            <a:off x="8121790" y="1725979"/>
            <a:ext cx="2848470" cy="113645"/>
          </a:xfrm>
          <a:prstGeom prst="rect">
            <a:avLst/>
          </a:prstGeom>
          <a:solidFill>
            <a:srgbClr val="F57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9CB0E54-1841-4D8F-8928-9C3808C3C381}"/>
              </a:ext>
            </a:extLst>
          </p:cNvPr>
          <p:cNvSpPr txBox="1"/>
          <p:nvPr/>
        </p:nvSpPr>
        <p:spPr>
          <a:xfrm>
            <a:off x="8992026" y="1858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資管大樓</a:t>
            </a:r>
            <a:endParaRPr lang="en-US" dirty="0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57AB89FA-EF74-431F-B76C-E74E8CC6CF98}"/>
              </a:ext>
            </a:extLst>
          </p:cNvPr>
          <p:cNvSpPr/>
          <p:nvPr/>
        </p:nvSpPr>
        <p:spPr>
          <a:xfrm rot="16200000">
            <a:off x="554397" y="3672073"/>
            <a:ext cx="365760" cy="417908"/>
          </a:xfrm>
          <a:prstGeom prst="downArrow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8DD2681-C896-4A93-B439-8C868540A97A}"/>
              </a:ext>
            </a:extLst>
          </p:cNvPr>
          <p:cNvGrpSpPr/>
          <p:nvPr/>
        </p:nvGrpSpPr>
        <p:grpSpPr>
          <a:xfrm>
            <a:off x="6683133" y="5509553"/>
            <a:ext cx="5317593" cy="713447"/>
            <a:chOff x="6683133" y="5509553"/>
            <a:chExt cx="5317593" cy="71344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B3DA0C65-3884-42BE-8058-72CFA897A12A}"/>
                </a:ext>
              </a:extLst>
            </p:cNvPr>
            <p:cNvGrpSpPr/>
            <p:nvPr/>
          </p:nvGrpSpPr>
          <p:grpSpPr>
            <a:xfrm>
              <a:off x="6683133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63B2700A-BFBE-4532-AB5E-E56779565E29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50" name="矩形: 圓角 49">
                  <a:extLst>
                    <a:ext uri="{FF2B5EF4-FFF2-40B4-BE49-F238E27FC236}">
                      <a16:creationId xmlns:a16="http://schemas.microsoft.com/office/drawing/2014/main" id="{2EAB0160-8E98-4C45-9012-EE63ED8BE9ED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C9F386F8-05BC-4E45-AA94-4B0313EB7A52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上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73597C88-53E5-477F-BBD0-FDCD88F041C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1C37404B-F198-4087-8975-E09516D4D1C2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DCE340BE-E01A-480F-A21A-D20B172EFAF7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B493176-5BC2-41C8-8076-FB553C72DF1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763E40F7-5089-45AF-B5BE-297E92ABEE5F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0C99338-A86F-4D2D-8ECB-46A7A0F86CFB}"/>
                </a:ext>
              </a:extLst>
            </p:cNvPr>
            <p:cNvSpPr/>
            <p:nvPr/>
          </p:nvSpPr>
          <p:spPr>
            <a:xfrm>
              <a:off x="7249968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1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2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4       5</a:t>
              </a:r>
              <a:endParaRPr lang="en-US" sz="1400" dirty="0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32B3D379-64F4-447F-97FC-2D2947396CDD}"/>
                </a:ext>
              </a:extLst>
            </p:cNvPr>
            <p:cNvGrpSpPr/>
            <p:nvPr/>
          </p:nvGrpSpPr>
          <p:grpSpPr>
            <a:xfrm>
              <a:off x="9512071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9F50D8F-D929-439B-9462-3259B9DCF7E6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2F161C63-4048-41D7-86B8-BB27FC51E829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54BB2C8E-9469-4BA4-A814-51162DE74C53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下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72E61B8E-54EE-46A0-A1C8-98DBD4B6C54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22C5F509-84A4-4D72-A12C-D42EBB1F92BB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490EFA6D-6AF2-48CB-8BC8-AC632341036D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D1CED616-1416-4794-B06E-A449D95669A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矩形: 圓角 40">
                <a:extLst>
                  <a:ext uri="{FF2B5EF4-FFF2-40B4-BE49-F238E27FC236}">
                    <a16:creationId xmlns:a16="http://schemas.microsoft.com/office/drawing/2014/main" id="{B3054D5B-9BCF-441B-9F9B-2EC89C71B4DA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C92B340-D55E-4B28-9541-F1299CF219C1}"/>
                </a:ext>
              </a:extLst>
            </p:cNvPr>
            <p:cNvSpPr/>
            <p:nvPr/>
          </p:nvSpPr>
          <p:spPr>
            <a:xfrm>
              <a:off x="10078906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5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4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2       1</a:t>
              </a:r>
              <a:endParaRPr lang="en-US" sz="1400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B64E5C-86A7-40D4-88B7-0ACD1750734E}"/>
              </a:ext>
            </a:extLst>
          </p:cNvPr>
          <p:cNvSpPr txBox="1"/>
          <p:nvPr/>
        </p:nvSpPr>
        <p:spPr>
          <a:xfrm>
            <a:off x="7862873" y="2266163"/>
            <a:ext cx="47163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5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6EA9D7-87B5-49B9-B29F-0CD6B2C1AE45}"/>
              </a:ext>
            </a:extLst>
          </p:cNvPr>
          <p:cNvSpPr/>
          <p:nvPr/>
        </p:nvSpPr>
        <p:spPr>
          <a:xfrm>
            <a:off x="1131235" y="2702531"/>
            <a:ext cx="4124960" cy="23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電梯在</a:t>
            </a:r>
            <a:r>
              <a:rPr lang="en-US" altLang="zh-TW" sz="2000" dirty="0"/>
              <a:t>1:00</a:t>
            </a:r>
            <a:r>
              <a:rPr lang="zh-TW" altLang="en-US" sz="2000" dirty="0"/>
              <a:t>停在</a:t>
            </a:r>
            <a:r>
              <a:rPr lang="en-US" altLang="zh-TW" sz="2000" dirty="0"/>
              <a:t>4</a:t>
            </a:r>
            <a:r>
              <a:rPr lang="zh-TW" altLang="en-US" sz="2000" dirty="0"/>
              <a:t>樓處於閒置（</a:t>
            </a:r>
            <a:r>
              <a:rPr lang="en-US" altLang="zh-TW" sz="2000" dirty="0"/>
              <a:t>Idle</a:t>
            </a:r>
            <a:r>
              <a:rPr lang="zh-TW" altLang="en-US" sz="2000" dirty="0"/>
              <a:t>）狀態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[1:05:00]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樓有</a:t>
            </a:r>
            <a:r>
              <a:rPr lang="en-US" altLang="zh-TW" sz="2000" dirty="0"/>
              <a:t>1</a:t>
            </a:r>
            <a:r>
              <a:rPr lang="zh-TW" altLang="en-US" sz="2000" dirty="0"/>
              <a:t>人要上樓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[1:05:22]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樓乘客</a:t>
            </a:r>
            <a:r>
              <a:rPr lang="en-US" altLang="zh-TW" sz="2000" dirty="0"/>
              <a:t>1</a:t>
            </a:r>
            <a:r>
              <a:rPr lang="zh-TW" altLang="en-US" sz="2000" dirty="0"/>
              <a:t>人到</a:t>
            </a:r>
            <a:r>
              <a:rPr lang="en-US" altLang="zh-TW" sz="2000" dirty="0"/>
              <a:t>3</a:t>
            </a:r>
            <a:r>
              <a:rPr lang="zh-TW" altLang="en-US" sz="2000" dirty="0"/>
              <a:t>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[1:05:24]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樓有人要往下</a:t>
            </a:r>
            <a:endParaRPr lang="en-US" altLang="zh-TW" sz="2000" dirty="0"/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D503D682-C0C2-416E-B26B-9448EB01C462}"/>
              </a:ext>
            </a:extLst>
          </p:cNvPr>
          <p:cNvGrpSpPr/>
          <p:nvPr/>
        </p:nvGrpSpPr>
        <p:grpSpPr>
          <a:xfrm>
            <a:off x="8618830" y="6373911"/>
            <a:ext cx="2072981" cy="307777"/>
            <a:chOff x="8618578" y="6054539"/>
            <a:chExt cx="2572020" cy="338554"/>
          </a:xfrm>
        </p:grpSpPr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76388737-F67F-493C-95F8-724C7B9CA7CC}"/>
                </a:ext>
              </a:extLst>
            </p:cNvPr>
            <p:cNvSpPr txBox="1"/>
            <p:nvPr/>
          </p:nvSpPr>
          <p:spPr>
            <a:xfrm>
              <a:off x="8832708" y="6054539"/>
              <a:ext cx="2357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ACTIVE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 IDLE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NA</a:t>
              </a:r>
              <a:endParaRPr lang="en-US" sz="1400" dirty="0"/>
            </a:p>
          </p:txBody>
        </p:sp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id="{C2EBEC2E-116C-4A00-9570-1C6D99A30914}"/>
                </a:ext>
              </a:extLst>
            </p:cNvPr>
            <p:cNvSpPr/>
            <p:nvPr/>
          </p:nvSpPr>
          <p:spPr>
            <a:xfrm>
              <a:off x="10702986" y="6114523"/>
              <a:ext cx="214130" cy="226213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矩形: 圓角 67">
              <a:extLst>
                <a:ext uri="{FF2B5EF4-FFF2-40B4-BE49-F238E27FC236}">
                  <a16:creationId xmlns:a16="http://schemas.microsoft.com/office/drawing/2014/main" id="{B179FDB1-561E-4B07-9DB0-A8CE4FA094E7}"/>
                </a:ext>
              </a:extLst>
            </p:cNvPr>
            <p:cNvSpPr/>
            <p:nvPr/>
          </p:nvSpPr>
          <p:spPr>
            <a:xfrm>
              <a:off x="9789948" y="6114523"/>
              <a:ext cx="214130" cy="226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6ADF3587-BF44-4ABF-A43D-76CE29BABEC6}"/>
                </a:ext>
              </a:extLst>
            </p:cNvPr>
            <p:cNvSpPr/>
            <p:nvPr/>
          </p:nvSpPr>
          <p:spPr>
            <a:xfrm>
              <a:off x="8618578" y="6114523"/>
              <a:ext cx="214130" cy="226213"/>
            </a:xfrm>
            <a:prstGeom prst="roundRect">
              <a:avLst/>
            </a:prstGeom>
            <a:solidFill>
              <a:srgbClr val="FF7C80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E0240E1F-6C22-4738-B3E6-D481746E4CB0}"/>
              </a:ext>
            </a:extLst>
          </p:cNvPr>
          <p:cNvSpPr/>
          <p:nvPr/>
        </p:nvSpPr>
        <p:spPr>
          <a:xfrm>
            <a:off x="9375756" y="2266163"/>
            <a:ext cx="1397019" cy="28553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asic-silhouette_62264">
            <a:extLst>
              <a:ext uri="{FF2B5EF4-FFF2-40B4-BE49-F238E27FC236}">
                <a16:creationId xmlns:a16="http://schemas.microsoft.com/office/drawing/2014/main" id="{D4390BC2-1DD2-4BDE-9815-9C3DB61A2EAD}"/>
              </a:ext>
            </a:extLst>
          </p:cNvPr>
          <p:cNvSpPr>
            <a:spLocks noChangeAspect="1"/>
          </p:cNvSpPr>
          <p:nvPr/>
        </p:nvSpPr>
        <p:spPr bwMode="auto">
          <a:xfrm>
            <a:off x="9573933" y="4087416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3" name="手繪多邊形: 圖案 52">
            <a:extLst>
              <a:ext uri="{FF2B5EF4-FFF2-40B4-BE49-F238E27FC236}">
                <a16:creationId xmlns:a16="http://schemas.microsoft.com/office/drawing/2014/main" id="{436EEDC6-74BB-413E-9530-C4A3F4C65BCE}"/>
              </a:ext>
            </a:extLst>
          </p:cNvPr>
          <p:cNvSpPr/>
          <p:nvPr/>
        </p:nvSpPr>
        <p:spPr>
          <a:xfrm>
            <a:off x="8267760" y="2225039"/>
            <a:ext cx="2556531" cy="2980669"/>
          </a:xfrm>
          <a:custGeom>
            <a:avLst/>
            <a:gdLst>
              <a:gd name="connsiteX0" fmla="*/ 182159 w 2556531"/>
              <a:gd name="connsiteY0" fmla="*/ 2367281 h 2980669"/>
              <a:gd name="connsiteX1" fmla="*/ 182159 w 2556531"/>
              <a:gd name="connsiteY1" fmla="*/ 2793226 h 2980669"/>
              <a:gd name="connsiteX2" fmla="*/ 1090371 w 2556531"/>
              <a:gd name="connsiteY2" fmla="*/ 2793226 h 2980669"/>
              <a:gd name="connsiteX3" fmla="*/ 1090371 w 2556531"/>
              <a:gd name="connsiteY3" fmla="*/ 2367281 h 2980669"/>
              <a:gd name="connsiteX4" fmla="*/ 182159 w 2556531"/>
              <a:gd name="connsiteY4" fmla="*/ 1825574 h 2980669"/>
              <a:gd name="connsiteX5" fmla="*/ 182159 w 2556531"/>
              <a:gd name="connsiteY5" fmla="*/ 2251519 h 2980669"/>
              <a:gd name="connsiteX6" fmla="*/ 1090371 w 2556531"/>
              <a:gd name="connsiteY6" fmla="*/ 2251519 h 2980669"/>
              <a:gd name="connsiteX7" fmla="*/ 1090371 w 2556531"/>
              <a:gd name="connsiteY7" fmla="*/ 1825574 h 2980669"/>
              <a:gd name="connsiteX8" fmla="*/ 182159 w 2556531"/>
              <a:gd name="connsiteY8" fmla="*/ 1283865 h 2980669"/>
              <a:gd name="connsiteX9" fmla="*/ 182159 w 2556531"/>
              <a:gd name="connsiteY9" fmla="*/ 1709810 h 2980669"/>
              <a:gd name="connsiteX10" fmla="*/ 1090371 w 2556531"/>
              <a:gd name="connsiteY10" fmla="*/ 1709810 h 2980669"/>
              <a:gd name="connsiteX11" fmla="*/ 1090371 w 2556531"/>
              <a:gd name="connsiteY11" fmla="*/ 1283865 h 2980669"/>
              <a:gd name="connsiteX12" fmla="*/ 182159 w 2556531"/>
              <a:gd name="connsiteY12" fmla="*/ 742156 h 2980669"/>
              <a:gd name="connsiteX13" fmla="*/ 182159 w 2556531"/>
              <a:gd name="connsiteY13" fmla="*/ 1168101 h 2980669"/>
              <a:gd name="connsiteX14" fmla="*/ 1090371 w 2556531"/>
              <a:gd name="connsiteY14" fmla="*/ 1168101 h 2980669"/>
              <a:gd name="connsiteX15" fmla="*/ 1090371 w 2556531"/>
              <a:gd name="connsiteY15" fmla="*/ 742156 h 2980669"/>
              <a:gd name="connsiteX16" fmla="*/ 182159 w 2556531"/>
              <a:gd name="connsiteY16" fmla="*/ 200447 h 2980669"/>
              <a:gd name="connsiteX17" fmla="*/ 182159 w 2556531"/>
              <a:gd name="connsiteY17" fmla="*/ 626392 h 2980669"/>
              <a:gd name="connsiteX18" fmla="*/ 1090371 w 2556531"/>
              <a:gd name="connsiteY18" fmla="*/ 626392 h 2980669"/>
              <a:gd name="connsiteX19" fmla="*/ 1090371 w 2556531"/>
              <a:gd name="connsiteY19" fmla="*/ 200447 h 2980669"/>
              <a:gd name="connsiteX20" fmla="*/ 1181040 w 2556531"/>
              <a:gd name="connsiteY20" fmla="*/ 194311 h 2980669"/>
              <a:gd name="connsiteX21" fmla="*/ 1181040 w 2556531"/>
              <a:gd name="connsiteY21" fmla="*/ 2825861 h 2980669"/>
              <a:gd name="connsiteX22" fmla="*/ 2424051 w 2556531"/>
              <a:gd name="connsiteY22" fmla="*/ 2825861 h 2980669"/>
              <a:gd name="connsiteX23" fmla="*/ 2424051 w 2556531"/>
              <a:gd name="connsiteY23" fmla="*/ 194311 h 2980669"/>
              <a:gd name="connsiteX24" fmla="*/ 0 w 2556531"/>
              <a:gd name="connsiteY24" fmla="*/ 0 h 2980669"/>
              <a:gd name="connsiteX25" fmla="*/ 2556531 w 2556531"/>
              <a:gd name="connsiteY25" fmla="*/ 0 h 2980669"/>
              <a:gd name="connsiteX26" fmla="*/ 2556531 w 2556531"/>
              <a:gd name="connsiteY26" fmla="*/ 2980669 h 2980669"/>
              <a:gd name="connsiteX27" fmla="*/ 0 w 2556531"/>
              <a:gd name="connsiteY27" fmla="*/ 2980669 h 298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56531" h="2980669">
                <a:moveTo>
                  <a:pt x="182159" y="2367281"/>
                </a:moveTo>
                <a:lnTo>
                  <a:pt x="182159" y="2793226"/>
                </a:lnTo>
                <a:lnTo>
                  <a:pt x="1090371" y="2793226"/>
                </a:lnTo>
                <a:lnTo>
                  <a:pt x="1090371" y="2367281"/>
                </a:lnTo>
                <a:close/>
                <a:moveTo>
                  <a:pt x="182159" y="1825574"/>
                </a:moveTo>
                <a:lnTo>
                  <a:pt x="182159" y="2251519"/>
                </a:lnTo>
                <a:lnTo>
                  <a:pt x="1090371" y="2251519"/>
                </a:lnTo>
                <a:lnTo>
                  <a:pt x="1090371" y="1825574"/>
                </a:lnTo>
                <a:close/>
                <a:moveTo>
                  <a:pt x="182159" y="1283865"/>
                </a:moveTo>
                <a:lnTo>
                  <a:pt x="182159" y="1709810"/>
                </a:lnTo>
                <a:lnTo>
                  <a:pt x="1090371" y="1709810"/>
                </a:lnTo>
                <a:lnTo>
                  <a:pt x="1090371" y="1283865"/>
                </a:lnTo>
                <a:close/>
                <a:moveTo>
                  <a:pt x="182159" y="742156"/>
                </a:moveTo>
                <a:lnTo>
                  <a:pt x="182159" y="1168101"/>
                </a:lnTo>
                <a:lnTo>
                  <a:pt x="1090371" y="1168101"/>
                </a:lnTo>
                <a:lnTo>
                  <a:pt x="1090371" y="742156"/>
                </a:lnTo>
                <a:close/>
                <a:moveTo>
                  <a:pt x="182159" y="200447"/>
                </a:moveTo>
                <a:lnTo>
                  <a:pt x="182159" y="626392"/>
                </a:lnTo>
                <a:lnTo>
                  <a:pt x="1090371" y="626392"/>
                </a:lnTo>
                <a:lnTo>
                  <a:pt x="1090371" y="200447"/>
                </a:lnTo>
                <a:close/>
                <a:moveTo>
                  <a:pt x="1181040" y="194311"/>
                </a:moveTo>
                <a:lnTo>
                  <a:pt x="1181040" y="2825861"/>
                </a:lnTo>
                <a:lnTo>
                  <a:pt x="2424051" y="2825861"/>
                </a:lnTo>
                <a:lnTo>
                  <a:pt x="2424051" y="194311"/>
                </a:lnTo>
                <a:close/>
                <a:moveTo>
                  <a:pt x="0" y="0"/>
                </a:moveTo>
                <a:lnTo>
                  <a:pt x="2556531" y="0"/>
                </a:lnTo>
                <a:lnTo>
                  <a:pt x="2556531" y="2980669"/>
                </a:lnTo>
                <a:lnTo>
                  <a:pt x="0" y="29806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685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62EACA6-7A5D-4B8E-8BF2-F29AF04CAAEB}"/>
              </a:ext>
            </a:extLst>
          </p:cNvPr>
          <p:cNvSpPr/>
          <p:nvPr/>
        </p:nvSpPr>
        <p:spPr>
          <a:xfrm>
            <a:off x="1" y="1486157"/>
            <a:ext cx="2534856" cy="5371844"/>
          </a:xfrm>
          <a:prstGeom prst="rect">
            <a:avLst/>
          </a:prstGeom>
          <a:solidFill>
            <a:srgbClr val="5FB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air_46320">
            <a:extLst>
              <a:ext uri="{FF2B5EF4-FFF2-40B4-BE49-F238E27FC236}">
                <a16:creationId xmlns:a16="http://schemas.microsoft.com/office/drawing/2014/main" id="{5F1F4C81-2C2B-4F52-8063-919B248FBB65}"/>
              </a:ext>
            </a:extLst>
          </p:cNvPr>
          <p:cNvSpPr>
            <a:spLocks noChangeAspect="1"/>
          </p:cNvSpPr>
          <p:nvPr/>
        </p:nvSpPr>
        <p:spPr bwMode="auto">
          <a:xfrm>
            <a:off x="1414107" y="1549817"/>
            <a:ext cx="832913" cy="5308183"/>
          </a:xfrm>
          <a:custGeom>
            <a:avLst/>
            <a:gdLst>
              <a:gd name="connsiteX0" fmla="*/ 241223 w 314863"/>
              <a:gd name="connsiteY0" fmla="*/ 588233 h 608556"/>
              <a:gd name="connsiteX1" fmla="*/ 307292 w 314863"/>
              <a:gd name="connsiteY1" fmla="*/ 588233 h 608556"/>
              <a:gd name="connsiteX2" fmla="*/ 314863 w 314863"/>
              <a:gd name="connsiteY2" fmla="*/ 595884 h 608556"/>
              <a:gd name="connsiteX3" fmla="*/ 314863 w 314863"/>
              <a:gd name="connsiteY3" fmla="*/ 600905 h 608556"/>
              <a:gd name="connsiteX4" fmla="*/ 307292 w 314863"/>
              <a:gd name="connsiteY4" fmla="*/ 608556 h 608556"/>
              <a:gd name="connsiteX5" fmla="*/ 241223 w 314863"/>
              <a:gd name="connsiteY5" fmla="*/ 608556 h 608556"/>
              <a:gd name="connsiteX6" fmla="*/ 233572 w 314863"/>
              <a:gd name="connsiteY6" fmla="*/ 600905 h 608556"/>
              <a:gd name="connsiteX7" fmla="*/ 233572 w 314863"/>
              <a:gd name="connsiteY7" fmla="*/ 595884 h 608556"/>
              <a:gd name="connsiteX8" fmla="*/ 241223 w 314863"/>
              <a:gd name="connsiteY8" fmla="*/ 588233 h 608556"/>
              <a:gd name="connsiteX9" fmla="*/ 7571 w 314863"/>
              <a:gd name="connsiteY9" fmla="*/ 588233 h 608556"/>
              <a:gd name="connsiteX10" fmla="*/ 73640 w 314863"/>
              <a:gd name="connsiteY10" fmla="*/ 588233 h 608556"/>
              <a:gd name="connsiteX11" fmla="*/ 81291 w 314863"/>
              <a:gd name="connsiteY11" fmla="*/ 595884 h 608556"/>
              <a:gd name="connsiteX12" fmla="*/ 81291 w 314863"/>
              <a:gd name="connsiteY12" fmla="*/ 600905 h 608556"/>
              <a:gd name="connsiteX13" fmla="*/ 73640 w 314863"/>
              <a:gd name="connsiteY13" fmla="*/ 608556 h 608556"/>
              <a:gd name="connsiteX14" fmla="*/ 7571 w 314863"/>
              <a:gd name="connsiteY14" fmla="*/ 608556 h 608556"/>
              <a:gd name="connsiteX15" fmla="*/ 0 w 314863"/>
              <a:gd name="connsiteY15" fmla="*/ 600905 h 608556"/>
              <a:gd name="connsiteX16" fmla="*/ 0 w 314863"/>
              <a:gd name="connsiteY16" fmla="*/ 595884 h 608556"/>
              <a:gd name="connsiteX17" fmla="*/ 7571 w 314863"/>
              <a:gd name="connsiteY17" fmla="*/ 588233 h 608556"/>
              <a:gd name="connsiteX18" fmla="*/ 63921 w 314863"/>
              <a:gd name="connsiteY18" fmla="*/ 334736 h 608556"/>
              <a:gd name="connsiteX19" fmla="*/ 64399 w 314863"/>
              <a:gd name="connsiteY19" fmla="*/ 395590 h 608556"/>
              <a:gd name="connsiteX20" fmla="*/ 252824 w 314863"/>
              <a:gd name="connsiteY20" fmla="*/ 395590 h 608556"/>
              <a:gd name="connsiteX21" fmla="*/ 252984 w 314863"/>
              <a:gd name="connsiteY21" fmla="*/ 334736 h 608556"/>
              <a:gd name="connsiteX22" fmla="*/ 63204 w 314863"/>
              <a:gd name="connsiteY22" fmla="*/ 253518 h 608556"/>
              <a:gd name="connsiteX23" fmla="*/ 63682 w 314863"/>
              <a:gd name="connsiteY23" fmla="*/ 314372 h 608556"/>
              <a:gd name="connsiteX24" fmla="*/ 253063 w 314863"/>
              <a:gd name="connsiteY24" fmla="*/ 314372 h 608556"/>
              <a:gd name="connsiteX25" fmla="*/ 253223 w 314863"/>
              <a:gd name="connsiteY25" fmla="*/ 253518 h 608556"/>
              <a:gd name="connsiteX26" fmla="*/ 62487 w 314863"/>
              <a:gd name="connsiteY26" fmla="*/ 172380 h 608556"/>
              <a:gd name="connsiteX27" fmla="*/ 63045 w 314863"/>
              <a:gd name="connsiteY27" fmla="*/ 233233 h 608556"/>
              <a:gd name="connsiteX28" fmla="*/ 253302 w 314863"/>
              <a:gd name="connsiteY28" fmla="*/ 233233 h 608556"/>
              <a:gd name="connsiteX29" fmla="*/ 253462 w 314863"/>
              <a:gd name="connsiteY29" fmla="*/ 172380 h 608556"/>
              <a:gd name="connsiteX30" fmla="*/ 61770 w 314863"/>
              <a:gd name="connsiteY30" fmla="*/ 91241 h 608556"/>
              <a:gd name="connsiteX31" fmla="*/ 62328 w 314863"/>
              <a:gd name="connsiteY31" fmla="*/ 152095 h 608556"/>
              <a:gd name="connsiteX32" fmla="*/ 253541 w 314863"/>
              <a:gd name="connsiteY32" fmla="*/ 152095 h 608556"/>
              <a:gd name="connsiteX33" fmla="*/ 253701 w 314863"/>
              <a:gd name="connsiteY33" fmla="*/ 91241 h 608556"/>
              <a:gd name="connsiteX34" fmla="*/ 20341 w 314863"/>
              <a:gd name="connsiteY34" fmla="*/ 0 h 608556"/>
              <a:gd name="connsiteX35" fmla="*/ 60973 w 314863"/>
              <a:gd name="connsiteY35" fmla="*/ 0 h 608556"/>
              <a:gd name="connsiteX36" fmla="*/ 61611 w 314863"/>
              <a:gd name="connsiteY36" fmla="*/ 71036 h 608556"/>
              <a:gd name="connsiteX37" fmla="*/ 253780 w 314863"/>
              <a:gd name="connsiteY37" fmla="*/ 71036 h 608556"/>
              <a:gd name="connsiteX38" fmla="*/ 253940 w 314863"/>
              <a:gd name="connsiteY38" fmla="*/ 0 h 608556"/>
              <a:gd name="connsiteX39" fmla="*/ 294572 w 314863"/>
              <a:gd name="connsiteY39" fmla="*/ 0 h 608556"/>
              <a:gd name="connsiteX40" fmla="*/ 297998 w 314863"/>
              <a:gd name="connsiteY40" fmla="*/ 578072 h 608556"/>
              <a:gd name="connsiteX41" fmla="*/ 252267 w 314863"/>
              <a:gd name="connsiteY41" fmla="*/ 578072 h 608556"/>
              <a:gd name="connsiteX42" fmla="*/ 252745 w 314863"/>
              <a:gd name="connsiteY42" fmla="*/ 415795 h 608556"/>
              <a:gd name="connsiteX43" fmla="*/ 64638 w 314863"/>
              <a:gd name="connsiteY43" fmla="*/ 415795 h 608556"/>
              <a:gd name="connsiteX44" fmla="*/ 65993 w 314863"/>
              <a:gd name="connsiteY44" fmla="*/ 578072 h 608556"/>
              <a:gd name="connsiteX45" fmla="*/ 15242 w 314863"/>
              <a:gd name="connsiteY45" fmla="*/ 578072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14863" h="608556">
                <a:moveTo>
                  <a:pt x="241223" y="588233"/>
                </a:moveTo>
                <a:lnTo>
                  <a:pt x="307292" y="588233"/>
                </a:lnTo>
                <a:cubicBezTo>
                  <a:pt x="311436" y="588233"/>
                  <a:pt x="314863" y="591660"/>
                  <a:pt x="314863" y="595884"/>
                </a:cubicBezTo>
                <a:lnTo>
                  <a:pt x="314863" y="600905"/>
                </a:lnTo>
                <a:cubicBezTo>
                  <a:pt x="314863" y="605129"/>
                  <a:pt x="311436" y="608556"/>
                  <a:pt x="307292" y="608556"/>
                </a:cubicBezTo>
                <a:lnTo>
                  <a:pt x="241223" y="608556"/>
                </a:lnTo>
                <a:cubicBezTo>
                  <a:pt x="236999" y="608556"/>
                  <a:pt x="233572" y="605129"/>
                  <a:pt x="233572" y="600905"/>
                </a:cubicBezTo>
                <a:lnTo>
                  <a:pt x="233572" y="595884"/>
                </a:lnTo>
                <a:cubicBezTo>
                  <a:pt x="233572" y="591660"/>
                  <a:pt x="236999" y="588233"/>
                  <a:pt x="241223" y="588233"/>
                </a:cubicBezTo>
                <a:close/>
                <a:moveTo>
                  <a:pt x="7571" y="588233"/>
                </a:moveTo>
                <a:lnTo>
                  <a:pt x="73640" y="588233"/>
                </a:lnTo>
                <a:cubicBezTo>
                  <a:pt x="77864" y="588233"/>
                  <a:pt x="81291" y="591660"/>
                  <a:pt x="81291" y="595884"/>
                </a:cubicBezTo>
                <a:lnTo>
                  <a:pt x="81291" y="600905"/>
                </a:lnTo>
                <a:cubicBezTo>
                  <a:pt x="81291" y="605129"/>
                  <a:pt x="77864" y="608556"/>
                  <a:pt x="73640" y="608556"/>
                </a:cubicBezTo>
                <a:lnTo>
                  <a:pt x="7571" y="608556"/>
                </a:lnTo>
                <a:cubicBezTo>
                  <a:pt x="3427" y="608556"/>
                  <a:pt x="0" y="605129"/>
                  <a:pt x="0" y="600905"/>
                </a:cubicBezTo>
                <a:lnTo>
                  <a:pt x="0" y="595884"/>
                </a:lnTo>
                <a:cubicBezTo>
                  <a:pt x="0" y="591660"/>
                  <a:pt x="3427" y="588233"/>
                  <a:pt x="7571" y="588233"/>
                </a:cubicBezTo>
                <a:close/>
                <a:moveTo>
                  <a:pt x="63921" y="334736"/>
                </a:moveTo>
                <a:lnTo>
                  <a:pt x="64399" y="395590"/>
                </a:lnTo>
                <a:lnTo>
                  <a:pt x="252824" y="395590"/>
                </a:lnTo>
                <a:lnTo>
                  <a:pt x="252984" y="334736"/>
                </a:lnTo>
                <a:close/>
                <a:moveTo>
                  <a:pt x="63204" y="253518"/>
                </a:moveTo>
                <a:lnTo>
                  <a:pt x="63682" y="314372"/>
                </a:lnTo>
                <a:lnTo>
                  <a:pt x="253063" y="314372"/>
                </a:lnTo>
                <a:lnTo>
                  <a:pt x="253223" y="253518"/>
                </a:lnTo>
                <a:close/>
                <a:moveTo>
                  <a:pt x="62487" y="172380"/>
                </a:moveTo>
                <a:lnTo>
                  <a:pt x="63045" y="233233"/>
                </a:lnTo>
                <a:lnTo>
                  <a:pt x="253302" y="233233"/>
                </a:lnTo>
                <a:lnTo>
                  <a:pt x="253462" y="172380"/>
                </a:lnTo>
                <a:close/>
                <a:moveTo>
                  <a:pt x="61770" y="91241"/>
                </a:moveTo>
                <a:lnTo>
                  <a:pt x="62328" y="152095"/>
                </a:lnTo>
                <a:lnTo>
                  <a:pt x="253541" y="152095"/>
                </a:lnTo>
                <a:lnTo>
                  <a:pt x="253701" y="91241"/>
                </a:lnTo>
                <a:close/>
                <a:moveTo>
                  <a:pt x="20341" y="0"/>
                </a:moveTo>
                <a:lnTo>
                  <a:pt x="60973" y="0"/>
                </a:lnTo>
                <a:lnTo>
                  <a:pt x="61611" y="71036"/>
                </a:lnTo>
                <a:lnTo>
                  <a:pt x="253780" y="71036"/>
                </a:lnTo>
                <a:lnTo>
                  <a:pt x="253940" y="0"/>
                </a:lnTo>
                <a:lnTo>
                  <a:pt x="294572" y="0"/>
                </a:lnTo>
                <a:lnTo>
                  <a:pt x="297998" y="578072"/>
                </a:lnTo>
                <a:lnTo>
                  <a:pt x="252267" y="578072"/>
                </a:lnTo>
                <a:lnTo>
                  <a:pt x="252745" y="415795"/>
                </a:lnTo>
                <a:lnTo>
                  <a:pt x="64638" y="415795"/>
                </a:lnTo>
                <a:lnTo>
                  <a:pt x="65993" y="578072"/>
                </a:lnTo>
                <a:lnTo>
                  <a:pt x="15242" y="57807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D523C1-1806-4C7E-82F1-B23E0CCED422}"/>
              </a:ext>
            </a:extLst>
          </p:cNvPr>
          <p:cNvSpPr/>
          <p:nvPr/>
        </p:nvSpPr>
        <p:spPr>
          <a:xfrm>
            <a:off x="0" y="1422497"/>
            <a:ext cx="2792096" cy="127319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336E8E-6F9B-46AC-986B-C72279E27C06}"/>
              </a:ext>
            </a:extLst>
          </p:cNvPr>
          <p:cNvSpPr txBox="1"/>
          <p:nvPr/>
        </p:nvSpPr>
        <p:spPr>
          <a:xfrm>
            <a:off x="555585" y="6551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報告大綱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9D0763-742B-46F3-8D77-8143CE865494}"/>
              </a:ext>
            </a:extLst>
          </p:cNvPr>
          <p:cNvSpPr/>
          <p:nvPr/>
        </p:nvSpPr>
        <p:spPr>
          <a:xfrm>
            <a:off x="-1" y="2317151"/>
            <a:ext cx="832913" cy="150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FC885594-D418-45BA-AA5F-D6D523F5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EEB6-FE77-401D-B153-1349CF1440F9}" type="slidenum">
              <a:rPr lang="en-US" smtClean="0"/>
              <a:t>2</a:t>
            </a:fld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5D15B8-0755-43E1-87F2-82E15CBE4C8E}"/>
              </a:ext>
            </a:extLst>
          </p:cNvPr>
          <p:cNvSpPr/>
          <p:nvPr/>
        </p:nvSpPr>
        <p:spPr>
          <a:xfrm>
            <a:off x="5455388" y="2995938"/>
            <a:ext cx="736998" cy="224676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3" algn="ctr" fontAlgn="base"/>
            <a:r>
              <a:rPr lang="en-US" altLang="zh-TW" sz="20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2</a:t>
            </a:r>
            <a:r>
              <a:rPr lang="zh-TW" altLang="en-US" sz="20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重要類別介紹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C6C45F-96F4-42B8-A1DB-CF497D88A663}"/>
              </a:ext>
            </a:extLst>
          </p:cNvPr>
          <p:cNvSpPr/>
          <p:nvPr/>
        </p:nvSpPr>
        <p:spPr>
          <a:xfrm>
            <a:off x="3982093" y="1982327"/>
            <a:ext cx="9669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fontAlgn="base">
              <a:spcBef>
                <a:spcPts val="600"/>
              </a:spcBef>
            </a:pPr>
            <a:r>
              <a:rPr lang="en-US" altLang="zh-TW" sz="22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1</a:t>
            </a:r>
            <a:r>
              <a:rPr lang="zh-TW" altLang="en-US" sz="22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進度說明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B05956-39CF-46FD-8A9E-5078FF86AE4D}"/>
              </a:ext>
            </a:extLst>
          </p:cNvPr>
          <p:cNvSpPr/>
          <p:nvPr/>
        </p:nvSpPr>
        <p:spPr>
          <a:xfrm>
            <a:off x="4868643" y="1982327"/>
            <a:ext cx="51058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fontAlgn="base"/>
            <a:r>
              <a:rPr lang="en-US" altLang="zh-TW" sz="22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2</a:t>
            </a:r>
            <a:r>
              <a:rPr lang="zh-TW" altLang="en-US" sz="22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 架構設計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1BC89B-AE4A-4AFD-AB46-500047A8E93D}"/>
              </a:ext>
            </a:extLst>
          </p:cNvPr>
          <p:cNvSpPr txBox="1"/>
          <p:nvPr/>
        </p:nvSpPr>
        <p:spPr>
          <a:xfrm>
            <a:off x="6913092" y="1996706"/>
            <a:ext cx="4403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3</a:t>
            </a:r>
            <a:r>
              <a:rPr lang="zh-TW" altLang="en-US" sz="22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測試情境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DE8162-CD8C-4FAB-98E3-5A63BDF07023}"/>
              </a:ext>
            </a:extLst>
          </p:cNvPr>
          <p:cNvSpPr txBox="1"/>
          <p:nvPr/>
        </p:nvSpPr>
        <p:spPr>
          <a:xfrm>
            <a:off x="9266219" y="1988370"/>
            <a:ext cx="2968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5</a:t>
            </a:r>
            <a:r>
              <a:rPr lang="zh-TW" altLang="en-US" sz="22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呈現分析結果</a:t>
            </a:r>
            <a:endParaRPr lang="en-US" altLang="zh-TW" sz="2200" dirty="0">
              <a:solidFill>
                <a:srgbClr val="000000"/>
              </a:solidFill>
              <a:latin typeface="源泉圓體 TTF Medium" panose="020B0600000000000000" pitchFamily="34" charset="-120"/>
              <a:ea typeface="源泉圓體 TTF Medium" panose="020B0600000000000000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12B0AF-F2AB-42C5-9F94-F4F4434CF5EB}"/>
              </a:ext>
            </a:extLst>
          </p:cNvPr>
          <p:cNvSpPr/>
          <p:nvPr/>
        </p:nvSpPr>
        <p:spPr>
          <a:xfrm>
            <a:off x="5062144" y="3010317"/>
            <a:ext cx="6208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 fontAlgn="base"/>
            <a:r>
              <a:rPr lang="en-US" altLang="zh-TW" sz="20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1</a:t>
            </a:r>
            <a:r>
              <a:rPr lang="zh-TW" altLang="en-US" sz="20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概觀</a:t>
            </a:r>
            <a:endParaRPr lang="en-US" altLang="zh-TW" sz="2000" dirty="0">
              <a:solidFill>
                <a:srgbClr val="000000"/>
              </a:solidFill>
              <a:latin typeface="源泉圓體 TTF Medium" panose="020B0600000000000000" pitchFamily="34" charset="-120"/>
              <a:ea typeface="源泉圓體 TTF Medium" panose="020B0600000000000000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F2D8054-7415-48A8-9336-796941AF20B6}"/>
              </a:ext>
            </a:extLst>
          </p:cNvPr>
          <p:cNvSpPr/>
          <p:nvPr/>
        </p:nvSpPr>
        <p:spPr>
          <a:xfrm>
            <a:off x="7262972" y="2995938"/>
            <a:ext cx="736998" cy="132343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3" algn="ctr" fontAlgn="base"/>
            <a:r>
              <a:rPr lang="en-US" altLang="zh-TW" sz="20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2</a:t>
            </a:r>
            <a:r>
              <a:rPr lang="zh-TW" altLang="en-US" sz="20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版本 </a:t>
            </a:r>
            <a:r>
              <a:rPr lang="en-US" altLang="zh-TW" sz="20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2</a:t>
            </a:r>
            <a:endParaRPr lang="zh-TW" altLang="en-US" sz="2000" dirty="0">
              <a:solidFill>
                <a:srgbClr val="000000"/>
              </a:solidFill>
              <a:latin typeface="源泉圓體 TTF Medium" panose="020B0600000000000000" pitchFamily="34" charset="-120"/>
              <a:ea typeface="源泉圓體 TTF Medium" panose="020B0600000000000000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B512ED-8B96-46A2-9F0E-4ED83EA91335}"/>
              </a:ext>
            </a:extLst>
          </p:cNvPr>
          <p:cNvSpPr/>
          <p:nvPr/>
        </p:nvSpPr>
        <p:spPr>
          <a:xfrm>
            <a:off x="6869728" y="3010317"/>
            <a:ext cx="6208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 fontAlgn="base"/>
            <a:r>
              <a:rPr lang="en-US" altLang="zh-TW" sz="20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1</a:t>
            </a:r>
            <a:r>
              <a:rPr lang="zh-TW" altLang="en-US" sz="20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版本</a:t>
            </a:r>
            <a:r>
              <a:rPr lang="en-US" altLang="zh-TW" sz="20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1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955C173-9997-4346-B69C-E8F0ACB2300F}"/>
              </a:ext>
            </a:extLst>
          </p:cNvPr>
          <p:cNvSpPr txBox="1"/>
          <p:nvPr/>
        </p:nvSpPr>
        <p:spPr>
          <a:xfrm>
            <a:off x="9794545" y="1988370"/>
            <a:ext cx="2968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6</a:t>
            </a:r>
            <a:r>
              <a:rPr lang="zh-TW" altLang="en-US" sz="22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未來方向</a:t>
            </a:r>
            <a:endParaRPr lang="en-US" altLang="zh-TW" sz="2200" dirty="0">
              <a:solidFill>
                <a:srgbClr val="000000"/>
              </a:solidFill>
              <a:latin typeface="源泉圓體 TTF Medium" panose="020B0600000000000000" pitchFamily="34" charset="-120"/>
              <a:ea typeface="源泉圓體 TTF Medium" panose="020B0600000000000000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64FF8E1-ABFD-4893-B079-421D08FB3D2C}"/>
              </a:ext>
            </a:extLst>
          </p:cNvPr>
          <p:cNvSpPr txBox="1"/>
          <p:nvPr/>
        </p:nvSpPr>
        <p:spPr>
          <a:xfrm>
            <a:off x="8756802" y="1988370"/>
            <a:ext cx="2968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4</a:t>
            </a:r>
            <a:r>
              <a:rPr lang="zh-TW" altLang="en-US" sz="2200" dirty="0">
                <a:solidFill>
                  <a:srgbClr val="000000"/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輸出資訊</a:t>
            </a:r>
            <a:endParaRPr lang="en-US" altLang="zh-TW" sz="2200" dirty="0">
              <a:solidFill>
                <a:srgbClr val="000000"/>
              </a:solidFill>
              <a:latin typeface="源泉圓體 TTF Medium" panose="020B0600000000000000" pitchFamily="34" charset="-120"/>
              <a:ea typeface="源泉圓體 TTF Medium" panose="020B0600000000000000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6466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54AFF572-5D69-498A-9A3E-7260BBACA0DC}"/>
              </a:ext>
            </a:extLst>
          </p:cNvPr>
          <p:cNvSpPr/>
          <p:nvPr/>
        </p:nvSpPr>
        <p:spPr>
          <a:xfrm>
            <a:off x="8449919" y="4029924"/>
            <a:ext cx="908212" cy="448067"/>
          </a:xfrm>
          <a:prstGeom prst="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20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測試情境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AF8F835-2F67-4D92-B4B4-96EC173B71A2}"/>
              </a:ext>
            </a:extLst>
          </p:cNvPr>
          <p:cNvSpPr/>
          <p:nvPr/>
        </p:nvSpPr>
        <p:spPr>
          <a:xfrm>
            <a:off x="2737156" y="560496"/>
            <a:ext cx="1428527" cy="528231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+mn-ea"/>
              </a:rPr>
              <a:t>Version2</a:t>
            </a:r>
            <a:endParaRPr lang="en-US" sz="2400" dirty="0">
              <a:cs typeface="+mn-ea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23A3C1-0DF5-4F75-9190-69918FD09CC2}"/>
              </a:ext>
            </a:extLst>
          </p:cNvPr>
          <p:cNvSpPr/>
          <p:nvPr/>
        </p:nvSpPr>
        <p:spPr>
          <a:xfrm>
            <a:off x="946231" y="2095776"/>
            <a:ext cx="1246615" cy="41800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測試情境</a:t>
            </a:r>
            <a:endParaRPr lang="en-US" sz="2000" dirty="0"/>
          </a:p>
        </p:txBody>
      </p:sp>
      <p:sp>
        <p:nvSpPr>
          <p:cNvPr id="30" name="ïṣḷîḓê">
            <a:extLst>
              <a:ext uri="{FF2B5EF4-FFF2-40B4-BE49-F238E27FC236}">
                <a16:creationId xmlns:a16="http://schemas.microsoft.com/office/drawing/2014/main" id="{42CFBE32-583E-4DE6-9894-09BA77259B98}"/>
              </a:ext>
            </a:extLst>
          </p:cNvPr>
          <p:cNvSpPr/>
          <p:nvPr/>
        </p:nvSpPr>
        <p:spPr bwMode="auto">
          <a:xfrm>
            <a:off x="8121790" y="1725979"/>
            <a:ext cx="2848470" cy="113645"/>
          </a:xfrm>
          <a:prstGeom prst="rect">
            <a:avLst/>
          </a:prstGeom>
          <a:solidFill>
            <a:srgbClr val="F57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9CB0E54-1841-4D8F-8928-9C3808C3C381}"/>
              </a:ext>
            </a:extLst>
          </p:cNvPr>
          <p:cNvSpPr txBox="1"/>
          <p:nvPr/>
        </p:nvSpPr>
        <p:spPr>
          <a:xfrm>
            <a:off x="8992026" y="1858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資管大樓</a:t>
            </a:r>
            <a:endParaRPr lang="en-US" dirty="0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57AB89FA-EF74-431F-B76C-E74E8CC6CF98}"/>
              </a:ext>
            </a:extLst>
          </p:cNvPr>
          <p:cNvSpPr/>
          <p:nvPr/>
        </p:nvSpPr>
        <p:spPr>
          <a:xfrm rot="16200000">
            <a:off x="554397" y="3672073"/>
            <a:ext cx="365760" cy="417908"/>
          </a:xfrm>
          <a:prstGeom prst="downArrow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8DD2681-C896-4A93-B439-8C868540A97A}"/>
              </a:ext>
            </a:extLst>
          </p:cNvPr>
          <p:cNvGrpSpPr/>
          <p:nvPr/>
        </p:nvGrpSpPr>
        <p:grpSpPr>
          <a:xfrm>
            <a:off x="6683133" y="5509553"/>
            <a:ext cx="5317593" cy="713447"/>
            <a:chOff x="6683133" y="5509553"/>
            <a:chExt cx="5317593" cy="71344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B3DA0C65-3884-42BE-8058-72CFA897A12A}"/>
                </a:ext>
              </a:extLst>
            </p:cNvPr>
            <p:cNvGrpSpPr/>
            <p:nvPr/>
          </p:nvGrpSpPr>
          <p:grpSpPr>
            <a:xfrm>
              <a:off x="6683133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63B2700A-BFBE-4532-AB5E-E56779565E29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50" name="矩形: 圓角 49">
                  <a:extLst>
                    <a:ext uri="{FF2B5EF4-FFF2-40B4-BE49-F238E27FC236}">
                      <a16:creationId xmlns:a16="http://schemas.microsoft.com/office/drawing/2014/main" id="{2EAB0160-8E98-4C45-9012-EE63ED8BE9ED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C9F386F8-05BC-4E45-AA94-4B0313EB7A52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上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73597C88-53E5-477F-BBD0-FDCD88F041C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1C37404B-F198-4087-8975-E09516D4D1C2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DCE340BE-E01A-480F-A21A-D20B172EFAF7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B493176-5BC2-41C8-8076-FB553C72DF1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763E40F7-5089-45AF-B5BE-297E92ABEE5F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0C99338-A86F-4D2D-8ECB-46A7A0F86CFB}"/>
                </a:ext>
              </a:extLst>
            </p:cNvPr>
            <p:cNvSpPr/>
            <p:nvPr/>
          </p:nvSpPr>
          <p:spPr>
            <a:xfrm>
              <a:off x="7249968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1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2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4       5</a:t>
              </a:r>
              <a:endParaRPr lang="en-US" sz="1400" dirty="0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32B3D379-64F4-447F-97FC-2D2947396CDD}"/>
                </a:ext>
              </a:extLst>
            </p:cNvPr>
            <p:cNvGrpSpPr/>
            <p:nvPr/>
          </p:nvGrpSpPr>
          <p:grpSpPr>
            <a:xfrm>
              <a:off x="9512071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9F50D8F-D929-439B-9462-3259B9DCF7E6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2F161C63-4048-41D7-86B8-BB27FC51E829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54BB2C8E-9469-4BA4-A814-51162DE74C53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下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72E61B8E-54EE-46A0-A1C8-98DBD4B6C54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22C5F509-84A4-4D72-A12C-D42EBB1F92BB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490EFA6D-6AF2-48CB-8BC8-AC632341036D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D1CED616-1416-4794-B06E-A449D95669A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矩形: 圓角 40">
                <a:extLst>
                  <a:ext uri="{FF2B5EF4-FFF2-40B4-BE49-F238E27FC236}">
                    <a16:creationId xmlns:a16="http://schemas.microsoft.com/office/drawing/2014/main" id="{B3054D5B-9BCF-441B-9F9B-2EC89C71B4DA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C92B340-D55E-4B28-9541-F1299CF219C1}"/>
                </a:ext>
              </a:extLst>
            </p:cNvPr>
            <p:cNvSpPr/>
            <p:nvPr/>
          </p:nvSpPr>
          <p:spPr>
            <a:xfrm>
              <a:off x="10078906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5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4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2       1</a:t>
              </a:r>
              <a:endParaRPr lang="en-US" sz="1400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B64E5C-86A7-40D4-88B7-0ACD1750734E}"/>
              </a:ext>
            </a:extLst>
          </p:cNvPr>
          <p:cNvSpPr txBox="1"/>
          <p:nvPr/>
        </p:nvSpPr>
        <p:spPr>
          <a:xfrm>
            <a:off x="7862873" y="2266163"/>
            <a:ext cx="47163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5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48EAAE3-9DD0-434D-AB90-5C1BCEDB3868}"/>
              </a:ext>
            </a:extLst>
          </p:cNvPr>
          <p:cNvSpPr/>
          <p:nvPr/>
        </p:nvSpPr>
        <p:spPr>
          <a:xfrm>
            <a:off x="1131235" y="2702531"/>
            <a:ext cx="4124960" cy="23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電梯在</a:t>
            </a:r>
            <a:r>
              <a:rPr lang="en-US" altLang="zh-TW" sz="2000" dirty="0"/>
              <a:t>1:00</a:t>
            </a:r>
            <a:r>
              <a:rPr lang="zh-TW" altLang="en-US" sz="2000" dirty="0"/>
              <a:t>停在</a:t>
            </a:r>
            <a:r>
              <a:rPr lang="en-US" altLang="zh-TW" sz="2000" dirty="0"/>
              <a:t>4</a:t>
            </a:r>
            <a:r>
              <a:rPr lang="zh-TW" altLang="en-US" sz="2000" dirty="0"/>
              <a:t>樓處於閒置（</a:t>
            </a:r>
            <a:r>
              <a:rPr lang="en-US" altLang="zh-TW" sz="2000" dirty="0"/>
              <a:t>Idle</a:t>
            </a:r>
            <a:r>
              <a:rPr lang="zh-TW" altLang="en-US" sz="2000" dirty="0"/>
              <a:t>）狀態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[1:05:00]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樓有</a:t>
            </a:r>
            <a:r>
              <a:rPr lang="en-US" altLang="zh-TW" sz="2000" dirty="0"/>
              <a:t>1</a:t>
            </a:r>
            <a:r>
              <a:rPr lang="zh-TW" altLang="en-US" sz="2000" dirty="0"/>
              <a:t>人要上樓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[1:05:22]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樓乘客</a:t>
            </a:r>
            <a:r>
              <a:rPr lang="en-US" altLang="zh-TW" sz="2000" dirty="0"/>
              <a:t>1</a:t>
            </a:r>
            <a:r>
              <a:rPr lang="zh-TW" altLang="en-US" sz="2000" dirty="0"/>
              <a:t>人到</a:t>
            </a:r>
            <a:r>
              <a:rPr lang="en-US" altLang="zh-TW" sz="2000" dirty="0"/>
              <a:t>3</a:t>
            </a:r>
            <a:r>
              <a:rPr lang="zh-TW" altLang="en-US" sz="2000" dirty="0"/>
              <a:t>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[1:05:24]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樓有人要往下</a:t>
            </a:r>
            <a:endParaRPr lang="en-US" altLang="zh-TW" sz="2000" dirty="0"/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7D562FA6-EBA8-43E7-9B04-96FC8B62AEDD}"/>
              </a:ext>
            </a:extLst>
          </p:cNvPr>
          <p:cNvGrpSpPr/>
          <p:nvPr/>
        </p:nvGrpSpPr>
        <p:grpSpPr>
          <a:xfrm>
            <a:off x="8618830" y="6373911"/>
            <a:ext cx="2072981" cy="307777"/>
            <a:chOff x="8618578" y="6054539"/>
            <a:chExt cx="2572020" cy="338554"/>
          </a:xfrm>
        </p:grpSpPr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D82B0671-A11C-4A8C-A5D5-9576921A1E57}"/>
                </a:ext>
              </a:extLst>
            </p:cNvPr>
            <p:cNvSpPr txBox="1"/>
            <p:nvPr/>
          </p:nvSpPr>
          <p:spPr>
            <a:xfrm>
              <a:off x="8832708" y="6054539"/>
              <a:ext cx="2357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ACTIVE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 IDLE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NA</a:t>
              </a:r>
              <a:endParaRPr lang="en-US" sz="1400" dirty="0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8068EC03-BB4A-4B15-BD93-5127FC8DFC7B}"/>
                </a:ext>
              </a:extLst>
            </p:cNvPr>
            <p:cNvSpPr/>
            <p:nvPr/>
          </p:nvSpPr>
          <p:spPr>
            <a:xfrm>
              <a:off x="10702986" y="6114523"/>
              <a:ext cx="214130" cy="226213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4D5E5DD3-2669-488D-949A-1D2FE60C18DF}"/>
                </a:ext>
              </a:extLst>
            </p:cNvPr>
            <p:cNvSpPr/>
            <p:nvPr/>
          </p:nvSpPr>
          <p:spPr>
            <a:xfrm>
              <a:off x="9789948" y="6114523"/>
              <a:ext cx="214130" cy="226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CB7F2FBD-EC99-4887-B5FF-915540375348}"/>
                </a:ext>
              </a:extLst>
            </p:cNvPr>
            <p:cNvSpPr/>
            <p:nvPr/>
          </p:nvSpPr>
          <p:spPr>
            <a:xfrm>
              <a:off x="8618578" y="6114523"/>
              <a:ext cx="214130" cy="226213"/>
            </a:xfrm>
            <a:prstGeom prst="roundRect">
              <a:avLst/>
            </a:prstGeom>
            <a:solidFill>
              <a:srgbClr val="FF7C80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90940F4C-C5A2-401E-943B-DF91D5C812CB}"/>
              </a:ext>
            </a:extLst>
          </p:cNvPr>
          <p:cNvSpPr/>
          <p:nvPr/>
        </p:nvSpPr>
        <p:spPr>
          <a:xfrm>
            <a:off x="9375756" y="2266163"/>
            <a:ext cx="1397019" cy="28553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basic-silhouette_62264">
            <a:extLst>
              <a:ext uri="{FF2B5EF4-FFF2-40B4-BE49-F238E27FC236}">
                <a16:creationId xmlns:a16="http://schemas.microsoft.com/office/drawing/2014/main" id="{93E760D0-C1E9-4E0D-896F-897EC1434760}"/>
              </a:ext>
            </a:extLst>
          </p:cNvPr>
          <p:cNvSpPr>
            <a:spLocks noChangeAspect="1"/>
          </p:cNvSpPr>
          <p:nvPr/>
        </p:nvSpPr>
        <p:spPr bwMode="auto">
          <a:xfrm>
            <a:off x="8807692" y="4087416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0" name="手繪多邊形: 圖案 59">
            <a:extLst>
              <a:ext uri="{FF2B5EF4-FFF2-40B4-BE49-F238E27FC236}">
                <a16:creationId xmlns:a16="http://schemas.microsoft.com/office/drawing/2014/main" id="{F08927DA-D6ED-4EB5-B5F6-0E693E404B50}"/>
              </a:ext>
            </a:extLst>
          </p:cNvPr>
          <p:cNvSpPr/>
          <p:nvPr/>
        </p:nvSpPr>
        <p:spPr>
          <a:xfrm>
            <a:off x="8267760" y="2225039"/>
            <a:ext cx="2556531" cy="2980669"/>
          </a:xfrm>
          <a:custGeom>
            <a:avLst/>
            <a:gdLst>
              <a:gd name="connsiteX0" fmla="*/ 182159 w 2556531"/>
              <a:gd name="connsiteY0" fmla="*/ 2367281 h 2980669"/>
              <a:gd name="connsiteX1" fmla="*/ 182159 w 2556531"/>
              <a:gd name="connsiteY1" fmla="*/ 2793226 h 2980669"/>
              <a:gd name="connsiteX2" fmla="*/ 1090371 w 2556531"/>
              <a:gd name="connsiteY2" fmla="*/ 2793226 h 2980669"/>
              <a:gd name="connsiteX3" fmla="*/ 1090371 w 2556531"/>
              <a:gd name="connsiteY3" fmla="*/ 2367281 h 2980669"/>
              <a:gd name="connsiteX4" fmla="*/ 182159 w 2556531"/>
              <a:gd name="connsiteY4" fmla="*/ 1825574 h 2980669"/>
              <a:gd name="connsiteX5" fmla="*/ 182159 w 2556531"/>
              <a:gd name="connsiteY5" fmla="*/ 2251519 h 2980669"/>
              <a:gd name="connsiteX6" fmla="*/ 1090371 w 2556531"/>
              <a:gd name="connsiteY6" fmla="*/ 2251519 h 2980669"/>
              <a:gd name="connsiteX7" fmla="*/ 1090371 w 2556531"/>
              <a:gd name="connsiteY7" fmla="*/ 1825574 h 2980669"/>
              <a:gd name="connsiteX8" fmla="*/ 182159 w 2556531"/>
              <a:gd name="connsiteY8" fmla="*/ 1283865 h 2980669"/>
              <a:gd name="connsiteX9" fmla="*/ 182159 w 2556531"/>
              <a:gd name="connsiteY9" fmla="*/ 1709810 h 2980669"/>
              <a:gd name="connsiteX10" fmla="*/ 1090371 w 2556531"/>
              <a:gd name="connsiteY10" fmla="*/ 1709810 h 2980669"/>
              <a:gd name="connsiteX11" fmla="*/ 1090371 w 2556531"/>
              <a:gd name="connsiteY11" fmla="*/ 1283865 h 2980669"/>
              <a:gd name="connsiteX12" fmla="*/ 182159 w 2556531"/>
              <a:gd name="connsiteY12" fmla="*/ 742156 h 2980669"/>
              <a:gd name="connsiteX13" fmla="*/ 182159 w 2556531"/>
              <a:gd name="connsiteY13" fmla="*/ 1168101 h 2980669"/>
              <a:gd name="connsiteX14" fmla="*/ 1090371 w 2556531"/>
              <a:gd name="connsiteY14" fmla="*/ 1168101 h 2980669"/>
              <a:gd name="connsiteX15" fmla="*/ 1090371 w 2556531"/>
              <a:gd name="connsiteY15" fmla="*/ 742156 h 2980669"/>
              <a:gd name="connsiteX16" fmla="*/ 182159 w 2556531"/>
              <a:gd name="connsiteY16" fmla="*/ 200447 h 2980669"/>
              <a:gd name="connsiteX17" fmla="*/ 182159 w 2556531"/>
              <a:gd name="connsiteY17" fmla="*/ 626392 h 2980669"/>
              <a:gd name="connsiteX18" fmla="*/ 1090371 w 2556531"/>
              <a:gd name="connsiteY18" fmla="*/ 626392 h 2980669"/>
              <a:gd name="connsiteX19" fmla="*/ 1090371 w 2556531"/>
              <a:gd name="connsiteY19" fmla="*/ 200447 h 2980669"/>
              <a:gd name="connsiteX20" fmla="*/ 1181040 w 2556531"/>
              <a:gd name="connsiteY20" fmla="*/ 194311 h 2980669"/>
              <a:gd name="connsiteX21" fmla="*/ 1181040 w 2556531"/>
              <a:gd name="connsiteY21" fmla="*/ 2825861 h 2980669"/>
              <a:gd name="connsiteX22" fmla="*/ 2424051 w 2556531"/>
              <a:gd name="connsiteY22" fmla="*/ 2825861 h 2980669"/>
              <a:gd name="connsiteX23" fmla="*/ 2424051 w 2556531"/>
              <a:gd name="connsiteY23" fmla="*/ 194311 h 2980669"/>
              <a:gd name="connsiteX24" fmla="*/ 0 w 2556531"/>
              <a:gd name="connsiteY24" fmla="*/ 0 h 2980669"/>
              <a:gd name="connsiteX25" fmla="*/ 2556531 w 2556531"/>
              <a:gd name="connsiteY25" fmla="*/ 0 h 2980669"/>
              <a:gd name="connsiteX26" fmla="*/ 2556531 w 2556531"/>
              <a:gd name="connsiteY26" fmla="*/ 2980669 h 2980669"/>
              <a:gd name="connsiteX27" fmla="*/ 0 w 2556531"/>
              <a:gd name="connsiteY27" fmla="*/ 2980669 h 298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56531" h="2980669">
                <a:moveTo>
                  <a:pt x="182159" y="2367281"/>
                </a:moveTo>
                <a:lnTo>
                  <a:pt x="182159" y="2793226"/>
                </a:lnTo>
                <a:lnTo>
                  <a:pt x="1090371" y="2793226"/>
                </a:lnTo>
                <a:lnTo>
                  <a:pt x="1090371" y="2367281"/>
                </a:lnTo>
                <a:close/>
                <a:moveTo>
                  <a:pt x="182159" y="1825574"/>
                </a:moveTo>
                <a:lnTo>
                  <a:pt x="182159" y="2251519"/>
                </a:lnTo>
                <a:lnTo>
                  <a:pt x="1090371" y="2251519"/>
                </a:lnTo>
                <a:lnTo>
                  <a:pt x="1090371" y="1825574"/>
                </a:lnTo>
                <a:close/>
                <a:moveTo>
                  <a:pt x="182159" y="1283865"/>
                </a:moveTo>
                <a:lnTo>
                  <a:pt x="182159" y="1709810"/>
                </a:lnTo>
                <a:lnTo>
                  <a:pt x="1090371" y="1709810"/>
                </a:lnTo>
                <a:lnTo>
                  <a:pt x="1090371" y="1283865"/>
                </a:lnTo>
                <a:close/>
                <a:moveTo>
                  <a:pt x="182159" y="742156"/>
                </a:moveTo>
                <a:lnTo>
                  <a:pt x="182159" y="1168101"/>
                </a:lnTo>
                <a:lnTo>
                  <a:pt x="1090371" y="1168101"/>
                </a:lnTo>
                <a:lnTo>
                  <a:pt x="1090371" y="742156"/>
                </a:lnTo>
                <a:close/>
                <a:moveTo>
                  <a:pt x="182159" y="200447"/>
                </a:moveTo>
                <a:lnTo>
                  <a:pt x="182159" y="626392"/>
                </a:lnTo>
                <a:lnTo>
                  <a:pt x="1090371" y="626392"/>
                </a:lnTo>
                <a:lnTo>
                  <a:pt x="1090371" y="200447"/>
                </a:lnTo>
                <a:close/>
                <a:moveTo>
                  <a:pt x="1181040" y="194311"/>
                </a:moveTo>
                <a:lnTo>
                  <a:pt x="1181040" y="2825861"/>
                </a:lnTo>
                <a:lnTo>
                  <a:pt x="2424051" y="2825861"/>
                </a:lnTo>
                <a:lnTo>
                  <a:pt x="2424051" y="194311"/>
                </a:lnTo>
                <a:close/>
                <a:moveTo>
                  <a:pt x="0" y="0"/>
                </a:moveTo>
                <a:lnTo>
                  <a:pt x="2556531" y="0"/>
                </a:lnTo>
                <a:lnTo>
                  <a:pt x="2556531" y="2980669"/>
                </a:lnTo>
                <a:lnTo>
                  <a:pt x="0" y="29806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4" name="basic-silhouette_62264">
            <a:extLst>
              <a:ext uri="{FF2B5EF4-FFF2-40B4-BE49-F238E27FC236}">
                <a16:creationId xmlns:a16="http://schemas.microsoft.com/office/drawing/2014/main" id="{4491DB21-3CAA-4243-9311-A8202FB63777}"/>
              </a:ext>
            </a:extLst>
          </p:cNvPr>
          <p:cNvSpPr>
            <a:spLocks noChangeAspect="1"/>
          </p:cNvSpPr>
          <p:nvPr/>
        </p:nvSpPr>
        <p:spPr bwMode="auto">
          <a:xfrm>
            <a:off x="10530237" y="3573034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54AFF572-5D69-498A-9A3E-7260BBACA0DC}"/>
              </a:ext>
            </a:extLst>
          </p:cNvPr>
          <p:cNvSpPr/>
          <p:nvPr/>
        </p:nvSpPr>
        <p:spPr>
          <a:xfrm>
            <a:off x="8449919" y="4029924"/>
            <a:ext cx="908212" cy="448067"/>
          </a:xfrm>
          <a:prstGeom prst="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21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測試情境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AF8F835-2F67-4D92-B4B4-96EC173B71A2}"/>
              </a:ext>
            </a:extLst>
          </p:cNvPr>
          <p:cNvSpPr/>
          <p:nvPr/>
        </p:nvSpPr>
        <p:spPr>
          <a:xfrm>
            <a:off x="2737156" y="560496"/>
            <a:ext cx="1428527" cy="528231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+mn-ea"/>
              </a:rPr>
              <a:t>Version2</a:t>
            </a:r>
            <a:endParaRPr lang="en-US" sz="2400" dirty="0">
              <a:cs typeface="+mn-ea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23A3C1-0DF5-4F75-9190-69918FD09CC2}"/>
              </a:ext>
            </a:extLst>
          </p:cNvPr>
          <p:cNvSpPr/>
          <p:nvPr/>
        </p:nvSpPr>
        <p:spPr>
          <a:xfrm>
            <a:off x="946231" y="2095776"/>
            <a:ext cx="1246615" cy="41800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測試情境</a:t>
            </a:r>
            <a:endParaRPr lang="en-US" sz="2000" dirty="0"/>
          </a:p>
        </p:txBody>
      </p:sp>
      <p:sp>
        <p:nvSpPr>
          <p:cNvPr id="30" name="ïṣḷîḓê">
            <a:extLst>
              <a:ext uri="{FF2B5EF4-FFF2-40B4-BE49-F238E27FC236}">
                <a16:creationId xmlns:a16="http://schemas.microsoft.com/office/drawing/2014/main" id="{42CFBE32-583E-4DE6-9894-09BA77259B98}"/>
              </a:ext>
            </a:extLst>
          </p:cNvPr>
          <p:cNvSpPr/>
          <p:nvPr/>
        </p:nvSpPr>
        <p:spPr bwMode="auto">
          <a:xfrm>
            <a:off x="8121790" y="1725979"/>
            <a:ext cx="2848470" cy="113645"/>
          </a:xfrm>
          <a:prstGeom prst="rect">
            <a:avLst/>
          </a:prstGeom>
          <a:solidFill>
            <a:srgbClr val="F57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9CB0E54-1841-4D8F-8928-9C3808C3C381}"/>
              </a:ext>
            </a:extLst>
          </p:cNvPr>
          <p:cNvSpPr txBox="1"/>
          <p:nvPr/>
        </p:nvSpPr>
        <p:spPr>
          <a:xfrm>
            <a:off x="8992026" y="1858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資管大樓</a:t>
            </a:r>
            <a:endParaRPr lang="en-US" dirty="0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57AB89FA-EF74-431F-B76C-E74E8CC6CF98}"/>
              </a:ext>
            </a:extLst>
          </p:cNvPr>
          <p:cNvSpPr/>
          <p:nvPr/>
        </p:nvSpPr>
        <p:spPr>
          <a:xfrm rot="16200000">
            <a:off x="554397" y="4135264"/>
            <a:ext cx="365760" cy="417908"/>
          </a:xfrm>
          <a:prstGeom prst="downArrow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8DD2681-C896-4A93-B439-8C868540A97A}"/>
              </a:ext>
            </a:extLst>
          </p:cNvPr>
          <p:cNvGrpSpPr/>
          <p:nvPr/>
        </p:nvGrpSpPr>
        <p:grpSpPr>
          <a:xfrm>
            <a:off x="6683133" y="5509553"/>
            <a:ext cx="5317593" cy="713447"/>
            <a:chOff x="6683133" y="5509553"/>
            <a:chExt cx="5317593" cy="71344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B3DA0C65-3884-42BE-8058-72CFA897A12A}"/>
                </a:ext>
              </a:extLst>
            </p:cNvPr>
            <p:cNvGrpSpPr/>
            <p:nvPr/>
          </p:nvGrpSpPr>
          <p:grpSpPr>
            <a:xfrm>
              <a:off x="6683133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63B2700A-BFBE-4532-AB5E-E56779565E29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50" name="矩形: 圓角 49">
                  <a:extLst>
                    <a:ext uri="{FF2B5EF4-FFF2-40B4-BE49-F238E27FC236}">
                      <a16:creationId xmlns:a16="http://schemas.microsoft.com/office/drawing/2014/main" id="{2EAB0160-8E98-4C45-9012-EE63ED8BE9ED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C9F386F8-05BC-4E45-AA94-4B0313EB7A52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上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73597C88-53E5-477F-BBD0-FDCD88F041C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1C37404B-F198-4087-8975-E09516D4D1C2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DCE340BE-E01A-480F-A21A-D20B172EFAF7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B493176-5BC2-41C8-8076-FB553C72DF1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763E40F7-5089-45AF-B5BE-297E92ABEE5F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0C99338-A86F-4D2D-8ECB-46A7A0F86CFB}"/>
                </a:ext>
              </a:extLst>
            </p:cNvPr>
            <p:cNvSpPr/>
            <p:nvPr/>
          </p:nvSpPr>
          <p:spPr>
            <a:xfrm>
              <a:off x="7249968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1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2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4       5</a:t>
              </a:r>
              <a:endParaRPr lang="en-US" sz="1400" dirty="0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32B3D379-64F4-447F-97FC-2D2947396CDD}"/>
                </a:ext>
              </a:extLst>
            </p:cNvPr>
            <p:cNvGrpSpPr/>
            <p:nvPr/>
          </p:nvGrpSpPr>
          <p:grpSpPr>
            <a:xfrm>
              <a:off x="9512071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9F50D8F-D929-439B-9462-3259B9DCF7E6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2F161C63-4048-41D7-86B8-BB27FC51E829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54BB2C8E-9469-4BA4-A814-51162DE74C53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下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72E61B8E-54EE-46A0-A1C8-98DBD4B6C54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22C5F509-84A4-4D72-A12C-D42EBB1F92BB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490EFA6D-6AF2-48CB-8BC8-AC632341036D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D1CED616-1416-4794-B06E-A449D95669A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矩形: 圓角 40">
                <a:extLst>
                  <a:ext uri="{FF2B5EF4-FFF2-40B4-BE49-F238E27FC236}">
                    <a16:creationId xmlns:a16="http://schemas.microsoft.com/office/drawing/2014/main" id="{B3054D5B-9BCF-441B-9F9B-2EC89C71B4DA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C92B340-D55E-4B28-9541-F1299CF219C1}"/>
                </a:ext>
              </a:extLst>
            </p:cNvPr>
            <p:cNvSpPr/>
            <p:nvPr/>
          </p:nvSpPr>
          <p:spPr>
            <a:xfrm>
              <a:off x="10078906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5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4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2       1</a:t>
              </a:r>
              <a:endParaRPr lang="en-US" sz="1400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B64E5C-86A7-40D4-88B7-0ACD1750734E}"/>
              </a:ext>
            </a:extLst>
          </p:cNvPr>
          <p:cNvSpPr txBox="1"/>
          <p:nvPr/>
        </p:nvSpPr>
        <p:spPr>
          <a:xfrm>
            <a:off x="7862873" y="2266163"/>
            <a:ext cx="47163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5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ABFD48-E3EE-43BF-BBCF-71ABF0338D34}"/>
              </a:ext>
            </a:extLst>
          </p:cNvPr>
          <p:cNvSpPr/>
          <p:nvPr/>
        </p:nvSpPr>
        <p:spPr>
          <a:xfrm>
            <a:off x="1131235" y="2702531"/>
            <a:ext cx="4124960" cy="23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電梯在</a:t>
            </a:r>
            <a:r>
              <a:rPr lang="en-US" altLang="zh-TW" sz="2000" dirty="0"/>
              <a:t>1:00</a:t>
            </a:r>
            <a:r>
              <a:rPr lang="zh-TW" altLang="en-US" sz="2000" dirty="0"/>
              <a:t>停在</a:t>
            </a:r>
            <a:r>
              <a:rPr lang="en-US" altLang="zh-TW" sz="2000" dirty="0"/>
              <a:t>4</a:t>
            </a:r>
            <a:r>
              <a:rPr lang="zh-TW" altLang="en-US" sz="2000" dirty="0"/>
              <a:t>樓處於閒置（</a:t>
            </a:r>
            <a:r>
              <a:rPr lang="en-US" altLang="zh-TW" sz="2000" dirty="0"/>
              <a:t>Idle</a:t>
            </a:r>
            <a:r>
              <a:rPr lang="zh-TW" altLang="en-US" sz="2000" dirty="0"/>
              <a:t>）狀態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[1:05:00]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樓有</a:t>
            </a:r>
            <a:r>
              <a:rPr lang="en-US" altLang="zh-TW" sz="2000" dirty="0"/>
              <a:t>1</a:t>
            </a:r>
            <a:r>
              <a:rPr lang="zh-TW" altLang="en-US" sz="2000" dirty="0"/>
              <a:t>人要上樓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[1:05:22]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樓乘客</a:t>
            </a:r>
            <a:r>
              <a:rPr lang="en-US" altLang="zh-TW" sz="2000" dirty="0"/>
              <a:t>1</a:t>
            </a:r>
            <a:r>
              <a:rPr lang="zh-TW" altLang="en-US" sz="2000" dirty="0"/>
              <a:t>人到</a:t>
            </a:r>
            <a:r>
              <a:rPr lang="en-US" altLang="zh-TW" sz="2000" dirty="0"/>
              <a:t>3</a:t>
            </a:r>
            <a:r>
              <a:rPr lang="zh-TW" altLang="en-US" sz="2000" dirty="0"/>
              <a:t>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[1:05:24]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樓有人要往下</a:t>
            </a:r>
            <a:endParaRPr lang="en-US" altLang="zh-TW" sz="2000" dirty="0"/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22C03AA8-E319-47F1-AD88-3FC0FF411E7A}"/>
              </a:ext>
            </a:extLst>
          </p:cNvPr>
          <p:cNvGrpSpPr/>
          <p:nvPr/>
        </p:nvGrpSpPr>
        <p:grpSpPr>
          <a:xfrm>
            <a:off x="8618830" y="6373911"/>
            <a:ext cx="2072981" cy="307777"/>
            <a:chOff x="8618578" y="6054539"/>
            <a:chExt cx="2572020" cy="338554"/>
          </a:xfrm>
        </p:grpSpPr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3BEC669-4ADD-4501-83B4-F29EAD54E2C5}"/>
                </a:ext>
              </a:extLst>
            </p:cNvPr>
            <p:cNvSpPr txBox="1"/>
            <p:nvPr/>
          </p:nvSpPr>
          <p:spPr>
            <a:xfrm>
              <a:off x="8832708" y="6054539"/>
              <a:ext cx="2357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ACTIVE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 IDLE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NA</a:t>
              </a:r>
              <a:endParaRPr lang="en-US" sz="1400" dirty="0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ED67B8B9-5A8E-4F23-B9C6-111BA015110C}"/>
                </a:ext>
              </a:extLst>
            </p:cNvPr>
            <p:cNvSpPr/>
            <p:nvPr/>
          </p:nvSpPr>
          <p:spPr>
            <a:xfrm>
              <a:off x="10702986" y="6114523"/>
              <a:ext cx="214130" cy="226213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B3A5A9E0-D88B-4430-92BA-2E3B0FB5CF3F}"/>
                </a:ext>
              </a:extLst>
            </p:cNvPr>
            <p:cNvSpPr/>
            <p:nvPr/>
          </p:nvSpPr>
          <p:spPr>
            <a:xfrm>
              <a:off x="9789948" y="6114523"/>
              <a:ext cx="214130" cy="226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9B1FBA15-40ED-482D-810A-81FDB980796B}"/>
                </a:ext>
              </a:extLst>
            </p:cNvPr>
            <p:cNvSpPr/>
            <p:nvPr/>
          </p:nvSpPr>
          <p:spPr>
            <a:xfrm>
              <a:off x="8618578" y="6114523"/>
              <a:ext cx="214130" cy="226213"/>
            </a:xfrm>
            <a:prstGeom prst="roundRect">
              <a:avLst/>
            </a:prstGeom>
            <a:solidFill>
              <a:srgbClr val="FF7C80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34BD34B8-C6EB-4E45-A846-CF5D1467B23C}"/>
              </a:ext>
            </a:extLst>
          </p:cNvPr>
          <p:cNvSpPr/>
          <p:nvPr/>
        </p:nvSpPr>
        <p:spPr>
          <a:xfrm>
            <a:off x="9375756" y="2266163"/>
            <a:ext cx="1397019" cy="28553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basic-silhouette_62264">
            <a:extLst>
              <a:ext uri="{FF2B5EF4-FFF2-40B4-BE49-F238E27FC236}">
                <a16:creationId xmlns:a16="http://schemas.microsoft.com/office/drawing/2014/main" id="{A40B0D4C-BA98-4046-A67D-59C759EFDA28}"/>
              </a:ext>
            </a:extLst>
          </p:cNvPr>
          <p:cNvSpPr>
            <a:spLocks noChangeAspect="1"/>
          </p:cNvSpPr>
          <p:nvPr/>
        </p:nvSpPr>
        <p:spPr bwMode="auto">
          <a:xfrm>
            <a:off x="8807692" y="4087416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" name="basic-silhouette_62264">
            <a:extLst>
              <a:ext uri="{FF2B5EF4-FFF2-40B4-BE49-F238E27FC236}">
                <a16:creationId xmlns:a16="http://schemas.microsoft.com/office/drawing/2014/main" id="{3647C6D7-EACA-48F4-A825-7F10E298647E}"/>
              </a:ext>
            </a:extLst>
          </p:cNvPr>
          <p:cNvSpPr>
            <a:spLocks noChangeAspect="1"/>
          </p:cNvSpPr>
          <p:nvPr/>
        </p:nvSpPr>
        <p:spPr bwMode="auto">
          <a:xfrm>
            <a:off x="10540785" y="3553370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280A9333-D768-413F-B578-74EC1631454A}"/>
              </a:ext>
            </a:extLst>
          </p:cNvPr>
          <p:cNvSpPr/>
          <p:nvPr/>
        </p:nvSpPr>
        <p:spPr>
          <a:xfrm>
            <a:off x="8267760" y="2225039"/>
            <a:ext cx="2556531" cy="2980669"/>
          </a:xfrm>
          <a:custGeom>
            <a:avLst/>
            <a:gdLst>
              <a:gd name="connsiteX0" fmla="*/ 182159 w 2556531"/>
              <a:gd name="connsiteY0" fmla="*/ 2367281 h 2980669"/>
              <a:gd name="connsiteX1" fmla="*/ 182159 w 2556531"/>
              <a:gd name="connsiteY1" fmla="*/ 2793226 h 2980669"/>
              <a:gd name="connsiteX2" fmla="*/ 1090371 w 2556531"/>
              <a:gd name="connsiteY2" fmla="*/ 2793226 h 2980669"/>
              <a:gd name="connsiteX3" fmla="*/ 1090371 w 2556531"/>
              <a:gd name="connsiteY3" fmla="*/ 2367281 h 2980669"/>
              <a:gd name="connsiteX4" fmla="*/ 182159 w 2556531"/>
              <a:gd name="connsiteY4" fmla="*/ 1825574 h 2980669"/>
              <a:gd name="connsiteX5" fmla="*/ 182159 w 2556531"/>
              <a:gd name="connsiteY5" fmla="*/ 2251519 h 2980669"/>
              <a:gd name="connsiteX6" fmla="*/ 1090371 w 2556531"/>
              <a:gd name="connsiteY6" fmla="*/ 2251519 h 2980669"/>
              <a:gd name="connsiteX7" fmla="*/ 1090371 w 2556531"/>
              <a:gd name="connsiteY7" fmla="*/ 1825574 h 2980669"/>
              <a:gd name="connsiteX8" fmla="*/ 182159 w 2556531"/>
              <a:gd name="connsiteY8" fmla="*/ 1283865 h 2980669"/>
              <a:gd name="connsiteX9" fmla="*/ 182159 w 2556531"/>
              <a:gd name="connsiteY9" fmla="*/ 1709810 h 2980669"/>
              <a:gd name="connsiteX10" fmla="*/ 1090371 w 2556531"/>
              <a:gd name="connsiteY10" fmla="*/ 1709810 h 2980669"/>
              <a:gd name="connsiteX11" fmla="*/ 1090371 w 2556531"/>
              <a:gd name="connsiteY11" fmla="*/ 1283865 h 2980669"/>
              <a:gd name="connsiteX12" fmla="*/ 182159 w 2556531"/>
              <a:gd name="connsiteY12" fmla="*/ 742156 h 2980669"/>
              <a:gd name="connsiteX13" fmla="*/ 182159 w 2556531"/>
              <a:gd name="connsiteY13" fmla="*/ 1168101 h 2980669"/>
              <a:gd name="connsiteX14" fmla="*/ 1090371 w 2556531"/>
              <a:gd name="connsiteY14" fmla="*/ 1168101 h 2980669"/>
              <a:gd name="connsiteX15" fmla="*/ 1090371 w 2556531"/>
              <a:gd name="connsiteY15" fmla="*/ 742156 h 2980669"/>
              <a:gd name="connsiteX16" fmla="*/ 182159 w 2556531"/>
              <a:gd name="connsiteY16" fmla="*/ 200447 h 2980669"/>
              <a:gd name="connsiteX17" fmla="*/ 182159 w 2556531"/>
              <a:gd name="connsiteY17" fmla="*/ 626392 h 2980669"/>
              <a:gd name="connsiteX18" fmla="*/ 1090371 w 2556531"/>
              <a:gd name="connsiteY18" fmla="*/ 626392 h 2980669"/>
              <a:gd name="connsiteX19" fmla="*/ 1090371 w 2556531"/>
              <a:gd name="connsiteY19" fmla="*/ 200447 h 2980669"/>
              <a:gd name="connsiteX20" fmla="*/ 1181040 w 2556531"/>
              <a:gd name="connsiteY20" fmla="*/ 194311 h 2980669"/>
              <a:gd name="connsiteX21" fmla="*/ 1181040 w 2556531"/>
              <a:gd name="connsiteY21" fmla="*/ 2825861 h 2980669"/>
              <a:gd name="connsiteX22" fmla="*/ 2424051 w 2556531"/>
              <a:gd name="connsiteY22" fmla="*/ 2825861 h 2980669"/>
              <a:gd name="connsiteX23" fmla="*/ 2424051 w 2556531"/>
              <a:gd name="connsiteY23" fmla="*/ 194311 h 2980669"/>
              <a:gd name="connsiteX24" fmla="*/ 0 w 2556531"/>
              <a:gd name="connsiteY24" fmla="*/ 0 h 2980669"/>
              <a:gd name="connsiteX25" fmla="*/ 2556531 w 2556531"/>
              <a:gd name="connsiteY25" fmla="*/ 0 h 2980669"/>
              <a:gd name="connsiteX26" fmla="*/ 2556531 w 2556531"/>
              <a:gd name="connsiteY26" fmla="*/ 2980669 h 2980669"/>
              <a:gd name="connsiteX27" fmla="*/ 0 w 2556531"/>
              <a:gd name="connsiteY27" fmla="*/ 2980669 h 298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56531" h="2980669">
                <a:moveTo>
                  <a:pt x="182159" y="2367281"/>
                </a:moveTo>
                <a:lnTo>
                  <a:pt x="182159" y="2793226"/>
                </a:lnTo>
                <a:lnTo>
                  <a:pt x="1090371" y="2793226"/>
                </a:lnTo>
                <a:lnTo>
                  <a:pt x="1090371" y="2367281"/>
                </a:lnTo>
                <a:close/>
                <a:moveTo>
                  <a:pt x="182159" y="1825574"/>
                </a:moveTo>
                <a:lnTo>
                  <a:pt x="182159" y="2251519"/>
                </a:lnTo>
                <a:lnTo>
                  <a:pt x="1090371" y="2251519"/>
                </a:lnTo>
                <a:lnTo>
                  <a:pt x="1090371" y="1825574"/>
                </a:lnTo>
                <a:close/>
                <a:moveTo>
                  <a:pt x="182159" y="1283865"/>
                </a:moveTo>
                <a:lnTo>
                  <a:pt x="182159" y="1709810"/>
                </a:lnTo>
                <a:lnTo>
                  <a:pt x="1090371" y="1709810"/>
                </a:lnTo>
                <a:lnTo>
                  <a:pt x="1090371" y="1283865"/>
                </a:lnTo>
                <a:close/>
                <a:moveTo>
                  <a:pt x="182159" y="742156"/>
                </a:moveTo>
                <a:lnTo>
                  <a:pt x="182159" y="1168101"/>
                </a:lnTo>
                <a:lnTo>
                  <a:pt x="1090371" y="1168101"/>
                </a:lnTo>
                <a:lnTo>
                  <a:pt x="1090371" y="742156"/>
                </a:lnTo>
                <a:close/>
                <a:moveTo>
                  <a:pt x="182159" y="200447"/>
                </a:moveTo>
                <a:lnTo>
                  <a:pt x="182159" y="626392"/>
                </a:lnTo>
                <a:lnTo>
                  <a:pt x="1090371" y="626392"/>
                </a:lnTo>
                <a:lnTo>
                  <a:pt x="1090371" y="200447"/>
                </a:lnTo>
                <a:close/>
                <a:moveTo>
                  <a:pt x="1181040" y="194311"/>
                </a:moveTo>
                <a:lnTo>
                  <a:pt x="1181040" y="2825861"/>
                </a:lnTo>
                <a:lnTo>
                  <a:pt x="2424051" y="2825861"/>
                </a:lnTo>
                <a:lnTo>
                  <a:pt x="2424051" y="194311"/>
                </a:lnTo>
                <a:close/>
                <a:moveTo>
                  <a:pt x="0" y="0"/>
                </a:moveTo>
                <a:lnTo>
                  <a:pt x="2556531" y="0"/>
                </a:lnTo>
                <a:lnTo>
                  <a:pt x="2556531" y="2980669"/>
                </a:lnTo>
                <a:lnTo>
                  <a:pt x="0" y="29806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387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54AFF572-5D69-498A-9A3E-7260BBACA0DC}"/>
              </a:ext>
            </a:extLst>
          </p:cNvPr>
          <p:cNvSpPr/>
          <p:nvPr/>
        </p:nvSpPr>
        <p:spPr>
          <a:xfrm>
            <a:off x="8449919" y="3788714"/>
            <a:ext cx="908212" cy="448067"/>
          </a:xfrm>
          <a:prstGeom prst="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22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測試情境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AF8F835-2F67-4D92-B4B4-96EC173B71A2}"/>
              </a:ext>
            </a:extLst>
          </p:cNvPr>
          <p:cNvSpPr/>
          <p:nvPr/>
        </p:nvSpPr>
        <p:spPr>
          <a:xfrm>
            <a:off x="2737156" y="560496"/>
            <a:ext cx="1428527" cy="528231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+mn-ea"/>
              </a:rPr>
              <a:t>Version2</a:t>
            </a:r>
            <a:endParaRPr lang="en-US" sz="2400" dirty="0">
              <a:cs typeface="+mn-ea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23A3C1-0DF5-4F75-9190-69918FD09CC2}"/>
              </a:ext>
            </a:extLst>
          </p:cNvPr>
          <p:cNvSpPr/>
          <p:nvPr/>
        </p:nvSpPr>
        <p:spPr>
          <a:xfrm>
            <a:off x="946231" y="2095776"/>
            <a:ext cx="1246615" cy="41800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測試情境</a:t>
            </a:r>
            <a:endParaRPr lang="en-US" sz="2000" dirty="0"/>
          </a:p>
        </p:txBody>
      </p:sp>
      <p:sp>
        <p:nvSpPr>
          <p:cNvPr id="30" name="ïṣḷîḓê">
            <a:extLst>
              <a:ext uri="{FF2B5EF4-FFF2-40B4-BE49-F238E27FC236}">
                <a16:creationId xmlns:a16="http://schemas.microsoft.com/office/drawing/2014/main" id="{42CFBE32-583E-4DE6-9894-09BA77259B98}"/>
              </a:ext>
            </a:extLst>
          </p:cNvPr>
          <p:cNvSpPr/>
          <p:nvPr/>
        </p:nvSpPr>
        <p:spPr bwMode="auto">
          <a:xfrm>
            <a:off x="8121790" y="1725979"/>
            <a:ext cx="2848470" cy="113645"/>
          </a:xfrm>
          <a:prstGeom prst="rect">
            <a:avLst/>
          </a:prstGeom>
          <a:solidFill>
            <a:srgbClr val="F57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9CB0E54-1841-4D8F-8928-9C3808C3C381}"/>
              </a:ext>
            </a:extLst>
          </p:cNvPr>
          <p:cNvSpPr txBox="1"/>
          <p:nvPr/>
        </p:nvSpPr>
        <p:spPr>
          <a:xfrm>
            <a:off x="8992026" y="1858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資管大樓</a:t>
            </a:r>
            <a:endParaRPr lang="en-US" dirty="0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57AB89FA-EF74-431F-B76C-E74E8CC6CF98}"/>
              </a:ext>
            </a:extLst>
          </p:cNvPr>
          <p:cNvSpPr/>
          <p:nvPr/>
        </p:nvSpPr>
        <p:spPr>
          <a:xfrm rot="16200000">
            <a:off x="554397" y="4592464"/>
            <a:ext cx="365760" cy="417908"/>
          </a:xfrm>
          <a:prstGeom prst="downArrow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8DD2681-C896-4A93-B439-8C868540A97A}"/>
              </a:ext>
            </a:extLst>
          </p:cNvPr>
          <p:cNvGrpSpPr/>
          <p:nvPr/>
        </p:nvGrpSpPr>
        <p:grpSpPr>
          <a:xfrm>
            <a:off x="6683133" y="5509553"/>
            <a:ext cx="5317593" cy="713447"/>
            <a:chOff x="6683133" y="5509553"/>
            <a:chExt cx="5317593" cy="71344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B3DA0C65-3884-42BE-8058-72CFA897A12A}"/>
                </a:ext>
              </a:extLst>
            </p:cNvPr>
            <p:cNvGrpSpPr/>
            <p:nvPr/>
          </p:nvGrpSpPr>
          <p:grpSpPr>
            <a:xfrm>
              <a:off x="6683133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63B2700A-BFBE-4532-AB5E-E56779565E29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50" name="矩形: 圓角 49">
                  <a:extLst>
                    <a:ext uri="{FF2B5EF4-FFF2-40B4-BE49-F238E27FC236}">
                      <a16:creationId xmlns:a16="http://schemas.microsoft.com/office/drawing/2014/main" id="{2EAB0160-8E98-4C45-9012-EE63ED8BE9ED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C9F386F8-05BC-4E45-AA94-4B0313EB7A52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上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73597C88-53E5-477F-BBD0-FDCD88F041C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1C37404B-F198-4087-8975-E09516D4D1C2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DCE340BE-E01A-480F-A21A-D20B172EFAF7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B493176-5BC2-41C8-8076-FB553C72DF1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763E40F7-5089-45AF-B5BE-297E92ABEE5F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0C99338-A86F-4D2D-8ECB-46A7A0F86CFB}"/>
                </a:ext>
              </a:extLst>
            </p:cNvPr>
            <p:cNvSpPr/>
            <p:nvPr/>
          </p:nvSpPr>
          <p:spPr>
            <a:xfrm>
              <a:off x="7249968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1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2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4       5</a:t>
              </a:r>
              <a:endParaRPr lang="en-US" sz="1400" dirty="0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32B3D379-64F4-447F-97FC-2D2947396CDD}"/>
                </a:ext>
              </a:extLst>
            </p:cNvPr>
            <p:cNvGrpSpPr/>
            <p:nvPr/>
          </p:nvGrpSpPr>
          <p:grpSpPr>
            <a:xfrm>
              <a:off x="9512071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9F50D8F-D929-439B-9462-3259B9DCF7E6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2F161C63-4048-41D7-86B8-BB27FC51E829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54BB2C8E-9469-4BA4-A814-51162DE74C53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下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72E61B8E-54EE-46A0-A1C8-98DBD4B6C54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22C5F509-84A4-4D72-A12C-D42EBB1F92BB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490EFA6D-6AF2-48CB-8BC8-AC632341036D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D1CED616-1416-4794-B06E-A449D95669A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矩形: 圓角 40">
                <a:extLst>
                  <a:ext uri="{FF2B5EF4-FFF2-40B4-BE49-F238E27FC236}">
                    <a16:creationId xmlns:a16="http://schemas.microsoft.com/office/drawing/2014/main" id="{B3054D5B-9BCF-441B-9F9B-2EC89C71B4DA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C92B340-D55E-4B28-9541-F1299CF219C1}"/>
                </a:ext>
              </a:extLst>
            </p:cNvPr>
            <p:cNvSpPr/>
            <p:nvPr/>
          </p:nvSpPr>
          <p:spPr>
            <a:xfrm>
              <a:off x="10078906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5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4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2       1</a:t>
              </a:r>
              <a:endParaRPr lang="en-US" sz="1400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B64E5C-86A7-40D4-88B7-0ACD1750734E}"/>
              </a:ext>
            </a:extLst>
          </p:cNvPr>
          <p:cNvSpPr txBox="1"/>
          <p:nvPr/>
        </p:nvSpPr>
        <p:spPr>
          <a:xfrm>
            <a:off x="7862873" y="2266163"/>
            <a:ext cx="47163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5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C33FD5F-2D05-4553-8786-F06C7DA7A547}"/>
              </a:ext>
            </a:extLst>
          </p:cNvPr>
          <p:cNvSpPr/>
          <p:nvPr/>
        </p:nvSpPr>
        <p:spPr>
          <a:xfrm>
            <a:off x="1131235" y="2702531"/>
            <a:ext cx="4124960" cy="23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電梯在</a:t>
            </a:r>
            <a:r>
              <a:rPr lang="en-US" altLang="zh-TW" sz="2000" dirty="0"/>
              <a:t>1:00</a:t>
            </a:r>
            <a:r>
              <a:rPr lang="zh-TW" altLang="en-US" sz="2000" dirty="0"/>
              <a:t>停在</a:t>
            </a:r>
            <a:r>
              <a:rPr lang="en-US" altLang="zh-TW" sz="2000" dirty="0"/>
              <a:t>4</a:t>
            </a:r>
            <a:r>
              <a:rPr lang="zh-TW" altLang="en-US" sz="2000" dirty="0"/>
              <a:t>樓處於閒置（</a:t>
            </a:r>
            <a:r>
              <a:rPr lang="en-US" altLang="zh-TW" sz="2000" dirty="0"/>
              <a:t>Idle</a:t>
            </a:r>
            <a:r>
              <a:rPr lang="zh-TW" altLang="en-US" sz="2000" dirty="0"/>
              <a:t>）狀態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[1:05:00]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樓有</a:t>
            </a:r>
            <a:r>
              <a:rPr lang="en-US" altLang="zh-TW" sz="2000" dirty="0"/>
              <a:t>1</a:t>
            </a:r>
            <a:r>
              <a:rPr lang="zh-TW" altLang="en-US" sz="2000" dirty="0"/>
              <a:t>人要上樓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[1:05:22]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樓乘客</a:t>
            </a:r>
            <a:r>
              <a:rPr lang="en-US" altLang="zh-TW" sz="2000" dirty="0"/>
              <a:t>1</a:t>
            </a:r>
            <a:r>
              <a:rPr lang="zh-TW" altLang="en-US" sz="2000" dirty="0"/>
              <a:t>人到</a:t>
            </a:r>
            <a:r>
              <a:rPr lang="en-US" altLang="zh-TW" sz="2000" dirty="0"/>
              <a:t>3</a:t>
            </a:r>
            <a:r>
              <a:rPr lang="zh-TW" altLang="en-US" sz="2000" dirty="0"/>
              <a:t>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[1:05:24]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樓有人要往下</a:t>
            </a:r>
            <a:endParaRPr lang="en-US" altLang="zh-TW" sz="2000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1656AE48-6833-452D-A6AC-6B33D99E9716}"/>
              </a:ext>
            </a:extLst>
          </p:cNvPr>
          <p:cNvGrpSpPr/>
          <p:nvPr/>
        </p:nvGrpSpPr>
        <p:grpSpPr>
          <a:xfrm>
            <a:off x="8618830" y="6373911"/>
            <a:ext cx="2072981" cy="307777"/>
            <a:chOff x="8618578" y="6054539"/>
            <a:chExt cx="2572020" cy="338554"/>
          </a:xfrm>
        </p:grpSpPr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A4D1A3D7-AB1D-4F2B-BFD0-D74219E950C4}"/>
                </a:ext>
              </a:extLst>
            </p:cNvPr>
            <p:cNvSpPr txBox="1"/>
            <p:nvPr/>
          </p:nvSpPr>
          <p:spPr>
            <a:xfrm>
              <a:off x="8832708" y="6054539"/>
              <a:ext cx="2357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ACTIVE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 IDLE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NA</a:t>
              </a:r>
              <a:endParaRPr lang="en-US" sz="1400" dirty="0"/>
            </a:p>
          </p:txBody>
        </p: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E0F22852-1CC5-4866-B581-B15730DCE6CE}"/>
                </a:ext>
              </a:extLst>
            </p:cNvPr>
            <p:cNvSpPr/>
            <p:nvPr/>
          </p:nvSpPr>
          <p:spPr>
            <a:xfrm>
              <a:off x="10702986" y="6114523"/>
              <a:ext cx="214130" cy="226213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8E1BAF04-38F4-4F28-80E3-05CEB1931768}"/>
                </a:ext>
              </a:extLst>
            </p:cNvPr>
            <p:cNvSpPr/>
            <p:nvPr/>
          </p:nvSpPr>
          <p:spPr>
            <a:xfrm>
              <a:off x="9789948" y="6114523"/>
              <a:ext cx="214130" cy="226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3CDA2A59-E2F8-417B-9D55-D25D95752012}"/>
                </a:ext>
              </a:extLst>
            </p:cNvPr>
            <p:cNvSpPr/>
            <p:nvPr/>
          </p:nvSpPr>
          <p:spPr>
            <a:xfrm>
              <a:off x="8618578" y="6114523"/>
              <a:ext cx="214130" cy="226213"/>
            </a:xfrm>
            <a:prstGeom prst="roundRect">
              <a:avLst/>
            </a:prstGeom>
            <a:solidFill>
              <a:srgbClr val="FF7C80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9130610A-A95B-4076-83FD-9C53E1C5F76E}"/>
              </a:ext>
            </a:extLst>
          </p:cNvPr>
          <p:cNvSpPr/>
          <p:nvPr/>
        </p:nvSpPr>
        <p:spPr>
          <a:xfrm>
            <a:off x="6412076" y="3858858"/>
            <a:ext cx="1248353" cy="307778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！直接往上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B6B8F94-E8AC-4FD0-8FF2-587360BA785C}"/>
              </a:ext>
            </a:extLst>
          </p:cNvPr>
          <p:cNvSpPr/>
          <p:nvPr/>
        </p:nvSpPr>
        <p:spPr>
          <a:xfrm>
            <a:off x="9375756" y="2266163"/>
            <a:ext cx="1397019" cy="28553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basic-silhouette_62264">
            <a:extLst>
              <a:ext uri="{FF2B5EF4-FFF2-40B4-BE49-F238E27FC236}">
                <a16:creationId xmlns:a16="http://schemas.microsoft.com/office/drawing/2014/main" id="{4CC5989F-8360-42F7-8939-D729301A0E7D}"/>
              </a:ext>
            </a:extLst>
          </p:cNvPr>
          <p:cNvSpPr>
            <a:spLocks noChangeAspect="1"/>
          </p:cNvSpPr>
          <p:nvPr/>
        </p:nvSpPr>
        <p:spPr bwMode="auto">
          <a:xfrm>
            <a:off x="8807692" y="3853493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" name="basic-silhouette_62264">
            <a:extLst>
              <a:ext uri="{FF2B5EF4-FFF2-40B4-BE49-F238E27FC236}">
                <a16:creationId xmlns:a16="http://schemas.microsoft.com/office/drawing/2014/main" id="{EA9FF225-124A-4E44-8FB1-760AE813E4A5}"/>
              </a:ext>
            </a:extLst>
          </p:cNvPr>
          <p:cNvSpPr>
            <a:spLocks noChangeAspect="1"/>
          </p:cNvSpPr>
          <p:nvPr/>
        </p:nvSpPr>
        <p:spPr bwMode="auto">
          <a:xfrm>
            <a:off x="9442501" y="3553370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13E63CB9-085F-4700-9764-08C4ACC03A62}"/>
              </a:ext>
            </a:extLst>
          </p:cNvPr>
          <p:cNvSpPr/>
          <p:nvPr/>
        </p:nvSpPr>
        <p:spPr>
          <a:xfrm>
            <a:off x="8267760" y="2225039"/>
            <a:ext cx="2556531" cy="2980669"/>
          </a:xfrm>
          <a:custGeom>
            <a:avLst/>
            <a:gdLst>
              <a:gd name="connsiteX0" fmla="*/ 182159 w 2556531"/>
              <a:gd name="connsiteY0" fmla="*/ 2367281 h 2980669"/>
              <a:gd name="connsiteX1" fmla="*/ 182159 w 2556531"/>
              <a:gd name="connsiteY1" fmla="*/ 2793226 h 2980669"/>
              <a:gd name="connsiteX2" fmla="*/ 1090371 w 2556531"/>
              <a:gd name="connsiteY2" fmla="*/ 2793226 h 2980669"/>
              <a:gd name="connsiteX3" fmla="*/ 1090371 w 2556531"/>
              <a:gd name="connsiteY3" fmla="*/ 2367281 h 2980669"/>
              <a:gd name="connsiteX4" fmla="*/ 182159 w 2556531"/>
              <a:gd name="connsiteY4" fmla="*/ 1825574 h 2980669"/>
              <a:gd name="connsiteX5" fmla="*/ 182159 w 2556531"/>
              <a:gd name="connsiteY5" fmla="*/ 2251519 h 2980669"/>
              <a:gd name="connsiteX6" fmla="*/ 1090371 w 2556531"/>
              <a:gd name="connsiteY6" fmla="*/ 2251519 h 2980669"/>
              <a:gd name="connsiteX7" fmla="*/ 1090371 w 2556531"/>
              <a:gd name="connsiteY7" fmla="*/ 1825574 h 2980669"/>
              <a:gd name="connsiteX8" fmla="*/ 182159 w 2556531"/>
              <a:gd name="connsiteY8" fmla="*/ 1283865 h 2980669"/>
              <a:gd name="connsiteX9" fmla="*/ 182159 w 2556531"/>
              <a:gd name="connsiteY9" fmla="*/ 1709810 h 2980669"/>
              <a:gd name="connsiteX10" fmla="*/ 1090371 w 2556531"/>
              <a:gd name="connsiteY10" fmla="*/ 1709810 h 2980669"/>
              <a:gd name="connsiteX11" fmla="*/ 1090371 w 2556531"/>
              <a:gd name="connsiteY11" fmla="*/ 1283865 h 2980669"/>
              <a:gd name="connsiteX12" fmla="*/ 182159 w 2556531"/>
              <a:gd name="connsiteY12" fmla="*/ 742156 h 2980669"/>
              <a:gd name="connsiteX13" fmla="*/ 182159 w 2556531"/>
              <a:gd name="connsiteY13" fmla="*/ 1168101 h 2980669"/>
              <a:gd name="connsiteX14" fmla="*/ 1090371 w 2556531"/>
              <a:gd name="connsiteY14" fmla="*/ 1168101 h 2980669"/>
              <a:gd name="connsiteX15" fmla="*/ 1090371 w 2556531"/>
              <a:gd name="connsiteY15" fmla="*/ 742156 h 2980669"/>
              <a:gd name="connsiteX16" fmla="*/ 182159 w 2556531"/>
              <a:gd name="connsiteY16" fmla="*/ 200447 h 2980669"/>
              <a:gd name="connsiteX17" fmla="*/ 182159 w 2556531"/>
              <a:gd name="connsiteY17" fmla="*/ 626392 h 2980669"/>
              <a:gd name="connsiteX18" fmla="*/ 1090371 w 2556531"/>
              <a:gd name="connsiteY18" fmla="*/ 626392 h 2980669"/>
              <a:gd name="connsiteX19" fmla="*/ 1090371 w 2556531"/>
              <a:gd name="connsiteY19" fmla="*/ 200447 h 2980669"/>
              <a:gd name="connsiteX20" fmla="*/ 1181040 w 2556531"/>
              <a:gd name="connsiteY20" fmla="*/ 194311 h 2980669"/>
              <a:gd name="connsiteX21" fmla="*/ 1181040 w 2556531"/>
              <a:gd name="connsiteY21" fmla="*/ 2825861 h 2980669"/>
              <a:gd name="connsiteX22" fmla="*/ 2424051 w 2556531"/>
              <a:gd name="connsiteY22" fmla="*/ 2825861 h 2980669"/>
              <a:gd name="connsiteX23" fmla="*/ 2424051 w 2556531"/>
              <a:gd name="connsiteY23" fmla="*/ 194311 h 2980669"/>
              <a:gd name="connsiteX24" fmla="*/ 0 w 2556531"/>
              <a:gd name="connsiteY24" fmla="*/ 0 h 2980669"/>
              <a:gd name="connsiteX25" fmla="*/ 2556531 w 2556531"/>
              <a:gd name="connsiteY25" fmla="*/ 0 h 2980669"/>
              <a:gd name="connsiteX26" fmla="*/ 2556531 w 2556531"/>
              <a:gd name="connsiteY26" fmla="*/ 2980669 h 2980669"/>
              <a:gd name="connsiteX27" fmla="*/ 0 w 2556531"/>
              <a:gd name="connsiteY27" fmla="*/ 2980669 h 298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56531" h="2980669">
                <a:moveTo>
                  <a:pt x="182159" y="2367281"/>
                </a:moveTo>
                <a:lnTo>
                  <a:pt x="182159" y="2793226"/>
                </a:lnTo>
                <a:lnTo>
                  <a:pt x="1090371" y="2793226"/>
                </a:lnTo>
                <a:lnTo>
                  <a:pt x="1090371" y="2367281"/>
                </a:lnTo>
                <a:close/>
                <a:moveTo>
                  <a:pt x="182159" y="1825574"/>
                </a:moveTo>
                <a:lnTo>
                  <a:pt x="182159" y="2251519"/>
                </a:lnTo>
                <a:lnTo>
                  <a:pt x="1090371" y="2251519"/>
                </a:lnTo>
                <a:lnTo>
                  <a:pt x="1090371" y="1825574"/>
                </a:lnTo>
                <a:close/>
                <a:moveTo>
                  <a:pt x="182159" y="1283865"/>
                </a:moveTo>
                <a:lnTo>
                  <a:pt x="182159" y="1709810"/>
                </a:lnTo>
                <a:lnTo>
                  <a:pt x="1090371" y="1709810"/>
                </a:lnTo>
                <a:lnTo>
                  <a:pt x="1090371" y="1283865"/>
                </a:lnTo>
                <a:close/>
                <a:moveTo>
                  <a:pt x="182159" y="742156"/>
                </a:moveTo>
                <a:lnTo>
                  <a:pt x="182159" y="1168101"/>
                </a:lnTo>
                <a:lnTo>
                  <a:pt x="1090371" y="1168101"/>
                </a:lnTo>
                <a:lnTo>
                  <a:pt x="1090371" y="742156"/>
                </a:lnTo>
                <a:close/>
                <a:moveTo>
                  <a:pt x="182159" y="200447"/>
                </a:moveTo>
                <a:lnTo>
                  <a:pt x="182159" y="626392"/>
                </a:lnTo>
                <a:lnTo>
                  <a:pt x="1090371" y="626392"/>
                </a:lnTo>
                <a:lnTo>
                  <a:pt x="1090371" y="200447"/>
                </a:lnTo>
                <a:close/>
                <a:moveTo>
                  <a:pt x="1181040" y="194311"/>
                </a:moveTo>
                <a:lnTo>
                  <a:pt x="1181040" y="2825861"/>
                </a:lnTo>
                <a:lnTo>
                  <a:pt x="2424051" y="2825861"/>
                </a:lnTo>
                <a:lnTo>
                  <a:pt x="2424051" y="194311"/>
                </a:lnTo>
                <a:close/>
                <a:moveTo>
                  <a:pt x="0" y="0"/>
                </a:moveTo>
                <a:lnTo>
                  <a:pt x="2556531" y="0"/>
                </a:lnTo>
                <a:lnTo>
                  <a:pt x="2556531" y="2980669"/>
                </a:lnTo>
                <a:lnTo>
                  <a:pt x="0" y="29806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9419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54AFF572-5D69-498A-9A3E-7260BBACA0DC}"/>
              </a:ext>
            </a:extLst>
          </p:cNvPr>
          <p:cNvSpPr/>
          <p:nvPr/>
        </p:nvSpPr>
        <p:spPr>
          <a:xfrm>
            <a:off x="8449919" y="3492642"/>
            <a:ext cx="908212" cy="448067"/>
          </a:xfrm>
          <a:prstGeom prst="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23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測試情境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AF8F835-2F67-4D92-B4B4-96EC173B71A2}"/>
              </a:ext>
            </a:extLst>
          </p:cNvPr>
          <p:cNvSpPr/>
          <p:nvPr/>
        </p:nvSpPr>
        <p:spPr>
          <a:xfrm>
            <a:off x="2737156" y="560496"/>
            <a:ext cx="1428527" cy="528231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+mn-ea"/>
              </a:rPr>
              <a:t>Version2</a:t>
            </a:r>
            <a:endParaRPr lang="en-US" sz="2400" dirty="0">
              <a:cs typeface="+mn-ea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23A3C1-0DF5-4F75-9190-69918FD09CC2}"/>
              </a:ext>
            </a:extLst>
          </p:cNvPr>
          <p:cNvSpPr/>
          <p:nvPr/>
        </p:nvSpPr>
        <p:spPr>
          <a:xfrm>
            <a:off x="946231" y="2095776"/>
            <a:ext cx="1246615" cy="41800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測試情境</a:t>
            </a:r>
            <a:endParaRPr 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ED7DE5-234C-4118-8767-ABBD77056246}"/>
              </a:ext>
            </a:extLst>
          </p:cNvPr>
          <p:cNvSpPr/>
          <p:nvPr/>
        </p:nvSpPr>
        <p:spPr>
          <a:xfrm>
            <a:off x="1131235" y="2702531"/>
            <a:ext cx="4124960" cy="23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電梯在</a:t>
            </a:r>
            <a:r>
              <a:rPr lang="en-US" altLang="zh-TW" sz="2000" dirty="0"/>
              <a:t>1:00</a:t>
            </a:r>
            <a:r>
              <a:rPr lang="zh-TW" altLang="en-US" sz="2000" dirty="0"/>
              <a:t>停在</a:t>
            </a:r>
            <a:r>
              <a:rPr lang="en-US" altLang="zh-TW" sz="2000" dirty="0"/>
              <a:t>4</a:t>
            </a:r>
            <a:r>
              <a:rPr lang="zh-TW" altLang="en-US" sz="2000" dirty="0"/>
              <a:t>樓處於閒置（</a:t>
            </a:r>
            <a:r>
              <a:rPr lang="en-US" altLang="zh-TW" sz="2000" dirty="0"/>
              <a:t>Idle</a:t>
            </a:r>
            <a:r>
              <a:rPr lang="zh-TW" altLang="en-US" sz="2000" dirty="0"/>
              <a:t>）狀態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[1:05:00]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樓有</a:t>
            </a:r>
            <a:r>
              <a:rPr lang="en-US" altLang="zh-TW" sz="2000" dirty="0"/>
              <a:t>1</a:t>
            </a:r>
            <a:r>
              <a:rPr lang="zh-TW" altLang="en-US" sz="2000" dirty="0"/>
              <a:t>人要上樓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[1:05:22]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樓乘客</a:t>
            </a:r>
            <a:r>
              <a:rPr lang="en-US" altLang="zh-TW" sz="2000" dirty="0"/>
              <a:t>1</a:t>
            </a:r>
            <a:r>
              <a:rPr lang="zh-TW" altLang="en-US" sz="2000" dirty="0"/>
              <a:t>人到</a:t>
            </a:r>
            <a:r>
              <a:rPr lang="en-US" altLang="zh-TW" sz="2000" dirty="0"/>
              <a:t>3</a:t>
            </a:r>
            <a:r>
              <a:rPr lang="zh-TW" altLang="en-US" sz="2000" dirty="0"/>
              <a:t>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[1:05:24]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樓有人要往下</a:t>
            </a:r>
            <a:endParaRPr lang="en-US" altLang="zh-TW" sz="2000" dirty="0"/>
          </a:p>
        </p:txBody>
      </p:sp>
      <p:sp>
        <p:nvSpPr>
          <p:cNvPr id="30" name="ïṣḷîḓê">
            <a:extLst>
              <a:ext uri="{FF2B5EF4-FFF2-40B4-BE49-F238E27FC236}">
                <a16:creationId xmlns:a16="http://schemas.microsoft.com/office/drawing/2014/main" id="{42CFBE32-583E-4DE6-9894-09BA77259B98}"/>
              </a:ext>
            </a:extLst>
          </p:cNvPr>
          <p:cNvSpPr/>
          <p:nvPr/>
        </p:nvSpPr>
        <p:spPr bwMode="auto">
          <a:xfrm>
            <a:off x="8121790" y="1725979"/>
            <a:ext cx="2848470" cy="113645"/>
          </a:xfrm>
          <a:prstGeom prst="rect">
            <a:avLst/>
          </a:prstGeom>
          <a:solidFill>
            <a:srgbClr val="F57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9CB0E54-1841-4D8F-8928-9C3808C3C381}"/>
              </a:ext>
            </a:extLst>
          </p:cNvPr>
          <p:cNvSpPr txBox="1"/>
          <p:nvPr/>
        </p:nvSpPr>
        <p:spPr>
          <a:xfrm>
            <a:off x="8992026" y="1858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資管大樓</a:t>
            </a:r>
            <a:endParaRPr lang="en-US" dirty="0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57AB89FA-EF74-431F-B76C-E74E8CC6CF98}"/>
              </a:ext>
            </a:extLst>
          </p:cNvPr>
          <p:cNvSpPr/>
          <p:nvPr/>
        </p:nvSpPr>
        <p:spPr>
          <a:xfrm rot="16200000">
            <a:off x="554397" y="4592464"/>
            <a:ext cx="365760" cy="417908"/>
          </a:xfrm>
          <a:prstGeom prst="downArrow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8DD2681-C896-4A93-B439-8C868540A97A}"/>
              </a:ext>
            </a:extLst>
          </p:cNvPr>
          <p:cNvGrpSpPr/>
          <p:nvPr/>
        </p:nvGrpSpPr>
        <p:grpSpPr>
          <a:xfrm>
            <a:off x="6683133" y="5509553"/>
            <a:ext cx="5317593" cy="713447"/>
            <a:chOff x="6683133" y="5509553"/>
            <a:chExt cx="5317593" cy="71344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B3DA0C65-3884-42BE-8058-72CFA897A12A}"/>
                </a:ext>
              </a:extLst>
            </p:cNvPr>
            <p:cNvGrpSpPr/>
            <p:nvPr/>
          </p:nvGrpSpPr>
          <p:grpSpPr>
            <a:xfrm>
              <a:off x="6683133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63B2700A-BFBE-4532-AB5E-E56779565E29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50" name="矩形: 圓角 49">
                  <a:extLst>
                    <a:ext uri="{FF2B5EF4-FFF2-40B4-BE49-F238E27FC236}">
                      <a16:creationId xmlns:a16="http://schemas.microsoft.com/office/drawing/2014/main" id="{2EAB0160-8E98-4C45-9012-EE63ED8BE9ED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C9F386F8-05BC-4E45-AA94-4B0313EB7A52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上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73597C88-53E5-477F-BBD0-FDCD88F041C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1C37404B-F198-4087-8975-E09516D4D1C2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DCE340BE-E01A-480F-A21A-D20B172EFAF7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B493176-5BC2-41C8-8076-FB553C72DF1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763E40F7-5089-45AF-B5BE-297E92ABEE5F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0C99338-A86F-4D2D-8ECB-46A7A0F86CFB}"/>
                </a:ext>
              </a:extLst>
            </p:cNvPr>
            <p:cNvSpPr/>
            <p:nvPr/>
          </p:nvSpPr>
          <p:spPr>
            <a:xfrm>
              <a:off x="7249968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1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2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4       5</a:t>
              </a:r>
              <a:endParaRPr lang="en-US" sz="1400" dirty="0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32B3D379-64F4-447F-97FC-2D2947396CDD}"/>
                </a:ext>
              </a:extLst>
            </p:cNvPr>
            <p:cNvGrpSpPr/>
            <p:nvPr/>
          </p:nvGrpSpPr>
          <p:grpSpPr>
            <a:xfrm>
              <a:off x="9512071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9F50D8F-D929-439B-9462-3259B9DCF7E6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2F161C63-4048-41D7-86B8-BB27FC51E829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54BB2C8E-9469-4BA4-A814-51162DE74C53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下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72E61B8E-54EE-46A0-A1C8-98DBD4B6C54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22C5F509-84A4-4D72-A12C-D42EBB1F92BB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490EFA6D-6AF2-48CB-8BC8-AC632341036D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D1CED616-1416-4794-B06E-A449D95669A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矩形: 圓角 40">
                <a:extLst>
                  <a:ext uri="{FF2B5EF4-FFF2-40B4-BE49-F238E27FC236}">
                    <a16:creationId xmlns:a16="http://schemas.microsoft.com/office/drawing/2014/main" id="{B3054D5B-9BCF-441B-9F9B-2EC89C71B4DA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C92B340-D55E-4B28-9541-F1299CF219C1}"/>
                </a:ext>
              </a:extLst>
            </p:cNvPr>
            <p:cNvSpPr/>
            <p:nvPr/>
          </p:nvSpPr>
          <p:spPr>
            <a:xfrm>
              <a:off x="10078906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5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4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2       1</a:t>
              </a:r>
              <a:endParaRPr lang="en-US" sz="1400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B64E5C-86A7-40D4-88B7-0ACD1750734E}"/>
              </a:ext>
            </a:extLst>
          </p:cNvPr>
          <p:cNvSpPr txBox="1"/>
          <p:nvPr/>
        </p:nvSpPr>
        <p:spPr>
          <a:xfrm>
            <a:off x="7862873" y="2266163"/>
            <a:ext cx="47163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5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FBC8D6-EC23-4AC4-9206-6913B52BB5C4}"/>
              </a:ext>
            </a:extLst>
          </p:cNvPr>
          <p:cNvGrpSpPr/>
          <p:nvPr/>
        </p:nvGrpSpPr>
        <p:grpSpPr>
          <a:xfrm>
            <a:off x="8618830" y="6373911"/>
            <a:ext cx="2072981" cy="307777"/>
            <a:chOff x="8618578" y="6054539"/>
            <a:chExt cx="2572020" cy="338554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243B0ECA-DA4D-4F3E-B8E9-9B88E6DB8B6F}"/>
                </a:ext>
              </a:extLst>
            </p:cNvPr>
            <p:cNvSpPr txBox="1"/>
            <p:nvPr/>
          </p:nvSpPr>
          <p:spPr>
            <a:xfrm>
              <a:off x="8832708" y="6054539"/>
              <a:ext cx="2357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ACTIVE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 IDLE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NA</a:t>
              </a:r>
              <a:endParaRPr lang="en-US" sz="1400" dirty="0"/>
            </a:p>
          </p:txBody>
        </p:sp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F3BE8D32-1FE9-4D70-BC80-D9E60DF64E1D}"/>
                </a:ext>
              </a:extLst>
            </p:cNvPr>
            <p:cNvSpPr/>
            <p:nvPr/>
          </p:nvSpPr>
          <p:spPr>
            <a:xfrm>
              <a:off x="10702986" y="6114523"/>
              <a:ext cx="214130" cy="226213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5E205AB9-0FA4-4936-8113-A0EC00767594}"/>
                </a:ext>
              </a:extLst>
            </p:cNvPr>
            <p:cNvSpPr/>
            <p:nvPr/>
          </p:nvSpPr>
          <p:spPr>
            <a:xfrm>
              <a:off x="9789948" y="6114523"/>
              <a:ext cx="214130" cy="226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8E6D3551-2C5D-4C62-896E-F2BA8E356CF2}"/>
                </a:ext>
              </a:extLst>
            </p:cNvPr>
            <p:cNvSpPr/>
            <p:nvPr/>
          </p:nvSpPr>
          <p:spPr>
            <a:xfrm>
              <a:off x="8618578" y="6114523"/>
              <a:ext cx="214130" cy="226213"/>
            </a:xfrm>
            <a:prstGeom prst="roundRect">
              <a:avLst/>
            </a:prstGeom>
            <a:solidFill>
              <a:srgbClr val="FF7C80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9299EE50-3F92-4066-98CA-C283E197F071}"/>
              </a:ext>
            </a:extLst>
          </p:cNvPr>
          <p:cNvSpPr/>
          <p:nvPr/>
        </p:nvSpPr>
        <p:spPr>
          <a:xfrm>
            <a:off x="9375756" y="2266163"/>
            <a:ext cx="1397019" cy="28553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basic-silhouette_62264">
            <a:extLst>
              <a:ext uri="{FF2B5EF4-FFF2-40B4-BE49-F238E27FC236}">
                <a16:creationId xmlns:a16="http://schemas.microsoft.com/office/drawing/2014/main" id="{2F27BDE7-AD94-41DE-82F7-0389DD1CB883}"/>
              </a:ext>
            </a:extLst>
          </p:cNvPr>
          <p:cNvSpPr>
            <a:spLocks noChangeAspect="1"/>
          </p:cNvSpPr>
          <p:nvPr/>
        </p:nvSpPr>
        <p:spPr bwMode="auto">
          <a:xfrm>
            <a:off x="8807692" y="3553370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3" name="手繪多邊形: 圖案 62">
            <a:extLst>
              <a:ext uri="{FF2B5EF4-FFF2-40B4-BE49-F238E27FC236}">
                <a16:creationId xmlns:a16="http://schemas.microsoft.com/office/drawing/2014/main" id="{DB3D2084-E7B7-46B9-965A-6C1917ACA6F0}"/>
              </a:ext>
            </a:extLst>
          </p:cNvPr>
          <p:cNvSpPr/>
          <p:nvPr/>
        </p:nvSpPr>
        <p:spPr>
          <a:xfrm>
            <a:off x="8267760" y="2225039"/>
            <a:ext cx="2556531" cy="2980669"/>
          </a:xfrm>
          <a:custGeom>
            <a:avLst/>
            <a:gdLst>
              <a:gd name="connsiteX0" fmla="*/ 182159 w 2556531"/>
              <a:gd name="connsiteY0" fmla="*/ 2367281 h 2980669"/>
              <a:gd name="connsiteX1" fmla="*/ 182159 w 2556531"/>
              <a:gd name="connsiteY1" fmla="*/ 2793226 h 2980669"/>
              <a:gd name="connsiteX2" fmla="*/ 1090371 w 2556531"/>
              <a:gd name="connsiteY2" fmla="*/ 2793226 h 2980669"/>
              <a:gd name="connsiteX3" fmla="*/ 1090371 w 2556531"/>
              <a:gd name="connsiteY3" fmla="*/ 2367281 h 2980669"/>
              <a:gd name="connsiteX4" fmla="*/ 182159 w 2556531"/>
              <a:gd name="connsiteY4" fmla="*/ 1825574 h 2980669"/>
              <a:gd name="connsiteX5" fmla="*/ 182159 w 2556531"/>
              <a:gd name="connsiteY5" fmla="*/ 2251519 h 2980669"/>
              <a:gd name="connsiteX6" fmla="*/ 1090371 w 2556531"/>
              <a:gd name="connsiteY6" fmla="*/ 2251519 h 2980669"/>
              <a:gd name="connsiteX7" fmla="*/ 1090371 w 2556531"/>
              <a:gd name="connsiteY7" fmla="*/ 1825574 h 2980669"/>
              <a:gd name="connsiteX8" fmla="*/ 182159 w 2556531"/>
              <a:gd name="connsiteY8" fmla="*/ 1283865 h 2980669"/>
              <a:gd name="connsiteX9" fmla="*/ 182159 w 2556531"/>
              <a:gd name="connsiteY9" fmla="*/ 1709810 h 2980669"/>
              <a:gd name="connsiteX10" fmla="*/ 1090371 w 2556531"/>
              <a:gd name="connsiteY10" fmla="*/ 1709810 h 2980669"/>
              <a:gd name="connsiteX11" fmla="*/ 1090371 w 2556531"/>
              <a:gd name="connsiteY11" fmla="*/ 1283865 h 2980669"/>
              <a:gd name="connsiteX12" fmla="*/ 182159 w 2556531"/>
              <a:gd name="connsiteY12" fmla="*/ 742156 h 2980669"/>
              <a:gd name="connsiteX13" fmla="*/ 182159 w 2556531"/>
              <a:gd name="connsiteY13" fmla="*/ 1168101 h 2980669"/>
              <a:gd name="connsiteX14" fmla="*/ 1090371 w 2556531"/>
              <a:gd name="connsiteY14" fmla="*/ 1168101 h 2980669"/>
              <a:gd name="connsiteX15" fmla="*/ 1090371 w 2556531"/>
              <a:gd name="connsiteY15" fmla="*/ 742156 h 2980669"/>
              <a:gd name="connsiteX16" fmla="*/ 182159 w 2556531"/>
              <a:gd name="connsiteY16" fmla="*/ 200447 h 2980669"/>
              <a:gd name="connsiteX17" fmla="*/ 182159 w 2556531"/>
              <a:gd name="connsiteY17" fmla="*/ 626392 h 2980669"/>
              <a:gd name="connsiteX18" fmla="*/ 1090371 w 2556531"/>
              <a:gd name="connsiteY18" fmla="*/ 626392 h 2980669"/>
              <a:gd name="connsiteX19" fmla="*/ 1090371 w 2556531"/>
              <a:gd name="connsiteY19" fmla="*/ 200447 h 2980669"/>
              <a:gd name="connsiteX20" fmla="*/ 1181040 w 2556531"/>
              <a:gd name="connsiteY20" fmla="*/ 194311 h 2980669"/>
              <a:gd name="connsiteX21" fmla="*/ 1181040 w 2556531"/>
              <a:gd name="connsiteY21" fmla="*/ 2825861 h 2980669"/>
              <a:gd name="connsiteX22" fmla="*/ 2424051 w 2556531"/>
              <a:gd name="connsiteY22" fmla="*/ 2825861 h 2980669"/>
              <a:gd name="connsiteX23" fmla="*/ 2424051 w 2556531"/>
              <a:gd name="connsiteY23" fmla="*/ 194311 h 2980669"/>
              <a:gd name="connsiteX24" fmla="*/ 0 w 2556531"/>
              <a:gd name="connsiteY24" fmla="*/ 0 h 2980669"/>
              <a:gd name="connsiteX25" fmla="*/ 2556531 w 2556531"/>
              <a:gd name="connsiteY25" fmla="*/ 0 h 2980669"/>
              <a:gd name="connsiteX26" fmla="*/ 2556531 w 2556531"/>
              <a:gd name="connsiteY26" fmla="*/ 2980669 h 2980669"/>
              <a:gd name="connsiteX27" fmla="*/ 0 w 2556531"/>
              <a:gd name="connsiteY27" fmla="*/ 2980669 h 298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56531" h="2980669">
                <a:moveTo>
                  <a:pt x="182159" y="2367281"/>
                </a:moveTo>
                <a:lnTo>
                  <a:pt x="182159" y="2793226"/>
                </a:lnTo>
                <a:lnTo>
                  <a:pt x="1090371" y="2793226"/>
                </a:lnTo>
                <a:lnTo>
                  <a:pt x="1090371" y="2367281"/>
                </a:lnTo>
                <a:close/>
                <a:moveTo>
                  <a:pt x="182159" y="1825574"/>
                </a:moveTo>
                <a:lnTo>
                  <a:pt x="182159" y="2251519"/>
                </a:lnTo>
                <a:lnTo>
                  <a:pt x="1090371" y="2251519"/>
                </a:lnTo>
                <a:lnTo>
                  <a:pt x="1090371" y="1825574"/>
                </a:lnTo>
                <a:close/>
                <a:moveTo>
                  <a:pt x="182159" y="1283865"/>
                </a:moveTo>
                <a:lnTo>
                  <a:pt x="182159" y="1709810"/>
                </a:lnTo>
                <a:lnTo>
                  <a:pt x="1090371" y="1709810"/>
                </a:lnTo>
                <a:lnTo>
                  <a:pt x="1090371" y="1283865"/>
                </a:lnTo>
                <a:close/>
                <a:moveTo>
                  <a:pt x="182159" y="742156"/>
                </a:moveTo>
                <a:lnTo>
                  <a:pt x="182159" y="1168101"/>
                </a:lnTo>
                <a:lnTo>
                  <a:pt x="1090371" y="1168101"/>
                </a:lnTo>
                <a:lnTo>
                  <a:pt x="1090371" y="742156"/>
                </a:lnTo>
                <a:close/>
                <a:moveTo>
                  <a:pt x="182159" y="200447"/>
                </a:moveTo>
                <a:lnTo>
                  <a:pt x="182159" y="626392"/>
                </a:lnTo>
                <a:lnTo>
                  <a:pt x="1090371" y="626392"/>
                </a:lnTo>
                <a:lnTo>
                  <a:pt x="1090371" y="200447"/>
                </a:lnTo>
                <a:close/>
                <a:moveTo>
                  <a:pt x="1181040" y="194311"/>
                </a:moveTo>
                <a:lnTo>
                  <a:pt x="1181040" y="2825861"/>
                </a:lnTo>
                <a:lnTo>
                  <a:pt x="2424051" y="2825861"/>
                </a:lnTo>
                <a:lnTo>
                  <a:pt x="2424051" y="194311"/>
                </a:lnTo>
                <a:close/>
                <a:moveTo>
                  <a:pt x="0" y="0"/>
                </a:moveTo>
                <a:lnTo>
                  <a:pt x="2556531" y="0"/>
                </a:lnTo>
                <a:lnTo>
                  <a:pt x="2556531" y="2980669"/>
                </a:lnTo>
                <a:lnTo>
                  <a:pt x="0" y="29806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6589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54AFF572-5D69-498A-9A3E-7260BBACA0DC}"/>
              </a:ext>
            </a:extLst>
          </p:cNvPr>
          <p:cNvSpPr/>
          <p:nvPr/>
        </p:nvSpPr>
        <p:spPr>
          <a:xfrm>
            <a:off x="8449919" y="3492642"/>
            <a:ext cx="908212" cy="448067"/>
          </a:xfrm>
          <a:prstGeom prst="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24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測試情境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AF8F835-2F67-4D92-B4B4-96EC173B71A2}"/>
              </a:ext>
            </a:extLst>
          </p:cNvPr>
          <p:cNvSpPr/>
          <p:nvPr/>
        </p:nvSpPr>
        <p:spPr>
          <a:xfrm>
            <a:off x="2737156" y="560496"/>
            <a:ext cx="1428527" cy="528231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+mn-ea"/>
              </a:rPr>
              <a:t>Version2</a:t>
            </a:r>
            <a:endParaRPr lang="en-US" sz="2400" dirty="0">
              <a:cs typeface="+mn-ea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23A3C1-0DF5-4F75-9190-69918FD09CC2}"/>
              </a:ext>
            </a:extLst>
          </p:cNvPr>
          <p:cNvSpPr/>
          <p:nvPr/>
        </p:nvSpPr>
        <p:spPr>
          <a:xfrm>
            <a:off x="946231" y="2095776"/>
            <a:ext cx="1246615" cy="41800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測試情境</a:t>
            </a:r>
            <a:endParaRPr 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ED7DE5-234C-4118-8767-ABBD77056246}"/>
              </a:ext>
            </a:extLst>
          </p:cNvPr>
          <p:cNvSpPr/>
          <p:nvPr/>
        </p:nvSpPr>
        <p:spPr>
          <a:xfrm>
            <a:off x="1131235" y="2702531"/>
            <a:ext cx="4124960" cy="23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電梯在</a:t>
            </a:r>
            <a:r>
              <a:rPr lang="en-US" altLang="zh-TW" sz="2000" dirty="0"/>
              <a:t>1:00</a:t>
            </a:r>
            <a:r>
              <a:rPr lang="zh-TW" altLang="en-US" sz="2000" dirty="0"/>
              <a:t>停在</a:t>
            </a:r>
            <a:r>
              <a:rPr lang="en-US" altLang="zh-TW" sz="2000" dirty="0"/>
              <a:t>4</a:t>
            </a:r>
            <a:r>
              <a:rPr lang="zh-TW" altLang="en-US" sz="2000" dirty="0"/>
              <a:t>樓處於閒置（</a:t>
            </a:r>
            <a:r>
              <a:rPr lang="en-US" altLang="zh-TW" sz="2000" dirty="0"/>
              <a:t>Idle</a:t>
            </a:r>
            <a:r>
              <a:rPr lang="zh-TW" altLang="en-US" sz="2000" dirty="0"/>
              <a:t>）狀態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[1:05:00]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樓有</a:t>
            </a:r>
            <a:r>
              <a:rPr lang="en-US" altLang="zh-TW" sz="2000" dirty="0"/>
              <a:t>1</a:t>
            </a:r>
            <a:r>
              <a:rPr lang="zh-TW" altLang="en-US" sz="2000" dirty="0"/>
              <a:t>人要上樓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[1:05:22]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樓乘客</a:t>
            </a:r>
            <a:r>
              <a:rPr lang="en-US" altLang="zh-TW" sz="2000" dirty="0"/>
              <a:t>1</a:t>
            </a:r>
            <a:r>
              <a:rPr lang="zh-TW" altLang="en-US" sz="2000" dirty="0"/>
              <a:t>人到</a:t>
            </a:r>
            <a:r>
              <a:rPr lang="en-US" altLang="zh-TW" sz="2000" dirty="0"/>
              <a:t>3</a:t>
            </a:r>
            <a:r>
              <a:rPr lang="zh-TW" altLang="en-US" sz="2000" dirty="0"/>
              <a:t>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[1:05:24]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樓有人要往下</a:t>
            </a:r>
            <a:endParaRPr lang="en-US" altLang="zh-TW" sz="2000" dirty="0"/>
          </a:p>
        </p:txBody>
      </p:sp>
      <p:sp>
        <p:nvSpPr>
          <p:cNvPr id="30" name="ïṣḷîḓê">
            <a:extLst>
              <a:ext uri="{FF2B5EF4-FFF2-40B4-BE49-F238E27FC236}">
                <a16:creationId xmlns:a16="http://schemas.microsoft.com/office/drawing/2014/main" id="{42CFBE32-583E-4DE6-9894-09BA77259B98}"/>
              </a:ext>
            </a:extLst>
          </p:cNvPr>
          <p:cNvSpPr/>
          <p:nvPr/>
        </p:nvSpPr>
        <p:spPr bwMode="auto">
          <a:xfrm>
            <a:off x="8121790" y="1725979"/>
            <a:ext cx="2848470" cy="113645"/>
          </a:xfrm>
          <a:prstGeom prst="rect">
            <a:avLst/>
          </a:prstGeom>
          <a:solidFill>
            <a:srgbClr val="F57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9CB0E54-1841-4D8F-8928-9C3808C3C381}"/>
              </a:ext>
            </a:extLst>
          </p:cNvPr>
          <p:cNvSpPr txBox="1"/>
          <p:nvPr/>
        </p:nvSpPr>
        <p:spPr>
          <a:xfrm>
            <a:off x="8992026" y="1858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資管大樓</a:t>
            </a:r>
            <a:endParaRPr lang="en-US" dirty="0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57AB89FA-EF74-431F-B76C-E74E8CC6CF98}"/>
              </a:ext>
            </a:extLst>
          </p:cNvPr>
          <p:cNvSpPr/>
          <p:nvPr/>
        </p:nvSpPr>
        <p:spPr>
          <a:xfrm rot="16200000">
            <a:off x="554397" y="4592464"/>
            <a:ext cx="365760" cy="417908"/>
          </a:xfrm>
          <a:prstGeom prst="downArrow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8DD2681-C896-4A93-B439-8C868540A97A}"/>
              </a:ext>
            </a:extLst>
          </p:cNvPr>
          <p:cNvGrpSpPr/>
          <p:nvPr/>
        </p:nvGrpSpPr>
        <p:grpSpPr>
          <a:xfrm>
            <a:off x="6683133" y="5509553"/>
            <a:ext cx="5317593" cy="713447"/>
            <a:chOff x="6683133" y="5509553"/>
            <a:chExt cx="5317593" cy="71344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B3DA0C65-3884-42BE-8058-72CFA897A12A}"/>
                </a:ext>
              </a:extLst>
            </p:cNvPr>
            <p:cNvGrpSpPr/>
            <p:nvPr/>
          </p:nvGrpSpPr>
          <p:grpSpPr>
            <a:xfrm>
              <a:off x="6683133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63B2700A-BFBE-4532-AB5E-E56779565E29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50" name="矩形: 圓角 49">
                  <a:extLst>
                    <a:ext uri="{FF2B5EF4-FFF2-40B4-BE49-F238E27FC236}">
                      <a16:creationId xmlns:a16="http://schemas.microsoft.com/office/drawing/2014/main" id="{2EAB0160-8E98-4C45-9012-EE63ED8BE9ED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C9F386F8-05BC-4E45-AA94-4B0313EB7A52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上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73597C88-53E5-477F-BBD0-FDCD88F041C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1C37404B-F198-4087-8975-E09516D4D1C2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DCE340BE-E01A-480F-A21A-D20B172EFAF7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B493176-5BC2-41C8-8076-FB553C72DF1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763E40F7-5089-45AF-B5BE-297E92ABEE5F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0C99338-A86F-4D2D-8ECB-46A7A0F86CFB}"/>
                </a:ext>
              </a:extLst>
            </p:cNvPr>
            <p:cNvSpPr/>
            <p:nvPr/>
          </p:nvSpPr>
          <p:spPr>
            <a:xfrm>
              <a:off x="7249968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1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2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4       5</a:t>
              </a:r>
              <a:endParaRPr lang="en-US" sz="1400" dirty="0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32B3D379-64F4-447F-97FC-2D2947396CDD}"/>
                </a:ext>
              </a:extLst>
            </p:cNvPr>
            <p:cNvGrpSpPr/>
            <p:nvPr/>
          </p:nvGrpSpPr>
          <p:grpSpPr>
            <a:xfrm>
              <a:off x="9512071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9F50D8F-D929-439B-9462-3259B9DCF7E6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2F161C63-4048-41D7-86B8-BB27FC51E829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54BB2C8E-9469-4BA4-A814-51162DE74C53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下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72E61B8E-54EE-46A0-A1C8-98DBD4B6C54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22C5F509-84A4-4D72-A12C-D42EBB1F92BB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490EFA6D-6AF2-48CB-8BC8-AC632341036D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D1CED616-1416-4794-B06E-A449D95669A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矩形: 圓角 40">
                <a:extLst>
                  <a:ext uri="{FF2B5EF4-FFF2-40B4-BE49-F238E27FC236}">
                    <a16:creationId xmlns:a16="http://schemas.microsoft.com/office/drawing/2014/main" id="{B3054D5B-9BCF-441B-9F9B-2EC89C71B4DA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C92B340-D55E-4B28-9541-F1299CF219C1}"/>
                </a:ext>
              </a:extLst>
            </p:cNvPr>
            <p:cNvSpPr/>
            <p:nvPr/>
          </p:nvSpPr>
          <p:spPr>
            <a:xfrm>
              <a:off x="10078906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5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4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2       1</a:t>
              </a:r>
              <a:endParaRPr lang="en-US" sz="1400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B64E5C-86A7-40D4-88B7-0ACD1750734E}"/>
              </a:ext>
            </a:extLst>
          </p:cNvPr>
          <p:cNvSpPr txBox="1"/>
          <p:nvPr/>
        </p:nvSpPr>
        <p:spPr>
          <a:xfrm>
            <a:off x="7862873" y="2266163"/>
            <a:ext cx="47163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5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FBC8D6-EC23-4AC4-9206-6913B52BB5C4}"/>
              </a:ext>
            </a:extLst>
          </p:cNvPr>
          <p:cNvGrpSpPr/>
          <p:nvPr/>
        </p:nvGrpSpPr>
        <p:grpSpPr>
          <a:xfrm>
            <a:off x="8618830" y="6373911"/>
            <a:ext cx="2072981" cy="307777"/>
            <a:chOff x="8618578" y="6054539"/>
            <a:chExt cx="2572020" cy="338554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243B0ECA-DA4D-4F3E-B8E9-9B88E6DB8B6F}"/>
                </a:ext>
              </a:extLst>
            </p:cNvPr>
            <p:cNvSpPr txBox="1"/>
            <p:nvPr/>
          </p:nvSpPr>
          <p:spPr>
            <a:xfrm>
              <a:off x="8832708" y="6054539"/>
              <a:ext cx="2357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ACTIVE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 IDLE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NA</a:t>
              </a:r>
              <a:endParaRPr lang="en-US" sz="1400" dirty="0"/>
            </a:p>
          </p:txBody>
        </p:sp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F3BE8D32-1FE9-4D70-BC80-D9E60DF64E1D}"/>
                </a:ext>
              </a:extLst>
            </p:cNvPr>
            <p:cNvSpPr/>
            <p:nvPr/>
          </p:nvSpPr>
          <p:spPr>
            <a:xfrm>
              <a:off x="10702986" y="6114523"/>
              <a:ext cx="214130" cy="226213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5E205AB9-0FA4-4936-8113-A0EC00767594}"/>
                </a:ext>
              </a:extLst>
            </p:cNvPr>
            <p:cNvSpPr/>
            <p:nvPr/>
          </p:nvSpPr>
          <p:spPr>
            <a:xfrm>
              <a:off x="9789948" y="6114523"/>
              <a:ext cx="214130" cy="226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8E6D3551-2C5D-4C62-896E-F2BA8E356CF2}"/>
                </a:ext>
              </a:extLst>
            </p:cNvPr>
            <p:cNvSpPr/>
            <p:nvPr/>
          </p:nvSpPr>
          <p:spPr>
            <a:xfrm>
              <a:off x="8618578" y="6114523"/>
              <a:ext cx="214130" cy="226213"/>
            </a:xfrm>
            <a:prstGeom prst="roundRect">
              <a:avLst/>
            </a:prstGeom>
            <a:solidFill>
              <a:srgbClr val="FF7C80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12BEBF65-630B-49A6-8886-1E83DAFC75DE}"/>
              </a:ext>
            </a:extLst>
          </p:cNvPr>
          <p:cNvSpPr/>
          <p:nvPr/>
        </p:nvSpPr>
        <p:spPr>
          <a:xfrm>
            <a:off x="6412076" y="3601769"/>
            <a:ext cx="1248353" cy="307778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！開始往下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299EE50-3F92-4066-98CA-C283E197F071}"/>
              </a:ext>
            </a:extLst>
          </p:cNvPr>
          <p:cNvSpPr/>
          <p:nvPr/>
        </p:nvSpPr>
        <p:spPr>
          <a:xfrm>
            <a:off x="9375756" y="2266163"/>
            <a:ext cx="1397019" cy="28553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basic-silhouette_62264">
            <a:extLst>
              <a:ext uri="{FF2B5EF4-FFF2-40B4-BE49-F238E27FC236}">
                <a16:creationId xmlns:a16="http://schemas.microsoft.com/office/drawing/2014/main" id="{2F27BDE7-AD94-41DE-82F7-0389DD1CB883}"/>
              </a:ext>
            </a:extLst>
          </p:cNvPr>
          <p:cNvSpPr>
            <a:spLocks noChangeAspect="1"/>
          </p:cNvSpPr>
          <p:nvPr/>
        </p:nvSpPr>
        <p:spPr bwMode="auto">
          <a:xfrm>
            <a:off x="10399382" y="3553370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3" name="手繪多邊形: 圖案 62">
            <a:extLst>
              <a:ext uri="{FF2B5EF4-FFF2-40B4-BE49-F238E27FC236}">
                <a16:creationId xmlns:a16="http://schemas.microsoft.com/office/drawing/2014/main" id="{DB3D2084-E7B7-46B9-965A-6C1917ACA6F0}"/>
              </a:ext>
            </a:extLst>
          </p:cNvPr>
          <p:cNvSpPr/>
          <p:nvPr/>
        </p:nvSpPr>
        <p:spPr>
          <a:xfrm>
            <a:off x="8267760" y="2225039"/>
            <a:ext cx="2556531" cy="2980669"/>
          </a:xfrm>
          <a:custGeom>
            <a:avLst/>
            <a:gdLst>
              <a:gd name="connsiteX0" fmla="*/ 182159 w 2556531"/>
              <a:gd name="connsiteY0" fmla="*/ 2367281 h 2980669"/>
              <a:gd name="connsiteX1" fmla="*/ 182159 w 2556531"/>
              <a:gd name="connsiteY1" fmla="*/ 2793226 h 2980669"/>
              <a:gd name="connsiteX2" fmla="*/ 1090371 w 2556531"/>
              <a:gd name="connsiteY2" fmla="*/ 2793226 h 2980669"/>
              <a:gd name="connsiteX3" fmla="*/ 1090371 w 2556531"/>
              <a:gd name="connsiteY3" fmla="*/ 2367281 h 2980669"/>
              <a:gd name="connsiteX4" fmla="*/ 182159 w 2556531"/>
              <a:gd name="connsiteY4" fmla="*/ 1825574 h 2980669"/>
              <a:gd name="connsiteX5" fmla="*/ 182159 w 2556531"/>
              <a:gd name="connsiteY5" fmla="*/ 2251519 h 2980669"/>
              <a:gd name="connsiteX6" fmla="*/ 1090371 w 2556531"/>
              <a:gd name="connsiteY6" fmla="*/ 2251519 h 2980669"/>
              <a:gd name="connsiteX7" fmla="*/ 1090371 w 2556531"/>
              <a:gd name="connsiteY7" fmla="*/ 1825574 h 2980669"/>
              <a:gd name="connsiteX8" fmla="*/ 182159 w 2556531"/>
              <a:gd name="connsiteY8" fmla="*/ 1283865 h 2980669"/>
              <a:gd name="connsiteX9" fmla="*/ 182159 w 2556531"/>
              <a:gd name="connsiteY9" fmla="*/ 1709810 h 2980669"/>
              <a:gd name="connsiteX10" fmla="*/ 1090371 w 2556531"/>
              <a:gd name="connsiteY10" fmla="*/ 1709810 h 2980669"/>
              <a:gd name="connsiteX11" fmla="*/ 1090371 w 2556531"/>
              <a:gd name="connsiteY11" fmla="*/ 1283865 h 2980669"/>
              <a:gd name="connsiteX12" fmla="*/ 182159 w 2556531"/>
              <a:gd name="connsiteY12" fmla="*/ 742156 h 2980669"/>
              <a:gd name="connsiteX13" fmla="*/ 182159 w 2556531"/>
              <a:gd name="connsiteY13" fmla="*/ 1168101 h 2980669"/>
              <a:gd name="connsiteX14" fmla="*/ 1090371 w 2556531"/>
              <a:gd name="connsiteY14" fmla="*/ 1168101 h 2980669"/>
              <a:gd name="connsiteX15" fmla="*/ 1090371 w 2556531"/>
              <a:gd name="connsiteY15" fmla="*/ 742156 h 2980669"/>
              <a:gd name="connsiteX16" fmla="*/ 182159 w 2556531"/>
              <a:gd name="connsiteY16" fmla="*/ 200447 h 2980669"/>
              <a:gd name="connsiteX17" fmla="*/ 182159 w 2556531"/>
              <a:gd name="connsiteY17" fmla="*/ 626392 h 2980669"/>
              <a:gd name="connsiteX18" fmla="*/ 1090371 w 2556531"/>
              <a:gd name="connsiteY18" fmla="*/ 626392 h 2980669"/>
              <a:gd name="connsiteX19" fmla="*/ 1090371 w 2556531"/>
              <a:gd name="connsiteY19" fmla="*/ 200447 h 2980669"/>
              <a:gd name="connsiteX20" fmla="*/ 1181040 w 2556531"/>
              <a:gd name="connsiteY20" fmla="*/ 194311 h 2980669"/>
              <a:gd name="connsiteX21" fmla="*/ 1181040 w 2556531"/>
              <a:gd name="connsiteY21" fmla="*/ 2825861 h 2980669"/>
              <a:gd name="connsiteX22" fmla="*/ 2424051 w 2556531"/>
              <a:gd name="connsiteY22" fmla="*/ 2825861 h 2980669"/>
              <a:gd name="connsiteX23" fmla="*/ 2424051 w 2556531"/>
              <a:gd name="connsiteY23" fmla="*/ 194311 h 2980669"/>
              <a:gd name="connsiteX24" fmla="*/ 0 w 2556531"/>
              <a:gd name="connsiteY24" fmla="*/ 0 h 2980669"/>
              <a:gd name="connsiteX25" fmla="*/ 2556531 w 2556531"/>
              <a:gd name="connsiteY25" fmla="*/ 0 h 2980669"/>
              <a:gd name="connsiteX26" fmla="*/ 2556531 w 2556531"/>
              <a:gd name="connsiteY26" fmla="*/ 2980669 h 2980669"/>
              <a:gd name="connsiteX27" fmla="*/ 0 w 2556531"/>
              <a:gd name="connsiteY27" fmla="*/ 2980669 h 298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56531" h="2980669">
                <a:moveTo>
                  <a:pt x="182159" y="2367281"/>
                </a:moveTo>
                <a:lnTo>
                  <a:pt x="182159" y="2793226"/>
                </a:lnTo>
                <a:lnTo>
                  <a:pt x="1090371" y="2793226"/>
                </a:lnTo>
                <a:lnTo>
                  <a:pt x="1090371" y="2367281"/>
                </a:lnTo>
                <a:close/>
                <a:moveTo>
                  <a:pt x="182159" y="1825574"/>
                </a:moveTo>
                <a:lnTo>
                  <a:pt x="182159" y="2251519"/>
                </a:lnTo>
                <a:lnTo>
                  <a:pt x="1090371" y="2251519"/>
                </a:lnTo>
                <a:lnTo>
                  <a:pt x="1090371" y="1825574"/>
                </a:lnTo>
                <a:close/>
                <a:moveTo>
                  <a:pt x="182159" y="1283865"/>
                </a:moveTo>
                <a:lnTo>
                  <a:pt x="182159" y="1709810"/>
                </a:lnTo>
                <a:lnTo>
                  <a:pt x="1090371" y="1709810"/>
                </a:lnTo>
                <a:lnTo>
                  <a:pt x="1090371" y="1283865"/>
                </a:lnTo>
                <a:close/>
                <a:moveTo>
                  <a:pt x="182159" y="742156"/>
                </a:moveTo>
                <a:lnTo>
                  <a:pt x="182159" y="1168101"/>
                </a:lnTo>
                <a:lnTo>
                  <a:pt x="1090371" y="1168101"/>
                </a:lnTo>
                <a:lnTo>
                  <a:pt x="1090371" y="742156"/>
                </a:lnTo>
                <a:close/>
                <a:moveTo>
                  <a:pt x="182159" y="200447"/>
                </a:moveTo>
                <a:lnTo>
                  <a:pt x="182159" y="626392"/>
                </a:lnTo>
                <a:lnTo>
                  <a:pt x="1090371" y="626392"/>
                </a:lnTo>
                <a:lnTo>
                  <a:pt x="1090371" y="200447"/>
                </a:lnTo>
                <a:close/>
                <a:moveTo>
                  <a:pt x="1181040" y="194311"/>
                </a:moveTo>
                <a:lnTo>
                  <a:pt x="1181040" y="2825861"/>
                </a:lnTo>
                <a:lnTo>
                  <a:pt x="2424051" y="2825861"/>
                </a:lnTo>
                <a:lnTo>
                  <a:pt x="2424051" y="194311"/>
                </a:lnTo>
                <a:close/>
                <a:moveTo>
                  <a:pt x="0" y="0"/>
                </a:moveTo>
                <a:lnTo>
                  <a:pt x="2556531" y="0"/>
                </a:lnTo>
                <a:lnTo>
                  <a:pt x="2556531" y="2980669"/>
                </a:lnTo>
                <a:lnTo>
                  <a:pt x="0" y="29806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5396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4F3AC2-5A7D-4C61-BBED-0B0AF64C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25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5842B3A-570F-47AD-9970-66F09938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27" y="2315879"/>
            <a:ext cx="8990627" cy="404357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F84CA27-3DDD-4419-804D-D86730631DC9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931550-712F-4491-8E21-0B48C96DE961}"/>
              </a:ext>
            </a:extLst>
          </p:cNvPr>
          <p:cNvSpPr/>
          <p:nvPr/>
        </p:nvSpPr>
        <p:spPr>
          <a:xfrm>
            <a:off x="290963" y="498550"/>
            <a:ext cx="35814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輸出資訊</a:t>
            </a:r>
            <a:r>
              <a:rPr lang="en-US" altLang="zh-TW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 - Log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7379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4F3AC2-5A7D-4C61-BBED-0B0AF64C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26</a:t>
            </a:fld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84CA27-3DDD-4419-804D-D86730631DC9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931550-712F-4491-8E21-0B48C96DE961}"/>
              </a:ext>
            </a:extLst>
          </p:cNvPr>
          <p:cNvSpPr/>
          <p:nvPr/>
        </p:nvSpPr>
        <p:spPr>
          <a:xfrm>
            <a:off x="290963" y="498550"/>
            <a:ext cx="54280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輸出資訊</a:t>
            </a:r>
            <a:r>
              <a:rPr lang="en-US" altLang="zh-TW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 - </a:t>
            </a:r>
            <a:r>
              <a:rPr lang="en-US" altLang="zh-TW" sz="4000" dirty="0" err="1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dataFrame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5C46702-4053-448F-90EA-579233283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83" y="2224031"/>
            <a:ext cx="8668633" cy="375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50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27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60676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呈現分析結果 </a:t>
            </a:r>
            <a:r>
              <a:rPr lang="en-US" altLang="zh-TW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– version 1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B311E51-530A-4BDE-80A6-3D8C1BBDE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"/>
          <a:stretch/>
        </p:blipFill>
        <p:spPr>
          <a:xfrm>
            <a:off x="2343556" y="1366682"/>
            <a:ext cx="7504887" cy="521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69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28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60676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呈現分析結果 </a:t>
            </a:r>
            <a:r>
              <a:rPr lang="en-US" altLang="zh-TW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– version 1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45804D2-B52E-4304-AB40-8EA439B0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420" y="1190324"/>
            <a:ext cx="7869160" cy="557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36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29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60676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呈現分析結果 </a:t>
            </a:r>
            <a:r>
              <a:rPr lang="en-US" altLang="zh-TW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– version 1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819AEC1-202D-4B38-8E73-DAC51E61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298" y="1190324"/>
            <a:ext cx="7899403" cy="551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4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3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進度說明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18FC2F1-B6C4-4551-9D82-72D978BCB55A}"/>
              </a:ext>
            </a:extLst>
          </p:cNvPr>
          <p:cNvGrpSpPr/>
          <p:nvPr/>
        </p:nvGrpSpPr>
        <p:grpSpPr>
          <a:xfrm>
            <a:off x="2527473" y="3029673"/>
            <a:ext cx="7413585" cy="798654"/>
            <a:chOff x="2527473" y="453044"/>
            <a:chExt cx="7413585" cy="798654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E9B924D-52CF-419F-A902-74BE929977A0}"/>
                </a:ext>
              </a:extLst>
            </p:cNvPr>
            <p:cNvSpPr/>
            <p:nvPr/>
          </p:nvSpPr>
          <p:spPr>
            <a:xfrm>
              <a:off x="2926800" y="492006"/>
              <a:ext cx="7014258" cy="720731"/>
            </a:xfrm>
            <a:prstGeom prst="roundRect">
              <a:avLst/>
            </a:prstGeom>
            <a:solidFill>
              <a:srgbClr val="338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latin typeface="源泉圓體 TTF Bold" panose="020B0800000000000000" pitchFamily="34" charset="-120"/>
                  <a:ea typeface="源泉圓體 TTF Bold" panose="020B0800000000000000" pitchFamily="34" charset="-120"/>
                </a:rPr>
                <a:t>完成兩個版本的電梯模擬系統</a:t>
              </a:r>
              <a:endParaRPr lang="en-US" sz="3200" dirty="0">
                <a:latin typeface="源泉圓體 TTF Bold" panose="020B0800000000000000" pitchFamily="34" charset="-120"/>
                <a:ea typeface="源泉圓體 TTF Bold" panose="020B0800000000000000" pitchFamily="34" charset="-120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C55DCDF-B039-45AE-8E87-59C5C6B96043}"/>
                </a:ext>
              </a:extLst>
            </p:cNvPr>
            <p:cNvGrpSpPr/>
            <p:nvPr/>
          </p:nvGrpSpPr>
          <p:grpSpPr>
            <a:xfrm>
              <a:off x="2527473" y="453044"/>
              <a:ext cx="798654" cy="798654"/>
              <a:chOff x="1884744" y="1823237"/>
              <a:chExt cx="798654" cy="798654"/>
            </a:xfrm>
          </p:grpSpPr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469A851E-2A98-43A5-BF2C-1AF59E95574E}"/>
                  </a:ext>
                </a:extLst>
              </p:cNvPr>
              <p:cNvSpPr/>
              <p:nvPr/>
            </p:nvSpPr>
            <p:spPr>
              <a:xfrm>
                <a:off x="1884744" y="1823237"/>
                <a:ext cx="798654" cy="798654"/>
              </a:xfrm>
              <a:prstGeom prst="ellipse">
                <a:avLst/>
              </a:prstGeom>
              <a:solidFill>
                <a:srgbClr val="5FB6C7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星形: 五角 6">
                <a:extLst>
                  <a:ext uri="{FF2B5EF4-FFF2-40B4-BE49-F238E27FC236}">
                    <a16:creationId xmlns:a16="http://schemas.microsoft.com/office/drawing/2014/main" id="{CC52C28B-E880-4B98-BE4F-2F62652392B3}"/>
                  </a:ext>
                </a:extLst>
              </p:cNvPr>
              <p:cNvSpPr/>
              <p:nvPr/>
            </p:nvSpPr>
            <p:spPr>
              <a:xfrm>
                <a:off x="2008352" y="1946845"/>
                <a:ext cx="551439" cy="551439"/>
              </a:xfrm>
              <a:prstGeom prst="star5">
                <a:avLst>
                  <a:gd name="adj" fmla="val 30845"/>
                  <a:gd name="hf" fmla="val 105146"/>
                  <a:gd name="vf" fmla="val 11055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5160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30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61847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呈現分析結果 </a:t>
            </a:r>
            <a:r>
              <a:rPr lang="en-US" altLang="zh-TW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– version 1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9C6FCCE-051D-4DB1-9B71-19077E28D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846" y="1531003"/>
            <a:ext cx="6026308" cy="420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99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31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未來方向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82701E1-A64A-4EF2-9431-77C68379E8B3}"/>
              </a:ext>
            </a:extLst>
          </p:cNvPr>
          <p:cNvSpPr txBox="1"/>
          <p:nvPr/>
        </p:nvSpPr>
        <p:spPr>
          <a:xfrm>
            <a:off x="2527473" y="3167985"/>
            <a:ext cx="7430288" cy="16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zh-TW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嘗試應用 </a:t>
            </a:r>
            <a:r>
              <a:rPr lang="en-US" altLang="zh-TW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assign call </a:t>
            </a:r>
            <a:r>
              <a:rPr lang="zh-TW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的 </a:t>
            </a:r>
            <a:r>
              <a:rPr lang="en-US" altLang="zh-TW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Policy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TW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導入運動學觀念估算移動時間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1478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8BD457-04B5-4BF0-8D53-2739A49F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EEB6-FE77-401D-B153-1349CF1440F9}" type="slidenum">
              <a:rPr lang="en-US" smtClean="0"/>
              <a:t>32</a:t>
            </a:fld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5CD6270-F1DB-4C4C-876A-54F8D5AE1061}"/>
              </a:ext>
            </a:extLst>
          </p:cNvPr>
          <p:cNvGrpSpPr/>
          <p:nvPr/>
        </p:nvGrpSpPr>
        <p:grpSpPr>
          <a:xfrm>
            <a:off x="9525964" y="4944744"/>
            <a:ext cx="2401748" cy="1677590"/>
            <a:chOff x="3200401" y="1414463"/>
            <a:chExt cx="5486400" cy="3832179"/>
          </a:xfrm>
        </p:grpSpPr>
        <p:sp>
          <p:nvSpPr>
            <p:cNvPr id="4" name="íṥ1ïďe">
              <a:extLst>
                <a:ext uri="{FF2B5EF4-FFF2-40B4-BE49-F238E27FC236}">
                  <a16:creationId xmlns:a16="http://schemas.microsoft.com/office/drawing/2014/main" id="{BCE4BD0D-3533-44D2-BD1A-32B171F24934}"/>
                </a:ext>
              </a:extLst>
            </p:cNvPr>
            <p:cNvSpPr/>
            <p:nvPr/>
          </p:nvSpPr>
          <p:spPr bwMode="auto">
            <a:xfrm>
              <a:off x="3200401" y="2864926"/>
              <a:ext cx="4393648" cy="261114"/>
            </a:xfrm>
            <a:prstGeom prst="rect">
              <a:avLst/>
            </a:prstGeom>
            <a:solidFill>
              <a:srgbClr val="F57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E949F3EC-3FC0-4BF5-8DFE-15C3D42329F4}"/>
                </a:ext>
              </a:extLst>
            </p:cNvPr>
            <p:cNvSpPr/>
            <p:nvPr/>
          </p:nvSpPr>
          <p:spPr bwMode="auto">
            <a:xfrm>
              <a:off x="4404842" y="1749533"/>
              <a:ext cx="4171778" cy="3497109"/>
            </a:xfrm>
            <a:custGeom>
              <a:avLst/>
              <a:gdLst>
                <a:gd name="connsiteX0" fmla="*/ 3485752 w 4171778"/>
                <a:gd name="connsiteY0" fmla="*/ 2343448 h 3497109"/>
                <a:gd name="connsiteX1" fmla="*/ 3485752 w 4171778"/>
                <a:gd name="connsiteY1" fmla="*/ 2850666 h 3497109"/>
                <a:gd name="connsiteX2" fmla="*/ 3986365 w 4171778"/>
                <a:gd name="connsiteY2" fmla="*/ 2850666 h 3497109"/>
                <a:gd name="connsiteX3" fmla="*/ 3986365 w 4171778"/>
                <a:gd name="connsiteY3" fmla="*/ 2836752 h 3497109"/>
                <a:gd name="connsiteX4" fmla="*/ 3986365 w 4171778"/>
                <a:gd name="connsiteY4" fmla="*/ 2343448 h 3497109"/>
                <a:gd name="connsiteX5" fmla="*/ 3485752 w 4171778"/>
                <a:gd name="connsiteY5" fmla="*/ 2343448 h 3497109"/>
                <a:gd name="connsiteX6" fmla="*/ 3485752 w 4171778"/>
                <a:gd name="connsiteY6" fmla="*/ 1692490 h 3497109"/>
                <a:gd name="connsiteX7" fmla="*/ 3485752 w 4171778"/>
                <a:gd name="connsiteY7" fmla="*/ 2194657 h 3497109"/>
                <a:gd name="connsiteX8" fmla="*/ 3986365 w 4171778"/>
                <a:gd name="connsiteY8" fmla="*/ 2194657 h 3497109"/>
                <a:gd name="connsiteX9" fmla="*/ 3986365 w 4171778"/>
                <a:gd name="connsiteY9" fmla="*/ 1692490 h 3497109"/>
                <a:gd name="connsiteX10" fmla="*/ 3485752 w 4171778"/>
                <a:gd name="connsiteY10" fmla="*/ 1692490 h 3497109"/>
                <a:gd name="connsiteX11" fmla="*/ 3485752 w 4171778"/>
                <a:gd name="connsiteY11" fmla="*/ 1022934 h 3497109"/>
                <a:gd name="connsiteX12" fmla="*/ 3485752 w 4171778"/>
                <a:gd name="connsiteY12" fmla="*/ 1543700 h 3497109"/>
                <a:gd name="connsiteX13" fmla="*/ 3986365 w 4171778"/>
                <a:gd name="connsiteY13" fmla="*/ 1543700 h 3497109"/>
                <a:gd name="connsiteX14" fmla="*/ 3986365 w 4171778"/>
                <a:gd name="connsiteY14" fmla="*/ 1022934 h 3497109"/>
                <a:gd name="connsiteX15" fmla="*/ 3485752 w 4171778"/>
                <a:gd name="connsiteY15" fmla="*/ 1022934 h 3497109"/>
                <a:gd name="connsiteX16" fmla="*/ 3485752 w 4171778"/>
                <a:gd name="connsiteY16" fmla="*/ 371976 h 3497109"/>
                <a:gd name="connsiteX17" fmla="*/ 3485752 w 4171778"/>
                <a:gd name="connsiteY17" fmla="*/ 874143 h 3497109"/>
                <a:gd name="connsiteX18" fmla="*/ 3986365 w 4171778"/>
                <a:gd name="connsiteY18" fmla="*/ 874143 h 3497109"/>
                <a:gd name="connsiteX19" fmla="*/ 3986365 w 4171778"/>
                <a:gd name="connsiteY19" fmla="*/ 371976 h 3497109"/>
                <a:gd name="connsiteX20" fmla="*/ 3485752 w 4171778"/>
                <a:gd name="connsiteY20" fmla="*/ 371976 h 3497109"/>
                <a:gd name="connsiteX21" fmla="*/ 2818267 w 4171778"/>
                <a:gd name="connsiteY21" fmla="*/ 371976 h 3497109"/>
                <a:gd name="connsiteX22" fmla="*/ 2818267 w 4171778"/>
                <a:gd name="connsiteY22" fmla="*/ 874143 h 3497109"/>
                <a:gd name="connsiteX23" fmla="*/ 3337422 w 4171778"/>
                <a:gd name="connsiteY23" fmla="*/ 874143 h 3497109"/>
                <a:gd name="connsiteX24" fmla="*/ 3337422 w 4171778"/>
                <a:gd name="connsiteY24" fmla="*/ 371976 h 3497109"/>
                <a:gd name="connsiteX25" fmla="*/ 2818267 w 4171778"/>
                <a:gd name="connsiteY25" fmla="*/ 371976 h 3497109"/>
                <a:gd name="connsiteX26" fmla="*/ 2169324 w 4171778"/>
                <a:gd name="connsiteY26" fmla="*/ 371976 h 3497109"/>
                <a:gd name="connsiteX27" fmla="*/ 2169324 w 4171778"/>
                <a:gd name="connsiteY27" fmla="*/ 874143 h 3497109"/>
                <a:gd name="connsiteX28" fmla="*/ 2669937 w 4171778"/>
                <a:gd name="connsiteY28" fmla="*/ 874143 h 3497109"/>
                <a:gd name="connsiteX29" fmla="*/ 2669937 w 4171778"/>
                <a:gd name="connsiteY29" fmla="*/ 371976 h 3497109"/>
                <a:gd name="connsiteX30" fmla="*/ 2169324 w 4171778"/>
                <a:gd name="connsiteY30" fmla="*/ 371976 h 3497109"/>
                <a:gd name="connsiteX31" fmla="*/ 1501840 w 4171778"/>
                <a:gd name="connsiteY31" fmla="*/ 371976 h 3497109"/>
                <a:gd name="connsiteX32" fmla="*/ 1501840 w 4171778"/>
                <a:gd name="connsiteY32" fmla="*/ 874143 h 3497109"/>
                <a:gd name="connsiteX33" fmla="*/ 2020994 w 4171778"/>
                <a:gd name="connsiteY33" fmla="*/ 874143 h 3497109"/>
                <a:gd name="connsiteX34" fmla="*/ 2020994 w 4171778"/>
                <a:gd name="connsiteY34" fmla="*/ 371976 h 3497109"/>
                <a:gd name="connsiteX35" fmla="*/ 1501840 w 4171778"/>
                <a:gd name="connsiteY35" fmla="*/ 371976 h 3497109"/>
                <a:gd name="connsiteX36" fmla="*/ 852897 w 4171778"/>
                <a:gd name="connsiteY36" fmla="*/ 371976 h 3497109"/>
                <a:gd name="connsiteX37" fmla="*/ 852897 w 4171778"/>
                <a:gd name="connsiteY37" fmla="*/ 874143 h 3497109"/>
                <a:gd name="connsiteX38" fmla="*/ 1353510 w 4171778"/>
                <a:gd name="connsiteY38" fmla="*/ 874143 h 3497109"/>
                <a:gd name="connsiteX39" fmla="*/ 1353510 w 4171778"/>
                <a:gd name="connsiteY39" fmla="*/ 371976 h 3497109"/>
                <a:gd name="connsiteX40" fmla="*/ 852897 w 4171778"/>
                <a:gd name="connsiteY40" fmla="*/ 371976 h 3497109"/>
                <a:gd name="connsiteX41" fmla="*/ 185413 w 4171778"/>
                <a:gd name="connsiteY41" fmla="*/ 371976 h 3497109"/>
                <a:gd name="connsiteX42" fmla="*/ 185413 w 4171778"/>
                <a:gd name="connsiteY42" fmla="*/ 874143 h 3497109"/>
                <a:gd name="connsiteX43" fmla="*/ 704567 w 4171778"/>
                <a:gd name="connsiteY43" fmla="*/ 874143 h 3497109"/>
                <a:gd name="connsiteX44" fmla="*/ 704567 w 4171778"/>
                <a:gd name="connsiteY44" fmla="*/ 371976 h 3497109"/>
                <a:gd name="connsiteX45" fmla="*/ 185413 w 4171778"/>
                <a:gd name="connsiteY45" fmla="*/ 371976 h 3497109"/>
                <a:gd name="connsiteX46" fmla="*/ 0 w 4171778"/>
                <a:gd name="connsiteY46" fmla="*/ 0 h 3497109"/>
                <a:gd name="connsiteX47" fmla="*/ 4171777 w 4171778"/>
                <a:gd name="connsiteY47" fmla="*/ 0 h 3497109"/>
                <a:gd name="connsiteX48" fmla="*/ 4171777 w 4171778"/>
                <a:gd name="connsiteY48" fmla="*/ 2850437 h 3497109"/>
                <a:gd name="connsiteX49" fmla="*/ 4171777 w 4171778"/>
                <a:gd name="connsiteY49" fmla="*/ 2850666 h 3497109"/>
                <a:gd name="connsiteX50" fmla="*/ 4171778 w 4171778"/>
                <a:gd name="connsiteY50" fmla="*/ 2850666 h 3497109"/>
                <a:gd name="connsiteX51" fmla="*/ 4171778 w 4171778"/>
                <a:gd name="connsiteY51" fmla="*/ 3497109 h 3497109"/>
                <a:gd name="connsiteX52" fmla="*/ 3146577 w 4171778"/>
                <a:gd name="connsiteY52" fmla="*/ 3497109 h 3497109"/>
                <a:gd name="connsiteX53" fmla="*/ 3146577 w 4171778"/>
                <a:gd name="connsiteY53" fmla="*/ 2850666 h 3497109"/>
                <a:gd name="connsiteX54" fmla="*/ 3337422 w 4171778"/>
                <a:gd name="connsiteY54" fmla="*/ 2850666 h 3497109"/>
                <a:gd name="connsiteX55" fmla="*/ 3337422 w 4171778"/>
                <a:gd name="connsiteY55" fmla="*/ 2836752 h 3497109"/>
                <a:gd name="connsiteX56" fmla="*/ 3337422 w 4171778"/>
                <a:gd name="connsiteY56" fmla="*/ 2343448 h 3497109"/>
                <a:gd name="connsiteX57" fmla="*/ 3152009 w 4171778"/>
                <a:gd name="connsiteY57" fmla="*/ 2343448 h 3497109"/>
                <a:gd name="connsiteX58" fmla="*/ 3152009 w 4171778"/>
                <a:gd name="connsiteY58" fmla="*/ 2194657 h 3497109"/>
                <a:gd name="connsiteX59" fmla="*/ 3337422 w 4171778"/>
                <a:gd name="connsiteY59" fmla="*/ 2194657 h 3497109"/>
                <a:gd name="connsiteX60" fmla="*/ 3337422 w 4171778"/>
                <a:gd name="connsiteY60" fmla="*/ 1692490 h 3497109"/>
                <a:gd name="connsiteX61" fmla="*/ 3152009 w 4171778"/>
                <a:gd name="connsiteY61" fmla="*/ 1692490 h 3497109"/>
                <a:gd name="connsiteX62" fmla="*/ 3152009 w 4171778"/>
                <a:gd name="connsiteY62" fmla="*/ 1543700 h 3497109"/>
                <a:gd name="connsiteX63" fmla="*/ 3337422 w 4171778"/>
                <a:gd name="connsiteY63" fmla="*/ 1543700 h 3497109"/>
                <a:gd name="connsiteX64" fmla="*/ 3337422 w 4171778"/>
                <a:gd name="connsiteY64" fmla="*/ 1022934 h 3497109"/>
                <a:gd name="connsiteX65" fmla="*/ 2818267 w 4171778"/>
                <a:gd name="connsiteY65" fmla="*/ 1022934 h 3497109"/>
                <a:gd name="connsiteX66" fmla="*/ 2818267 w 4171778"/>
                <a:gd name="connsiteY66" fmla="*/ 1041532 h 3497109"/>
                <a:gd name="connsiteX67" fmla="*/ 0 w 4171778"/>
                <a:gd name="connsiteY67" fmla="*/ 1041532 h 349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171778" h="3497109">
                  <a:moveTo>
                    <a:pt x="3485752" y="2343448"/>
                  </a:moveTo>
                  <a:lnTo>
                    <a:pt x="3485752" y="2850666"/>
                  </a:lnTo>
                  <a:lnTo>
                    <a:pt x="3986365" y="2850666"/>
                  </a:lnTo>
                  <a:lnTo>
                    <a:pt x="3986365" y="2836752"/>
                  </a:lnTo>
                  <a:cubicBezTo>
                    <a:pt x="3986365" y="2790981"/>
                    <a:pt x="3986365" y="2668927"/>
                    <a:pt x="3986365" y="2343448"/>
                  </a:cubicBezTo>
                  <a:cubicBezTo>
                    <a:pt x="3986365" y="2343448"/>
                    <a:pt x="3986365" y="2343448"/>
                    <a:pt x="3485752" y="2343448"/>
                  </a:cubicBezTo>
                  <a:close/>
                  <a:moveTo>
                    <a:pt x="3485752" y="1692490"/>
                  </a:moveTo>
                  <a:lnTo>
                    <a:pt x="3485752" y="2194657"/>
                  </a:lnTo>
                  <a:cubicBezTo>
                    <a:pt x="3485752" y="2194657"/>
                    <a:pt x="3485752" y="2194657"/>
                    <a:pt x="3986365" y="2194657"/>
                  </a:cubicBezTo>
                  <a:cubicBezTo>
                    <a:pt x="3986365" y="2194657"/>
                    <a:pt x="3986365" y="2194657"/>
                    <a:pt x="3986365" y="1692490"/>
                  </a:cubicBezTo>
                  <a:cubicBezTo>
                    <a:pt x="3986365" y="1692490"/>
                    <a:pt x="3986365" y="1692490"/>
                    <a:pt x="3485752" y="1692490"/>
                  </a:cubicBezTo>
                  <a:close/>
                  <a:moveTo>
                    <a:pt x="3485752" y="1022934"/>
                  </a:moveTo>
                  <a:lnTo>
                    <a:pt x="3485752" y="1543700"/>
                  </a:lnTo>
                  <a:cubicBezTo>
                    <a:pt x="3485752" y="1543700"/>
                    <a:pt x="3485752" y="1543700"/>
                    <a:pt x="3986365" y="1543700"/>
                  </a:cubicBezTo>
                  <a:cubicBezTo>
                    <a:pt x="3986365" y="1543700"/>
                    <a:pt x="3986365" y="1543700"/>
                    <a:pt x="3986365" y="1022934"/>
                  </a:cubicBezTo>
                  <a:cubicBezTo>
                    <a:pt x="3986365" y="1022934"/>
                    <a:pt x="3986365" y="1022934"/>
                    <a:pt x="3485752" y="1022934"/>
                  </a:cubicBezTo>
                  <a:close/>
                  <a:moveTo>
                    <a:pt x="3485752" y="371976"/>
                  </a:moveTo>
                  <a:lnTo>
                    <a:pt x="3485752" y="874143"/>
                  </a:lnTo>
                  <a:cubicBezTo>
                    <a:pt x="3485752" y="874143"/>
                    <a:pt x="3485752" y="874143"/>
                    <a:pt x="3986365" y="874143"/>
                  </a:cubicBezTo>
                  <a:cubicBezTo>
                    <a:pt x="3986365" y="874143"/>
                    <a:pt x="3986365" y="874143"/>
                    <a:pt x="3986365" y="371976"/>
                  </a:cubicBezTo>
                  <a:cubicBezTo>
                    <a:pt x="3986365" y="371976"/>
                    <a:pt x="3986365" y="371976"/>
                    <a:pt x="3485752" y="371976"/>
                  </a:cubicBezTo>
                  <a:close/>
                  <a:moveTo>
                    <a:pt x="2818267" y="371976"/>
                  </a:moveTo>
                  <a:lnTo>
                    <a:pt x="2818267" y="874143"/>
                  </a:lnTo>
                  <a:cubicBezTo>
                    <a:pt x="2818267" y="874143"/>
                    <a:pt x="2818267" y="874143"/>
                    <a:pt x="3337422" y="874143"/>
                  </a:cubicBezTo>
                  <a:cubicBezTo>
                    <a:pt x="3337422" y="874143"/>
                    <a:pt x="3337422" y="874143"/>
                    <a:pt x="3337422" y="371976"/>
                  </a:cubicBezTo>
                  <a:cubicBezTo>
                    <a:pt x="3337422" y="371976"/>
                    <a:pt x="3337422" y="371976"/>
                    <a:pt x="2818267" y="371976"/>
                  </a:cubicBezTo>
                  <a:close/>
                  <a:moveTo>
                    <a:pt x="2169324" y="371976"/>
                  </a:moveTo>
                  <a:lnTo>
                    <a:pt x="2169324" y="874143"/>
                  </a:lnTo>
                  <a:cubicBezTo>
                    <a:pt x="2169324" y="874143"/>
                    <a:pt x="2169324" y="874143"/>
                    <a:pt x="2669937" y="874143"/>
                  </a:cubicBezTo>
                  <a:cubicBezTo>
                    <a:pt x="2669937" y="874143"/>
                    <a:pt x="2669937" y="874143"/>
                    <a:pt x="2669937" y="371976"/>
                  </a:cubicBezTo>
                  <a:cubicBezTo>
                    <a:pt x="2669937" y="371976"/>
                    <a:pt x="2669937" y="371976"/>
                    <a:pt x="2169324" y="371976"/>
                  </a:cubicBezTo>
                  <a:close/>
                  <a:moveTo>
                    <a:pt x="1501840" y="371976"/>
                  </a:moveTo>
                  <a:lnTo>
                    <a:pt x="1501840" y="874143"/>
                  </a:lnTo>
                  <a:cubicBezTo>
                    <a:pt x="1501840" y="874143"/>
                    <a:pt x="1501840" y="874143"/>
                    <a:pt x="2020994" y="874143"/>
                  </a:cubicBezTo>
                  <a:cubicBezTo>
                    <a:pt x="2020994" y="874143"/>
                    <a:pt x="2020994" y="874143"/>
                    <a:pt x="2020994" y="371976"/>
                  </a:cubicBezTo>
                  <a:cubicBezTo>
                    <a:pt x="2020994" y="371976"/>
                    <a:pt x="2020994" y="371976"/>
                    <a:pt x="1501840" y="371976"/>
                  </a:cubicBezTo>
                  <a:close/>
                  <a:moveTo>
                    <a:pt x="852897" y="371976"/>
                  </a:moveTo>
                  <a:lnTo>
                    <a:pt x="852897" y="874143"/>
                  </a:lnTo>
                  <a:cubicBezTo>
                    <a:pt x="852897" y="874143"/>
                    <a:pt x="852897" y="874143"/>
                    <a:pt x="1353510" y="874143"/>
                  </a:cubicBezTo>
                  <a:cubicBezTo>
                    <a:pt x="1353510" y="874143"/>
                    <a:pt x="1353510" y="874143"/>
                    <a:pt x="1353510" y="371976"/>
                  </a:cubicBezTo>
                  <a:cubicBezTo>
                    <a:pt x="1353510" y="371976"/>
                    <a:pt x="1353510" y="371976"/>
                    <a:pt x="852897" y="371976"/>
                  </a:cubicBezTo>
                  <a:close/>
                  <a:moveTo>
                    <a:pt x="185413" y="371976"/>
                  </a:moveTo>
                  <a:lnTo>
                    <a:pt x="185413" y="874143"/>
                  </a:lnTo>
                  <a:cubicBezTo>
                    <a:pt x="185413" y="874143"/>
                    <a:pt x="185413" y="874143"/>
                    <a:pt x="704567" y="874143"/>
                  </a:cubicBezTo>
                  <a:cubicBezTo>
                    <a:pt x="704567" y="874143"/>
                    <a:pt x="704567" y="874143"/>
                    <a:pt x="704567" y="371976"/>
                  </a:cubicBezTo>
                  <a:cubicBezTo>
                    <a:pt x="704567" y="371976"/>
                    <a:pt x="704567" y="371976"/>
                    <a:pt x="185413" y="371976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171777" y="0"/>
                  </a:cubicBezTo>
                  <a:cubicBezTo>
                    <a:pt x="4171777" y="0"/>
                    <a:pt x="4171777" y="0"/>
                    <a:pt x="4171777" y="2850437"/>
                  </a:cubicBezTo>
                  <a:lnTo>
                    <a:pt x="4171777" y="2850666"/>
                  </a:lnTo>
                  <a:lnTo>
                    <a:pt x="4171778" y="2850666"/>
                  </a:lnTo>
                  <a:lnTo>
                    <a:pt x="4171778" y="3497109"/>
                  </a:lnTo>
                  <a:lnTo>
                    <a:pt x="3146577" y="3497109"/>
                  </a:lnTo>
                  <a:lnTo>
                    <a:pt x="3146577" y="2850666"/>
                  </a:lnTo>
                  <a:lnTo>
                    <a:pt x="3337422" y="2850666"/>
                  </a:lnTo>
                  <a:lnTo>
                    <a:pt x="3337422" y="2836752"/>
                  </a:lnTo>
                  <a:cubicBezTo>
                    <a:pt x="3337422" y="2790981"/>
                    <a:pt x="3337422" y="2668927"/>
                    <a:pt x="3337422" y="2343448"/>
                  </a:cubicBezTo>
                  <a:cubicBezTo>
                    <a:pt x="3337422" y="2343448"/>
                    <a:pt x="3337422" y="2343448"/>
                    <a:pt x="3152009" y="2343448"/>
                  </a:cubicBezTo>
                  <a:cubicBezTo>
                    <a:pt x="3152009" y="2343448"/>
                    <a:pt x="3152009" y="2343448"/>
                    <a:pt x="3152009" y="2194657"/>
                  </a:cubicBezTo>
                  <a:cubicBezTo>
                    <a:pt x="3152009" y="2194657"/>
                    <a:pt x="3152009" y="2194657"/>
                    <a:pt x="3337422" y="2194657"/>
                  </a:cubicBezTo>
                  <a:cubicBezTo>
                    <a:pt x="3337422" y="2194657"/>
                    <a:pt x="3337422" y="2194657"/>
                    <a:pt x="3337422" y="1692490"/>
                  </a:cubicBezTo>
                  <a:cubicBezTo>
                    <a:pt x="3337422" y="1692490"/>
                    <a:pt x="3337422" y="1692490"/>
                    <a:pt x="3152009" y="1692490"/>
                  </a:cubicBezTo>
                  <a:cubicBezTo>
                    <a:pt x="3152009" y="1692490"/>
                    <a:pt x="3152009" y="1692490"/>
                    <a:pt x="3152009" y="1543700"/>
                  </a:cubicBezTo>
                  <a:cubicBezTo>
                    <a:pt x="3152009" y="1543700"/>
                    <a:pt x="3152009" y="1543700"/>
                    <a:pt x="3337422" y="1543700"/>
                  </a:cubicBezTo>
                  <a:cubicBezTo>
                    <a:pt x="3337422" y="1543700"/>
                    <a:pt x="3337422" y="1543700"/>
                    <a:pt x="3337422" y="1022934"/>
                  </a:cubicBezTo>
                  <a:cubicBezTo>
                    <a:pt x="3337422" y="1022934"/>
                    <a:pt x="3337422" y="1022934"/>
                    <a:pt x="2818267" y="1022934"/>
                  </a:cubicBezTo>
                  <a:cubicBezTo>
                    <a:pt x="2818267" y="1022934"/>
                    <a:pt x="2818267" y="1022934"/>
                    <a:pt x="2818267" y="1041532"/>
                  </a:cubicBezTo>
                  <a:cubicBezTo>
                    <a:pt x="2818267" y="1041532"/>
                    <a:pt x="2818267" y="1041532"/>
                    <a:pt x="0" y="1041532"/>
                  </a:cubicBezTo>
                  <a:close/>
                </a:path>
              </a:pathLst>
            </a:custGeom>
            <a:solidFill>
              <a:srgbClr val="5FB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6" name="ïṧļïďè">
              <a:extLst>
                <a:ext uri="{FF2B5EF4-FFF2-40B4-BE49-F238E27FC236}">
                  <a16:creationId xmlns:a16="http://schemas.microsoft.com/office/drawing/2014/main" id="{55262014-C1C5-4265-B742-C7F68CBB944B}"/>
                </a:ext>
              </a:extLst>
            </p:cNvPr>
            <p:cNvSpPr/>
            <p:nvPr/>
          </p:nvSpPr>
          <p:spPr bwMode="auto">
            <a:xfrm>
              <a:off x="3571695" y="4464811"/>
              <a:ext cx="73957" cy="316958"/>
            </a:xfrm>
            <a:custGeom>
              <a:avLst/>
              <a:gdLst>
                <a:gd name="T0" fmla="*/ 2 w 4"/>
                <a:gd name="T1" fmla="*/ 0 h 17"/>
                <a:gd name="T2" fmla="*/ 0 w 4"/>
                <a:gd name="T3" fmla="*/ 2 h 17"/>
                <a:gd name="T4" fmla="*/ 0 w 4"/>
                <a:gd name="T5" fmla="*/ 15 h 17"/>
                <a:gd name="T6" fmla="*/ 2 w 4"/>
                <a:gd name="T7" fmla="*/ 17 h 17"/>
                <a:gd name="T8" fmla="*/ 4 w 4"/>
                <a:gd name="T9" fmla="*/ 15 h 17"/>
                <a:gd name="T10" fmla="*/ 4 w 4"/>
                <a:gd name="T11" fmla="*/ 2 h 17"/>
                <a:gd name="T12" fmla="*/ 2 w 4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57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ïṣḷîḓê">
              <a:extLst>
                <a:ext uri="{FF2B5EF4-FFF2-40B4-BE49-F238E27FC236}">
                  <a16:creationId xmlns:a16="http://schemas.microsoft.com/office/drawing/2014/main" id="{A28C5DBF-35D9-4787-8E99-D26CF74BF111}"/>
                </a:ext>
              </a:extLst>
            </p:cNvPr>
            <p:cNvSpPr/>
            <p:nvPr/>
          </p:nvSpPr>
          <p:spPr bwMode="auto">
            <a:xfrm>
              <a:off x="4294663" y="1414463"/>
              <a:ext cx="4392138" cy="259604"/>
            </a:xfrm>
            <a:prstGeom prst="rect">
              <a:avLst/>
            </a:prstGeom>
            <a:solidFill>
              <a:srgbClr val="F57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16BD874-5D49-41F2-8396-D182C3A376C6}"/>
                </a:ext>
              </a:extLst>
            </p:cNvPr>
            <p:cNvSpPr/>
            <p:nvPr/>
          </p:nvSpPr>
          <p:spPr bwMode="auto">
            <a:xfrm>
              <a:off x="3312091" y="3199996"/>
              <a:ext cx="4170268" cy="2046646"/>
            </a:xfrm>
            <a:custGeom>
              <a:avLst/>
              <a:gdLst>
                <a:gd name="connsiteX0" fmla="*/ 3336215 w 4170268"/>
                <a:gd name="connsiteY0" fmla="*/ 725629 h 2046646"/>
                <a:gd name="connsiteX1" fmla="*/ 3336215 w 4170268"/>
                <a:gd name="connsiteY1" fmla="*/ 1414047 h 2046646"/>
                <a:gd name="connsiteX2" fmla="*/ 3947854 w 4170268"/>
                <a:gd name="connsiteY2" fmla="*/ 1414047 h 2046646"/>
                <a:gd name="connsiteX3" fmla="*/ 3947854 w 4170268"/>
                <a:gd name="connsiteY3" fmla="*/ 725629 h 2046646"/>
                <a:gd name="connsiteX4" fmla="*/ 3336215 w 4170268"/>
                <a:gd name="connsiteY4" fmla="*/ 725629 h 2046646"/>
                <a:gd name="connsiteX5" fmla="*/ 2557764 w 4170268"/>
                <a:gd name="connsiteY5" fmla="*/ 725629 h 2046646"/>
                <a:gd name="connsiteX6" fmla="*/ 2557764 w 4170268"/>
                <a:gd name="connsiteY6" fmla="*/ 1414047 h 2046646"/>
                <a:gd name="connsiteX7" fmla="*/ 3187938 w 4170268"/>
                <a:gd name="connsiteY7" fmla="*/ 1414047 h 2046646"/>
                <a:gd name="connsiteX8" fmla="*/ 3187938 w 4170268"/>
                <a:gd name="connsiteY8" fmla="*/ 725629 h 2046646"/>
                <a:gd name="connsiteX9" fmla="*/ 2557764 w 4170268"/>
                <a:gd name="connsiteY9" fmla="*/ 725629 h 2046646"/>
                <a:gd name="connsiteX10" fmla="*/ 1779315 w 4170268"/>
                <a:gd name="connsiteY10" fmla="*/ 725629 h 2046646"/>
                <a:gd name="connsiteX11" fmla="*/ 1779315 w 4170268"/>
                <a:gd name="connsiteY11" fmla="*/ 1414047 h 2046646"/>
                <a:gd name="connsiteX12" fmla="*/ 2409488 w 4170268"/>
                <a:gd name="connsiteY12" fmla="*/ 1414047 h 2046646"/>
                <a:gd name="connsiteX13" fmla="*/ 2409488 w 4170268"/>
                <a:gd name="connsiteY13" fmla="*/ 725629 h 2046646"/>
                <a:gd name="connsiteX14" fmla="*/ 1779315 w 4170268"/>
                <a:gd name="connsiteY14" fmla="*/ 725629 h 2046646"/>
                <a:gd name="connsiteX15" fmla="*/ 1000865 w 4170268"/>
                <a:gd name="connsiteY15" fmla="*/ 725629 h 2046646"/>
                <a:gd name="connsiteX16" fmla="*/ 1000865 w 4170268"/>
                <a:gd name="connsiteY16" fmla="*/ 1414047 h 2046646"/>
                <a:gd name="connsiteX17" fmla="*/ 1631038 w 4170268"/>
                <a:gd name="connsiteY17" fmla="*/ 1414047 h 2046646"/>
                <a:gd name="connsiteX18" fmla="*/ 1631038 w 4170268"/>
                <a:gd name="connsiteY18" fmla="*/ 725629 h 2046646"/>
                <a:gd name="connsiteX19" fmla="*/ 1000865 w 4170268"/>
                <a:gd name="connsiteY19" fmla="*/ 725629 h 2046646"/>
                <a:gd name="connsiteX20" fmla="*/ 148276 w 4170268"/>
                <a:gd name="connsiteY20" fmla="*/ 576782 h 2046646"/>
                <a:gd name="connsiteX21" fmla="*/ 148276 w 4170268"/>
                <a:gd name="connsiteY21" fmla="*/ 651206 h 2046646"/>
                <a:gd name="connsiteX22" fmla="*/ 908192 w 4170268"/>
                <a:gd name="connsiteY22" fmla="*/ 651206 h 2046646"/>
                <a:gd name="connsiteX23" fmla="*/ 908192 w 4170268"/>
                <a:gd name="connsiteY23" fmla="*/ 576782 h 2046646"/>
                <a:gd name="connsiteX24" fmla="*/ 148276 w 4170268"/>
                <a:gd name="connsiteY24" fmla="*/ 576782 h 2046646"/>
                <a:gd name="connsiteX25" fmla="*/ 0 w 4170268"/>
                <a:gd name="connsiteY25" fmla="*/ 0 h 2046646"/>
                <a:gd name="connsiteX26" fmla="*/ 4170268 w 4170268"/>
                <a:gd name="connsiteY26" fmla="*/ 0 h 2046646"/>
                <a:gd name="connsiteX27" fmla="*/ 4170268 w 4170268"/>
                <a:gd name="connsiteY27" fmla="*/ 1786164 h 2046646"/>
                <a:gd name="connsiteX28" fmla="*/ 4170267 w 4170268"/>
                <a:gd name="connsiteY28" fmla="*/ 1786164 h 2046646"/>
                <a:gd name="connsiteX29" fmla="*/ 4170267 w 4170268"/>
                <a:gd name="connsiteY29" fmla="*/ 2046646 h 2046646"/>
                <a:gd name="connsiteX30" fmla="*/ 3632767 w 4170268"/>
                <a:gd name="connsiteY30" fmla="*/ 2046646 h 2046646"/>
                <a:gd name="connsiteX31" fmla="*/ 2928455 w 4170268"/>
                <a:gd name="connsiteY31" fmla="*/ 2046646 h 2046646"/>
                <a:gd name="connsiteX32" fmla="*/ 2520695 w 4170268"/>
                <a:gd name="connsiteY32" fmla="*/ 2046646 h 2046646"/>
                <a:gd name="connsiteX33" fmla="*/ 2316816 w 4170268"/>
                <a:gd name="connsiteY33" fmla="*/ 2046646 h 2046646"/>
                <a:gd name="connsiteX34" fmla="*/ 1909056 w 4170268"/>
                <a:gd name="connsiteY34" fmla="*/ 2046646 h 2046646"/>
                <a:gd name="connsiteX35" fmla="*/ 1705176 w 4170268"/>
                <a:gd name="connsiteY35" fmla="*/ 2046646 h 2046646"/>
                <a:gd name="connsiteX36" fmla="*/ 1315951 w 4170268"/>
                <a:gd name="connsiteY36" fmla="*/ 2046646 h 2046646"/>
                <a:gd name="connsiteX37" fmla="*/ 1255714 w 4170268"/>
                <a:gd name="connsiteY37" fmla="*/ 2046646 h 2046646"/>
                <a:gd name="connsiteX38" fmla="*/ 1229428 w 4170268"/>
                <a:gd name="connsiteY38" fmla="*/ 2046646 h 2046646"/>
                <a:gd name="connsiteX39" fmla="*/ 1198301 w 4170268"/>
                <a:gd name="connsiteY39" fmla="*/ 2046646 h 2046646"/>
                <a:gd name="connsiteX40" fmla="*/ 834054 w 4170268"/>
                <a:gd name="connsiteY40" fmla="*/ 2046646 h 2046646"/>
                <a:gd name="connsiteX41" fmla="*/ 834054 w 4170268"/>
                <a:gd name="connsiteY41" fmla="*/ 725629 h 2046646"/>
                <a:gd name="connsiteX42" fmla="*/ 222414 w 4170268"/>
                <a:gd name="connsiteY42" fmla="*/ 725629 h 2046646"/>
                <a:gd name="connsiteX43" fmla="*/ 222414 w 4170268"/>
                <a:gd name="connsiteY43" fmla="*/ 2046646 h 2046646"/>
                <a:gd name="connsiteX44" fmla="*/ 0 w 4170268"/>
                <a:gd name="connsiteY44" fmla="*/ 2046646 h 204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70268" h="2046646">
                  <a:moveTo>
                    <a:pt x="3336215" y="725629"/>
                  </a:moveTo>
                  <a:lnTo>
                    <a:pt x="3336215" y="1414047"/>
                  </a:lnTo>
                  <a:cubicBezTo>
                    <a:pt x="3336215" y="1414047"/>
                    <a:pt x="3336215" y="1414047"/>
                    <a:pt x="3947854" y="1414047"/>
                  </a:cubicBezTo>
                  <a:cubicBezTo>
                    <a:pt x="3947854" y="1414047"/>
                    <a:pt x="3947854" y="1414047"/>
                    <a:pt x="3947854" y="725629"/>
                  </a:cubicBezTo>
                  <a:cubicBezTo>
                    <a:pt x="3947854" y="725629"/>
                    <a:pt x="3947854" y="725629"/>
                    <a:pt x="3336215" y="725629"/>
                  </a:cubicBezTo>
                  <a:close/>
                  <a:moveTo>
                    <a:pt x="2557764" y="725629"/>
                  </a:moveTo>
                  <a:lnTo>
                    <a:pt x="2557764" y="1414047"/>
                  </a:lnTo>
                  <a:cubicBezTo>
                    <a:pt x="2557764" y="1414047"/>
                    <a:pt x="2557764" y="1414047"/>
                    <a:pt x="3187938" y="1414047"/>
                  </a:cubicBezTo>
                  <a:cubicBezTo>
                    <a:pt x="3187938" y="1414047"/>
                    <a:pt x="3187938" y="1414047"/>
                    <a:pt x="3187938" y="725629"/>
                  </a:cubicBezTo>
                  <a:cubicBezTo>
                    <a:pt x="3187938" y="725629"/>
                    <a:pt x="3187938" y="725629"/>
                    <a:pt x="2557764" y="725629"/>
                  </a:cubicBezTo>
                  <a:close/>
                  <a:moveTo>
                    <a:pt x="1779315" y="725629"/>
                  </a:moveTo>
                  <a:lnTo>
                    <a:pt x="1779315" y="1414047"/>
                  </a:lnTo>
                  <a:cubicBezTo>
                    <a:pt x="1779315" y="1414047"/>
                    <a:pt x="1779315" y="1414047"/>
                    <a:pt x="2409488" y="1414047"/>
                  </a:cubicBezTo>
                  <a:cubicBezTo>
                    <a:pt x="2409488" y="1414047"/>
                    <a:pt x="2409488" y="1414047"/>
                    <a:pt x="2409488" y="725629"/>
                  </a:cubicBezTo>
                  <a:cubicBezTo>
                    <a:pt x="2409488" y="725629"/>
                    <a:pt x="2409488" y="725629"/>
                    <a:pt x="1779315" y="725629"/>
                  </a:cubicBezTo>
                  <a:close/>
                  <a:moveTo>
                    <a:pt x="1000865" y="725629"/>
                  </a:moveTo>
                  <a:lnTo>
                    <a:pt x="1000865" y="1414047"/>
                  </a:lnTo>
                  <a:cubicBezTo>
                    <a:pt x="1000865" y="1414047"/>
                    <a:pt x="1000865" y="1414047"/>
                    <a:pt x="1631038" y="1414047"/>
                  </a:cubicBezTo>
                  <a:cubicBezTo>
                    <a:pt x="1631038" y="1414047"/>
                    <a:pt x="1631038" y="1414047"/>
                    <a:pt x="1631038" y="725629"/>
                  </a:cubicBezTo>
                  <a:cubicBezTo>
                    <a:pt x="1631038" y="725629"/>
                    <a:pt x="1631038" y="725629"/>
                    <a:pt x="1000865" y="725629"/>
                  </a:cubicBezTo>
                  <a:close/>
                  <a:moveTo>
                    <a:pt x="148276" y="576782"/>
                  </a:moveTo>
                  <a:lnTo>
                    <a:pt x="148276" y="651206"/>
                  </a:lnTo>
                  <a:cubicBezTo>
                    <a:pt x="148276" y="651206"/>
                    <a:pt x="148276" y="651206"/>
                    <a:pt x="908192" y="651206"/>
                  </a:cubicBezTo>
                  <a:cubicBezTo>
                    <a:pt x="908192" y="651206"/>
                    <a:pt x="908192" y="651206"/>
                    <a:pt x="908192" y="576782"/>
                  </a:cubicBezTo>
                  <a:cubicBezTo>
                    <a:pt x="908192" y="576782"/>
                    <a:pt x="908192" y="576782"/>
                    <a:pt x="148276" y="57678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170268" y="0"/>
                  </a:cubicBezTo>
                  <a:cubicBezTo>
                    <a:pt x="4170268" y="0"/>
                    <a:pt x="4170268" y="0"/>
                    <a:pt x="4170268" y="1786164"/>
                  </a:cubicBezTo>
                  <a:lnTo>
                    <a:pt x="4170267" y="1786164"/>
                  </a:lnTo>
                  <a:lnTo>
                    <a:pt x="4170267" y="2046646"/>
                  </a:lnTo>
                  <a:lnTo>
                    <a:pt x="3632767" y="2046646"/>
                  </a:lnTo>
                  <a:cubicBezTo>
                    <a:pt x="3632767" y="2046646"/>
                    <a:pt x="3632767" y="2046646"/>
                    <a:pt x="2928455" y="2046646"/>
                  </a:cubicBezTo>
                  <a:lnTo>
                    <a:pt x="2520695" y="2046646"/>
                  </a:lnTo>
                  <a:cubicBezTo>
                    <a:pt x="2520695" y="2046646"/>
                    <a:pt x="2520695" y="2046646"/>
                    <a:pt x="2316816" y="2046646"/>
                  </a:cubicBezTo>
                  <a:lnTo>
                    <a:pt x="1909056" y="2046646"/>
                  </a:lnTo>
                  <a:cubicBezTo>
                    <a:pt x="1909056" y="2046646"/>
                    <a:pt x="1909056" y="2046646"/>
                    <a:pt x="1705176" y="2046646"/>
                  </a:cubicBezTo>
                  <a:lnTo>
                    <a:pt x="1315951" y="2046646"/>
                  </a:lnTo>
                  <a:cubicBezTo>
                    <a:pt x="1315951" y="2046646"/>
                    <a:pt x="1315951" y="2046646"/>
                    <a:pt x="1255714" y="2046646"/>
                  </a:cubicBezTo>
                  <a:lnTo>
                    <a:pt x="1229428" y="2046646"/>
                  </a:lnTo>
                  <a:lnTo>
                    <a:pt x="1198301" y="2046646"/>
                  </a:lnTo>
                  <a:cubicBezTo>
                    <a:pt x="1127710" y="2046646"/>
                    <a:pt x="1014765" y="2046646"/>
                    <a:pt x="834054" y="2046646"/>
                  </a:cubicBezTo>
                  <a:cubicBezTo>
                    <a:pt x="834054" y="2046646"/>
                    <a:pt x="834054" y="2046646"/>
                    <a:pt x="834054" y="725629"/>
                  </a:cubicBezTo>
                  <a:cubicBezTo>
                    <a:pt x="834054" y="725629"/>
                    <a:pt x="834054" y="725629"/>
                    <a:pt x="222414" y="725629"/>
                  </a:cubicBezTo>
                  <a:cubicBezTo>
                    <a:pt x="222414" y="725629"/>
                    <a:pt x="222414" y="725629"/>
                    <a:pt x="222414" y="2046646"/>
                  </a:cubicBezTo>
                  <a:cubicBezTo>
                    <a:pt x="222414" y="2046646"/>
                    <a:pt x="222414" y="2046646"/>
                    <a:pt x="0" y="2046646"/>
                  </a:cubicBezTo>
                  <a:close/>
                </a:path>
              </a:pathLst>
            </a:custGeom>
            <a:solidFill>
              <a:srgbClr val="5FB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2960CA62-F34A-40A9-9559-2E95702298E0}"/>
              </a:ext>
            </a:extLst>
          </p:cNvPr>
          <p:cNvSpPr txBox="1"/>
          <p:nvPr/>
        </p:nvSpPr>
        <p:spPr>
          <a:xfrm>
            <a:off x="2018512" y="2725533"/>
            <a:ext cx="81549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>
                <a:solidFill>
                  <a:srgbClr val="5FB6C7"/>
                </a:solidFill>
                <a:latin typeface="源泉圓體 TTF Bold" panose="020B0800000000000000" pitchFamily="34" charset="-120"/>
                <a:ea typeface="源泉圓體 TTF Bold" panose="020B0800000000000000" pitchFamily="34" charset="-120"/>
                <a:cs typeface="+mn-ea"/>
                <a:sym typeface="+mn-lt"/>
              </a:rPr>
              <a:t>謝謝大家的聆聽</a:t>
            </a:r>
            <a:endParaRPr lang="en-US" sz="6600" dirty="0">
              <a:solidFill>
                <a:srgbClr val="5FB6C7"/>
              </a:solidFill>
              <a:latin typeface="源泉圓體 TTF Bold" panose="020B0800000000000000" pitchFamily="34" charset="-120"/>
              <a:ea typeface="源泉圓體 TTF Bold" panose="020B0800000000000000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1468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0A5AA06B-9D8F-49F9-86EA-49436C81AD60}"/>
              </a:ext>
            </a:extLst>
          </p:cNvPr>
          <p:cNvSpPr/>
          <p:nvPr/>
        </p:nvSpPr>
        <p:spPr>
          <a:xfrm>
            <a:off x="6134583" y="1643605"/>
            <a:ext cx="6057416" cy="5214395"/>
          </a:xfrm>
          <a:prstGeom prst="rect">
            <a:avLst/>
          </a:prstGeom>
          <a:solidFill>
            <a:srgbClr val="B8DEE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B7D568-823D-4031-9771-A0B35256049A}"/>
              </a:ext>
            </a:extLst>
          </p:cNvPr>
          <p:cNvSpPr/>
          <p:nvPr/>
        </p:nvSpPr>
        <p:spPr>
          <a:xfrm>
            <a:off x="0" y="1643605"/>
            <a:ext cx="6065134" cy="5214395"/>
          </a:xfrm>
          <a:prstGeom prst="rect">
            <a:avLst/>
          </a:prstGeom>
          <a:solidFill>
            <a:srgbClr val="B8DEE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33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架構設計 </a:t>
            </a:r>
            <a:r>
              <a:rPr lang="en-US" altLang="zh-TW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–</a:t>
            </a:r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 類別介紹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A7D1215-C8ED-4C65-B5F7-DF9FF7E57A0E}"/>
              </a:ext>
            </a:extLst>
          </p:cNvPr>
          <p:cNvSpPr/>
          <p:nvPr/>
        </p:nvSpPr>
        <p:spPr>
          <a:xfrm>
            <a:off x="2071869" y="2809102"/>
            <a:ext cx="1921398" cy="47507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重要成員變數</a:t>
            </a:r>
            <a:endParaRPr lang="en-US" sz="20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3581147-99F2-4C16-858D-F4C76C5200D5}"/>
              </a:ext>
            </a:extLst>
          </p:cNvPr>
          <p:cNvSpPr/>
          <p:nvPr/>
        </p:nvSpPr>
        <p:spPr>
          <a:xfrm>
            <a:off x="8665827" y="2809102"/>
            <a:ext cx="994930" cy="47507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000" dirty="0"/>
              <a:t>狀態</a:t>
            </a:r>
            <a:endParaRPr lang="en-US" sz="20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1AECD55-DCC8-4DA2-87D1-93E550AF4EE1}"/>
              </a:ext>
            </a:extLst>
          </p:cNvPr>
          <p:cNvSpPr txBox="1"/>
          <p:nvPr/>
        </p:nvSpPr>
        <p:spPr>
          <a:xfrm>
            <a:off x="847453" y="3684614"/>
            <a:ext cx="2258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Capability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StopList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Current_floor</a:t>
            </a:r>
            <a:endParaRPr lang="en-US" sz="2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8F66126-D840-47B7-865E-B73D292B512C}"/>
              </a:ext>
            </a:extLst>
          </p:cNvPr>
          <p:cNvSpPr txBox="1"/>
          <p:nvPr/>
        </p:nvSpPr>
        <p:spPr>
          <a:xfrm>
            <a:off x="3124771" y="3684614"/>
            <a:ext cx="25956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乘客串列</a:t>
            </a:r>
            <a:endParaRPr lang="en-US" altLang="zh-TW" sz="2000" dirty="0"/>
          </a:p>
          <a:p>
            <a:r>
              <a:rPr lang="zh-TW" altLang="en-US" sz="2000" dirty="0"/>
              <a:t>最大負載量</a:t>
            </a:r>
            <a:endParaRPr lang="en-US" altLang="zh-TW" sz="2000" dirty="0"/>
          </a:p>
          <a:p>
            <a:r>
              <a:rPr lang="zh-TW" altLang="en-US" sz="2000" dirty="0"/>
              <a:t>任務</a:t>
            </a:r>
            <a:r>
              <a:rPr lang="en-US" altLang="zh-TW" sz="2000" dirty="0"/>
              <a:t>(</a:t>
            </a:r>
            <a:r>
              <a:rPr lang="zh-TW" altLang="en-US" sz="2000" dirty="0"/>
              <a:t>目的地</a:t>
            </a:r>
            <a:r>
              <a:rPr lang="en-US" altLang="zh-TW" sz="2000" dirty="0"/>
              <a:t>)</a:t>
            </a:r>
            <a:r>
              <a:rPr lang="zh-TW" altLang="en-US" sz="2000" dirty="0"/>
              <a:t>串列</a:t>
            </a:r>
            <a:endParaRPr lang="en-US" altLang="zh-TW" sz="2000" dirty="0"/>
          </a:p>
          <a:p>
            <a:r>
              <a:rPr lang="zh-TW" altLang="en-US" sz="2000" dirty="0"/>
              <a:t>行進方向</a:t>
            </a:r>
            <a:endParaRPr lang="en-US" altLang="zh-TW" sz="2000" dirty="0"/>
          </a:p>
          <a:p>
            <a:r>
              <a:rPr lang="zh-TW" altLang="en-US" sz="2000" dirty="0"/>
              <a:t>目前樓層</a:t>
            </a:r>
            <a:endParaRPr lang="en-US" altLang="zh-TW" sz="2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F560466-870C-4B14-BF35-46051E72AF0F}"/>
              </a:ext>
            </a:extLst>
          </p:cNvPr>
          <p:cNvSpPr txBox="1"/>
          <p:nvPr/>
        </p:nvSpPr>
        <p:spPr>
          <a:xfrm>
            <a:off x="7272189" y="3779132"/>
            <a:ext cx="1887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Idle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OnMission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serving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D904B8C-D572-4996-8821-5895E0407D17}"/>
              </a:ext>
            </a:extLst>
          </p:cNvPr>
          <p:cNvSpPr txBox="1"/>
          <p:nvPr/>
        </p:nvSpPr>
        <p:spPr>
          <a:xfrm>
            <a:off x="9574367" y="3787813"/>
            <a:ext cx="2066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閒置</a:t>
            </a:r>
            <a:endParaRPr lang="en-US" altLang="zh-TW" sz="2000" dirty="0"/>
          </a:p>
          <a:p>
            <a:r>
              <a:rPr lang="zh-TW" altLang="en-US" sz="2000" dirty="0"/>
              <a:t>執行任務中</a:t>
            </a:r>
            <a:endParaRPr lang="en-US" altLang="zh-TW" sz="2000" dirty="0"/>
          </a:p>
          <a:p>
            <a:r>
              <a:rPr lang="zh-TW" altLang="en-US" sz="2000" dirty="0"/>
              <a:t>移動</a:t>
            </a:r>
            <a:endParaRPr lang="en-US" altLang="zh-TW" sz="2000" dirty="0"/>
          </a:p>
          <a:p>
            <a:r>
              <a:rPr lang="zh-TW" altLang="en-US" sz="2000" dirty="0"/>
              <a:t>乘客上下車</a:t>
            </a:r>
            <a:endParaRPr lang="en-US" altLang="zh-TW" sz="20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6BE62F4-8907-459D-9D1F-E4034301D4D5}"/>
              </a:ext>
            </a:extLst>
          </p:cNvPr>
          <p:cNvSpPr/>
          <p:nvPr/>
        </p:nvSpPr>
        <p:spPr>
          <a:xfrm>
            <a:off x="5374510" y="1643604"/>
            <a:ext cx="1442980" cy="551349"/>
          </a:xfrm>
          <a:prstGeom prst="round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Elevator</a:t>
            </a:r>
            <a:endParaRPr lang="en-US" sz="28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8B82D3E-36AB-4961-AA87-DB4819CFD6A2}"/>
              </a:ext>
            </a:extLst>
          </p:cNvPr>
          <p:cNvGrpSpPr/>
          <p:nvPr/>
        </p:nvGrpSpPr>
        <p:grpSpPr>
          <a:xfrm>
            <a:off x="10513667" y="353608"/>
            <a:ext cx="1490195" cy="836716"/>
            <a:chOff x="8974235" y="129218"/>
            <a:chExt cx="1490195" cy="836716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C0D3166C-56F5-4AD3-A03E-B9BC7A19F4AC}"/>
                </a:ext>
              </a:extLst>
            </p:cNvPr>
            <p:cNvGrpSpPr/>
            <p:nvPr/>
          </p:nvGrpSpPr>
          <p:grpSpPr>
            <a:xfrm>
              <a:off x="8974235" y="129218"/>
              <a:ext cx="1028530" cy="369332"/>
              <a:chOff x="8974235" y="129218"/>
              <a:chExt cx="1028530" cy="369332"/>
            </a:xfrm>
          </p:grpSpPr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81FE95E9-CE40-4F38-A19B-826A84EA21ED}"/>
                  </a:ext>
                </a:extLst>
              </p:cNvPr>
              <p:cNvSpPr/>
              <p:nvPr/>
            </p:nvSpPr>
            <p:spPr>
              <a:xfrm>
                <a:off x="8974235" y="209739"/>
                <a:ext cx="187485" cy="187149"/>
              </a:xfrm>
              <a:prstGeom prst="roundRect">
                <a:avLst/>
              </a:prstGeom>
              <a:solidFill>
                <a:srgbClr val="F577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1F0DA42F-D013-4725-8669-81FD5C19768C}"/>
                  </a:ext>
                </a:extLst>
              </p:cNvPr>
              <p:cNvSpPr txBox="1"/>
              <p:nvPr/>
            </p:nvSpPr>
            <p:spPr>
              <a:xfrm>
                <a:off x="9356434" y="12921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類別</a:t>
                </a:r>
                <a:endParaRPr lang="en-US" dirty="0"/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EB534E1-0753-46C1-B100-43FC9D32A051}"/>
                </a:ext>
              </a:extLst>
            </p:cNvPr>
            <p:cNvGrpSpPr/>
            <p:nvPr/>
          </p:nvGrpSpPr>
          <p:grpSpPr>
            <a:xfrm>
              <a:off x="8974236" y="596602"/>
              <a:ext cx="1490194" cy="369332"/>
              <a:chOff x="8974236" y="596602"/>
              <a:chExt cx="1490194" cy="369332"/>
            </a:xfrm>
          </p:grpSpPr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779C9AF1-EEDA-4A8C-8FDD-A5542FE4E53C}"/>
                  </a:ext>
                </a:extLst>
              </p:cNvPr>
              <p:cNvSpPr/>
              <p:nvPr/>
            </p:nvSpPr>
            <p:spPr>
              <a:xfrm>
                <a:off x="8974236" y="687694"/>
                <a:ext cx="187485" cy="18714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4D02B4EA-0CCE-458A-AB4A-207052BCEDD0}"/>
                  </a:ext>
                </a:extLst>
              </p:cNvPr>
              <p:cNvSpPr txBox="1"/>
              <p:nvPr/>
            </p:nvSpPr>
            <p:spPr>
              <a:xfrm>
                <a:off x="9356434" y="59660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重要性質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371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756278A-0A8C-43E8-A124-A8D69CB21964}"/>
              </a:ext>
            </a:extLst>
          </p:cNvPr>
          <p:cNvSpPr/>
          <p:nvPr/>
        </p:nvSpPr>
        <p:spPr>
          <a:xfrm>
            <a:off x="0" y="1782501"/>
            <a:ext cx="12192000" cy="5075499"/>
          </a:xfrm>
          <a:prstGeom prst="rect">
            <a:avLst/>
          </a:prstGeom>
          <a:solidFill>
            <a:srgbClr val="B8DEE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4</a:t>
            </a:fld>
            <a:endParaRPr 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18FC2F1-B6C4-4551-9D82-72D978BCB55A}"/>
              </a:ext>
            </a:extLst>
          </p:cNvPr>
          <p:cNvGrpSpPr/>
          <p:nvPr/>
        </p:nvGrpSpPr>
        <p:grpSpPr>
          <a:xfrm>
            <a:off x="2527473" y="610565"/>
            <a:ext cx="7413585" cy="798654"/>
            <a:chOff x="2527473" y="453044"/>
            <a:chExt cx="7413585" cy="798654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E9B924D-52CF-419F-A902-74BE929977A0}"/>
                </a:ext>
              </a:extLst>
            </p:cNvPr>
            <p:cNvSpPr/>
            <p:nvPr/>
          </p:nvSpPr>
          <p:spPr>
            <a:xfrm>
              <a:off x="2926800" y="492006"/>
              <a:ext cx="7014258" cy="720731"/>
            </a:xfrm>
            <a:prstGeom prst="roundRect">
              <a:avLst/>
            </a:prstGeom>
            <a:solidFill>
              <a:srgbClr val="338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latin typeface="源泉圓體 TTF Bold" panose="020B0800000000000000" pitchFamily="34" charset="-120"/>
                  <a:ea typeface="源泉圓體 TTF Bold" panose="020B0800000000000000" pitchFamily="34" charset="-120"/>
                </a:rPr>
                <a:t>完成兩個版本的電梯模擬系統</a:t>
              </a:r>
              <a:endParaRPr lang="en-US" sz="3200" dirty="0">
                <a:latin typeface="源泉圓體 TTF Bold" panose="020B0800000000000000" pitchFamily="34" charset="-120"/>
                <a:ea typeface="源泉圓體 TTF Bold" panose="020B0800000000000000" pitchFamily="34" charset="-120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C55DCDF-B039-45AE-8E87-59C5C6B96043}"/>
                </a:ext>
              </a:extLst>
            </p:cNvPr>
            <p:cNvGrpSpPr/>
            <p:nvPr/>
          </p:nvGrpSpPr>
          <p:grpSpPr>
            <a:xfrm>
              <a:off x="2527473" y="453044"/>
              <a:ext cx="798654" cy="798654"/>
              <a:chOff x="1884744" y="1823237"/>
              <a:chExt cx="798654" cy="798654"/>
            </a:xfrm>
          </p:grpSpPr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469A851E-2A98-43A5-BF2C-1AF59E95574E}"/>
                  </a:ext>
                </a:extLst>
              </p:cNvPr>
              <p:cNvSpPr/>
              <p:nvPr/>
            </p:nvSpPr>
            <p:spPr>
              <a:xfrm>
                <a:off x="1884744" y="1823237"/>
                <a:ext cx="798654" cy="798654"/>
              </a:xfrm>
              <a:prstGeom prst="ellipse">
                <a:avLst/>
              </a:prstGeom>
              <a:solidFill>
                <a:srgbClr val="5FB6C7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星形: 五角 6">
                <a:extLst>
                  <a:ext uri="{FF2B5EF4-FFF2-40B4-BE49-F238E27FC236}">
                    <a16:creationId xmlns:a16="http://schemas.microsoft.com/office/drawing/2014/main" id="{CC52C28B-E880-4B98-BE4F-2F62652392B3}"/>
                  </a:ext>
                </a:extLst>
              </p:cNvPr>
              <p:cNvSpPr/>
              <p:nvPr/>
            </p:nvSpPr>
            <p:spPr>
              <a:xfrm>
                <a:off x="2008352" y="1946845"/>
                <a:ext cx="551439" cy="551439"/>
              </a:xfrm>
              <a:prstGeom prst="star5">
                <a:avLst>
                  <a:gd name="adj" fmla="val 30845"/>
                  <a:gd name="hf" fmla="val 105146"/>
                  <a:gd name="vf" fmla="val 11055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42F2072-0771-4384-B4B0-915B3F474A36}"/>
              </a:ext>
            </a:extLst>
          </p:cNvPr>
          <p:cNvSpPr txBox="1"/>
          <p:nvPr/>
        </p:nvSpPr>
        <p:spPr>
          <a:xfrm>
            <a:off x="162046" y="-925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3D14A51-1E66-4BE3-9BC7-36A0634F9247}"/>
              </a:ext>
            </a:extLst>
          </p:cNvPr>
          <p:cNvGrpSpPr/>
          <p:nvPr/>
        </p:nvGrpSpPr>
        <p:grpSpPr>
          <a:xfrm>
            <a:off x="2365080" y="2760434"/>
            <a:ext cx="9037872" cy="973215"/>
            <a:chOff x="2434528" y="2302263"/>
            <a:chExt cx="9037872" cy="973215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2954D3CC-C053-4EDC-99B1-3943FD65CDC5}"/>
                </a:ext>
              </a:extLst>
            </p:cNvPr>
            <p:cNvSpPr/>
            <p:nvPr/>
          </p:nvSpPr>
          <p:spPr>
            <a:xfrm>
              <a:off x="2434528" y="2524757"/>
              <a:ext cx="1428527" cy="528231"/>
            </a:xfrm>
            <a:prstGeom prst="roundRect">
              <a:avLst/>
            </a:prstGeom>
            <a:solidFill>
              <a:srgbClr val="F5773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cs typeface="+mn-ea"/>
                </a:rPr>
                <a:t>Version1</a:t>
              </a:r>
              <a:endParaRPr lang="en-US" sz="2400" dirty="0">
                <a:cs typeface="+mn-ea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AD0F034-4F89-4199-A9B6-1543C4ADAB47}"/>
                </a:ext>
              </a:extLst>
            </p:cNvPr>
            <p:cNvSpPr/>
            <p:nvPr/>
          </p:nvSpPr>
          <p:spPr>
            <a:xfrm>
              <a:off x="4618672" y="2302263"/>
              <a:ext cx="6853728" cy="973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latin typeface="+mn-ea"/>
                </a:rPr>
                <a:t>控制器可以分派任意方向的任務給電梯</a:t>
              </a:r>
              <a:endParaRPr lang="en-US" altLang="zh-TW" sz="2000" dirty="0"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latin typeface="+mn-ea"/>
                </a:rPr>
                <a:t>電梯會</a:t>
              </a:r>
              <a:r>
                <a:rPr lang="zh-TW" altLang="en-US" sz="2000" u="sng" dirty="0">
                  <a:latin typeface="+mn-ea"/>
                </a:rPr>
                <a:t>上到最頂</a:t>
              </a:r>
              <a:r>
                <a:rPr lang="zh-TW" altLang="en-US" sz="2000" dirty="0">
                  <a:latin typeface="+mn-ea"/>
                </a:rPr>
                <a:t>或</a:t>
              </a:r>
              <a:r>
                <a:rPr lang="zh-TW" altLang="en-US" sz="2000" u="sng" dirty="0">
                  <a:latin typeface="+mn-ea"/>
                </a:rPr>
                <a:t>下到最底</a:t>
              </a:r>
              <a:r>
                <a:rPr lang="zh-TW" altLang="en-US" sz="2000" dirty="0">
                  <a:latin typeface="+mn-ea"/>
                </a:rPr>
                <a:t>才換方向</a:t>
              </a:r>
              <a:endParaRPr lang="en-US" sz="2000" dirty="0">
                <a:latin typeface="+mn-ea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0CE711-3F4A-4D28-8A08-D87FE6CA9FAD}"/>
              </a:ext>
            </a:extLst>
          </p:cNvPr>
          <p:cNvSpPr txBox="1"/>
          <p:nvPr/>
        </p:nvSpPr>
        <p:spPr>
          <a:xfrm>
            <a:off x="4618672" y="612354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幾頁後會有例子詳細說明喔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4D17FE7D-0945-4277-86CD-DCA5A01FB2E9}"/>
              </a:ext>
            </a:extLst>
          </p:cNvPr>
          <p:cNvSpPr/>
          <p:nvPr/>
        </p:nvSpPr>
        <p:spPr>
          <a:xfrm flipV="1">
            <a:off x="5806632" y="6559168"/>
            <a:ext cx="578734" cy="156261"/>
          </a:xfrm>
          <a:prstGeom prst="triangle">
            <a:avLst/>
          </a:prstGeom>
          <a:solidFill>
            <a:srgbClr val="338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B193C562-7BCF-4966-8CE9-399DB93007CF}"/>
              </a:ext>
            </a:extLst>
          </p:cNvPr>
          <p:cNvGrpSpPr/>
          <p:nvPr/>
        </p:nvGrpSpPr>
        <p:grpSpPr>
          <a:xfrm>
            <a:off x="2365080" y="4211364"/>
            <a:ext cx="9037872" cy="973215"/>
            <a:chOff x="2434528" y="3905377"/>
            <a:chExt cx="9037872" cy="973215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2621A32F-2D3D-4424-AD5F-CD6D21ACB110}"/>
                </a:ext>
              </a:extLst>
            </p:cNvPr>
            <p:cNvSpPr/>
            <p:nvPr/>
          </p:nvSpPr>
          <p:spPr>
            <a:xfrm>
              <a:off x="2434528" y="4163147"/>
              <a:ext cx="1428527" cy="528231"/>
            </a:xfrm>
            <a:prstGeom prst="roundRect">
              <a:avLst/>
            </a:prstGeom>
            <a:solidFill>
              <a:srgbClr val="F5773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cs typeface="+mn-ea"/>
                </a:rPr>
                <a:t>Version2</a:t>
              </a:r>
              <a:endParaRPr lang="en-US" sz="2400" dirty="0">
                <a:cs typeface="+mn-ea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8C4A534-6BA6-4DC0-B29F-D58AAD4638D7}"/>
                </a:ext>
              </a:extLst>
            </p:cNvPr>
            <p:cNvSpPr/>
            <p:nvPr/>
          </p:nvSpPr>
          <p:spPr>
            <a:xfrm>
              <a:off x="4618672" y="3905377"/>
              <a:ext cx="6853728" cy="973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latin typeface="+mn-ea"/>
                </a:rPr>
                <a:t>控制器可以分派任意方向的任務給電梯</a:t>
              </a:r>
              <a:endParaRPr lang="en-US" altLang="zh-TW" sz="2000" dirty="0">
                <a:latin typeface="+mn-ea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latin typeface="+mn-ea"/>
                </a:rPr>
                <a:t>電梯會在同方向任務結束時就換方向</a:t>
              </a:r>
              <a:endParaRPr lang="en-US" sz="20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2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5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架構設計 </a:t>
            </a:r>
            <a:r>
              <a:rPr lang="en-US" altLang="zh-TW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– </a:t>
            </a:r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概觀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增益集 2" title="Lucidchart">
                <a:extLst>
                  <a:ext uri="{FF2B5EF4-FFF2-40B4-BE49-F238E27FC236}">
                    <a16:creationId xmlns:a16="http://schemas.microsoft.com/office/drawing/2014/main" id="{7E0767AB-19F5-4FCD-B66F-8DD0AC22D6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877269"/>
                  </p:ext>
                </p:extLst>
              </p:nvPr>
            </p:nvGraphicFramePr>
            <p:xfrm>
              <a:off x="924232" y="1190323"/>
              <a:ext cx="10343536" cy="537200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增益集 2" title="Lucidchart">
                <a:extLst>
                  <a:ext uri="{FF2B5EF4-FFF2-40B4-BE49-F238E27FC236}">
                    <a16:creationId xmlns:a16="http://schemas.microsoft.com/office/drawing/2014/main" id="{7E0767AB-19F5-4FCD-B66F-8DD0AC22D6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232" y="1190323"/>
                <a:ext cx="10343536" cy="53720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41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0A5AA06B-9D8F-49F9-86EA-49436C81AD60}"/>
              </a:ext>
            </a:extLst>
          </p:cNvPr>
          <p:cNvSpPr/>
          <p:nvPr/>
        </p:nvSpPr>
        <p:spPr>
          <a:xfrm>
            <a:off x="7558268" y="1402081"/>
            <a:ext cx="4658809" cy="5455920"/>
          </a:xfrm>
          <a:prstGeom prst="rect">
            <a:avLst/>
          </a:prstGeom>
          <a:solidFill>
            <a:srgbClr val="B8DEE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B7D568-823D-4031-9771-A0B35256049A}"/>
              </a:ext>
            </a:extLst>
          </p:cNvPr>
          <p:cNvSpPr/>
          <p:nvPr/>
        </p:nvSpPr>
        <p:spPr>
          <a:xfrm>
            <a:off x="0" y="1402081"/>
            <a:ext cx="7477246" cy="5455920"/>
          </a:xfrm>
          <a:prstGeom prst="rect">
            <a:avLst/>
          </a:prstGeom>
          <a:solidFill>
            <a:srgbClr val="B8DEE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6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架構設計 </a:t>
            </a:r>
            <a:r>
              <a:rPr lang="en-US" altLang="zh-TW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–</a:t>
            </a:r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 類別介紹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6BE62F4-8907-459D-9D1F-E4034301D4D5}"/>
              </a:ext>
            </a:extLst>
          </p:cNvPr>
          <p:cNvSpPr/>
          <p:nvPr/>
        </p:nvSpPr>
        <p:spPr>
          <a:xfrm>
            <a:off x="2791530" y="1390473"/>
            <a:ext cx="6940956" cy="475070"/>
          </a:xfrm>
          <a:prstGeom prst="round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StopList</a:t>
            </a:r>
            <a:r>
              <a:rPr lang="zh-TW" altLang="en-US" dirty="0"/>
              <a:t>：</a:t>
            </a:r>
            <a:r>
              <a:rPr lang="ja-JP" altLang="en-US" dirty="0"/>
              <a:t>  </a:t>
            </a:r>
            <a:r>
              <a:rPr lang="zh-TW" altLang="en-US" dirty="0"/>
              <a:t>用</a:t>
            </a:r>
            <a:r>
              <a:rPr lang="en-US" altLang="zh-TW" dirty="0"/>
              <a:t>2</a:t>
            </a:r>
            <a:r>
              <a:rPr lang="zh-TW" altLang="en-US" dirty="0"/>
              <a:t>個代表上下方向的固定長度串列表示目前的任務</a:t>
            </a:r>
            <a:endParaRPr 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8B82D3E-36AB-4961-AA87-DB4819CFD6A2}"/>
              </a:ext>
            </a:extLst>
          </p:cNvPr>
          <p:cNvGrpSpPr/>
          <p:nvPr/>
        </p:nvGrpSpPr>
        <p:grpSpPr>
          <a:xfrm>
            <a:off x="10513667" y="353608"/>
            <a:ext cx="1490195" cy="836716"/>
            <a:chOff x="8974235" y="129218"/>
            <a:chExt cx="1490195" cy="836716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C0D3166C-56F5-4AD3-A03E-B9BC7A19F4AC}"/>
                </a:ext>
              </a:extLst>
            </p:cNvPr>
            <p:cNvGrpSpPr/>
            <p:nvPr/>
          </p:nvGrpSpPr>
          <p:grpSpPr>
            <a:xfrm>
              <a:off x="8974235" y="129218"/>
              <a:ext cx="1028530" cy="369332"/>
              <a:chOff x="8974235" y="129218"/>
              <a:chExt cx="1028530" cy="369332"/>
            </a:xfrm>
          </p:grpSpPr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81FE95E9-CE40-4F38-A19B-826A84EA21ED}"/>
                  </a:ext>
                </a:extLst>
              </p:cNvPr>
              <p:cNvSpPr/>
              <p:nvPr/>
            </p:nvSpPr>
            <p:spPr>
              <a:xfrm>
                <a:off x="8974235" y="209739"/>
                <a:ext cx="187485" cy="187149"/>
              </a:xfrm>
              <a:prstGeom prst="roundRect">
                <a:avLst/>
              </a:prstGeom>
              <a:solidFill>
                <a:srgbClr val="F577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1F0DA42F-D013-4725-8669-81FD5C19768C}"/>
                  </a:ext>
                </a:extLst>
              </p:cNvPr>
              <p:cNvSpPr txBox="1"/>
              <p:nvPr/>
            </p:nvSpPr>
            <p:spPr>
              <a:xfrm>
                <a:off x="9356434" y="12921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類別</a:t>
                </a:r>
                <a:endParaRPr lang="en-US" dirty="0"/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EB534E1-0753-46C1-B100-43FC9D32A051}"/>
                </a:ext>
              </a:extLst>
            </p:cNvPr>
            <p:cNvGrpSpPr/>
            <p:nvPr/>
          </p:nvGrpSpPr>
          <p:grpSpPr>
            <a:xfrm>
              <a:off x="8974236" y="596602"/>
              <a:ext cx="1490194" cy="369332"/>
              <a:chOff x="8974236" y="596602"/>
              <a:chExt cx="1490194" cy="369332"/>
            </a:xfrm>
          </p:grpSpPr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779C9AF1-EEDA-4A8C-8FDD-A5542FE4E53C}"/>
                  </a:ext>
                </a:extLst>
              </p:cNvPr>
              <p:cNvSpPr/>
              <p:nvPr/>
            </p:nvSpPr>
            <p:spPr>
              <a:xfrm>
                <a:off x="8974236" y="687694"/>
                <a:ext cx="187485" cy="18714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4D02B4EA-0CCE-458A-AB4A-207052BCEDD0}"/>
                  </a:ext>
                </a:extLst>
              </p:cNvPr>
              <p:cNvSpPr txBox="1"/>
              <p:nvPr/>
            </p:nvSpPr>
            <p:spPr>
              <a:xfrm>
                <a:off x="9356434" y="59660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重要性質</a:t>
                </a:r>
                <a:endParaRPr lang="en-US" dirty="0"/>
              </a:p>
            </p:txBody>
          </p:sp>
        </p:grpSp>
      </p:grp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9B65183-3BD2-410E-BC14-9AD2BFAA82E5}"/>
              </a:ext>
            </a:extLst>
          </p:cNvPr>
          <p:cNvSpPr/>
          <p:nvPr/>
        </p:nvSpPr>
        <p:spPr>
          <a:xfrm>
            <a:off x="705374" y="2476988"/>
            <a:ext cx="1651324" cy="3671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重要成員變數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E65D65-0286-4AA6-80DE-8D7875843CC4}"/>
              </a:ext>
            </a:extLst>
          </p:cNvPr>
          <p:cNvSpPr/>
          <p:nvPr/>
        </p:nvSpPr>
        <p:spPr>
          <a:xfrm>
            <a:off x="1216694" y="2956539"/>
            <a:ext cx="318689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self._list</a:t>
            </a:r>
            <a:r>
              <a:rPr lang="en-US" dirty="0"/>
              <a:t> = {</a:t>
            </a:r>
          </a:p>
          <a:p>
            <a:r>
              <a:rPr lang="en-US" dirty="0"/>
              <a:t>             1: [0] * 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FloorList</a:t>
            </a:r>
            <a:r>
              <a:rPr lang="en-US" dirty="0"/>
              <a:t>)),</a:t>
            </a:r>
          </a:p>
          <a:p>
            <a:r>
              <a:rPr lang="en-US" dirty="0"/>
              <a:t>            -1: [0] * 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FloorList</a:t>
            </a:r>
            <a:r>
              <a:rPr lang="en-US" dirty="0"/>
              <a:t>))</a:t>
            </a:r>
          </a:p>
          <a:p>
            <a:r>
              <a:rPr lang="en-US" dirty="0"/>
              <a:t>        }</a:t>
            </a:r>
            <a:r>
              <a:rPr lang="zh-TW" altLang="en-US" dirty="0"/>
              <a:t> </a:t>
            </a:r>
            <a:r>
              <a:rPr lang="en-US" altLang="zh-TW" dirty="0"/>
              <a:t>#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表上、</a:t>
            </a:r>
            <a:r>
              <a:rPr lang="en-US" altLang="zh-TW" dirty="0"/>
              <a:t>-1</a:t>
            </a:r>
            <a:r>
              <a:rPr lang="zh-TW" altLang="en-US" dirty="0"/>
              <a:t>表下</a:t>
            </a:r>
            <a:endParaRPr lang="en-US" altLang="zh-TW" dirty="0"/>
          </a:p>
          <a:p>
            <a:endParaRPr lang="en-US" altLang="zh-TW" sz="900" dirty="0"/>
          </a:p>
          <a:p>
            <a:r>
              <a:rPr lang="en-US" altLang="zh-TW" dirty="0"/>
              <a:t>#</a:t>
            </a:r>
            <a:r>
              <a:rPr lang="zh-TW" altLang="en-US" dirty="0"/>
              <a:t> 上下樓的</a:t>
            </a:r>
            <a:r>
              <a:rPr lang="en-US" altLang="zh-TW" dirty="0"/>
              <a:t>index</a:t>
            </a:r>
            <a:r>
              <a:rPr lang="zh-TW" altLang="en-US" dirty="0"/>
              <a:t>是顛倒的</a:t>
            </a:r>
            <a:endParaRPr lang="en-US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22374D0B-CD14-429E-BEA4-CECD68D21249}"/>
              </a:ext>
            </a:extLst>
          </p:cNvPr>
          <p:cNvSpPr/>
          <p:nvPr/>
        </p:nvSpPr>
        <p:spPr>
          <a:xfrm>
            <a:off x="705374" y="4665433"/>
            <a:ext cx="1651324" cy="3671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重要函式</a:t>
            </a:r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92B2FCB-FCEF-410C-9575-745F149B73A9}"/>
              </a:ext>
            </a:extLst>
          </p:cNvPr>
          <p:cNvSpPr/>
          <p:nvPr/>
        </p:nvSpPr>
        <p:spPr>
          <a:xfrm>
            <a:off x="1071907" y="5223542"/>
            <a:ext cx="36460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next_target</a:t>
            </a:r>
            <a:r>
              <a:rPr lang="en-US" dirty="0"/>
              <a:t>(</a:t>
            </a:r>
            <a:r>
              <a:rPr lang="en-US" dirty="0" err="1"/>
              <a:t>elev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pushOuter</a:t>
            </a:r>
            <a:r>
              <a:rPr lang="en-US" dirty="0"/>
              <a:t>(</a:t>
            </a:r>
            <a:r>
              <a:rPr lang="en-US" dirty="0" err="1"/>
              <a:t>elev</a:t>
            </a:r>
            <a:r>
              <a:rPr lang="en-US" dirty="0"/>
              <a:t>, direction, floor)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pushInner</a:t>
            </a:r>
            <a:r>
              <a:rPr lang="en-US" dirty="0"/>
              <a:t>(</a:t>
            </a:r>
            <a:r>
              <a:rPr lang="en-US" dirty="0" err="1"/>
              <a:t>elev</a:t>
            </a:r>
            <a:r>
              <a:rPr lang="en-US" dirty="0"/>
              <a:t>, destination)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</a:t>
            </a:r>
            <a:r>
              <a:rPr lang="en-US" dirty="0" err="1"/>
              <a:t>elev</a:t>
            </a:r>
            <a:r>
              <a:rPr lang="en-US" dirty="0"/>
              <a:t>)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720A5A-4B35-4D63-B558-8215502C1097}"/>
              </a:ext>
            </a:extLst>
          </p:cNvPr>
          <p:cNvSpPr/>
          <p:nvPr/>
        </p:nvSpPr>
        <p:spPr>
          <a:xfrm>
            <a:off x="4709251" y="5223542"/>
            <a:ext cx="2231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下一個要去的樓層</a:t>
            </a:r>
            <a:endParaRPr lang="en-US" altLang="zh-TW" dirty="0"/>
          </a:p>
          <a:p>
            <a:r>
              <a:rPr lang="zh-TW" altLang="en-US" dirty="0"/>
              <a:t>啟動外部任務</a:t>
            </a:r>
            <a:endParaRPr lang="en-US" altLang="zh-TW" dirty="0"/>
          </a:p>
          <a:p>
            <a:r>
              <a:rPr lang="zh-TW" altLang="en-US" dirty="0"/>
              <a:t>啟動內部任務</a:t>
            </a:r>
            <a:endParaRPr lang="en-US" altLang="zh-TW" dirty="0"/>
          </a:p>
          <a:p>
            <a:r>
              <a:rPr lang="zh-TW" altLang="en-US" dirty="0"/>
              <a:t>移除已完成任務</a:t>
            </a:r>
            <a:endParaRPr lang="en-US" dirty="0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9D485950-2D8A-4A53-8F1C-5ED28772DE44}"/>
              </a:ext>
            </a:extLst>
          </p:cNvPr>
          <p:cNvSpPr/>
          <p:nvPr/>
        </p:nvSpPr>
        <p:spPr>
          <a:xfrm>
            <a:off x="9062010" y="2170434"/>
            <a:ext cx="1651324" cy="3671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例子</a:t>
            </a:r>
            <a:endParaRPr lang="en-US" dirty="0"/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983BD17-5415-49A2-8DD3-7E5FF4ECA3C5}"/>
              </a:ext>
            </a:extLst>
          </p:cNvPr>
          <p:cNvGrpSpPr/>
          <p:nvPr/>
        </p:nvGrpSpPr>
        <p:grpSpPr>
          <a:xfrm>
            <a:off x="8618578" y="6054539"/>
            <a:ext cx="2842863" cy="369332"/>
            <a:chOff x="8618578" y="6054539"/>
            <a:chExt cx="2842863" cy="369332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E683C84-B45E-491E-9020-14C6D89C4E42}"/>
                </a:ext>
              </a:extLst>
            </p:cNvPr>
            <p:cNvSpPr txBox="1"/>
            <p:nvPr/>
          </p:nvSpPr>
          <p:spPr>
            <a:xfrm>
              <a:off x="8832708" y="6054539"/>
              <a:ext cx="26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ACTIVE </a:t>
              </a:r>
              <a:r>
                <a:rPr lang="zh-TW" altLang="en-US" dirty="0"/>
                <a:t>　　</a:t>
              </a:r>
              <a:r>
                <a:rPr lang="en-US" altLang="zh-TW" dirty="0"/>
                <a:t> IDLE </a:t>
              </a:r>
              <a:r>
                <a:rPr lang="zh-TW" altLang="en-US" dirty="0"/>
                <a:t>　　</a:t>
              </a:r>
              <a:r>
                <a:rPr lang="en-US" altLang="zh-TW" dirty="0"/>
                <a:t>NA</a:t>
              </a:r>
              <a:endParaRPr lang="en-US" dirty="0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4BC909FA-16E8-440D-BE71-CFAB28B79CD1}"/>
                </a:ext>
              </a:extLst>
            </p:cNvPr>
            <p:cNvSpPr/>
            <p:nvPr/>
          </p:nvSpPr>
          <p:spPr>
            <a:xfrm>
              <a:off x="10702986" y="6114523"/>
              <a:ext cx="214130" cy="2262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CC92B65A-DF08-43EE-B082-6E4AB465D3E5}"/>
                </a:ext>
              </a:extLst>
            </p:cNvPr>
            <p:cNvSpPr/>
            <p:nvPr/>
          </p:nvSpPr>
          <p:spPr>
            <a:xfrm>
              <a:off x="9789948" y="6114523"/>
              <a:ext cx="214130" cy="226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022A2EA0-40A6-41C5-A6AB-5907B36B7312}"/>
                </a:ext>
              </a:extLst>
            </p:cNvPr>
            <p:cNvSpPr/>
            <p:nvPr/>
          </p:nvSpPr>
          <p:spPr>
            <a:xfrm>
              <a:off x="8618578" y="6114523"/>
              <a:ext cx="214130" cy="226213"/>
            </a:xfrm>
            <a:prstGeom prst="roundRect">
              <a:avLst/>
            </a:prstGeom>
            <a:solidFill>
              <a:srgbClr val="FF7C80"/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D3EF9B49-2587-4552-9256-7C899D80569A}"/>
              </a:ext>
            </a:extLst>
          </p:cNvPr>
          <p:cNvGrpSpPr/>
          <p:nvPr/>
        </p:nvGrpSpPr>
        <p:grpSpPr>
          <a:xfrm>
            <a:off x="8797685" y="4474936"/>
            <a:ext cx="2098181" cy="457200"/>
            <a:chOff x="8797685" y="4048615"/>
            <a:chExt cx="2098181" cy="457200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495A507F-D143-4944-B1DA-0765371A90AE}"/>
                </a:ext>
              </a:extLst>
            </p:cNvPr>
            <p:cNvGrpSpPr/>
            <p:nvPr/>
          </p:nvGrpSpPr>
          <p:grpSpPr>
            <a:xfrm>
              <a:off x="8797685" y="4048615"/>
              <a:ext cx="2098181" cy="457200"/>
              <a:chOff x="8227277" y="3945616"/>
              <a:chExt cx="2098181" cy="457200"/>
            </a:xfrm>
          </p:grpSpPr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EFA323D7-EECB-4DFE-82F6-3F0EB21D50E6}"/>
                  </a:ext>
                </a:extLst>
              </p:cNvPr>
              <p:cNvSpPr/>
              <p:nvPr/>
            </p:nvSpPr>
            <p:spPr>
              <a:xfrm>
                <a:off x="8536899" y="3945616"/>
                <a:ext cx="1788559" cy="4572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86DE6635-01D3-47B0-8269-307EDBC88564}"/>
                  </a:ext>
                </a:extLst>
              </p:cNvPr>
              <p:cNvSpPr/>
              <p:nvPr/>
            </p:nvSpPr>
            <p:spPr>
              <a:xfrm>
                <a:off x="8227277" y="3945616"/>
                <a:ext cx="457200" cy="4572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上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E9EC22F7-F8DC-4B5B-A08B-B05D81D62290}"/>
                </a:ext>
              </a:extLst>
            </p:cNvPr>
            <p:cNvSpPr/>
            <p:nvPr/>
          </p:nvSpPr>
          <p:spPr>
            <a:xfrm>
              <a:off x="9350492" y="4151674"/>
              <a:ext cx="244939" cy="2686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A5535DD5-BB9F-4397-874D-D6319A35A7CB}"/>
                </a:ext>
              </a:extLst>
            </p:cNvPr>
            <p:cNvSpPr/>
            <p:nvPr/>
          </p:nvSpPr>
          <p:spPr>
            <a:xfrm>
              <a:off x="9732486" y="4151674"/>
              <a:ext cx="244939" cy="268643"/>
            </a:xfrm>
            <a:prstGeom prst="round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429220ED-8295-4A39-8B0F-AF6D47E81BF3}"/>
                </a:ext>
              </a:extLst>
            </p:cNvPr>
            <p:cNvSpPr/>
            <p:nvPr/>
          </p:nvSpPr>
          <p:spPr>
            <a:xfrm>
              <a:off x="10114267" y="4151674"/>
              <a:ext cx="244939" cy="268643"/>
            </a:xfrm>
            <a:prstGeom prst="roundRect">
              <a:avLst/>
            </a:prstGeom>
            <a:solidFill>
              <a:srgbClr val="FF7C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8C7B5293-518A-4CF7-AE78-2D22BB96FFE4}"/>
                </a:ext>
              </a:extLst>
            </p:cNvPr>
            <p:cNvSpPr/>
            <p:nvPr/>
          </p:nvSpPr>
          <p:spPr>
            <a:xfrm>
              <a:off x="10496048" y="4151674"/>
              <a:ext cx="244939" cy="2686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F1AE797-B303-40B2-8559-9E13CC95223E}"/>
              </a:ext>
            </a:extLst>
          </p:cNvPr>
          <p:cNvGrpSpPr/>
          <p:nvPr/>
        </p:nvGrpSpPr>
        <p:grpSpPr>
          <a:xfrm>
            <a:off x="8797685" y="5235929"/>
            <a:ext cx="2098181" cy="457200"/>
            <a:chOff x="8797685" y="4870858"/>
            <a:chExt cx="2098181" cy="457200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E1926392-7B07-4C52-B2D3-3CB8D782AB8D}"/>
                </a:ext>
              </a:extLst>
            </p:cNvPr>
            <p:cNvGrpSpPr/>
            <p:nvPr/>
          </p:nvGrpSpPr>
          <p:grpSpPr>
            <a:xfrm>
              <a:off x="8797685" y="4870858"/>
              <a:ext cx="2098181" cy="457200"/>
              <a:chOff x="8227277" y="3945616"/>
              <a:chExt cx="2098181" cy="457200"/>
            </a:xfrm>
          </p:grpSpPr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C450C458-5E21-4E02-9DA5-253A8FEE7DBB}"/>
                  </a:ext>
                </a:extLst>
              </p:cNvPr>
              <p:cNvSpPr/>
              <p:nvPr/>
            </p:nvSpPr>
            <p:spPr>
              <a:xfrm>
                <a:off x="8536899" y="3945616"/>
                <a:ext cx="1788559" cy="4572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C2B353EB-13E5-401C-BA6A-BDD0CD00F249}"/>
                  </a:ext>
                </a:extLst>
              </p:cNvPr>
              <p:cNvSpPr/>
              <p:nvPr/>
            </p:nvSpPr>
            <p:spPr>
              <a:xfrm>
                <a:off x="8227277" y="3945616"/>
                <a:ext cx="457200" cy="4572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下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E1B45815-8E75-497B-82A6-8E65A8DD6879}"/>
                </a:ext>
              </a:extLst>
            </p:cNvPr>
            <p:cNvSpPr/>
            <p:nvPr/>
          </p:nvSpPr>
          <p:spPr>
            <a:xfrm>
              <a:off x="9350492" y="4966661"/>
              <a:ext cx="244939" cy="2686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4CBAF883-5CCE-434A-AD34-72538E80A925}"/>
                </a:ext>
              </a:extLst>
            </p:cNvPr>
            <p:cNvSpPr/>
            <p:nvPr/>
          </p:nvSpPr>
          <p:spPr>
            <a:xfrm>
              <a:off x="9732486" y="4966661"/>
              <a:ext cx="244939" cy="268643"/>
            </a:xfrm>
            <a:prstGeom prst="round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id="{CA21F4AA-7558-434B-B27C-454A9979F7DE}"/>
                </a:ext>
              </a:extLst>
            </p:cNvPr>
            <p:cNvSpPr/>
            <p:nvPr/>
          </p:nvSpPr>
          <p:spPr>
            <a:xfrm>
              <a:off x="10114267" y="4966661"/>
              <a:ext cx="244939" cy="2686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290C37A6-7F5B-4F8E-A7D2-D9FE12BF1F7D}"/>
                </a:ext>
              </a:extLst>
            </p:cNvPr>
            <p:cNvSpPr/>
            <p:nvPr/>
          </p:nvSpPr>
          <p:spPr>
            <a:xfrm>
              <a:off x="10496048" y="4966661"/>
              <a:ext cx="244939" cy="2686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3FB69ECE-4DC1-468C-9357-64AD1A5303F3}"/>
              </a:ext>
            </a:extLst>
          </p:cNvPr>
          <p:cNvSpPr/>
          <p:nvPr/>
        </p:nvSpPr>
        <p:spPr>
          <a:xfrm>
            <a:off x="8205755" y="2947983"/>
            <a:ext cx="37981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大樓共有</a:t>
            </a:r>
            <a:r>
              <a:rPr lang="en-US" altLang="zh-TW" dirty="0"/>
              <a:t>4</a:t>
            </a:r>
            <a:r>
              <a:rPr lang="zh-TW" altLang="en-US" dirty="0"/>
              <a:t>層樓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電梯不停</a:t>
            </a:r>
            <a:r>
              <a:rPr lang="en-US" altLang="zh-TW" dirty="0"/>
              <a:t>2</a:t>
            </a:r>
            <a:r>
              <a:rPr lang="zh-TW" altLang="en-US" dirty="0"/>
              <a:t>樓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</a:t>
            </a:r>
            <a:r>
              <a:rPr lang="zh-TW" altLang="en-US" dirty="0"/>
              <a:t>樓有人想往上或有人想上到</a:t>
            </a:r>
            <a:r>
              <a:rPr lang="en-US" altLang="zh-TW" dirty="0"/>
              <a:t>3</a:t>
            </a:r>
            <a:r>
              <a:rPr lang="zh-TW" altLang="en-US" dirty="0"/>
              <a:t>樓</a:t>
            </a:r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12FB062-777E-4A10-9B51-11E09B9591DF}"/>
              </a:ext>
            </a:extLst>
          </p:cNvPr>
          <p:cNvSpPr/>
          <p:nvPr/>
        </p:nvSpPr>
        <p:spPr>
          <a:xfrm>
            <a:off x="9364520" y="4184720"/>
            <a:ext cx="14994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1</a:t>
            </a:r>
            <a:r>
              <a:rPr lang="zh-TW" altLang="en-US" sz="1000" dirty="0"/>
              <a:t>　　</a:t>
            </a:r>
            <a:r>
              <a:rPr lang="en-US" altLang="zh-TW" sz="1400" dirty="0"/>
              <a:t>2</a:t>
            </a:r>
            <a:r>
              <a:rPr lang="zh-TW" altLang="en-US" sz="1200" dirty="0"/>
              <a:t>　　</a:t>
            </a:r>
            <a:r>
              <a:rPr lang="en-US" altLang="zh-TW" sz="1400" dirty="0"/>
              <a:t>3</a:t>
            </a:r>
            <a:r>
              <a:rPr lang="zh-TW" altLang="en-US" sz="1100" dirty="0"/>
              <a:t>　　</a:t>
            </a:r>
            <a:r>
              <a:rPr lang="en-US" altLang="zh-TW" sz="1400" dirty="0"/>
              <a:t>4</a:t>
            </a:r>
            <a:endParaRPr lang="en-US" sz="14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AD7A3D3-7A23-46D9-8755-3867A1A48C60}"/>
              </a:ext>
            </a:extLst>
          </p:cNvPr>
          <p:cNvSpPr/>
          <p:nvPr/>
        </p:nvSpPr>
        <p:spPr>
          <a:xfrm>
            <a:off x="9364520" y="4956499"/>
            <a:ext cx="14994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4</a:t>
            </a:r>
            <a:r>
              <a:rPr lang="zh-TW" altLang="en-US" sz="1000" dirty="0"/>
              <a:t>　　</a:t>
            </a:r>
            <a:r>
              <a:rPr lang="en-US" altLang="zh-TW" sz="1400" dirty="0"/>
              <a:t>3</a:t>
            </a:r>
            <a:r>
              <a:rPr lang="zh-TW" altLang="en-US" sz="1200" dirty="0"/>
              <a:t>　　</a:t>
            </a:r>
            <a:r>
              <a:rPr lang="en-US" altLang="zh-TW" sz="1400" dirty="0"/>
              <a:t>2</a:t>
            </a:r>
            <a:r>
              <a:rPr lang="zh-TW" altLang="en-US" sz="1100" dirty="0"/>
              <a:t>　　</a:t>
            </a:r>
            <a:r>
              <a:rPr lang="en-US" altLang="zh-TW" sz="1400" dirty="0"/>
              <a:t>1</a:t>
            </a:r>
            <a:endParaRPr lang="en-US" sz="14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91F7BA4-6229-4B9B-B965-7D5722A42E28}"/>
              </a:ext>
            </a:extLst>
          </p:cNvPr>
          <p:cNvSpPr/>
          <p:nvPr/>
        </p:nvSpPr>
        <p:spPr>
          <a:xfrm>
            <a:off x="663898" y="2001778"/>
            <a:ext cx="2231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類似 </a:t>
            </a:r>
            <a:r>
              <a:rPr lang="en-US" altLang="zh-TW" dirty="0"/>
              <a:t>circular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8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7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測試情境</a:t>
            </a:r>
            <a:r>
              <a:rPr lang="en-US" altLang="zh-TW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 – </a:t>
            </a:r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情境描述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83C7E1-0243-49B2-A327-1134C47B9B42}"/>
              </a:ext>
            </a:extLst>
          </p:cNvPr>
          <p:cNvSpPr/>
          <p:nvPr/>
        </p:nvSpPr>
        <p:spPr>
          <a:xfrm>
            <a:off x="1371600" y="2885926"/>
            <a:ext cx="4124960" cy="2818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資管大樓共有</a:t>
            </a:r>
            <a:r>
              <a:rPr lang="en-US" altLang="zh-TW" sz="2000" dirty="0"/>
              <a:t>5</a:t>
            </a:r>
            <a:r>
              <a:rPr lang="zh-TW" altLang="en-US" sz="2000" dirty="0"/>
              <a:t>層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sz="2000" dirty="0"/>
              <a:t>　（</a:t>
            </a:r>
            <a:r>
              <a:rPr lang="en-US" altLang="zh-TW" sz="2000" dirty="0"/>
              <a:t>1, 2, 3, 4, 5</a:t>
            </a:r>
            <a:r>
              <a:rPr lang="zh-TW" altLang="en-US" sz="2000" dirty="0"/>
              <a:t>）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資管大樓只有一台電梯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電梯不停</a:t>
            </a:r>
            <a:r>
              <a:rPr lang="en-US" altLang="zh-TW" sz="2000" dirty="0"/>
              <a:t>5</a:t>
            </a:r>
            <a:r>
              <a:rPr lang="zh-TW" altLang="en-US" sz="2000" dirty="0"/>
              <a:t>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假設移動一層樓花費</a:t>
            </a:r>
            <a:r>
              <a:rPr lang="en-US" altLang="zh-TW" sz="2000" dirty="0"/>
              <a:t>10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假設一位乘客進出電梯花費</a:t>
            </a:r>
            <a:r>
              <a:rPr lang="en-US" altLang="zh-TW" sz="2000" dirty="0"/>
              <a:t>2</a:t>
            </a:r>
            <a:r>
              <a:rPr lang="zh-TW" altLang="en-US" sz="2000" dirty="0"/>
              <a:t>秒</a:t>
            </a:r>
            <a:endParaRPr lang="en-US" altLang="zh-TW" sz="20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3C24C27-525B-4750-91F4-E57C17D5CB7B}"/>
              </a:ext>
            </a:extLst>
          </p:cNvPr>
          <p:cNvSpPr/>
          <p:nvPr/>
        </p:nvSpPr>
        <p:spPr>
          <a:xfrm>
            <a:off x="2535672" y="2335353"/>
            <a:ext cx="1246615" cy="41800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背景資訊</a:t>
            </a:r>
            <a:endParaRPr lang="en-US" sz="16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F38EF8B-DD6E-49FB-A4EC-B2CB8D8D6E8F}"/>
              </a:ext>
            </a:extLst>
          </p:cNvPr>
          <p:cNvSpPr/>
          <p:nvPr/>
        </p:nvSpPr>
        <p:spPr>
          <a:xfrm>
            <a:off x="8409715" y="2333906"/>
            <a:ext cx="1246615" cy="41800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測試情境</a:t>
            </a:r>
            <a:endParaRPr 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D5AAB5-84A2-4CAD-A0C9-7F47160886AC}"/>
              </a:ext>
            </a:extLst>
          </p:cNvPr>
          <p:cNvSpPr/>
          <p:nvPr/>
        </p:nvSpPr>
        <p:spPr>
          <a:xfrm>
            <a:off x="7000240" y="2885926"/>
            <a:ext cx="4124960" cy="23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電梯在</a:t>
            </a:r>
            <a:r>
              <a:rPr lang="en-US" altLang="zh-TW" sz="2000" dirty="0"/>
              <a:t>1:00</a:t>
            </a:r>
            <a:r>
              <a:rPr lang="zh-TW" altLang="en-US" sz="2000" dirty="0"/>
              <a:t>停在</a:t>
            </a:r>
            <a:r>
              <a:rPr lang="en-US" altLang="zh-TW" sz="2000" dirty="0"/>
              <a:t>4</a:t>
            </a:r>
            <a:r>
              <a:rPr lang="zh-TW" altLang="en-US" sz="2000" dirty="0"/>
              <a:t>樓處於閒置（</a:t>
            </a:r>
            <a:r>
              <a:rPr lang="en-US" altLang="zh-TW" sz="2000" dirty="0"/>
              <a:t>Idle</a:t>
            </a:r>
            <a:r>
              <a:rPr lang="zh-TW" altLang="en-US" sz="2000" dirty="0"/>
              <a:t>）狀態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[1:05:00]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樓有</a:t>
            </a:r>
            <a:r>
              <a:rPr lang="en-US" altLang="zh-TW" sz="2000" dirty="0"/>
              <a:t>1</a:t>
            </a:r>
            <a:r>
              <a:rPr lang="zh-TW" altLang="en-US" sz="2000" dirty="0"/>
              <a:t>人要上樓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[1:05:12]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樓乘客</a:t>
            </a:r>
            <a:r>
              <a:rPr lang="en-US" altLang="zh-TW" sz="2000" dirty="0"/>
              <a:t>1</a:t>
            </a:r>
            <a:r>
              <a:rPr lang="zh-TW" altLang="en-US" sz="2000" dirty="0"/>
              <a:t>人到</a:t>
            </a:r>
            <a:r>
              <a:rPr lang="en-US" altLang="zh-TW" sz="2000" dirty="0"/>
              <a:t>3</a:t>
            </a:r>
            <a:r>
              <a:rPr lang="zh-TW" altLang="en-US" sz="2000" dirty="0"/>
              <a:t>樓 </a:t>
            </a:r>
            <a:r>
              <a:rPr lang="en-US" altLang="zh-TW" sz="2000" dirty="0"/>
              <a:t>[1:05:14]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樓有人要往下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77270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>
            <a:extLst>
              <a:ext uri="{FF2B5EF4-FFF2-40B4-BE49-F238E27FC236}">
                <a16:creationId xmlns:a16="http://schemas.microsoft.com/office/drawing/2014/main" id="{CEFF8E6B-B978-44B7-B709-C6E2002B6FF9}"/>
              </a:ext>
            </a:extLst>
          </p:cNvPr>
          <p:cNvSpPr/>
          <p:nvPr/>
        </p:nvSpPr>
        <p:spPr>
          <a:xfrm>
            <a:off x="8449919" y="2963124"/>
            <a:ext cx="908212" cy="448067"/>
          </a:xfrm>
          <a:prstGeom prst="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8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測試情境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AF8F835-2F67-4D92-B4B4-96EC173B71A2}"/>
              </a:ext>
            </a:extLst>
          </p:cNvPr>
          <p:cNvSpPr/>
          <p:nvPr/>
        </p:nvSpPr>
        <p:spPr>
          <a:xfrm>
            <a:off x="2737156" y="560496"/>
            <a:ext cx="1428527" cy="528231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+mn-ea"/>
              </a:rPr>
              <a:t>Version1</a:t>
            </a:r>
            <a:endParaRPr lang="en-US" sz="2400" dirty="0">
              <a:cs typeface="+mn-ea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23A3C1-0DF5-4F75-9190-69918FD09CC2}"/>
              </a:ext>
            </a:extLst>
          </p:cNvPr>
          <p:cNvSpPr/>
          <p:nvPr/>
        </p:nvSpPr>
        <p:spPr>
          <a:xfrm>
            <a:off x="946231" y="2095776"/>
            <a:ext cx="1246615" cy="41800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測試情境</a:t>
            </a:r>
            <a:endParaRPr lang="en-US" sz="2000" dirty="0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57AB89FA-EF74-431F-B76C-E74E8CC6CF98}"/>
              </a:ext>
            </a:extLst>
          </p:cNvPr>
          <p:cNvSpPr/>
          <p:nvPr/>
        </p:nvSpPr>
        <p:spPr>
          <a:xfrm rot="16200000">
            <a:off x="554397" y="2759423"/>
            <a:ext cx="365760" cy="417908"/>
          </a:xfrm>
          <a:prstGeom prst="downArrow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7C38EB5C-6FFE-4898-85A4-E2DE9D7C5C25}"/>
              </a:ext>
            </a:extLst>
          </p:cNvPr>
          <p:cNvGrpSpPr/>
          <p:nvPr/>
        </p:nvGrpSpPr>
        <p:grpSpPr>
          <a:xfrm>
            <a:off x="6683133" y="5509553"/>
            <a:ext cx="5317593" cy="713447"/>
            <a:chOff x="6683133" y="5509553"/>
            <a:chExt cx="5317593" cy="713447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4E0DE641-9748-4635-ABC8-C7E656CE0EFF}"/>
                </a:ext>
              </a:extLst>
            </p:cNvPr>
            <p:cNvGrpSpPr/>
            <p:nvPr/>
          </p:nvGrpSpPr>
          <p:grpSpPr>
            <a:xfrm>
              <a:off x="6683133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7B0467F2-11F1-4B64-AFF0-4553978BAFEF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17" name="矩形: 圓角 16">
                  <a:extLst>
                    <a:ext uri="{FF2B5EF4-FFF2-40B4-BE49-F238E27FC236}">
                      <a16:creationId xmlns:a16="http://schemas.microsoft.com/office/drawing/2014/main" id="{009B04A2-562C-463D-8577-1E3156D8FF53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B90F31D8-F819-40B4-A451-3F8B8B491A93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上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B8A53919-A304-4B6C-B711-DCAD365BCE8A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122B02ED-5A0A-4A0A-940F-7C914D62931D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4F1ACF26-BA20-4BCA-939D-2D5F0A624929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2AF7E659-625A-4D7E-8050-FDC3345E1374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矩形: 圓角 56">
                <a:extLst>
                  <a:ext uri="{FF2B5EF4-FFF2-40B4-BE49-F238E27FC236}">
                    <a16:creationId xmlns:a16="http://schemas.microsoft.com/office/drawing/2014/main" id="{57891E52-D147-4991-A1F8-9519F3318DDD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25C9CC3-3D01-4C0B-9AE8-0610396332B4}"/>
                </a:ext>
              </a:extLst>
            </p:cNvPr>
            <p:cNvSpPr/>
            <p:nvPr/>
          </p:nvSpPr>
          <p:spPr>
            <a:xfrm>
              <a:off x="7249968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1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2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4       5</a:t>
              </a:r>
              <a:endParaRPr lang="en-US" sz="1400" dirty="0"/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7763B085-F81F-4570-BB6F-0DCDD81C1422}"/>
                </a:ext>
              </a:extLst>
            </p:cNvPr>
            <p:cNvGrpSpPr/>
            <p:nvPr/>
          </p:nvGrpSpPr>
          <p:grpSpPr>
            <a:xfrm>
              <a:off x="9512071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AC5F96FD-D4CC-4163-A3F7-E4CE7422FC12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65" name="矩形: 圓角 64">
                  <a:extLst>
                    <a:ext uri="{FF2B5EF4-FFF2-40B4-BE49-F238E27FC236}">
                      <a16:creationId xmlns:a16="http://schemas.microsoft.com/office/drawing/2014/main" id="{C61F1B6C-CF32-48D1-A570-EC37C13FA3D2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橢圓 65">
                  <a:extLst>
                    <a:ext uri="{FF2B5EF4-FFF2-40B4-BE49-F238E27FC236}">
                      <a16:creationId xmlns:a16="http://schemas.microsoft.com/office/drawing/2014/main" id="{9FB7E973-77D8-4850-B6CC-952645055A8B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下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C878D8AC-7F32-4695-863F-06EFAFFA47A5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矩形: 圓角 60">
                <a:extLst>
                  <a:ext uri="{FF2B5EF4-FFF2-40B4-BE49-F238E27FC236}">
                    <a16:creationId xmlns:a16="http://schemas.microsoft.com/office/drawing/2014/main" id="{F332B8D6-633D-4E66-82FD-979767AF74F7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矩形: 圓角 61">
                <a:extLst>
                  <a:ext uri="{FF2B5EF4-FFF2-40B4-BE49-F238E27FC236}">
                    <a16:creationId xmlns:a16="http://schemas.microsoft.com/office/drawing/2014/main" id="{B30D7607-FC24-48B3-ADB1-0DAE057373A4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矩形: 圓角 62">
                <a:extLst>
                  <a:ext uri="{FF2B5EF4-FFF2-40B4-BE49-F238E27FC236}">
                    <a16:creationId xmlns:a16="http://schemas.microsoft.com/office/drawing/2014/main" id="{6424B7ED-693E-4138-A1AE-2C981818FFD9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矩形: 圓角 63">
                <a:extLst>
                  <a:ext uri="{FF2B5EF4-FFF2-40B4-BE49-F238E27FC236}">
                    <a16:creationId xmlns:a16="http://schemas.microsoft.com/office/drawing/2014/main" id="{7415344C-BF81-4076-B379-891B5A628B18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0133E8F-6EF0-437C-BA38-4166031650AB}"/>
                </a:ext>
              </a:extLst>
            </p:cNvPr>
            <p:cNvSpPr/>
            <p:nvPr/>
          </p:nvSpPr>
          <p:spPr>
            <a:xfrm>
              <a:off x="10078906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5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4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2       1</a:t>
              </a:r>
              <a:endParaRPr lang="en-US" sz="1400" dirty="0"/>
            </a:p>
          </p:txBody>
        </p:sp>
      </p:grpSp>
      <p:sp>
        <p:nvSpPr>
          <p:cNvPr id="71" name="ïṣḷîḓê">
            <a:extLst>
              <a:ext uri="{FF2B5EF4-FFF2-40B4-BE49-F238E27FC236}">
                <a16:creationId xmlns:a16="http://schemas.microsoft.com/office/drawing/2014/main" id="{F793A9D2-E092-43B3-8D8A-F588C13F1C09}"/>
              </a:ext>
            </a:extLst>
          </p:cNvPr>
          <p:cNvSpPr/>
          <p:nvPr/>
        </p:nvSpPr>
        <p:spPr bwMode="auto">
          <a:xfrm>
            <a:off x="8121790" y="1725979"/>
            <a:ext cx="2848470" cy="113645"/>
          </a:xfrm>
          <a:prstGeom prst="rect">
            <a:avLst/>
          </a:prstGeom>
          <a:solidFill>
            <a:srgbClr val="F57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B23737C-0CA5-4B9D-AF45-495FF72A7D16}"/>
              </a:ext>
            </a:extLst>
          </p:cNvPr>
          <p:cNvSpPr txBox="1"/>
          <p:nvPr/>
        </p:nvSpPr>
        <p:spPr>
          <a:xfrm>
            <a:off x="8992026" y="1858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資管大樓</a:t>
            </a:r>
            <a:endParaRPr 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4917B0C-EF3E-4E10-9933-3E17A5AB5C13}"/>
              </a:ext>
            </a:extLst>
          </p:cNvPr>
          <p:cNvSpPr txBox="1"/>
          <p:nvPr/>
        </p:nvSpPr>
        <p:spPr>
          <a:xfrm>
            <a:off x="7862873" y="2266163"/>
            <a:ext cx="47163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5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28D71A-0D63-4727-816C-8F73F6501807}"/>
              </a:ext>
            </a:extLst>
          </p:cNvPr>
          <p:cNvSpPr/>
          <p:nvPr/>
        </p:nvSpPr>
        <p:spPr>
          <a:xfrm>
            <a:off x="1131235" y="2702531"/>
            <a:ext cx="4124960" cy="23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電梯在</a:t>
            </a:r>
            <a:r>
              <a:rPr lang="en-US" altLang="zh-TW" sz="2000" dirty="0"/>
              <a:t>1:00</a:t>
            </a:r>
            <a:r>
              <a:rPr lang="zh-TW" altLang="en-US" sz="2000" dirty="0"/>
              <a:t>停在</a:t>
            </a:r>
            <a:r>
              <a:rPr lang="en-US" altLang="zh-TW" sz="2000" dirty="0"/>
              <a:t>4</a:t>
            </a:r>
            <a:r>
              <a:rPr lang="zh-TW" altLang="en-US" sz="2000" dirty="0"/>
              <a:t>樓處於閒置（</a:t>
            </a:r>
            <a:r>
              <a:rPr lang="en-US" altLang="zh-TW" sz="2000" dirty="0"/>
              <a:t>Idle</a:t>
            </a:r>
            <a:r>
              <a:rPr lang="zh-TW" altLang="en-US" sz="2000" dirty="0"/>
              <a:t>）狀態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[1:05:00]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樓有</a:t>
            </a:r>
            <a:r>
              <a:rPr lang="en-US" altLang="zh-TW" sz="2000" dirty="0"/>
              <a:t>1</a:t>
            </a:r>
            <a:r>
              <a:rPr lang="zh-TW" altLang="en-US" sz="2000" dirty="0"/>
              <a:t>人要上樓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[1:05:22]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樓乘客</a:t>
            </a:r>
            <a:r>
              <a:rPr lang="en-US" altLang="zh-TW" sz="2000" dirty="0"/>
              <a:t>1</a:t>
            </a:r>
            <a:r>
              <a:rPr lang="zh-TW" altLang="en-US" sz="2000" dirty="0"/>
              <a:t>人到</a:t>
            </a:r>
            <a:r>
              <a:rPr lang="en-US" altLang="zh-TW" sz="2000" dirty="0"/>
              <a:t>3</a:t>
            </a:r>
            <a:r>
              <a:rPr lang="zh-TW" altLang="en-US" sz="2000" dirty="0"/>
              <a:t>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[1:05:24]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樓有人要往下</a:t>
            </a:r>
            <a:endParaRPr lang="en-US" altLang="zh-TW" sz="2000" dirty="0"/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1C93066-BAF3-458B-8AC0-2345A49371A2}"/>
              </a:ext>
            </a:extLst>
          </p:cNvPr>
          <p:cNvGrpSpPr/>
          <p:nvPr/>
        </p:nvGrpSpPr>
        <p:grpSpPr>
          <a:xfrm>
            <a:off x="8618830" y="6373911"/>
            <a:ext cx="2072981" cy="307777"/>
            <a:chOff x="8618578" y="6054539"/>
            <a:chExt cx="2572020" cy="338554"/>
          </a:xfrm>
        </p:grpSpPr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CDC820A-F518-43FD-A4A6-B66FC10A8017}"/>
                </a:ext>
              </a:extLst>
            </p:cNvPr>
            <p:cNvSpPr txBox="1"/>
            <p:nvPr/>
          </p:nvSpPr>
          <p:spPr>
            <a:xfrm>
              <a:off x="8832708" y="6054539"/>
              <a:ext cx="2357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ACTIVE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 IDLE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NA</a:t>
              </a:r>
              <a:endParaRPr lang="en-US" sz="1400" dirty="0"/>
            </a:p>
          </p:txBody>
        </p:sp>
        <p:sp>
          <p:nvSpPr>
            <p:cNvPr id="77" name="矩形: 圓角 76">
              <a:extLst>
                <a:ext uri="{FF2B5EF4-FFF2-40B4-BE49-F238E27FC236}">
                  <a16:creationId xmlns:a16="http://schemas.microsoft.com/office/drawing/2014/main" id="{812C67AB-3EA5-4202-BA07-8DAE0A23C26D}"/>
                </a:ext>
              </a:extLst>
            </p:cNvPr>
            <p:cNvSpPr/>
            <p:nvPr/>
          </p:nvSpPr>
          <p:spPr>
            <a:xfrm>
              <a:off x="10702986" y="6114523"/>
              <a:ext cx="214130" cy="226213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8" name="矩形: 圓角 77">
              <a:extLst>
                <a:ext uri="{FF2B5EF4-FFF2-40B4-BE49-F238E27FC236}">
                  <a16:creationId xmlns:a16="http://schemas.microsoft.com/office/drawing/2014/main" id="{761B635D-7C6D-4FEC-9332-3EB80FC12C52}"/>
                </a:ext>
              </a:extLst>
            </p:cNvPr>
            <p:cNvSpPr/>
            <p:nvPr/>
          </p:nvSpPr>
          <p:spPr>
            <a:xfrm>
              <a:off x="9789948" y="6114523"/>
              <a:ext cx="214130" cy="226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矩形: 圓角 78">
              <a:extLst>
                <a:ext uri="{FF2B5EF4-FFF2-40B4-BE49-F238E27FC236}">
                  <a16:creationId xmlns:a16="http://schemas.microsoft.com/office/drawing/2014/main" id="{239876E3-CB8A-4542-970C-7A4F40D86FB6}"/>
                </a:ext>
              </a:extLst>
            </p:cNvPr>
            <p:cNvSpPr/>
            <p:nvPr/>
          </p:nvSpPr>
          <p:spPr>
            <a:xfrm>
              <a:off x="8618578" y="6114523"/>
              <a:ext cx="214130" cy="226213"/>
            </a:xfrm>
            <a:prstGeom prst="roundRect">
              <a:avLst/>
            </a:prstGeom>
            <a:solidFill>
              <a:srgbClr val="FF7C80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1294E949-A7E2-48C3-893A-747291AE2854}"/>
              </a:ext>
            </a:extLst>
          </p:cNvPr>
          <p:cNvSpPr/>
          <p:nvPr/>
        </p:nvSpPr>
        <p:spPr>
          <a:xfrm>
            <a:off x="9375756" y="2266163"/>
            <a:ext cx="1397019" cy="28553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basic-silhouette_62264">
            <a:extLst>
              <a:ext uri="{FF2B5EF4-FFF2-40B4-BE49-F238E27FC236}">
                <a16:creationId xmlns:a16="http://schemas.microsoft.com/office/drawing/2014/main" id="{646668EE-F2F2-4720-BD73-E07C8170BCD7}"/>
              </a:ext>
            </a:extLst>
          </p:cNvPr>
          <p:cNvSpPr>
            <a:spLocks noChangeAspect="1"/>
          </p:cNvSpPr>
          <p:nvPr/>
        </p:nvSpPr>
        <p:spPr bwMode="auto">
          <a:xfrm>
            <a:off x="10488554" y="4078799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1" name="手繪多邊形: 圖案 80">
            <a:extLst>
              <a:ext uri="{FF2B5EF4-FFF2-40B4-BE49-F238E27FC236}">
                <a16:creationId xmlns:a16="http://schemas.microsoft.com/office/drawing/2014/main" id="{813F4887-CD8A-4900-936B-F5FC84F7D432}"/>
              </a:ext>
            </a:extLst>
          </p:cNvPr>
          <p:cNvSpPr/>
          <p:nvPr/>
        </p:nvSpPr>
        <p:spPr>
          <a:xfrm>
            <a:off x="8267760" y="2225039"/>
            <a:ext cx="2556531" cy="2980669"/>
          </a:xfrm>
          <a:custGeom>
            <a:avLst/>
            <a:gdLst>
              <a:gd name="connsiteX0" fmla="*/ 182159 w 2556531"/>
              <a:gd name="connsiteY0" fmla="*/ 2367281 h 2980669"/>
              <a:gd name="connsiteX1" fmla="*/ 182159 w 2556531"/>
              <a:gd name="connsiteY1" fmla="*/ 2793226 h 2980669"/>
              <a:gd name="connsiteX2" fmla="*/ 1090371 w 2556531"/>
              <a:gd name="connsiteY2" fmla="*/ 2793226 h 2980669"/>
              <a:gd name="connsiteX3" fmla="*/ 1090371 w 2556531"/>
              <a:gd name="connsiteY3" fmla="*/ 2367281 h 2980669"/>
              <a:gd name="connsiteX4" fmla="*/ 182159 w 2556531"/>
              <a:gd name="connsiteY4" fmla="*/ 1825574 h 2980669"/>
              <a:gd name="connsiteX5" fmla="*/ 182159 w 2556531"/>
              <a:gd name="connsiteY5" fmla="*/ 2251519 h 2980669"/>
              <a:gd name="connsiteX6" fmla="*/ 1090371 w 2556531"/>
              <a:gd name="connsiteY6" fmla="*/ 2251519 h 2980669"/>
              <a:gd name="connsiteX7" fmla="*/ 1090371 w 2556531"/>
              <a:gd name="connsiteY7" fmla="*/ 1825574 h 2980669"/>
              <a:gd name="connsiteX8" fmla="*/ 182159 w 2556531"/>
              <a:gd name="connsiteY8" fmla="*/ 1283865 h 2980669"/>
              <a:gd name="connsiteX9" fmla="*/ 182159 w 2556531"/>
              <a:gd name="connsiteY9" fmla="*/ 1709810 h 2980669"/>
              <a:gd name="connsiteX10" fmla="*/ 1090371 w 2556531"/>
              <a:gd name="connsiteY10" fmla="*/ 1709810 h 2980669"/>
              <a:gd name="connsiteX11" fmla="*/ 1090371 w 2556531"/>
              <a:gd name="connsiteY11" fmla="*/ 1283865 h 2980669"/>
              <a:gd name="connsiteX12" fmla="*/ 182159 w 2556531"/>
              <a:gd name="connsiteY12" fmla="*/ 742156 h 2980669"/>
              <a:gd name="connsiteX13" fmla="*/ 182159 w 2556531"/>
              <a:gd name="connsiteY13" fmla="*/ 1168101 h 2980669"/>
              <a:gd name="connsiteX14" fmla="*/ 1090371 w 2556531"/>
              <a:gd name="connsiteY14" fmla="*/ 1168101 h 2980669"/>
              <a:gd name="connsiteX15" fmla="*/ 1090371 w 2556531"/>
              <a:gd name="connsiteY15" fmla="*/ 742156 h 2980669"/>
              <a:gd name="connsiteX16" fmla="*/ 182159 w 2556531"/>
              <a:gd name="connsiteY16" fmla="*/ 200447 h 2980669"/>
              <a:gd name="connsiteX17" fmla="*/ 182159 w 2556531"/>
              <a:gd name="connsiteY17" fmla="*/ 626392 h 2980669"/>
              <a:gd name="connsiteX18" fmla="*/ 1090371 w 2556531"/>
              <a:gd name="connsiteY18" fmla="*/ 626392 h 2980669"/>
              <a:gd name="connsiteX19" fmla="*/ 1090371 w 2556531"/>
              <a:gd name="connsiteY19" fmla="*/ 200447 h 2980669"/>
              <a:gd name="connsiteX20" fmla="*/ 1181040 w 2556531"/>
              <a:gd name="connsiteY20" fmla="*/ 194311 h 2980669"/>
              <a:gd name="connsiteX21" fmla="*/ 1181040 w 2556531"/>
              <a:gd name="connsiteY21" fmla="*/ 2825861 h 2980669"/>
              <a:gd name="connsiteX22" fmla="*/ 2424051 w 2556531"/>
              <a:gd name="connsiteY22" fmla="*/ 2825861 h 2980669"/>
              <a:gd name="connsiteX23" fmla="*/ 2424051 w 2556531"/>
              <a:gd name="connsiteY23" fmla="*/ 194311 h 2980669"/>
              <a:gd name="connsiteX24" fmla="*/ 0 w 2556531"/>
              <a:gd name="connsiteY24" fmla="*/ 0 h 2980669"/>
              <a:gd name="connsiteX25" fmla="*/ 2556531 w 2556531"/>
              <a:gd name="connsiteY25" fmla="*/ 0 h 2980669"/>
              <a:gd name="connsiteX26" fmla="*/ 2556531 w 2556531"/>
              <a:gd name="connsiteY26" fmla="*/ 2980669 h 2980669"/>
              <a:gd name="connsiteX27" fmla="*/ 0 w 2556531"/>
              <a:gd name="connsiteY27" fmla="*/ 2980669 h 298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56531" h="2980669">
                <a:moveTo>
                  <a:pt x="182159" y="2367281"/>
                </a:moveTo>
                <a:lnTo>
                  <a:pt x="182159" y="2793226"/>
                </a:lnTo>
                <a:lnTo>
                  <a:pt x="1090371" y="2793226"/>
                </a:lnTo>
                <a:lnTo>
                  <a:pt x="1090371" y="2367281"/>
                </a:lnTo>
                <a:close/>
                <a:moveTo>
                  <a:pt x="182159" y="1825574"/>
                </a:moveTo>
                <a:lnTo>
                  <a:pt x="182159" y="2251519"/>
                </a:lnTo>
                <a:lnTo>
                  <a:pt x="1090371" y="2251519"/>
                </a:lnTo>
                <a:lnTo>
                  <a:pt x="1090371" y="1825574"/>
                </a:lnTo>
                <a:close/>
                <a:moveTo>
                  <a:pt x="182159" y="1283865"/>
                </a:moveTo>
                <a:lnTo>
                  <a:pt x="182159" y="1709810"/>
                </a:lnTo>
                <a:lnTo>
                  <a:pt x="1090371" y="1709810"/>
                </a:lnTo>
                <a:lnTo>
                  <a:pt x="1090371" y="1283865"/>
                </a:lnTo>
                <a:close/>
                <a:moveTo>
                  <a:pt x="182159" y="742156"/>
                </a:moveTo>
                <a:lnTo>
                  <a:pt x="182159" y="1168101"/>
                </a:lnTo>
                <a:lnTo>
                  <a:pt x="1090371" y="1168101"/>
                </a:lnTo>
                <a:lnTo>
                  <a:pt x="1090371" y="742156"/>
                </a:lnTo>
                <a:close/>
                <a:moveTo>
                  <a:pt x="182159" y="200447"/>
                </a:moveTo>
                <a:lnTo>
                  <a:pt x="182159" y="626392"/>
                </a:lnTo>
                <a:lnTo>
                  <a:pt x="1090371" y="626392"/>
                </a:lnTo>
                <a:lnTo>
                  <a:pt x="1090371" y="200447"/>
                </a:lnTo>
                <a:close/>
                <a:moveTo>
                  <a:pt x="1181040" y="194311"/>
                </a:moveTo>
                <a:lnTo>
                  <a:pt x="1181040" y="2825861"/>
                </a:lnTo>
                <a:lnTo>
                  <a:pt x="2424051" y="2825861"/>
                </a:lnTo>
                <a:lnTo>
                  <a:pt x="2424051" y="194311"/>
                </a:lnTo>
                <a:close/>
                <a:moveTo>
                  <a:pt x="0" y="0"/>
                </a:moveTo>
                <a:lnTo>
                  <a:pt x="2556531" y="0"/>
                </a:lnTo>
                <a:lnTo>
                  <a:pt x="2556531" y="2980669"/>
                </a:lnTo>
                <a:lnTo>
                  <a:pt x="0" y="29806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440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54AFF572-5D69-498A-9A3E-7260BBACA0DC}"/>
              </a:ext>
            </a:extLst>
          </p:cNvPr>
          <p:cNvSpPr/>
          <p:nvPr/>
        </p:nvSpPr>
        <p:spPr>
          <a:xfrm>
            <a:off x="8449919" y="2963124"/>
            <a:ext cx="908212" cy="448067"/>
          </a:xfrm>
          <a:prstGeom prst="rect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4DED1-FD7D-40C2-B5BF-FCF61289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201-1476-4780-9CD8-2FA9292AB72F}" type="slidenum">
              <a:rPr lang="en-US" smtClean="0"/>
              <a:t>9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AA0B3-47BE-405C-87E9-75E62496320D}"/>
              </a:ext>
            </a:extLst>
          </p:cNvPr>
          <p:cNvSpPr/>
          <p:nvPr/>
        </p:nvSpPr>
        <p:spPr>
          <a:xfrm>
            <a:off x="0" y="458901"/>
            <a:ext cx="81280" cy="731423"/>
          </a:xfrm>
          <a:prstGeom prst="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C971A0-640B-4312-BD71-481567A0A26C}"/>
              </a:ext>
            </a:extLst>
          </p:cNvPr>
          <p:cNvSpPr/>
          <p:nvPr/>
        </p:nvSpPr>
        <p:spPr>
          <a:xfrm>
            <a:off x="290963" y="49855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latin typeface="源泉圓體 TTF Bold" panose="020B0800000000000000" pitchFamily="34" charset="-120"/>
                <a:ea typeface="源泉圓體 TTF Bold" panose="020B0800000000000000" pitchFamily="34" charset="-120"/>
              </a:rPr>
              <a:t>測試情境</a:t>
            </a:r>
            <a:endParaRPr lang="en-US" sz="4000" dirty="0">
              <a:latin typeface="源泉圓體 TTF Bold" panose="020B0800000000000000" pitchFamily="34" charset="-120"/>
              <a:ea typeface="源泉圓體 TTF Bold" panose="020B080000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AF8F835-2F67-4D92-B4B4-96EC173B71A2}"/>
              </a:ext>
            </a:extLst>
          </p:cNvPr>
          <p:cNvSpPr/>
          <p:nvPr/>
        </p:nvSpPr>
        <p:spPr>
          <a:xfrm>
            <a:off x="2737156" y="560496"/>
            <a:ext cx="1428527" cy="528231"/>
          </a:xfrm>
          <a:prstGeom prst="roundRect">
            <a:avLst/>
          </a:prstGeom>
          <a:solidFill>
            <a:srgbClr val="F5773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+mn-ea"/>
              </a:rPr>
              <a:t>Version1</a:t>
            </a:r>
            <a:endParaRPr lang="en-US" sz="2400" dirty="0">
              <a:cs typeface="+mn-ea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23A3C1-0DF5-4F75-9190-69918FD09CC2}"/>
              </a:ext>
            </a:extLst>
          </p:cNvPr>
          <p:cNvSpPr/>
          <p:nvPr/>
        </p:nvSpPr>
        <p:spPr>
          <a:xfrm>
            <a:off x="946231" y="2095776"/>
            <a:ext cx="1246615" cy="41800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測試情境</a:t>
            </a:r>
            <a:endParaRPr lang="en-US" sz="2000" dirty="0"/>
          </a:p>
        </p:txBody>
      </p:sp>
      <p:sp>
        <p:nvSpPr>
          <p:cNvPr id="30" name="ïṣḷîḓê">
            <a:extLst>
              <a:ext uri="{FF2B5EF4-FFF2-40B4-BE49-F238E27FC236}">
                <a16:creationId xmlns:a16="http://schemas.microsoft.com/office/drawing/2014/main" id="{42CFBE32-583E-4DE6-9894-09BA77259B98}"/>
              </a:ext>
            </a:extLst>
          </p:cNvPr>
          <p:cNvSpPr/>
          <p:nvPr/>
        </p:nvSpPr>
        <p:spPr bwMode="auto">
          <a:xfrm>
            <a:off x="8121790" y="1725979"/>
            <a:ext cx="2848470" cy="113645"/>
          </a:xfrm>
          <a:prstGeom prst="rect">
            <a:avLst/>
          </a:prstGeom>
          <a:solidFill>
            <a:srgbClr val="F577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9CB0E54-1841-4D8F-8928-9C3808C3C381}"/>
              </a:ext>
            </a:extLst>
          </p:cNvPr>
          <p:cNvSpPr txBox="1"/>
          <p:nvPr/>
        </p:nvSpPr>
        <p:spPr>
          <a:xfrm>
            <a:off x="8992026" y="1858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資管大樓</a:t>
            </a:r>
            <a:endParaRPr lang="en-US" dirty="0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57AB89FA-EF74-431F-B76C-E74E8CC6CF98}"/>
              </a:ext>
            </a:extLst>
          </p:cNvPr>
          <p:cNvSpPr/>
          <p:nvPr/>
        </p:nvSpPr>
        <p:spPr>
          <a:xfrm rot="16200000">
            <a:off x="554397" y="3672073"/>
            <a:ext cx="365760" cy="417908"/>
          </a:xfrm>
          <a:prstGeom prst="downArrow">
            <a:avLst/>
          </a:prstGeom>
          <a:solidFill>
            <a:srgbClr val="F57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8DD2681-C896-4A93-B439-8C868540A97A}"/>
              </a:ext>
            </a:extLst>
          </p:cNvPr>
          <p:cNvGrpSpPr/>
          <p:nvPr/>
        </p:nvGrpSpPr>
        <p:grpSpPr>
          <a:xfrm>
            <a:off x="6683133" y="5509553"/>
            <a:ext cx="5317593" cy="713447"/>
            <a:chOff x="6683133" y="5509553"/>
            <a:chExt cx="5317593" cy="71344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B3DA0C65-3884-42BE-8058-72CFA897A12A}"/>
                </a:ext>
              </a:extLst>
            </p:cNvPr>
            <p:cNvGrpSpPr/>
            <p:nvPr/>
          </p:nvGrpSpPr>
          <p:grpSpPr>
            <a:xfrm>
              <a:off x="6683133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63B2700A-BFBE-4532-AB5E-E56779565E29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50" name="矩形: 圓角 49">
                  <a:extLst>
                    <a:ext uri="{FF2B5EF4-FFF2-40B4-BE49-F238E27FC236}">
                      <a16:creationId xmlns:a16="http://schemas.microsoft.com/office/drawing/2014/main" id="{2EAB0160-8E98-4C45-9012-EE63ED8BE9ED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C9F386F8-05BC-4E45-AA94-4B0313EB7A52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上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73597C88-53E5-477F-BBD0-FDCD88F041C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1C37404B-F198-4087-8975-E09516D4D1C2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DCE340BE-E01A-480F-A21A-D20B172EFAF7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B493176-5BC2-41C8-8076-FB553C72DF1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763E40F7-5089-45AF-B5BE-297E92ABEE5F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0C99338-A86F-4D2D-8ECB-46A7A0F86CFB}"/>
                </a:ext>
              </a:extLst>
            </p:cNvPr>
            <p:cNvSpPr/>
            <p:nvPr/>
          </p:nvSpPr>
          <p:spPr>
            <a:xfrm>
              <a:off x="7249968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1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2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4       5</a:t>
              </a:r>
              <a:endParaRPr lang="en-US" sz="1400" dirty="0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32B3D379-64F4-447F-97FC-2D2947396CDD}"/>
                </a:ext>
              </a:extLst>
            </p:cNvPr>
            <p:cNvGrpSpPr/>
            <p:nvPr/>
          </p:nvGrpSpPr>
          <p:grpSpPr>
            <a:xfrm>
              <a:off x="9512071" y="5765800"/>
              <a:ext cx="2488655" cy="457200"/>
              <a:chOff x="8797685" y="4048615"/>
              <a:chExt cx="2488655" cy="457200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39F50D8F-D929-439B-9462-3259B9DCF7E6}"/>
                  </a:ext>
                </a:extLst>
              </p:cNvPr>
              <p:cNvGrpSpPr/>
              <p:nvPr/>
            </p:nvGrpSpPr>
            <p:grpSpPr>
              <a:xfrm>
                <a:off x="8797685" y="4048615"/>
                <a:ext cx="2488655" cy="457200"/>
                <a:chOff x="8227277" y="3945616"/>
                <a:chExt cx="2488655" cy="457200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2F161C63-4048-41D7-86B8-BB27FC51E829}"/>
                    </a:ext>
                  </a:extLst>
                </p:cNvPr>
                <p:cNvSpPr/>
                <p:nvPr/>
              </p:nvSpPr>
              <p:spPr>
                <a:xfrm>
                  <a:off x="8536899" y="3945616"/>
                  <a:ext cx="2179033" cy="457200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54BB2C8E-9469-4BA4-A814-51162DE74C53}"/>
                    </a:ext>
                  </a:extLst>
                </p:cNvPr>
                <p:cNvSpPr/>
                <p:nvPr/>
              </p:nvSpPr>
              <p:spPr>
                <a:xfrm>
                  <a:off x="8227277" y="3945616"/>
                  <a:ext cx="457200" cy="4572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下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72E61B8E-54EE-46A0-A1C8-98DBD4B6C548}"/>
                  </a:ext>
                </a:extLst>
              </p:cNvPr>
              <p:cNvSpPr/>
              <p:nvPr/>
            </p:nvSpPr>
            <p:spPr>
              <a:xfrm>
                <a:off x="9350492" y="4151674"/>
                <a:ext cx="244939" cy="268643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22C5F509-84A4-4D72-A12C-D42EBB1F92BB}"/>
                  </a:ext>
                </a:extLst>
              </p:cNvPr>
              <p:cNvSpPr/>
              <p:nvPr/>
            </p:nvSpPr>
            <p:spPr>
              <a:xfrm>
                <a:off x="9732486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490EFA6D-6AF2-48CB-8BC8-AC632341036D}"/>
                  </a:ext>
                </a:extLst>
              </p:cNvPr>
              <p:cNvSpPr/>
              <p:nvPr/>
            </p:nvSpPr>
            <p:spPr>
              <a:xfrm>
                <a:off x="10114267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D1CED616-1416-4794-B06E-A449D95669A7}"/>
                  </a:ext>
                </a:extLst>
              </p:cNvPr>
              <p:cNvSpPr/>
              <p:nvPr/>
            </p:nvSpPr>
            <p:spPr>
              <a:xfrm>
                <a:off x="10496048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矩形: 圓角 40">
                <a:extLst>
                  <a:ext uri="{FF2B5EF4-FFF2-40B4-BE49-F238E27FC236}">
                    <a16:creationId xmlns:a16="http://schemas.microsoft.com/office/drawing/2014/main" id="{B3054D5B-9BCF-441B-9F9B-2EC89C71B4DA}"/>
                  </a:ext>
                </a:extLst>
              </p:cNvPr>
              <p:cNvSpPr/>
              <p:nvPr/>
            </p:nvSpPr>
            <p:spPr>
              <a:xfrm>
                <a:off x="10880562" y="4151674"/>
                <a:ext cx="244939" cy="26864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C92B340-D55E-4B28-9541-F1299CF219C1}"/>
                </a:ext>
              </a:extLst>
            </p:cNvPr>
            <p:cNvSpPr/>
            <p:nvPr/>
          </p:nvSpPr>
          <p:spPr>
            <a:xfrm>
              <a:off x="10078906" y="5509553"/>
              <a:ext cx="19218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5</a:t>
              </a:r>
              <a:r>
                <a:rPr lang="zh-TW" altLang="en-US" sz="1000" dirty="0"/>
                <a:t>　　</a:t>
              </a:r>
              <a:r>
                <a:rPr lang="en-US" altLang="zh-TW" sz="1400" dirty="0"/>
                <a:t>4</a:t>
              </a:r>
              <a:r>
                <a:rPr lang="zh-TW" altLang="en-US" sz="1200" dirty="0"/>
                <a:t>　　</a:t>
              </a:r>
              <a:r>
                <a:rPr lang="en-US" altLang="zh-TW" sz="1400" dirty="0"/>
                <a:t>3</a:t>
              </a:r>
              <a:r>
                <a:rPr lang="zh-TW" altLang="en-US" sz="1100" dirty="0"/>
                <a:t>　　</a:t>
              </a:r>
              <a:r>
                <a:rPr lang="en-US" altLang="zh-TW" sz="1400" dirty="0"/>
                <a:t>2       1</a:t>
              </a:r>
              <a:endParaRPr lang="en-US" sz="1400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B64E5C-86A7-40D4-88B7-0ACD1750734E}"/>
              </a:ext>
            </a:extLst>
          </p:cNvPr>
          <p:cNvSpPr txBox="1"/>
          <p:nvPr/>
        </p:nvSpPr>
        <p:spPr>
          <a:xfrm>
            <a:off x="7862873" y="2266163"/>
            <a:ext cx="47163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5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6EA9D7-87B5-49B9-B29F-0CD6B2C1AE45}"/>
              </a:ext>
            </a:extLst>
          </p:cNvPr>
          <p:cNvSpPr/>
          <p:nvPr/>
        </p:nvSpPr>
        <p:spPr>
          <a:xfrm>
            <a:off x="1131235" y="2702531"/>
            <a:ext cx="4124960" cy="2356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電梯在</a:t>
            </a:r>
            <a:r>
              <a:rPr lang="en-US" altLang="zh-TW" sz="2000" dirty="0"/>
              <a:t>1:00</a:t>
            </a:r>
            <a:r>
              <a:rPr lang="zh-TW" altLang="en-US" sz="2000" dirty="0"/>
              <a:t>停在</a:t>
            </a:r>
            <a:r>
              <a:rPr lang="en-US" altLang="zh-TW" sz="2000" dirty="0"/>
              <a:t>4</a:t>
            </a:r>
            <a:r>
              <a:rPr lang="zh-TW" altLang="en-US" sz="2000" dirty="0"/>
              <a:t>樓處於閒置（</a:t>
            </a:r>
            <a:r>
              <a:rPr lang="en-US" altLang="zh-TW" sz="2000" dirty="0"/>
              <a:t>Idle</a:t>
            </a:r>
            <a:r>
              <a:rPr lang="zh-TW" altLang="en-US" sz="2000" dirty="0"/>
              <a:t>）狀態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[1:05:00]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樓有</a:t>
            </a:r>
            <a:r>
              <a:rPr lang="en-US" altLang="zh-TW" sz="2000" dirty="0"/>
              <a:t>1</a:t>
            </a:r>
            <a:r>
              <a:rPr lang="zh-TW" altLang="en-US" sz="2000" dirty="0"/>
              <a:t>人要上樓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[1:05:22]</a:t>
            </a:r>
            <a:r>
              <a:rPr lang="zh-TW" altLang="en-US" sz="2000" dirty="0"/>
              <a:t> </a:t>
            </a:r>
            <a:r>
              <a:rPr lang="en-US" altLang="zh-TW" sz="2000" dirty="0"/>
              <a:t>2</a:t>
            </a:r>
            <a:r>
              <a:rPr lang="zh-TW" altLang="en-US" sz="2000" dirty="0"/>
              <a:t>樓乘客</a:t>
            </a:r>
            <a:r>
              <a:rPr lang="en-US" altLang="zh-TW" sz="2000" dirty="0"/>
              <a:t>1</a:t>
            </a:r>
            <a:r>
              <a:rPr lang="zh-TW" altLang="en-US" sz="2000" dirty="0"/>
              <a:t>人到</a:t>
            </a:r>
            <a:r>
              <a:rPr lang="en-US" altLang="zh-TW" sz="2000" dirty="0"/>
              <a:t>3</a:t>
            </a:r>
            <a:r>
              <a:rPr lang="zh-TW" altLang="en-US" sz="2000" dirty="0"/>
              <a:t>樓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[1:05:24]</a:t>
            </a:r>
            <a:r>
              <a:rPr lang="zh-TW" altLang="en-US" sz="2000" dirty="0"/>
              <a:t> </a:t>
            </a:r>
            <a:r>
              <a:rPr lang="en-US" altLang="zh-TW" sz="2000" dirty="0"/>
              <a:t>3</a:t>
            </a:r>
            <a:r>
              <a:rPr lang="zh-TW" altLang="en-US" sz="2000" dirty="0"/>
              <a:t>樓有人要往下</a:t>
            </a:r>
            <a:endParaRPr lang="en-US" altLang="zh-TW" sz="2000" dirty="0"/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D503D682-C0C2-416E-B26B-9448EB01C462}"/>
              </a:ext>
            </a:extLst>
          </p:cNvPr>
          <p:cNvGrpSpPr/>
          <p:nvPr/>
        </p:nvGrpSpPr>
        <p:grpSpPr>
          <a:xfrm>
            <a:off x="8618830" y="6373911"/>
            <a:ext cx="2072981" cy="307777"/>
            <a:chOff x="8618578" y="6054539"/>
            <a:chExt cx="2572020" cy="338554"/>
          </a:xfrm>
        </p:grpSpPr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76388737-F67F-493C-95F8-724C7B9CA7CC}"/>
                </a:ext>
              </a:extLst>
            </p:cNvPr>
            <p:cNvSpPr txBox="1"/>
            <p:nvPr/>
          </p:nvSpPr>
          <p:spPr>
            <a:xfrm>
              <a:off x="8832708" y="6054539"/>
              <a:ext cx="2357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ACTIVE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 IDLE </a:t>
              </a:r>
              <a:r>
                <a:rPr lang="zh-TW" altLang="en-US" sz="1400" dirty="0"/>
                <a:t>　　</a:t>
              </a:r>
              <a:r>
                <a:rPr lang="en-US" altLang="zh-TW" sz="1400" dirty="0"/>
                <a:t>NA</a:t>
              </a:r>
              <a:endParaRPr lang="en-US" sz="1400" dirty="0"/>
            </a:p>
          </p:txBody>
        </p:sp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id="{C2EBEC2E-116C-4A00-9570-1C6D99A30914}"/>
                </a:ext>
              </a:extLst>
            </p:cNvPr>
            <p:cNvSpPr/>
            <p:nvPr/>
          </p:nvSpPr>
          <p:spPr>
            <a:xfrm>
              <a:off x="10702986" y="6114523"/>
              <a:ext cx="214130" cy="226213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矩形: 圓角 67">
              <a:extLst>
                <a:ext uri="{FF2B5EF4-FFF2-40B4-BE49-F238E27FC236}">
                  <a16:creationId xmlns:a16="http://schemas.microsoft.com/office/drawing/2014/main" id="{B179FDB1-561E-4B07-9DB0-A8CE4FA094E7}"/>
                </a:ext>
              </a:extLst>
            </p:cNvPr>
            <p:cNvSpPr/>
            <p:nvPr/>
          </p:nvSpPr>
          <p:spPr>
            <a:xfrm>
              <a:off x="9789948" y="6114523"/>
              <a:ext cx="214130" cy="226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6ADF3587-BF44-4ABF-A43D-76CE29BABEC6}"/>
                </a:ext>
              </a:extLst>
            </p:cNvPr>
            <p:cNvSpPr/>
            <p:nvPr/>
          </p:nvSpPr>
          <p:spPr>
            <a:xfrm>
              <a:off x="8618578" y="6114523"/>
              <a:ext cx="214130" cy="226213"/>
            </a:xfrm>
            <a:prstGeom prst="roundRect">
              <a:avLst/>
            </a:prstGeom>
            <a:solidFill>
              <a:srgbClr val="FF7C80"/>
            </a:solidFill>
            <a:ln w="222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EE53B0D8-7AAB-4022-A595-4D5C96EE6A49}"/>
              </a:ext>
            </a:extLst>
          </p:cNvPr>
          <p:cNvSpPr/>
          <p:nvPr/>
        </p:nvSpPr>
        <p:spPr>
          <a:xfrm>
            <a:off x="9375756" y="2266163"/>
            <a:ext cx="1397019" cy="28553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asic-silhouette_62264">
            <a:extLst>
              <a:ext uri="{FF2B5EF4-FFF2-40B4-BE49-F238E27FC236}">
                <a16:creationId xmlns:a16="http://schemas.microsoft.com/office/drawing/2014/main" id="{2EED2945-2280-479D-B52A-C8628A7C23D6}"/>
              </a:ext>
            </a:extLst>
          </p:cNvPr>
          <p:cNvSpPr>
            <a:spLocks noChangeAspect="1"/>
          </p:cNvSpPr>
          <p:nvPr/>
        </p:nvSpPr>
        <p:spPr bwMode="auto">
          <a:xfrm>
            <a:off x="9573933" y="4078799"/>
            <a:ext cx="161574" cy="324006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5" name="手繪多邊形: 圖案 74">
            <a:extLst>
              <a:ext uri="{FF2B5EF4-FFF2-40B4-BE49-F238E27FC236}">
                <a16:creationId xmlns:a16="http://schemas.microsoft.com/office/drawing/2014/main" id="{817D405F-1A32-428F-81EE-A622335EDFC9}"/>
              </a:ext>
            </a:extLst>
          </p:cNvPr>
          <p:cNvSpPr/>
          <p:nvPr/>
        </p:nvSpPr>
        <p:spPr>
          <a:xfrm>
            <a:off x="8267760" y="2225039"/>
            <a:ext cx="2556531" cy="2980669"/>
          </a:xfrm>
          <a:custGeom>
            <a:avLst/>
            <a:gdLst>
              <a:gd name="connsiteX0" fmla="*/ 182159 w 2556531"/>
              <a:gd name="connsiteY0" fmla="*/ 2367281 h 2980669"/>
              <a:gd name="connsiteX1" fmla="*/ 182159 w 2556531"/>
              <a:gd name="connsiteY1" fmla="*/ 2793226 h 2980669"/>
              <a:gd name="connsiteX2" fmla="*/ 1090371 w 2556531"/>
              <a:gd name="connsiteY2" fmla="*/ 2793226 h 2980669"/>
              <a:gd name="connsiteX3" fmla="*/ 1090371 w 2556531"/>
              <a:gd name="connsiteY3" fmla="*/ 2367281 h 2980669"/>
              <a:gd name="connsiteX4" fmla="*/ 182159 w 2556531"/>
              <a:gd name="connsiteY4" fmla="*/ 1825574 h 2980669"/>
              <a:gd name="connsiteX5" fmla="*/ 182159 w 2556531"/>
              <a:gd name="connsiteY5" fmla="*/ 2251519 h 2980669"/>
              <a:gd name="connsiteX6" fmla="*/ 1090371 w 2556531"/>
              <a:gd name="connsiteY6" fmla="*/ 2251519 h 2980669"/>
              <a:gd name="connsiteX7" fmla="*/ 1090371 w 2556531"/>
              <a:gd name="connsiteY7" fmla="*/ 1825574 h 2980669"/>
              <a:gd name="connsiteX8" fmla="*/ 182159 w 2556531"/>
              <a:gd name="connsiteY8" fmla="*/ 1283865 h 2980669"/>
              <a:gd name="connsiteX9" fmla="*/ 182159 w 2556531"/>
              <a:gd name="connsiteY9" fmla="*/ 1709810 h 2980669"/>
              <a:gd name="connsiteX10" fmla="*/ 1090371 w 2556531"/>
              <a:gd name="connsiteY10" fmla="*/ 1709810 h 2980669"/>
              <a:gd name="connsiteX11" fmla="*/ 1090371 w 2556531"/>
              <a:gd name="connsiteY11" fmla="*/ 1283865 h 2980669"/>
              <a:gd name="connsiteX12" fmla="*/ 182159 w 2556531"/>
              <a:gd name="connsiteY12" fmla="*/ 742156 h 2980669"/>
              <a:gd name="connsiteX13" fmla="*/ 182159 w 2556531"/>
              <a:gd name="connsiteY13" fmla="*/ 1168101 h 2980669"/>
              <a:gd name="connsiteX14" fmla="*/ 1090371 w 2556531"/>
              <a:gd name="connsiteY14" fmla="*/ 1168101 h 2980669"/>
              <a:gd name="connsiteX15" fmla="*/ 1090371 w 2556531"/>
              <a:gd name="connsiteY15" fmla="*/ 742156 h 2980669"/>
              <a:gd name="connsiteX16" fmla="*/ 182159 w 2556531"/>
              <a:gd name="connsiteY16" fmla="*/ 200447 h 2980669"/>
              <a:gd name="connsiteX17" fmla="*/ 182159 w 2556531"/>
              <a:gd name="connsiteY17" fmla="*/ 626392 h 2980669"/>
              <a:gd name="connsiteX18" fmla="*/ 1090371 w 2556531"/>
              <a:gd name="connsiteY18" fmla="*/ 626392 h 2980669"/>
              <a:gd name="connsiteX19" fmla="*/ 1090371 w 2556531"/>
              <a:gd name="connsiteY19" fmla="*/ 200447 h 2980669"/>
              <a:gd name="connsiteX20" fmla="*/ 1181040 w 2556531"/>
              <a:gd name="connsiteY20" fmla="*/ 194311 h 2980669"/>
              <a:gd name="connsiteX21" fmla="*/ 1181040 w 2556531"/>
              <a:gd name="connsiteY21" fmla="*/ 2825861 h 2980669"/>
              <a:gd name="connsiteX22" fmla="*/ 2424051 w 2556531"/>
              <a:gd name="connsiteY22" fmla="*/ 2825861 h 2980669"/>
              <a:gd name="connsiteX23" fmla="*/ 2424051 w 2556531"/>
              <a:gd name="connsiteY23" fmla="*/ 194311 h 2980669"/>
              <a:gd name="connsiteX24" fmla="*/ 0 w 2556531"/>
              <a:gd name="connsiteY24" fmla="*/ 0 h 2980669"/>
              <a:gd name="connsiteX25" fmla="*/ 2556531 w 2556531"/>
              <a:gd name="connsiteY25" fmla="*/ 0 h 2980669"/>
              <a:gd name="connsiteX26" fmla="*/ 2556531 w 2556531"/>
              <a:gd name="connsiteY26" fmla="*/ 2980669 h 2980669"/>
              <a:gd name="connsiteX27" fmla="*/ 0 w 2556531"/>
              <a:gd name="connsiteY27" fmla="*/ 2980669 h 298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56531" h="2980669">
                <a:moveTo>
                  <a:pt x="182159" y="2367281"/>
                </a:moveTo>
                <a:lnTo>
                  <a:pt x="182159" y="2793226"/>
                </a:lnTo>
                <a:lnTo>
                  <a:pt x="1090371" y="2793226"/>
                </a:lnTo>
                <a:lnTo>
                  <a:pt x="1090371" y="2367281"/>
                </a:lnTo>
                <a:close/>
                <a:moveTo>
                  <a:pt x="182159" y="1825574"/>
                </a:moveTo>
                <a:lnTo>
                  <a:pt x="182159" y="2251519"/>
                </a:lnTo>
                <a:lnTo>
                  <a:pt x="1090371" y="2251519"/>
                </a:lnTo>
                <a:lnTo>
                  <a:pt x="1090371" y="1825574"/>
                </a:lnTo>
                <a:close/>
                <a:moveTo>
                  <a:pt x="182159" y="1283865"/>
                </a:moveTo>
                <a:lnTo>
                  <a:pt x="182159" y="1709810"/>
                </a:lnTo>
                <a:lnTo>
                  <a:pt x="1090371" y="1709810"/>
                </a:lnTo>
                <a:lnTo>
                  <a:pt x="1090371" y="1283865"/>
                </a:lnTo>
                <a:close/>
                <a:moveTo>
                  <a:pt x="182159" y="742156"/>
                </a:moveTo>
                <a:lnTo>
                  <a:pt x="182159" y="1168101"/>
                </a:lnTo>
                <a:lnTo>
                  <a:pt x="1090371" y="1168101"/>
                </a:lnTo>
                <a:lnTo>
                  <a:pt x="1090371" y="742156"/>
                </a:lnTo>
                <a:close/>
                <a:moveTo>
                  <a:pt x="182159" y="200447"/>
                </a:moveTo>
                <a:lnTo>
                  <a:pt x="182159" y="626392"/>
                </a:lnTo>
                <a:lnTo>
                  <a:pt x="1090371" y="626392"/>
                </a:lnTo>
                <a:lnTo>
                  <a:pt x="1090371" y="200447"/>
                </a:lnTo>
                <a:close/>
                <a:moveTo>
                  <a:pt x="1181040" y="194311"/>
                </a:moveTo>
                <a:lnTo>
                  <a:pt x="1181040" y="2825861"/>
                </a:lnTo>
                <a:lnTo>
                  <a:pt x="2424051" y="2825861"/>
                </a:lnTo>
                <a:lnTo>
                  <a:pt x="2424051" y="194311"/>
                </a:lnTo>
                <a:close/>
                <a:moveTo>
                  <a:pt x="0" y="0"/>
                </a:moveTo>
                <a:lnTo>
                  <a:pt x="2556531" y="0"/>
                </a:lnTo>
                <a:lnTo>
                  <a:pt x="2556531" y="2980669"/>
                </a:lnTo>
                <a:lnTo>
                  <a:pt x="0" y="29806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1087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0133;#6265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933;#23314;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1zkok">
      <a:majorFont>
        <a:latin typeface="Calibri" panose="020F0302020204030204"/>
        <a:ea typeface="源泉圓體 TTF Regular"/>
        <a:cs typeface=""/>
      </a:majorFont>
      <a:minorFont>
        <a:latin typeface="Calibri" panose="020F0502020204030204"/>
        <a:ea typeface="源泉圓體 TTF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21DBF924-FD0A-4E10-94C2-58EAE15A462E}">
  <we:reference id="wa104380117" version="1.2.0.0" store="zh-TW" storeType="OMEX"/>
  <we:alternateReferences>
    <we:reference id="wa104380117" version="1.2.0.0" store="wa104380117" storeType="OMEX"/>
  </we:alternateReferences>
  <we:properties>
    <we:property name="image_id" value="&quot;b74dcb90-92d6-4110-a8ef-1b84025310c8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2053</Words>
  <Application>Microsoft Office PowerPoint</Application>
  <PresentationFormat>寬螢幕</PresentationFormat>
  <Paragraphs>451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新細明體</vt:lpstr>
      <vt:lpstr>源泉圓體 TTF Bold</vt:lpstr>
      <vt:lpstr>源泉圓體 TTF Medium</vt:lpstr>
      <vt:lpstr>源泉圓體 TTF Regular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蕭昀豪</dc:creator>
  <cp:lastModifiedBy>蕭昀豪</cp:lastModifiedBy>
  <cp:revision>51</cp:revision>
  <dcterms:created xsi:type="dcterms:W3CDTF">2020-07-01T00:38:31Z</dcterms:created>
  <dcterms:modified xsi:type="dcterms:W3CDTF">2020-07-11T11:13:37Z</dcterms:modified>
</cp:coreProperties>
</file>