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33" r:id="rId3"/>
    <p:sldId id="335" r:id="rId4"/>
    <p:sldId id="337" r:id="rId5"/>
    <p:sldId id="336" r:id="rId6"/>
    <p:sldId id="338" r:id="rId7"/>
    <p:sldId id="339" r:id="rId8"/>
    <p:sldId id="340" r:id="rId9"/>
    <p:sldId id="343" r:id="rId10"/>
    <p:sldId id="344" r:id="rId11"/>
    <p:sldId id="342" r:id="rId12"/>
    <p:sldId id="345" r:id="rId13"/>
    <p:sldId id="261" r:id="rId14"/>
    <p:sldId id="262" r:id="rId15"/>
    <p:sldId id="263" r:id="rId16"/>
    <p:sldId id="264" r:id="rId17"/>
    <p:sldId id="257" r:id="rId18"/>
    <p:sldId id="258" r:id="rId19"/>
    <p:sldId id="259" r:id="rId20"/>
    <p:sldId id="260" r:id="rId21"/>
    <p:sldId id="346" r:id="rId22"/>
    <p:sldId id="34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7C80"/>
    <a:srgbClr val="2E75B6"/>
    <a:srgbClr val="FFA7A9"/>
    <a:srgbClr val="338191"/>
    <a:srgbClr val="68BACA"/>
    <a:srgbClr val="448DD0"/>
    <a:srgbClr val="F89D74"/>
    <a:srgbClr val="F5773D"/>
    <a:srgbClr val="B8D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4628" autoAdjust="0"/>
  </p:normalViewPr>
  <p:slideViewPr>
    <p:cSldViewPr snapToGrid="0" showGuides="1">
      <p:cViewPr>
        <p:scale>
          <a:sx n="75" d="100"/>
          <a:sy n="75" d="100"/>
        </p:scale>
        <p:origin x="3715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2C154-D667-4C4F-90C9-565038A93B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2B4FA-5325-4257-B6E6-6BC44B4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a8c9fdfa2_6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9a8c9fdfa2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c7496f90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c7496f90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a8c9fdfa2_8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9a8c9fdfa2_8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a8c9fdfa2_8_3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9a8c9fdfa2_8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a8c9fdfa2_8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9a8c9fdfa2_8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7496f90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c7496f90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7496f90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7496f90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c7496f90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c7496f90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7496f9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c7496f9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c7496f90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c7496f90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72FAF-F33B-425D-A96C-3AD1A8448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868C80-B721-43A8-B821-9FA783C33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8CC1A3-0984-442F-B252-C166701A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CFE-6971-441C-BE5E-751B474799BE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27837D-F052-4E37-AB72-B5A0D5CD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8FD3BF-508E-4263-853C-90039178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BE517-5389-4943-81E5-E285AF4D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83E6B1-03BC-4DD3-9E44-440DBF8B2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60C954-830C-4345-A2D3-CE56E9AA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AA781-99E9-4422-99A8-179A2A12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A63E-5CDC-4E12-9A79-1235B054245D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87E14C-E6D1-4A30-998B-32A50FD7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43617B-86FF-4CA6-B38E-BED0051C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2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66965-CCCD-487D-A200-34964EE6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E8DBD5-40CF-4CB9-860F-100925136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72FCA4-78A6-47AD-A873-8502A52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4A92-FEFA-4B28-92F4-C86B30A63677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98BFF-55D3-40FD-AF49-37DD35F1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86B3D5-38F4-42BE-8135-FDA734C6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F502B6-81C7-48BE-912D-D3C017274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B4E74D-4BCE-4528-B888-AEE96217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618BB-3EE0-4834-8071-AB2A8925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B89-D6FA-440D-8A0B-D0F511AE7717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1B0F2-D822-4DBB-91FB-74F74616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36B8D-C2D8-4B81-969B-B05230C9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12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28B1AEF-50F4-4D4F-84CC-204321B5D81A}"/>
              </a:ext>
            </a:extLst>
          </p:cNvPr>
          <p:cNvSpPr/>
          <p:nvPr userDrawn="1"/>
        </p:nvSpPr>
        <p:spPr>
          <a:xfrm>
            <a:off x="0" y="1402081"/>
            <a:ext cx="12192000" cy="5455920"/>
          </a:xfrm>
          <a:prstGeom prst="rect">
            <a:avLst/>
          </a:prstGeom>
          <a:solidFill>
            <a:srgbClr val="B8DEE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5DFA05-CCBD-4BEB-9119-AA399B3D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648F2-E300-4ACD-86A5-FE2ECAE3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401C76-0156-4E05-A475-E1707037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AE6D-E100-4904-A573-B7F0111F4053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0CBF2-51E2-4948-9DC1-9AD45C92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B36281-0E0D-44D9-87C1-39E86C22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7DEB7-A738-4315-B5DC-F18FEE2F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4F8585-37D7-4111-8F00-BFBA2910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53A38E-1E9E-4FC1-91F5-578C7B31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F4C2-9328-446F-86E0-D38CF59D46EE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BE330-35B7-4912-9D30-8DA69E3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1991F4-E791-46EA-981D-113CB2C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40CFD-8D16-4D49-AECA-F83008D6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3E1A-3AAE-43C4-AA25-84711B5CF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165783-FC08-4157-85F0-3B74342E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081BCA-DBB3-4A2F-A529-65DC5859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DAD-2375-4D30-BC24-F2232CCB9789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19CB80-B9FE-4221-816E-0E448E72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09CD19-7311-48A1-BE11-1CE8A480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8B2C9-A1F7-4AB9-B6B5-77E0D86E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D80A73-BD4C-437B-9852-C15988E6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2D9F51-47A4-4A6C-A0E8-77F6893E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FB4A98-A12B-477A-8AB8-0020CA52C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237C80-D11E-453E-9C44-6228D6236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2A8500-A828-4F1C-8807-0381B6D4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1CF8-02A4-48E4-83C0-46BACEBDB637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B9BA78-C7DE-4AA9-8A59-9A17B2E7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DF342C-D96E-44B8-8941-82513A06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1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AA6CA-3321-4155-8625-098200CC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F37E61-0A4D-4590-AA65-B3B4F83C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E24F-B36C-4584-B338-8E5FEB68522F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7D93E6-7008-4550-9A33-A43272D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BACD8E-5C17-47DF-9177-FF60673A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90B88C-6C4C-4150-98A0-612914AE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B351-0168-4F7E-9051-B5E12BF05562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EEB033-9911-4E99-82A6-8790C286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D1F24D-6B06-4E9E-ADD6-8F3D7200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A0CB9784-CB3F-467E-9873-AFFA30EA1B7D}"/>
              </a:ext>
            </a:extLst>
          </p:cNvPr>
          <p:cNvSpPr/>
          <p:nvPr userDrawn="1"/>
        </p:nvSpPr>
        <p:spPr>
          <a:xfrm>
            <a:off x="-34688" y="6608353"/>
            <a:ext cx="12226688" cy="262610"/>
          </a:xfrm>
          <a:prstGeom prst="rect">
            <a:avLst/>
          </a:prstGeom>
          <a:solidFill>
            <a:srgbClr val="93CDD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A00EEB-8854-4D7F-AB1C-E2DF3B82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460E-7B31-425F-A860-1CD8410D0D96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3BE953-9C78-409D-BD26-1765C3CE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D00EE-75ED-4EEB-AEBB-F94B90C2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2325"/>
            <a:ext cx="2743200" cy="365125"/>
          </a:xfrm>
        </p:spPr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49C98-80B7-4EBE-83A4-E44F08D4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B9BA4-BD05-4191-B179-037815E6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261327-BA9E-43CD-B65B-659950D01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16D1E-A412-4590-8A8B-DE82E6E9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8AE-F22D-4150-844B-1BDBBF970445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5B1774-64AB-4300-9BD2-BF02AD88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1F070-703B-467C-86B4-203558A5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69DC1E-4185-48C3-B89A-5E5381A4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455C4C-DFC3-40FF-A101-93BFAC64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60550-DFAE-4125-A070-67655B60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B351-0168-4F7E-9051-B5E12BF05562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9EBD9A-8BAA-4FD0-B776-8A178CB81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EF5D07-17A5-408B-8D5A-B344895B1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researchgate.net/publication/242346624_Video-based_Parking-space_Detection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https://www.researchgate.net/publication/242346624_Video-based_Parking-space_Detectio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5F07E6A-BCBF-4416-99DE-97D9A1557C45}"/>
              </a:ext>
            </a:extLst>
          </p:cNvPr>
          <p:cNvSpPr/>
          <p:nvPr/>
        </p:nvSpPr>
        <p:spPr>
          <a:xfrm>
            <a:off x="0" y="235665"/>
            <a:ext cx="12192000" cy="503533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84F87-796F-4EFE-8513-9FC606B9424C}"/>
              </a:ext>
            </a:extLst>
          </p:cNvPr>
          <p:cNvGrpSpPr/>
          <p:nvPr/>
        </p:nvGrpSpPr>
        <p:grpSpPr>
          <a:xfrm>
            <a:off x="10004992" y="4944744"/>
            <a:ext cx="1922720" cy="1677590"/>
            <a:chOff x="10004992" y="4944744"/>
            <a:chExt cx="1922720" cy="1677590"/>
          </a:xfrm>
        </p:grpSpPr>
        <p:sp>
          <p:nvSpPr>
            <p:cNvPr id="8" name="ïṣḷîḓê">
              <a:extLst>
                <a:ext uri="{FF2B5EF4-FFF2-40B4-BE49-F238E27FC236}">
                  <a16:creationId xmlns:a16="http://schemas.microsoft.com/office/drawing/2014/main" id="{E1B3591F-90F4-4E08-A5D7-C16DA11A8852}"/>
                </a:ext>
              </a:extLst>
            </p:cNvPr>
            <p:cNvSpPr/>
            <p:nvPr/>
          </p:nvSpPr>
          <p:spPr bwMode="auto">
            <a:xfrm>
              <a:off x="10004992" y="4944744"/>
              <a:ext cx="1922720" cy="113645"/>
            </a:xfrm>
            <a:prstGeom prst="rect">
              <a:avLst/>
            </a:pr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E41077-19C4-4223-818A-73BE3A458670}"/>
                </a:ext>
              </a:extLst>
            </p:cNvPr>
            <p:cNvSpPr/>
            <p:nvPr/>
          </p:nvSpPr>
          <p:spPr>
            <a:xfrm>
              <a:off x="10040029" y="5141167"/>
              <a:ext cx="1852646" cy="1481167"/>
            </a:xfrm>
            <a:prstGeom prst="rect">
              <a:avLst/>
            </a:prstGeom>
            <a:solidFill>
              <a:srgbClr val="5FB6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4E81FD-CB2E-4B55-8E56-3B75723E02CD}"/>
                </a:ext>
              </a:extLst>
            </p:cNvPr>
            <p:cNvSpPr/>
            <p:nvPr/>
          </p:nvSpPr>
          <p:spPr>
            <a:xfrm>
              <a:off x="10151013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F71210C-1EF6-4167-85D1-B75948A48159}"/>
                </a:ext>
              </a:extLst>
            </p:cNvPr>
            <p:cNvSpPr/>
            <p:nvPr/>
          </p:nvSpPr>
          <p:spPr>
            <a:xfrm>
              <a:off x="10637269" y="6147881"/>
              <a:ext cx="446953" cy="4744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D534EE3-D217-4D83-B600-EA20F15C3D4C}"/>
                </a:ext>
              </a:extLst>
            </p:cNvPr>
            <p:cNvSpPr/>
            <p:nvPr/>
          </p:nvSpPr>
          <p:spPr>
            <a:xfrm>
              <a:off x="10497006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8244363-CF29-44A3-A67D-8F10EF6A1344}"/>
                </a:ext>
              </a:extLst>
            </p:cNvPr>
            <p:cNvSpPr/>
            <p:nvPr/>
          </p:nvSpPr>
          <p:spPr>
            <a:xfrm>
              <a:off x="10842999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2399CDA-A557-475F-83A4-6C303E9CF9E6}"/>
                </a:ext>
              </a:extLst>
            </p:cNvPr>
            <p:cNvSpPr/>
            <p:nvPr/>
          </p:nvSpPr>
          <p:spPr>
            <a:xfrm>
              <a:off x="11188992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FB132A7-F38C-42FC-90C9-12AE6D4F86C8}"/>
                </a:ext>
              </a:extLst>
            </p:cNvPr>
            <p:cNvSpPr/>
            <p:nvPr/>
          </p:nvSpPr>
          <p:spPr>
            <a:xfrm>
              <a:off x="11534986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C216D0-6CAB-4EC5-8E2B-DFEF83EA3870}"/>
                </a:ext>
              </a:extLst>
            </p:cNvPr>
            <p:cNvSpPr/>
            <p:nvPr/>
          </p:nvSpPr>
          <p:spPr>
            <a:xfrm>
              <a:off x="10151013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0DBD91-423B-4C39-B247-E93945BB2D16}"/>
                </a:ext>
              </a:extLst>
            </p:cNvPr>
            <p:cNvSpPr/>
            <p:nvPr/>
          </p:nvSpPr>
          <p:spPr>
            <a:xfrm>
              <a:off x="10497006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53C889F-8952-4F0D-8756-1094EBC4BEC3}"/>
                </a:ext>
              </a:extLst>
            </p:cNvPr>
            <p:cNvSpPr/>
            <p:nvPr/>
          </p:nvSpPr>
          <p:spPr>
            <a:xfrm>
              <a:off x="10842999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04BC81E-2E02-4CD8-99C9-6636763BE7EB}"/>
                </a:ext>
              </a:extLst>
            </p:cNvPr>
            <p:cNvSpPr/>
            <p:nvPr/>
          </p:nvSpPr>
          <p:spPr>
            <a:xfrm>
              <a:off x="11188992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466F9D3-239C-4591-A2B3-FACF07271CFC}"/>
                </a:ext>
              </a:extLst>
            </p:cNvPr>
            <p:cNvSpPr/>
            <p:nvPr/>
          </p:nvSpPr>
          <p:spPr>
            <a:xfrm>
              <a:off x="11534986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57B8C7D-2276-4F5C-84E6-EBB6B3C84C99}"/>
                </a:ext>
              </a:extLst>
            </p:cNvPr>
            <p:cNvSpPr/>
            <p:nvPr/>
          </p:nvSpPr>
          <p:spPr>
            <a:xfrm>
              <a:off x="11188992" y="601949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B7A816A-61E4-40DF-A73E-137974B7C634}"/>
                </a:ext>
              </a:extLst>
            </p:cNvPr>
            <p:cNvSpPr/>
            <p:nvPr/>
          </p:nvSpPr>
          <p:spPr>
            <a:xfrm>
              <a:off x="11534986" y="601949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B06FD3D-AB21-41AC-9F7A-CC26A14B9ED0}"/>
                </a:ext>
              </a:extLst>
            </p:cNvPr>
            <p:cNvSpPr/>
            <p:nvPr/>
          </p:nvSpPr>
          <p:spPr>
            <a:xfrm>
              <a:off x="10151013" y="6147881"/>
              <a:ext cx="468219" cy="4744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736FF5-33F0-464D-9685-0577F248BED6}"/>
                </a:ext>
              </a:extLst>
            </p:cNvPr>
            <p:cNvSpPr/>
            <p:nvPr/>
          </p:nvSpPr>
          <p:spPr>
            <a:xfrm>
              <a:off x="10151013" y="6019498"/>
              <a:ext cx="933209" cy="67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ïṧļïďè">
              <a:extLst>
                <a:ext uri="{FF2B5EF4-FFF2-40B4-BE49-F238E27FC236}">
                  <a16:creationId xmlns:a16="http://schemas.microsoft.com/office/drawing/2014/main" id="{02E4574E-9F06-48FD-9147-C7ACE8B948C4}"/>
                </a:ext>
              </a:extLst>
            </p:cNvPr>
            <p:cNvSpPr/>
            <p:nvPr/>
          </p:nvSpPr>
          <p:spPr bwMode="auto">
            <a:xfrm>
              <a:off x="10532499" y="6328086"/>
              <a:ext cx="32376" cy="138753"/>
            </a:xfrm>
            <a:custGeom>
              <a:avLst/>
              <a:gdLst>
                <a:gd name="T0" fmla="*/ 2 w 4"/>
                <a:gd name="T1" fmla="*/ 0 h 17"/>
                <a:gd name="T2" fmla="*/ 0 w 4"/>
                <a:gd name="T3" fmla="*/ 2 h 17"/>
                <a:gd name="T4" fmla="*/ 0 w 4"/>
                <a:gd name="T5" fmla="*/ 15 h 17"/>
                <a:gd name="T6" fmla="*/ 2 w 4"/>
                <a:gd name="T7" fmla="*/ 17 h 17"/>
                <a:gd name="T8" fmla="*/ 4 w 4"/>
                <a:gd name="T9" fmla="*/ 15 h 17"/>
                <a:gd name="T10" fmla="*/ 4 w 4"/>
                <a:gd name="T11" fmla="*/ 2 h 17"/>
                <a:gd name="T12" fmla="*/ 2 w 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ïṧļïďè">
              <a:extLst>
                <a:ext uri="{FF2B5EF4-FFF2-40B4-BE49-F238E27FC236}">
                  <a16:creationId xmlns:a16="http://schemas.microsoft.com/office/drawing/2014/main" id="{E960FE84-8298-4B93-B265-6E31C73F88D2}"/>
                </a:ext>
              </a:extLst>
            </p:cNvPr>
            <p:cNvSpPr/>
            <p:nvPr/>
          </p:nvSpPr>
          <p:spPr bwMode="auto">
            <a:xfrm>
              <a:off x="10695619" y="6328086"/>
              <a:ext cx="32376" cy="138753"/>
            </a:xfrm>
            <a:custGeom>
              <a:avLst/>
              <a:gdLst>
                <a:gd name="T0" fmla="*/ 2 w 4"/>
                <a:gd name="T1" fmla="*/ 0 h 17"/>
                <a:gd name="T2" fmla="*/ 0 w 4"/>
                <a:gd name="T3" fmla="*/ 2 h 17"/>
                <a:gd name="T4" fmla="*/ 0 w 4"/>
                <a:gd name="T5" fmla="*/ 15 h 17"/>
                <a:gd name="T6" fmla="*/ 2 w 4"/>
                <a:gd name="T7" fmla="*/ 17 h 17"/>
                <a:gd name="T8" fmla="*/ 4 w 4"/>
                <a:gd name="T9" fmla="*/ 15 h 17"/>
                <a:gd name="T10" fmla="*/ 4 w 4"/>
                <a:gd name="T11" fmla="*/ 2 h 17"/>
                <a:gd name="T12" fmla="*/ 2 w 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EF7C73-EB38-4F27-80DF-45732215EB0D}"/>
              </a:ext>
            </a:extLst>
          </p:cNvPr>
          <p:cNvSpPr txBox="1"/>
          <p:nvPr/>
        </p:nvSpPr>
        <p:spPr>
          <a:xfrm>
            <a:off x="2018512" y="2334140"/>
            <a:ext cx="8154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rgbClr val="5FB6C7"/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  <a:cs typeface="+mn-ea"/>
                <a:sym typeface="+mn-lt"/>
              </a:rPr>
              <a:t>電梯模擬系統</a:t>
            </a:r>
            <a:endParaRPr lang="en-US" sz="6000" dirty="0">
              <a:solidFill>
                <a:srgbClr val="5FB6C7"/>
              </a:solidFill>
              <a:latin typeface="源泉圓體 TTF Bold" panose="020B0800000000000000" pitchFamily="34" charset="-120"/>
              <a:ea typeface="源泉圓體 TTF Bold" panose="020B0800000000000000" pitchFamily="34" charset="-120"/>
              <a:cs typeface="+mn-ea"/>
              <a:sym typeface="+mn-lt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840B809-D6D1-4F5B-AAE5-8A0414B9FBA7}"/>
              </a:ext>
            </a:extLst>
          </p:cNvPr>
          <p:cNvSpPr txBox="1"/>
          <p:nvPr/>
        </p:nvSpPr>
        <p:spPr>
          <a:xfrm>
            <a:off x="4310896" y="348451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cs typeface="+mn-ea"/>
                <a:sym typeface="+mn-lt"/>
              </a:rPr>
              <a:t>指導老師：孔令傑　教授</a:t>
            </a:r>
            <a:endParaRPr lang="en-US" sz="2400" dirty="0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734FE3-8933-43C0-A1AB-9DA8D55285D4}"/>
              </a:ext>
            </a:extLst>
          </p:cNvPr>
          <p:cNvSpPr/>
          <p:nvPr/>
        </p:nvSpPr>
        <p:spPr>
          <a:xfrm>
            <a:off x="6495085" y="4645565"/>
            <a:ext cx="22635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資管四</a:t>
            </a:r>
            <a:r>
              <a:rPr lang="ja-JP" altLang="en-US" sz="2000" dirty="0">
                <a:solidFill>
                  <a:srgbClr val="F5773D"/>
                </a:solidFill>
                <a:cs typeface="+mn-ea"/>
                <a:sym typeface="+mn-lt"/>
              </a:rPr>
              <a:t>　　</a:t>
            </a: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陳姵如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資管四</a:t>
            </a:r>
            <a:r>
              <a:rPr lang="ja-JP" altLang="en-US" sz="2000" dirty="0">
                <a:solidFill>
                  <a:srgbClr val="F5773D"/>
                </a:solidFill>
                <a:cs typeface="+mn-ea"/>
                <a:sym typeface="+mn-lt"/>
              </a:rPr>
              <a:t>　　</a:t>
            </a: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藍允志</a:t>
            </a:r>
            <a:endParaRPr lang="en-US" altLang="zh-TW" sz="2000" dirty="0">
              <a:solidFill>
                <a:srgbClr val="F5773D"/>
              </a:solidFill>
              <a:cs typeface="+mn-ea"/>
              <a:sym typeface="+mn-lt"/>
            </a:endParaRPr>
          </a:p>
          <a:p>
            <a:pPr>
              <a:buClr>
                <a:schemeClr val="dk1"/>
              </a:buClr>
              <a:buSzPts val="2400"/>
            </a:pP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資管四</a:t>
            </a:r>
            <a:r>
              <a:rPr lang="ja-JP" altLang="en-US" sz="2000" dirty="0">
                <a:solidFill>
                  <a:srgbClr val="F5773D"/>
                </a:solidFill>
                <a:cs typeface="+mn-ea"/>
                <a:sym typeface="+mn-lt"/>
              </a:rPr>
              <a:t>　　</a:t>
            </a: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任恬儀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C0912DD-C73C-42BF-B9F6-BA62D8C97155}"/>
              </a:ext>
            </a:extLst>
          </p:cNvPr>
          <p:cNvSpPr/>
          <p:nvPr/>
        </p:nvSpPr>
        <p:spPr>
          <a:xfrm>
            <a:off x="3315616" y="4645565"/>
            <a:ext cx="2230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400"/>
            </a:pP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資管四</a:t>
            </a:r>
            <a:r>
              <a:rPr lang="ja-JP" altLang="en-US" sz="2000" dirty="0">
                <a:solidFill>
                  <a:srgbClr val="F5773D"/>
                </a:solidFill>
                <a:cs typeface="+mn-ea"/>
                <a:sym typeface="+mn-lt"/>
              </a:rPr>
              <a:t>　　</a:t>
            </a: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孫君傳</a:t>
            </a:r>
          </a:p>
          <a:p>
            <a:pPr lvl="0" algn="ctr">
              <a:buClr>
                <a:schemeClr val="dk1"/>
              </a:buClr>
              <a:buSzPts val="2400"/>
            </a:pP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資管四</a:t>
            </a:r>
            <a:r>
              <a:rPr lang="ja-JP" altLang="en-US" sz="2000" dirty="0">
                <a:solidFill>
                  <a:srgbClr val="F5773D"/>
                </a:solidFill>
                <a:cs typeface="+mn-ea"/>
                <a:sym typeface="+mn-lt"/>
              </a:rPr>
              <a:t>　　</a:t>
            </a: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蕭昀豪</a:t>
            </a:r>
          </a:p>
          <a:p>
            <a:pPr lvl="0" algn="ctr">
              <a:buClr>
                <a:schemeClr val="dk1"/>
              </a:buClr>
              <a:buSzPts val="2400"/>
            </a:pPr>
            <a:r>
              <a:rPr lang="zh-TW" altLang="en-US" sz="2000" dirty="0">
                <a:solidFill>
                  <a:srgbClr val="F5773D"/>
                </a:solidFill>
                <a:cs typeface="+mn-ea"/>
                <a:sym typeface="+mn-lt"/>
              </a:rPr>
              <a:t>資管四　　廖育華</a:t>
            </a:r>
            <a:endParaRPr lang="en-US" altLang="zh-TW" sz="2000" dirty="0">
              <a:solidFill>
                <a:srgbClr val="F5773D"/>
              </a:solidFill>
              <a:cs typeface="+mn-ea"/>
              <a:sym typeface="+mn-lt"/>
            </a:endParaRPr>
          </a:p>
        </p:txBody>
      </p: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44965724-2C2C-4900-B4EE-A688BCB6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10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電梯模擬系統介紹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2A2A6EC-723E-4928-978E-A0A5C85C3F56}"/>
              </a:ext>
            </a:extLst>
          </p:cNvPr>
          <p:cNvGrpSpPr/>
          <p:nvPr/>
        </p:nvGrpSpPr>
        <p:grpSpPr>
          <a:xfrm>
            <a:off x="670559" y="1543267"/>
            <a:ext cx="5120640" cy="5019058"/>
            <a:chOff x="3764279" y="1543267"/>
            <a:chExt cx="5120640" cy="5019058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5E90792-2880-4354-BE82-8DA6239DF1E0}"/>
                </a:ext>
              </a:extLst>
            </p:cNvPr>
            <p:cNvGrpSpPr/>
            <p:nvPr/>
          </p:nvGrpSpPr>
          <p:grpSpPr>
            <a:xfrm>
              <a:off x="3764279" y="1543267"/>
              <a:ext cx="5120640" cy="5019058"/>
              <a:chOff x="1112520" y="1708928"/>
              <a:chExt cx="2407920" cy="23601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E79D6D-75DC-43C4-8121-0E2C56575FA7}"/>
                  </a:ext>
                </a:extLst>
              </p:cNvPr>
              <p:cNvSpPr/>
              <p:nvPr/>
            </p:nvSpPr>
            <p:spPr>
              <a:xfrm>
                <a:off x="1112520" y="1708928"/>
                <a:ext cx="2407920" cy="23601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00FAE12-66C8-4346-916A-359A06D4C5E9}"/>
                  </a:ext>
                </a:extLst>
              </p:cNvPr>
              <p:cNvSpPr/>
              <p:nvPr/>
            </p:nvSpPr>
            <p:spPr>
              <a:xfrm>
                <a:off x="1239665" y="1803630"/>
                <a:ext cx="2174095" cy="21841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BF03E5E-AF11-4814-83C6-05295577B6F8}"/>
                </a:ext>
              </a:extLst>
            </p:cNvPr>
            <p:cNvSpPr/>
            <p:nvPr/>
          </p:nvSpPr>
          <p:spPr>
            <a:xfrm>
              <a:off x="5000358" y="1988499"/>
              <a:ext cx="26484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電梯組 </a:t>
              </a:r>
              <a:r>
                <a:rPr lang="en-US" altLang="zh-TW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</a:t>
              </a:r>
              <a:r>
                <a:rPr lang="zh-TW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樓</a:t>
              </a:r>
              <a:r>
                <a:rPr lang="en-US" altLang="zh-TW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582CAD-8C23-43CE-B953-3AC57E77DE13}"/>
                </a:ext>
              </a:extLst>
            </p:cNvPr>
            <p:cNvSpPr/>
            <p:nvPr/>
          </p:nvSpPr>
          <p:spPr>
            <a:xfrm>
              <a:off x="4311443" y="2972599"/>
              <a:ext cx="4101037" cy="1147668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A5E05A1-5EB7-459B-BEE1-CA2DE139C21C}"/>
                </a:ext>
              </a:extLst>
            </p:cNvPr>
            <p:cNvSpPr/>
            <p:nvPr/>
          </p:nvSpPr>
          <p:spPr>
            <a:xfrm>
              <a:off x="4311502" y="4305087"/>
              <a:ext cx="4101037" cy="1147668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46383D3-B1D7-4C48-A02B-0EE28331E642}"/>
                </a:ext>
              </a:extLst>
            </p:cNvPr>
            <p:cNvSpPr/>
            <p:nvPr/>
          </p:nvSpPr>
          <p:spPr>
            <a:xfrm>
              <a:off x="4311443" y="5572735"/>
              <a:ext cx="4101037" cy="508025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022DA9E-3205-4F6B-A8DB-FA961A6B2536}"/>
              </a:ext>
            </a:extLst>
          </p:cNvPr>
          <p:cNvSpPr/>
          <p:nvPr/>
        </p:nvSpPr>
        <p:spPr>
          <a:xfrm>
            <a:off x="6172201" y="3429000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1B6BE5-822D-4511-AB4D-A50A25EEE3D0}"/>
              </a:ext>
            </a:extLst>
          </p:cNvPr>
          <p:cNvSpPr/>
          <p:nvPr/>
        </p:nvSpPr>
        <p:spPr>
          <a:xfrm>
            <a:off x="6172201" y="4840235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D68079F-00EE-4E63-9A28-3C1E901F74C4}"/>
              </a:ext>
            </a:extLst>
          </p:cNvPr>
          <p:cNvGrpSpPr/>
          <p:nvPr/>
        </p:nvGrpSpPr>
        <p:grpSpPr>
          <a:xfrm>
            <a:off x="4409441" y="3699796"/>
            <a:ext cx="904415" cy="346799"/>
            <a:chOff x="7122908" y="-259080"/>
            <a:chExt cx="1059943" cy="406437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87DB4AB-1C2C-409B-ACA6-463753CA5FA5}"/>
                </a:ext>
              </a:extLst>
            </p:cNvPr>
            <p:cNvSpPr/>
            <p:nvPr/>
          </p:nvSpPr>
          <p:spPr>
            <a:xfrm>
              <a:off x="7122908" y="-259080"/>
              <a:ext cx="994183" cy="3789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C51772-F9D3-42DE-9BD7-4987993D4672}"/>
                </a:ext>
              </a:extLst>
            </p:cNvPr>
            <p:cNvSpPr txBox="1"/>
            <p:nvPr/>
          </p:nvSpPr>
          <p:spPr>
            <a:xfrm>
              <a:off x="7122908" y="-249417"/>
              <a:ext cx="1059943" cy="39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有到</a:t>
              </a:r>
              <a:r>
                <a:rPr lang="en-US" altLang="zh-TW" sz="1600" dirty="0"/>
                <a:t>7</a:t>
              </a:r>
              <a:r>
                <a:rPr lang="zh-TW" altLang="en-US" sz="1600" dirty="0"/>
                <a:t>樓</a:t>
              </a:r>
              <a:endParaRPr lang="en-US" sz="1600" dirty="0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C6BCCE0D-345C-4095-9D88-C10ABE490E0B}"/>
              </a:ext>
            </a:extLst>
          </p:cNvPr>
          <p:cNvGrpSpPr/>
          <p:nvPr/>
        </p:nvGrpSpPr>
        <p:grpSpPr>
          <a:xfrm>
            <a:off x="4409441" y="5654147"/>
            <a:ext cx="904415" cy="346799"/>
            <a:chOff x="7122908" y="-259080"/>
            <a:chExt cx="1059943" cy="406437"/>
          </a:xfrm>
        </p:grpSpPr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1D100D01-247C-4F30-BC19-3E51E35E8DF6}"/>
                </a:ext>
              </a:extLst>
            </p:cNvPr>
            <p:cNvSpPr/>
            <p:nvPr/>
          </p:nvSpPr>
          <p:spPr>
            <a:xfrm>
              <a:off x="7122908" y="-259080"/>
              <a:ext cx="994183" cy="3789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0D3F727-E8BE-4F9A-B82A-DF4CE1CB7FAC}"/>
                </a:ext>
              </a:extLst>
            </p:cNvPr>
            <p:cNvSpPr txBox="1"/>
            <p:nvPr/>
          </p:nvSpPr>
          <p:spPr>
            <a:xfrm>
              <a:off x="7122908" y="-249417"/>
              <a:ext cx="1059943" cy="39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有到</a:t>
              </a:r>
              <a:r>
                <a:rPr lang="en-US" altLang="zh-TW" sz="1600" dirty="0"/>
                <a:t>7</a:t>
              </a:r>
              <a:r>
                <a:rPr lang="zh-TW" altLang="en-US" sz="1600" dirty="0"/>
                <a:t>樓</a:t>
              </a:r>
              <a:endParaRPr lang="en-US" sz="1600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215E6A-488A-43F6-B6DC-B0CF8A6ACB52}"/>
              </a:ext>
            </a:extLst>
          </p:cNvPr>
          <p:cNvSpPr txBox="1"/>
          <p:nvPr/>
        </p:nvSpPr>
        <p:spPr>
          <a:xfrm>
            <a:off x="6230341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向上隊列</a:t>
            </a:r>
            <a:endParaRPr 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72FD8AD-524C-478B-BE28-E0B3FF53ED76}"/>
              </a:ext>
            </a:extLst>
          </p:cNvPr>
          <p:cNvSpPr txBox="1"/>
          <p:nvPr/>
        </p:nvSpPr>
        <p:spPr>
          <a:xfrm>
            <a:off x="6230341" y="4470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向下隊列</a:t>
            </a:r>
            <a:endParaRPr 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4951340-EE2B-49B5-B05B-E79AE37E7E21}"/>
              </a:ext>
            </a:extLst>
          </p:cNvPr>
          <p:cNvSpPr/>
          <p:nvPr/>
        </p:nvSpPr>
        <p:spPr>
          <a:xfrm>
            <a:off x="6394834" y="3578588"/>
            <a:ext cx="538223" cy="538223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D4C4904-3FE7-4F06-B075-0BB2278510BD}"/>
              </a:ext>
            </a:extLst>
          </p:cNvPr>
          <p:cNvSpPr/>
          <p:nvPr/>
        </p:nvSpPr>
        <p:spPr>
          <a:xfrm>
            <a:off x="10519273" y="3429000"/>
            <a:ext cx="1127759" cy="22486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乘客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產生器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72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11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電梯模擬系統介紹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22DA9E-3205-4F6B-A8DB-FA961A6B2536}"/>
              </a:ext>
            </a:extLst>
          </p:cNvPr>
          <p:cNvSpPr/>
          <p:nvPr/>
        </p:nvSpPr>
        <p:spPr>
          <a:xfrm>
            <a:off x="6172201" y="3429000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1B6BE5-822D-4511-AB4D-A50A25EEE3D0}"/>
              </a:ext>
            </a:extLst>
          </p:cNvPr>
          <p:cNvSpPr/>
          <p:nvPr/>
        </p:nvSpPr>
        <p:spPr>
          <a:xfrm>
            <a:off x="6172201" y="4840235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215E6A-488A-43F6-B6DC-B0CF8A6ACB52}"/>
              </a:ext>
            </a:extLst>
          </p:cNvPr>
          <p:cNvSpPr txBox="1"/>
          <p:nvPr/>
        </p:nvSpPr>
        <p:spPr>
          <a:xfrm>
            <a:off x="6230341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向上隊列</a:t>
            </a:r>
            <a:endParaRPr 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72FD8AD-524C-478B-BE28-E0B3FF53ED76}"/>
              </a:ext>
            </a:extLst>
          </p:cNvPr>
          <p:cNvSpPr txBox="1"/>
          <p:nvPr/>
        </p:nvSpPr>
        <p:spPr>
          <a:xfrm>
            <a:off x="6230341" y="4470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向下隊列</a:t>
            </a:r>
            <a:endParaRPr 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4951340-EE2B-49B5-B05B-E79AE37E7E21}"/>
              </a:ext>
            </a:extLst>
          </p:cNvPr>
          <p:cNvSpPr/>
          <p:nvPr/>
        </p:nvSpPr>
        <p:spPr>
          <a:xfrm>
            <a:off x="6394834" y="3578588"/>
            <a:ext cx="538223" cy="538223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D4C4904-3FE7-4F06-B075-0BB2278510BD}"/>
              </a:ext>
            </a:extLst>
          </p:cNvPr>
          <p:cNvSpPr/>
          <p:nvPr/>
        </p:nvSpPr>
        <p:spPr>
          <a:xfrm>
            <a:off x="10519273" y="3429000"/>
            <a:ext cx="1127759" cy="22486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乘客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產生器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125B7A5-CB92-437D-BEF1-19D6FB21A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52069"/>
              </p:ext>
            </p:extLst>
          </p:nvPr>
        </p:nvGraphicFramePr>
        <p:xfrm>
          <a:off x="629920" y="1379464"/>
          <a:ext cx="5154876" cy="493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390381166"/>
                    </a:ext>
                  </a:extLst>
                </a:gridCol>
                <a:gridCol w="899388">
                  <a:extLst>
                    <a:ext uri="{9D8B030D-6E8A-4147-A177-3AD203B41FA5}">
                      <a16:colId xmlns:a16="http://schemas.microsoft.com/office/drawing/2014/main" val="921630546"/>
                    </a:ext>
                  </a:extLst>
                </a:gridCol>
                <a:gridCol w="964812">
                  <a:extLst>
                    <a:ext uri="{9D8B030D-6E8A-4147-A177-3AD203B41FA5}">
                      <a16:colId xmlns:a16="http://schemas.microsoft.com/office/drawing/2014/main" val="82074199"/>
                    </a:ext>
                  </a:extLst>
                </a:gridCol>
                <a:gridCol w="964812">
                  <a:extLst>
                    <a:ext uri="{9D8B030D-6E8A-4147-A177-3AD203B41FA5}">
                      <a16:colId xmlns:a16="http://schemas.microsoft.com/office/drawing/2014/main" val="136041959"/>
                    </a:ext>
                  </a:extLst>
                </a:gridCol>
                <a:gridCol w="964812">
                  <a:extLst>
                    <a:ext uri="{9D8B030D-6E8A-4147-A177-3AD203B41FA5}">
                      <a16:colId xmlns:a16="http://schemas.microsoft.com/office/drawing/2014/main" val="1802606725"/>
                    </a:ext>
                  </a:extLst>
                </a:gridCol>
                <a:gridCol w="964812">
                  <a:extLst>
                    <a:ext uri="{9D8B030D-6E8A-4147-A177-3AD203B41FA5}">
                      <a16:colId xmlns:a16="http://schemas.microsoft.com/office/drawing/2014/main" val="3240671666"/>
                    </a:ext>
                  </a:extLst>
                </a:gridCol>
              </a:tblGrid>
              <a:tr h="30350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樓層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00753"/>
                  </a:ext>
                </a:extLst>
              </a:tr>
              <a:tr h="85927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804404"/>
                  </a:ext>
                </a:extLst>
              </a:tr>
              <a:tr h="85927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638370"/>
                  </a:ext>
                </a:extLst>
              </a:tr>
              <a:tr h="85927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781808"/>
                  </a:ext>
                </a:extLst>
              </a:tr>
              <a:tr h="859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575470"/>
                  </a:ext>
                </a:extLst>
              </a:tr>
              <a:tr h="85927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9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73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12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電梯模擬系統介紹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2A2A6EC-723E-4928-978E-A0A5C85C3F56}"/>
              </a:ext>
            </a:extLst>
          </p:cNvPr>
          <p:cNvGrpSpPr/>
          <p:nvPr/>
        </p:nvGrpSpPr>
        <p:grpSpPr>
          <a:xfrm>
            <a:off x="670559" y="1543267"/>
            <a:ext cx="5120640" cy="5019058"/>
            <a:chOff x="3764279" y="1543267"/>
            <a:chExt cx="5120640" cy="5019058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5E90792-2880-4354-BE82-8DA6239DF1E0}"/>
                </a:ext>
              </a:extLst>
            </p:cNvPr>
            <p:cNvGrpSpPr/>
            <p:nvPr/>
          </p:nvGrpSpPr>
          <p:grpSpPr>
            <a:xfrm>
              <a:off x="3764279" y="1543267"/>
              <a:ext cx="5120640" cy="5019058"/>
              <a:chOff x="1112520" y="1708928"/>
              <a:chExt cx="2407920" cy="23601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E79D6D-75DC-43C4-8121-0E2C56575FA7}"/>
                  </a:ext>
                </a:extLst>
              </p:cNvPr>
              <p:cNvSpPr/>
              <p:nvPr/>
            </p:nvSpPr>
            <p:spPr>
              <a:xfrm>
                <a:off x="1112520" y="1708928"/>
                <a:ext cx="2407920" cy="23601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00FAE12-66C8-4346-916A-359A06D4C5E9}"/>
                  </a:ext>
                </a:extLst>
              </p:cNvPr>
              <p:cNvSpPr/>
              <p:nvPr/>
            </p:nvSpPr>
            <p:spPr>
              <a:xfrm>
                <a:off x="1239665" y="1803630"/>
                <a:ext cx="2174095" cy="21841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BF03E5E-AF11-4814-83C6-05295577B6F8}"/>
                </a:ext>
              </a:extLst>
            </p:cNvPr>
            <p:cNvSpPr/>
            <p:nvPr/>
          </p:nvSpPr>
          <p:spPr>
            <a:xfrm>
              <a:off x="5000358" y="1988499"/>
              <a:ext cx="26484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電梯組 </a:t>
              </a:r>
              <a:r>
                <a:rPr lang="en-US" altLang="zh-TW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</a:t>
              </a:r>
              <a:r>
                <a:rPr lang="zh-TW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樓</a:t>
              </a:r>
              <a:r>
                <a:rPr lang="en-US" altLang="zh-TW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582CAD-8C23-43CE-B953-3AC57E77DE13}"/>
                </a:ext>
              </a:extLst>
            </p:cNvPr>
            <p:cNvSpPr/>
            <p:nvPr/>
          </p:nvSpPr>
          <p:spPr>
            <a:xfrm>
              <a:off x="4311443" y="2972599"/>
              <a:ext cx="4101037" cy="1147668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A5E05A1-5EB7-459B-BEE1-CA2DE139C21C}"/>
                </a:ext>
              </a:extLst>
            </p:cNvPr>
            <p:cNvSpPr/>
            <p:nvPr/>
          </p:nvSpPr>
          <p:spPr>
            <a:xfrm>
              <a:off x="4311502" y="4305087"/>
              <a:ext cx="4101037" cy="1147668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46383D3-B1D7-4C48-A02B-0EE28331E642}"/>
                </a:ext>
              </a:extLst>
            </p:cNvPr>
            <p:cNvSpPr/>
            <p:nvPr/>
          </p:nvSpPr>
          <p:spPr>
            <a:xfrm>
              <a:off x="4311443" y="5572735"/>
              <a:ext cx="4101037" cy="508025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022DA9E-3205-4F6B-A8DB-FA961A6B2536}"/>
              </a:ext>
            </a:extLst>
          </p:cNvPr>
          <p:cNvSpPr/>
          <p:nvPr/>
        </p:nvSpPr>
        <p:spPr>
          <a:xfrm>
            <a:off x="6172201" y="3429000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1B6BE5-822D-4511-AB4D-A50A25EEE3D0}"/>
              </a:ext>
            </a:extLst>
          </p:cNvPr>
          <p:cNvSpPr/>
          <p:nvPr/>
        </p:nvSpPr>
        <p:spPr>
          <a:xfrm>
            <a:off x="6172201" y="4840235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D68079F-00EE-4E63-9A28-3C1E901F74C4}"/>
              </a:ext>
            </a:extLst>
          </p:cNvPr>
          <p:cNvGrpSpPr/>
          <p:nvPr/>
        </p:nvGrpSpPr>
        <p:grpSpPr>
          <a:xfrm>
            <a:off x="4409441" y="3699796"/>
            <a:ext cx="904415" cy="346799"/>
            <a:chOff x="7122908" y="-259080"/>
            <a:chExt cx="1059943" cy="406437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87DB4AB-1C2C-409B-ACA6-463753CA5FA5}"/>
                </a:ext>
              </a:extLst>
            </p:cNvPr>
            <p:cNvSpPr/>
            <p:nvPr/>
          </p:nvSpPr>
          <p:spPr>
            <a:xfrm>
              <a:off x="7122908" y="-259080"/>
              <a:ext cx="994183" cy="3789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C51772-F9D3-42DE-9BD7-4987993D4672}"/>
                </a:ext>
              </a:extLst>
            </p:cNvPr>
            <p:cNvSpPr txBox="1"/>
            <p:nvPr/>
          </p:nvSpPr>
          <p:spPr>
            <a:xfrm>
              <a:off x="7122908" y="-249417"/>
              <a:ext cx="1059943" cy="39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有到</a:t>
              </a:r>
              <a:r>
                <a:rPr lang="en-US" altLang="zh-TW" sz="1600" dirty="0"/>
                <a:t>7</a:t>
              </a:r>
              <a:r>
                <a:rPr lang="zh-TW" altLang="en-US" sz="1600" dirty="0"/>
                <a:t>樓</a:t>
              </a:r>
              <a:endParaRPr lang="en-US" sz="1600" dirty="0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C6BCCE0D-345C-4095-9D88-C10ABE490E0B}"/>
              </a:ext>
            </a:extLst>
          </p:cNvPr>
          <p:cNvGrpSpPr/>
          <p:nvPr/>
        </p:nvGrpSpPr>
        <p:grpSpPr>
          <a:xfrm>
            <a:off x="4409441" y="5654147"/>
            <a:ext cx="904415" cy="346799"/>
            <a:chOff x="7122908" y="-259080"/>
            <a:chExt cx="1059943" cy="406437"/>
          </a:xfrm>
        </p:grpSpPr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1D100D01-247C-4F30-BC19-3E51E35E8DF6}"/>
                </a:ext>
              </a:extLst>
            </p:cNvPr>
            <p:cNvSpPr/>
            <p:nvPr/>
          </p:nvSpPr>
          <p:spPr>
            <a:xfrm>
              <a:off x="7122908" y="-259080"/>
              <a:ext cx="994183" cy="3789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0D3F727-E8BE-4F9A-B82A-DF4CE1CB7FAC}"/>
                </a:ext>
              </a:extLst>
            </p:cNvPr>
            <p:cNvSpPr txBox="1"/>
            <p:nvPr/>
          </p:nvSpPr>
          <p:spPr>
            <a:xfrm>
              <a:off x="7122908" y="-249417"/>
              <a:ext cx="1059943" cy="39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有到</a:t>
              </a:r>
              <a:r>
                <a:rPr lang="en-US" altLang="zh-TW" sz="1600" dirty="0"/>
                <a:t>7</a:t>
              </a:r>
              <a:r>
                <a:rPr lang="zh-TW" altLang="en-US" sz="1600" dirty="0"/>
                <a:t>樓</a:t>
              </a:r>
              <a:endParaRPr lang="en-US" sz="1600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215E6A-488A-43F6-B6DC-B0CF8A6ACB52}"/>
              </a:ext>
            </a:extLst>
          </p:cNvPr>
          <p:cNvSpPr txBox="1"/>
          <p:nvPr/>
        </p:nvSpPr>
        <p:spPr>
          <a:xfrm>
            <a:off x="6230341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向上隊列</a:t>
            </a:r>
            <a:endParaRPr 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72FD8AD-524C-478B-BE28-E0B3FF53ED76}"/>
              </a:ext>
            </a:extLst>
          </p:cNvPr>
          <p:cNvSpPr txBox="1"/>
          <p:nvPr/>
        </p:nvSpPr>
        <p:spPr>
          <a:xfrm>
            <a:off x="6230341" y="4470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向下隊列</a:t>
            </a:r>
            <a:endParaRPr 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4951340-EE2B-49B5-B05B-E79AE37E7E21}"/>
              </a:ext>
            </a:extLst>
          </p:cNvPr>
          <p:cNvSpPr/>
          <p:nvPr/>
        </p:nvSpPr>
        <p:spPr>
          <a:xfrm>
            <a:off x="6394834" y="3578588"/>
            <a:ext cx="538223" cy="538223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D4C4904-3FE7-4F06-B075-0BB2278510BD}"/>
              </a:ext>
            </a:extLst>
          </p:cNvPr>
          <p:cNvSpPr/>
          <p:nvPr/>
        </p:nvSpPr>
        <p:spPr>
          <a:xfrm>
            <a:off x="10519273" y="3429000"/>
            <a:ext cx="1127759" cy="22486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乘客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產生器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28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/>
          <p:nvPr/>
        </p:nvSpPr>
        <p:spPr>
          <a:xfrm>
            <a:off x="0" y="458901"/>
            <a:ext cx="81200" cy="731600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290968" y="498567"/>
            <a:ext cx="3697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4000">
                <a:solidFill>
                  <a:schemeClr val="dk1"/>
                </a:solidFill>
              </a:rPr>
              <a:t>電梯場域概念</a:t>
            </a:r>
            <a:endParaRPr sz="1467"/>
          </a:p>
        </p:txBody>
      </p:sp>
      <p:grpSp>
        <p:nvGrpSpPr>
          <p:cNvPr id="236" name="Google Shape;236;p31"/>
          <p:cNvGrpSpPr/>
          <p:nvPr/>
        </p:nvGrpSpPr>
        <p:grpSpPr>
          <a:xfrm>
            <a:off x="4555847" y="2407439"/>
            <a:ext cx="1495652" cy="1495652"/>
            <a:chOff x="5299587" y="1533832"/>
            <a:chExt cx="1592700" cy="1592700"/>
          </a:xfrm>
        </p:grpSpPr>
        <p:sp>
          <p:nvSpPr>
            <p:cNvPr id="237" name="Google Shape;237;p31"/>
            <p:cNvSpPr/>
            <p:nvPr/>
          </p:nvSpPr>
          <p:spPr>
            <a:xfrm>
              <a:off x="5299587" y="1533832"/>
              <a:ext cx="1592700" cy="1592700"/>
            </a:xfrm>
            <a:prstGeom prst="ellipse">
              <a:avLst/>
            </a:prstGeom>
            <a:solidFill>
              <a:srgbClr val="B8DEE6"/>
            </a:solidFill>
            <a:ln w="66675" cap="flat" cmpd="sng">
              <a:solidFill>
                <a:srgbClr val="3381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1"/>
            <p:cNvSpPr txBox="1"/>
            <p:nvPr/>
          </p:nvSpPr>
          <p:spPr>
            <a:xfrm>
              <a:off x="5695888" y="2458078"/>
              <a:ext cx="96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" sz="21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乘客</a:t>
              </a:r>
              <a:endPara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 flipH="1">
              <a:off x="5860017" y="1868045"/>
              <a:ext cx="471954" cy="531030"/>
            </a:xfrm>
            <a:custGeom>
              <a:avLst/>
              <a:gdLst/>
              <a:ahLst/>
              <a:cxnLst/>
              <a:rect l="l" t="t" r="r" b="b"/>
              <a:pathLst>
                <a:path w="9467" h="10667" extrusionOk="0">
                  <a:moveTo>
                    <a:pt x="9467" y="9751"/>
                  </a:moveTo>
                  <a:lnTo>
                    <a:pt x="5291" y="9751"/>
                  </a:lnTo>
                  <a:cubicBezTo>
                    <a:pt x="5502" y="8975"/>
                    <a:pt x="5685" y="8158"/>
                    <a:pt x="5630" y="7841"/>
                  </a:cubicBezTo>
                  <a:cubicBezTo>
                    <a:pt x="5575" y="7528"/>
                    <a:pt x="5304" y="7238"/>
                    <a:pt x="4745" y="6666"/>
                  </a:cubicBezTo>
                  <a:cubicBezTo>
                    <a:pt x="4704" y="6624"/>
                    <a:pt x="4663" y="6581"/>
                    <a:pt x="4620" y="6538"/>
                  </a:cubicBezTo>
                  <a:cubicBezTo>
                    <a:pt x="4747" y="6240"/>
                    <a:pt x="4826" y="5811"/>
                    <a:pt x="4880" y="5643"/>
                  </a:cubicBezTo>
                  <a:lnTo>
                    <a:pt x="5287" y="4061"/>
                  </a:lnTo>
                  <a:cubicBezTo>
                    <a:pt x="5342" y="4320"/>
                    <a:pt x="5396" y="4531"/>
                    <a:pt x="5522" y="4690"/>
                  </a:cubicBezTo>
                  <a:cubicBezTo>
                    <a:pt x="5588" y="4773"/>
                    <a:pt x="5723" y="4943"/>
                    <a:pt x="6228" y="4943"/>
                  </a:cubicBezTo>
                  <a:cubicBezTo>
                    <a:pt x="6516" y="4943"/>
                    <a:pt x="6926" y="4887"/>
                    <a:pt x="7513" y="4727"/>
                  </a:cubicBezTo>
                  <a:cubicBezTo>
                    <a:pt x="7742" y="4665"/>
                    <a:pt x="7876" y="4434"/>
                    <a:pt x="7812" y="4212"/>
                  </a:cubicBezTo>
                  <a:cubicBezTo>
                    <a:pt x="7747" y="3989"/>
                    <a:pt x="7512" y="3858"/>
                    <a:pt x="7279" y="3922"/>
                  </a:cubicBezTo>
                  <a:cubicBezTo>
                    <a:pt x="6869" y="4033"/>
                    <a:pt x="6397" y="4112"/>
                    <a:pt x="6183" y="4107"/>
                  </a:cubicBezTo>
                  <a:cubicBezTo>
                    <a:pt x="6158" y="4023"/>
                    <a:pt x="6132" y="3899"/>
                    <a:pt x="6112" y="3801"/>
                  </a:cubicBezTo>
                  <a:cubicBezTo>
                    <a:pt x="6031" y="3416"/>
                    <a:pt x="5920" y="2887"/>
                    <a:pt x="5590" y="2482"/>
                  </a:cubicBezTo>
                  <a:cubicBezTo>
                    <a:pt x="5512" y="2387"/>
                    <a:pt x="5410" y="2314"/>
                    <a:pt x="5301" y="2255"/>
                  </a:cubicBezTo>
                  <a:cubicBezTo>
                    <a:pt x="5881" y="2212"/>
                    <a:pt x="6339" y="1728"/>
                    <a:pt x="6339" y="1131"/>
                  </a:cubicBezTo>
                  <a:cubicBezTo>
                    <a:pt x="6339" y="506"/>
                    <a:pt x="5838" y="0"/>
                    <a:pt x="5221" y="0"/>
                  </a:cubicBezTo>
                  <a:cubicBezTo>
                    <a:pt x="4604" y="0"/>
                    <a:pt x="4103" y="506"/>
                    <a:pt x="4103" y="1131"/>
                  </a:cubicBezTo>
                  <a:cubicBezTo>
                    <a:pt x="4103" y="1485"/>
                    <a:pt x="4267" y="1796"/>
                    <a:pt x="4518" y="2004"/>
                  </a:cubicBezTo>
                  <a:cubicBezTo>
                    <a:pt x="3943" y="1910"/>
                    <a:pt x="2710" y="1873"/>
                    <a:pt x="1086" y="2752"/>
                  </a:cubicBezTo>
                  <a:cubicBezTo>
                    <a:pt x="878" y="2865"/>
                    <a:pt x="804" y="3119"/>
                    <a:pt x="920" y="3321"/>
                  </a:cubicBezTo>
                  <a:cubicBezTo>
                    <a:pt x="999" y="3458"/>
                    <a:pt x="1146" y="3536"/>
                    <a:pt x="1297" y="3536"/>
                  </a:cubicBezTo>
                  <a:cubicBezTo>
                    <a:pt x="1369" y="3536"/>
                    <a:pt x="1440" y="3518"/>
                    <a:pt x="1507" y="3483"/>
                  </a:cubicBezTo>
                  <a:cubicBezTo>
                    <a:pt x="2495" y="2948"/>
                    <a:pt x="3286" y="2807"/>
                    <a:pt x="3820" y="2793"/>
                  </a:cubicBezTo>
                  <a:cubicBezTo>
                    <a:pt x="3702" y="3140"/>
                    <a:pt x="3598" y="3493"/>
                    <a:pt x="3434" y="3819"/>
                  </a:cubicBezTo>
                  <a:cubicBezTo>
                    <a:pt x="3295" y="4094"/>
                    <a:pt x="3163" y="4374"/>
                    <a:pt x="3050" y="4661"/>
                  </a:cubicBezTo>
                  <a:cubicBezTo>
                    <a:pt x="2926" y="4974"/>
                    <a:pt x="2805" y="5312"/>
                    <a:pt x="2790" y="5652"/>
                  </a:cubicBezTo>
                  <a:cubicBezTo>
                    <a:pt x="2785" y="5778"/>
                    <a:pt x="2799" y="5901"/>
                    <a:pt x="2850" y="6017"/>
                  </a:cubicBezTo>
                  <a:cubicBezTo>
                    <a:pt x="2967" y="6280"/>
                    <a:pt x="3198" y="6570"/>
                    <a:pt x="3468" y="6867"/>
                  </a:cubicBezTo>
                  <a:cubicBezTo>
                    <a:pt x="3444" y="6975"/>
                    <a:pt x="3417" y="7074"/>
                    <a:pt x="3395" y="7154"/>
                  </a:cubicBezTo>
                  <a:cubicBezTo>
                    <a:pt x="3313" y="7381"/>
                    <a:pt x="2530" y="8668"/>
                    <a:pt x="1840" y="9751"/>
                  </a:cubicBezTo>
                  <a:lnTo>
                    <a:pt x="0" y="9751"/>
                  </a:lnTo>
                  <a:lnTo>
                    <a:pt x="0" y="10664"/>
                  </a:lnTo>
                  <a:lnTo>
                    <a:pt x="4601" y="10664"/>
                  </a:lnTo>
                  <a:cubicBezTo>
                    <a:pt x="4608" y="10664"/>
                    <a:pt x="4615" y="10667"/>
                    <a:pt x="4622" y="10667"/>
                  </a:cubicBezTo>
                  <a:cubicBezTo>
                    <a:pt x="4629" y="10667"/>
                    <a:pt x="4634" y="10664"/>
                    <a:pt x="4641" y="10664"/>
                  </a:cubicBezTo>
                  <a:lnTo>
                    <a:pt x="9467" y="10664"/>
                  </a:lnTo>
                  <a:lnTo>
                    <a:pt x="9467" y="9751"/>
                  </a:lnTo>
                  <a:close/>
                  <a:moveTo>
                    <a:pt x="4299" y="7736"/>
                  </a:moveTo>
                  <a:cubicBezTo>
                    <a:pt x="4414" y="7858"/>
                    <a:pt x="4515" y="7973"/>
                    <a:pt x="4563" y="8044"/>
                  </a:cubicBezTo>
                  <a:cubicBezTo>
                    <a:pt x="4547" y="8299"/>
                    <a:pt x="4367" y="9060"/>
                    <a:pt x="4174" y="9751"/>
                  </a:cubicBezTo>
                  <a:lnTo>
                    <a:pt x="3105" y="9751"/>
                  </a:lnTo>
                  <a:cubicBezTo>
                    <a:pt x="3548" y="9046"/>
                    <a:pt x="4055" y="8218"/>
                    <a:pt x="4299" y="773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9748739" y="2407594"/>
            <a:ext cx="1495652" cy="1495652"/>
            <a:chOff x="7963805" y="3861662"/>
            <a:chExt cx="1592700" cy="1592700"/>
          </a:xfrm>
        </p:grpSpPr>
        <p:sp>
          <p:nvSpPr>
            <p:cNvPr id="241" name="Google Shape;241;p31"/>
            <p:cNvSpPr/>
            <p:nvPr/>
          </p:nvSpPr>
          <p:spPr>
            <a:xfrm>
              <a:off x="7963805" y="3861662"/>
              <a:ext cx="1592700" cy="1592700"/>
            </a:xfrm>
            <a:prstGeom prst="ellipse">
              <a:avLst/>
            </a:prstGeom>
            <a:solidFill>
              <a:srgbClr val="B8DEE6"/>
            </a:solidFill>
            <a:ln w="66675" cap="flat" cmpd="sng">
              <a:solidFill>
                <a:srgbClr val="3381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1"/>
            <p:cNvSpPr txBox="1"/>
            <p:nvPr/>
          </p:nvSpPr>
          <p:spPr>
            <a:xfrm>
              <a:off x="8025458" y="4823173"/>
              <a:ext cx="146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" sz="21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電梯組</a:t>
              </a:r>
              <a:endPara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8523715" y="4225616"/>
              <a:ext cx="483241" cy="517231"/>
            </a:xfrm>
            <a:custGeom>
              <a:avLst/>
              <a:gdLst/>
              <a:ahLst/>
              <a:cxnLst/>
              <a:rect l="l" t="t" r="r" b="b"/>
              <a:pathLst>
                <a:path w="566852" h="606722" extrusionOk="0">
                  <a:moveTo>
                    <a:pt x="30617" y="310160"/>
                  </a:moveTo>
                  <a:lnTo>
                    <a:pt x="30617" y="381879"/>
                  </a:lnTo>
                  <a:lnTo>
                    <a:pt x="66662" y="381879"/>
                  </a:lnTo>
                  <a:lnTo>
                    <a:pt x="66662" y="310160"/>
                  </a:lnTo>
                  <a:close/>
                  <a:moveTo>
                    <a:pt x="301455" y="140143"/>
                  </a:moveTo>
                  <a:lnTo>
                    <a:pt x="433412" y="140143"/>
                  </a:lnTo>
                  <a:lnTo>
                    <a:pt x="433412" y="606722"/>
                  </a:lnTo>
                  <a:lnTo>
                    <a:pt x="301455" y="606722"/>
                  </a:lnTo>
                  <a:close/>
                  <a:moveTo>
                    <a:pt x="133439" y="140143"/>
                  </a:moveTo>
                  <a:lnTo>
                    <a:pt x="265396" y="140143"/>
                  </a:lnTo>
                  <a:lnTo>
                    <a:pt x="265396" y="606722"/>
                  </a:lnTo>
                  <a:lnTo>
                    <a:pt x="133439" y="606722"/>
                  </a:lnTo>
                  <a:close/>
                  <a:moveTo>
                    <a:pt x="424805" y="34038"/>
                  </a:moveTo>
                  <a:lnTo>
                    <a:pt x="424805" y="70119"/>
                  </a:lnTo>
                  <a:lnTo>
                    <a:pt x="469484" y="70119"/>
                  </a:lnTo>
                  <a:lnTo>
                    <a:pt x="469484" y="34038"/>
                  </a:lnTo>
                  <a:close/>
                  <a:moveTo>
                    <a:pt x="359300" y="34038"/>
                  </a:moveTo>
                  <a:lnTo>
                    <a:pt x="359300" y="70119"/>
                  </a:lnTo>
                  <a:lnTo>
                    <a:pt x="404068" y="70119"/>
                  </a:lnTo>
                  <a:lnTo>
                    <a:pt x="404068" y="34038"/>
                  </a:lnTo>
                  <a:close/>
                  <a:moveTo>
                    <a:pt x="293795" y="34038"/>
                  </a:moveTo>
                  <a:lnTo>
                    <a:pt x="293795" y="70119"/>
                  </a:lnTo>
                  <a:lnTo>
                    <a:pt x="338563" y="70119"/>
                  </a:lnTo>
                  <a:lnTo>
                    <a:pt x="338563" y="34038"/>
                  </a:lnTo>
                  <a:close/>
                  <a:moveTo>
                    <a:pt x="228289" y="34038"/>
                  </a:moveTo>
                  <a:lnTo>
                    <a:pt x="228289" y="70119"/>
                  </a:lnTo>
                  <a:lnTo>
                    <a:pt x="273057" y="70119"/>
                  </a:lnTo>
                  <a:lnTo>
                    <a:pt x="273057" y="34038"/>
                  </a:lnTo>
                  <a:close/>
                  <a:moveTo>
                    <a:pt x="162784" y="34038"/>
                  </a:moveTo>
                  <a:lnTo>
                    <a:pt x="162784" y="70119"/>
                  </a:lnTo>
                  <a:lnTo>
                    <a:pt x="207552" y="70119"/>
                  </a:lnTo>
                  <a:lnTo>
                    <a:pt x="207552" y="34038"/>
                  </a:lnTo>
                  <a:close/>
                  <a:moveTo>
                    <a:pt x="97279" y="34038"/>
                  </a:moveTo>
                  <a:lnTo>
                    <a:pt x="97279" y="70119"/>
                  </a:lnTo>
                  <a:lnTo>
                    <a:pt x="142047" y="70119"/>
                  </a:lnTo>
                  <a:lnTo>
                    <a:pt x="142047" y="34038"/>
                  </a:lnTo>
                  <a:close/>
                  <a:moveTo>
                    <a:pt x="0" y="0"/>
                  </a:moveTo>
                  <a:lnTo>
                    <a:pt x="566852" y="0"/>
                  </a:lnTo>
                  <a:lnTo>
                    <a:pt x="566852" y="606722"/>
                  </a:lnTo>
                  <a:lnTo>
                    <a:pt x="469484" y="606722"/>
                  </a:lnTo>
                  <a:lnTo>
                    <a:pt x="469484" y="104157"/>
                  </a:lnTo>
                  <a:lnTo>
                    <a:pt x="301449" y="104157"/>
                  </a:lnTo>
                  <a:lnTo>
                    <a:pt x="265403" y="104157"/>
                  </a:lnTo>
                  <a:lnTo>
                    <a:pt x="97279" y="104157"/>
                  </a:lnTo>
                  <a:lnTo>
                    <a:pt x="97279" y="606722"/>
                  </a:lnTo>
                  <a:lnTo>
                    <a:pt x="0" y="60672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</p:grpSp>
      <p:sp>
        <p:nvSpPr>
          <p:cNvPr id="244" name="Google Shape;244;p31"/>
          <p:cNvSpPr txBox="1"/>
          <p:nvPr/>
        </p:nvSpPr>
        <p:spPr>
          <a:xfrm>
            <a:off x="613116" y="2910013"/>
            <a:ext cx="735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原本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31"/>
          <p:cNvGrpSpPr/>
          <p:nvPr/>
        </p:nvGrpSpPr>
        <p:grpSpPr>
          <a:xfrm>
            <a:off x="1682277" y="2407338"/>
            <a:ext cx="1530235" cy="1495545"/>
            <a:chOff x="3673389" y="3162567"/>
            <a:chExt cx="1222232" cy="1194525"/>
          </a:xfrm>
        </p:grpSpPr>
        <p:grpSp>
          <p:nvGrpSpPr>
            <p:cNvPr id="246" name="Google Shape;246;p31"/>
            <p:cNvGrpSpPr/>
            <p:nvPr/>
          </p:nvGrpSpPr>
          <p:grpSpPr>
            <a:xfrm>
              <a:off x="3673389" y="3162567"/>
              <a:ext cx="1222232" cy="1194525"/>
              <a:chOff x="2674374" y="3861662"/>
              <a:chExt cx="1629643" cy="1592700"/>
            </a:xfrm>
          </p:grpSpPr>
          <p:sp>
            <p:nvSpPr>
              <p:cNvPr id="247" name="Google Shape;247;p31"/>
              <p:cNvSpPr/>
              <p:nvPr/>
            </p:nvSpPr>
            <p:spPr>
              <a:xfrm>
                <a:off x="2674374" y="3861662"/>
                <a:ext cx="1592700" cy="1592700"/>
              </a:xfrm>
              <a:prstGeom prst="ellipse">
                <a:avLst/>
              </a:prstGeom>
              <a:solidFill>
                <a:srgbClr val="B8DEE6"/>
              </a:solidFill>
              <a:ln w="66675" cap="flat" cmpd="sng">
                <a:solidFill>
                  <a:srgbClr val="33819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31"/>
              <p:cNvSpPr txBox="1"/>
              <p:nvPr/>
            </p:nvSpPr>
            <p:spPr>
              <a:xfrm>
                <a:off x="2711317" y="4740217"/>
                <a:ext cx="1592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ctr"/>
                <a:r>
                  <a:rPr lang="en" sz="213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間隔時間</a:t>
                </a:r>
                <a:endParaRPr sz="21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49" name="Google Shape;249;p31"/>
            <p:cNvPicPr preferRelativeResize="0"/>
            <p:nvPr/>
          </p:nvPicPr>
          <p:blipFill rotWithShape="1">
            <a:blip r:embed="rId3">
              <a:alphaModFix/>
            </a:blip>
            <a:srcRect l="35344" t="8159" r="34329" b="3054"/>
            <a:stretch/>
          </p:blipFill>
          <p:spPr>
            <a:xfrm>
              <a:off x="4102325" y="3444625"/>
              <a:ext cx="336674" cy="335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" name="Google Shape;250;p31"/>
          <p:cNvGrpSpPr/>
          <p:nvPr/>
        </p:nvGrpSpPr>
        <p:grpSpPr>
          <a:xfrm>
            <a:off x="3177838" y="2662589"/>
            <a:ext cx="1378076" cy="531624"/>
            <a:chOff x="2109346" y="1406513"/>
            <a:chExt cx="1100700" cy="424620"/>
          </a:xfrm>
        </p:grpSpPr>
        <p:cxnSp>
          <p:nvCxnSpPr>
            <p:cNvPr id="251" name="Google Shape;251;p31"/>
            <p:cNvCxnSpPr/>
            <p:nvPr/>
          </p:nvCxnSpPr>
          <p:spPr>
            <a:xfrm>
              <a:off x="2109346" y="1831133"/>
              <a:ext cx="1100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2" name="Google Shape;252;p31"/>
            <p:cNvSpPr txBox="1"/>
            <p:nvPr/>
          </p:nvSpPr>
          <p:spPr>
            <a:xfrm>
              <a:off x="2366038" y="1406513"/>
              <a:ext cx="5871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>
                  <a:latin typeface="Calibri"/>
                  <a:ea typeface="Calibri"/>
                  <a:cs typeface="Calibri"/>
                  <a:sym typeface="Calibri"/>
                </a:rPr>
                <a:t>生成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31"/>
          <p:cNvGrpSpPr/>
          <p:nvPr/>
        </p:nvGrpSpPr>
        <p:grpSpPr>
          <a:xfrm>
            <a:off x="6047542" y="2701133"/>
            <a:ext cx="3697031" cy="511152"/>
            <a:chOff x="1780871" y="1422988"/>
            <a:chExt cx="2952900" cy="408269"/>
          </a:xfrm>
        </p:grpSpPr>
        <p:cxnSp>
          <p:nvCxnSpPr>
            <p:cNvPr id="254" name="Google Shape;254;p31"/>
            <p:cNvCxnSpPr/>
            <p:nvPr/>
          </p:nvCxnSpPr>
          <p:spPr>
            <a:xfrm>
              <a:off x="1780871" y="1831257"/>
              <a:ext cx="2952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5" name="Google Shape;255;p31"/>
            <p:cNvSpPr txBox="1"/>
            <p:nvPr/>
          </p:nvSpPr>
          <p:spPr>
            <a:xfrm>
              <a:off x="2873541" y="1422988"/>
              <a:ext cx="5871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>
                  <a:latin typeface="Calibri"/>
                  <a:ea typeface="Calibri"/>
                  <a:cs typeface="Calibri"/>
                  <a:sym typeface="Calibri"/>
                </a:rPr>
                <a:t>排隊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31"/>
          <p:cNvSpPr txBox="1"/>
          <p:nvPr/>
        </p:nvSpPr>
        <p:spPr>
          <a:xfrm>
            <a:off x="6882267" y="7454933"/>
            <a:ext cx="1621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移動並排隊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1180600" y="5157233"/>
            <a:ext cx="7000400" cy="1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來客的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間隔時間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分布，由電梯組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外部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呼叫資料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取得。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sldNum" idx="12"/>
          </p:nvPr>
        </p:nvSpPr>
        <p:spPr>
          <a:xfrm>
            <a:off x="9504297" y="6228093"/>
            <a:ext cx="2576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 sz="1467"/>
              <a:pPr/>
              <a:t>14</a:t>
            </a:fld>
            <a:endParaRPr sz="1467"/>
          </a:p>
        </p:txBody>
      </p:sp>
      <p:sp>
        <p:nvSpPr>
          <p:cNvPr id="263" name="Google Shape;263;p32"/>
          <p:cNvSpPr/>
          <p:nvPr/>
        </p:nvSpPr>
        <p:spPr>
          <a:xfrm>
            <a:off x="0" y="458901"/>
            <a:ext cx="81200" cy="731600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290968" y="498567"/>
            <a:ext cx="3697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4000">
                <a:solidFill>
                  <a:schemeClr val="dk1"/>
                </a:solidFill>
              </a:rPr>
              <a:t>電梯場域概念</a:t>
            </a:r>
            <a:endParaRPr sz="1467"/>
          </a:p>
        </p:txBody>
      </p:sp>
      <p:sp>
        <p:nvSpPr>
          <p:cNvPr id="265" name="Google Shape;265;p32"/>
          <p:cNvSpPr txBox="1"/>
          <p:nvPr/>
        </p:nvSpPr>
        <p:spPr>
          <a:xfrm>
            <a:off x="409916" y="2762637"/>
            <a:ext cx="735200" cy="7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電梯場域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2"/>
          <p:cNvCxnSpPr>
            <a:stCxn id="267" idx="6"/>
          </p:cNvCxnSpPr>
          <p:nvPr/>
        </p:nvCxnSpPr>
        <p:spPr>
          <a:xfrm>
            <a:off x="5848299" y="2314164"/>
            <a:ext cx="2836000" cy="2319600"/>
          </a:xfrm>
          <a:prstGeom prst="curvedConnector3">
            <a:avLst>
              <a:gd name="adj1" fmla="val 414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8" name="Google Shape;268;p32"/>
          <p:cNvGrpSpPr/>
          <p:nvPr/>
        </p:nvGrpSpPr>
        <p:grpSpPr>
          <a:xfrm>
            <a:off x="4352647" y="1566339"/>
            <a:ext cx="1495652" cy="1495652"/>
            <a:chOff x="5299587" y="1533832"/>
            <a:chExt cx="1592700" cy="1592700"/>
          </a:xfrm>
        </p:grpSpPr>
        <p:sp>
          <p:nvSpPr>
            <p:cNvPr id="267" name="Google Shape;267;p32"/>
            <p:cNvSpPr/>
            <p:nvPr/>
          </p:nvSpPr>
          <p:spPr>
            <a:xfrm>
              <a:off x="5299587" y="1533832"/>
              <a:ext cx="1592700" cy="1592700"/>
            </a:xfrm>
            <a:prstGeom prst="ellipse">
              <a:avLst/>
            </a:prstGeom>
            <a:solidFill>
              <a:srgbClr val="B8DEE6"/>
            </a:solidFill>
            <a:ln w="66675" cap="flat" cmpd="sng">
              <a:solidFill>
                <a:srgbClr val="3381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5695888" y="2458078"/>
              <a:ext cx="96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" sz="21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乘客</a:t>
              </a:r>
              <a:endPara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2"/>
            <p:cNvSpPr/>
            <p:nvPr/>
          </p:nvSpPr>
          <p:spPr>
            <a:xfrm flipH="1">
              <a:off x="5860017" y="1868045"/>
              <a:ext cx="471954" cy="531030"/>
            </a:xfrm>
            <a:custGeom>
              <a:avLst/>
              <a:gdLst/>
              <a:ahLst/>
              <a:cxnLst/>
              <a:rect l="l" t="t" r="r" b="b"/>
              <a:pathLst>
                <a:path w="9467" h="10667" extrusionOk="0">
                  <a:moveTo>
                    <a:pt x="9467" y="9751"/>
                  </a:moveTo>
                  <a:lnTo>
                    <a:pt x="5291" y="9751"/>
                  </a:lnTo>
                  <a:cubicBezTo>
                    <a:pt x="5502" y="8975"/>
                    <a:pt x="5685" y="8158"/>
                    <a:pt x="5630" y="7841"/>
                  </a:cubicBezTo>
                  <a:cubicBezTo>
                    <a:pt x="5575" y="7528"/>
                    <a:pt x="5304" y="7238"/>
                    <a:pt x="4745" y="6666"/>
                  </a:cubicBezTo>
                  <a:cubicBezTo>
                    <a:pt x="4704" y="6624"/>
                    <a:pt x="4663" y="6581"/>
                    <a:pt x="4620" y="6538"/>
                  </a:cubicBezTo>
                  <a:cubicBezTo>
                    <a:pt x="4747" y="6240"/>
                    <a:pt x="4826" y="5811"/>
                    <a:pt x="4880" y="5643"/>
                  </a:cubicBezTo>
                  <a:lnTo>
                    <a:pt x="5287" y="4061"/>
                  </a:lnTo>
                  <a:cubicBezTo>
                    <a:pt x="5342" y="4320"/>
                    <a:pt x="5396" y="4531"/>
                    <a:pt x="5522" y="4690"/>
                  </a:cubicBezTo>
                  <a:cubicBezTo>
                    <a:pt x="5588" y="4773"/>
                    <a:pt x="5723" y="4943"/>
                    <a:pt x="6228" y="4943"/>
                  </a:cubicBezTo>
                  <a:cubicBezTo>
                    <a:pt x="6516" y="4943"/>
                    <a:pt x="6926" y="4887"/>
                    <a:pt x="7513" y="4727"/>
                  </a:cubicBezTo>
                  <a:cubicBezTo>
                    <a:pt x="7742" y="4665"/>
                    <a:pt x="7876" y="4434"/>
                    <a:pt x="7812" y="4212"/>
                  </a:cubicBezTo>
                  <a:cubicBezTo>
                    <a:pt x="7747" y="3989"/>
                    <a:pt x="7512" y="3858"/>
                    <a:pt x="7279" y="3922"/>
                  </a:cubicBezTo>
                  <a:cubicBezTo>
                    <a:pt x="6869" y="4033"/>
                    <a:pt x="6397" y="4112"/>
                    <a:pt x="6183" y="4107"/>
                  </a:cubicBezTo>
                  <a:cubicBezTo>
                    <a:pt x="6158" y="4023"/>
                    <a:pt x="6132" y="3899"/>
                    <a:pt x="6112" y="3801"/>
                  </a:cubicBezTo>
                  <a:cubicBezTo>
                    <a:pt x="6031" y="3416"/>
                    <a:pt x="5920" y="2887"/>
                    <a:pt x="5590" y="2482"/>
                  </a:cubicBezTo>
                  <a:cubicBezTo>
                    <a:pt x="5512" y="2387"/>
                    <a:pt x="5410" y="2314"/>
                    <a:pt x="5301" y="2255"/>
                  </a:cubicBezTo>
                  <a:cubicBezTo>
                    <a:pt x="5881" y="2212"/>
                    <a:pt x="6339" y="1728"/>
                    <a:pt x="6339" y="1131"/>
                  </a:cubicBezTo>
                  <a:cubicBezTo>
                    <a:pt x="6339" y="506"/>
                    <a:pt x="5838" y="0"/>
                    <a:pt x="5221" y="0"/>
                  </a:cubicBezTo>
                  <a:cubicBezTo>
                    <a:pt x="4604" y="0"/>
                    <a:pt x="4103" y="506"/>
                    <a:pt x="4103" y="1131"/>
                  </a:cubicBezTo>
                  <a:cubicBezTo>
                    <a:pt x="4103" y="1485"/>
                    <a:pt x="4267" y="1796"/>
                    <a:pt x="4518" y="2004"/>
                  </a:cubicBezTo>
                  <a:cubicBezTo>
                    <a:pt x="3943" y="1910"/>
                    <a:pt x="2710" y="1873"/>
                    <a:pt x="1086" y="2752"/>
                  </a:cubicBezTo>
                  <a:cubicBezTo>
                    <a:pt x="878" y="2865"/>
                    <a:pt x="804" y="3119"/>
                    <a:pt x="920" y="3321"/>
                  </a:cubicBezTo>
                  <a:cubicBezTo>
                    <a:pt x="999" y="3458"/>
                    <a:pt x="1146" y="3536"/>
                    <a:pt x="1297" y="3536"/>
                  </a:cubicBezTo>
                  <a:cubicBezTo>
                    <a:pt x="1369" y="3536"/>
                    <a:pt x="1440" y="3518"/>
                    <a:pt x="1507" y="3483"/>
                  </a:cubicBezTo>
                  <a:cubicBezTo>
                    <a:pt x="2495" y="2948"/>
                    <a:pt x="3286" y="2807"/>
                    <a:pt x="3820" y="2793"/>
                  </a:cubicBezTo>
                  <a:cubicBezTo>
                    <a:pt x="3702" y="3140"/>
                    <a:pt x="3598" y="3493"/>
                    <a:pt x="3434" y="3819"/>
                  </a:cubicBezTo>
                  <a:cubicBezTo>
                    <a:pt x="3295" y="4094"/>
                    <a:pt x="3163" y="4374"/>
                    <a:pt x="3050" y="4661"/>
                  </a:cubicBezTo>
                  <a:cubicBezTo>
                    <a:pt x="2926" y="4974"/>
                    <a:pt x="2805" y="5312"/>
                    <a:pt x="2790" y="5652"/>
                  </a:cubicBezTo>
                  <a:cubicBezTo>
                    <a:pt x="2785" y="5778"/>
                    <a:pt x="2799" y="5901"/>
                    <a:pt x="2850" y="6017"/>
                  </a:cubicBezTo>
                  <a:cubicBezTo>
                    <a:pt x="2967" y="6280"/>
                    <a:pt x="3198" y="6570"/>
                    <a:pt x="3468" y="6867"/>
                  </a:cubicBezTo>
                  <a:cubicBezTo>
                    <a:pt x="3444" y="6975"/>
                    <a:pt x="3417" y="7074"/>
                    <a:pt x="3395" y="7154"/>
                  </a:cubicBezTo>
                  <a:cubicBezTo>
                    <a:pt x="3313" y="7381"/>
                    <a:pt x="2530" y="8668"/>
                    <a:pt x="1840" y="9751"/>
                  </a:cubicBezTo>
                  <a:lnTo>
                    <a:pt x="0" y="9751"/>
                  </a:lnTo>
                  <a:lnTo>
                    <a:pt x="0" y="10664"/>
                  </a:lnTo>
                  <a:lnTo>
                    <a:pt x="4601" y="10664"/>
                  </a:lnTo>
                  <a:cubicBezTo>
                    <a:pt x="4608" y="10664"/>
                    <a:pt x="4615" y="10667"/>
                    <a:pt x="4622" y="10667"/>
                  </a:cubicBezTo>
                  <a:cubicBezTo>
                    <a:pt x="4629" y="10667"/>
                    <a:pt x="4634" y="10664"/>
                    <a:pt x="4641" y="10664"/>
                  </a:cubicBezTo>
                  <a:lnTo>
                    <a:pt x="9467" y="10664"/>
                  </a:lnTo>
                  <a:lnTo>
                    <a:pt x="9467" y="9751"/>
                  </a:lnTo>
                  <a:close/>
                  <a:moveTo>
                    <a:pt x="4299" y="7736"/>
                  </a:moveTo>
                  <a:cubicBezTo>
                    <a:pt x="4414" y="7858"/>
                    <a:pt x="4515" y="7973"/>
                    <a:pt x="4563" y="8044"/>
                  </a:cubicBezTo>
                  <a:cubicBezTo>
                    <a:pt x="4547" y="8299"/>
                    <a:pt x="4367" y="9060"/>
                    <a:pt x="4174" y="9751"/>
                  </a:cubicBezTo>
                  <a:lnTo>
                    <a:pt x="3105" y="9751"/>
                  </a:lnTo>
                  <a:cubicBezTo>
                    <a:pt x="3548" y="9046"/>
                    <a:pt x="4055" y="8218"/>
                    <a:pt x="4299" y="773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71" name="Google Shape;271;p32"/>
          <p:cNvGrpSpPr/>
          <p:nvPr/>
        </p:nvGrpSpPr>
        <p:grpSpPr>
          <a:xfrm>
            <a:off x="9504306" y="1566177"/>
            <a:ext cx="1495652" cy="1495652"/>
            <a:chOff x="7963805" y="3861662"/>
            <a:chExt cx="1592700" cy="1592700"/>
          </a:xfrm>
        </p:grpSpPr>
        <p:sp>
          <p:nvSpPr>
            <p:cNvPr id="272" name="Google Shape;272;p32"/>
            <p:cNvSpPr/>
            <p:nvPr/>
          </p:nvSpPr>
          <p:spPr>
            <a:xfrm>
              <a:off x="7963805" y="3861662"/>
              <a:ext cx="1592700" cy="1592700"/>
            </a:xfrm>
            <a:prstGeom prst="ellipse">
              <a:avLst/>
            </a:prstGeom>
            <a:solidFill>
              <a:srgbClr val="B8DEE6"/>
            </a:solidFill>
            <a:ln w="66675" cap="flat" cmpd="sng">
              <a:solidFill>
                <a:srgbClr val="3381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 txBox="1"/>
            <p:nvPr/>
          </p:nvSpPr>
          <p:spPr>
            <a:xfrm>
              <a:off x="8025458" y="4823173"/>
              <a:ext cx="146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" sz="21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電梯組A</a:t>
              </a:r>
              <a:endPara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8523715" y="4225616"/>
              <a:ext cx="483241" cy="517231"/>
            </a:xfrm>
            <a:custGeom>
              <a:avLst/>
              <a:gdLst/>
              <a:ahLst/>
              <a:cxnLst/>
              <a:rect l="l" t="t" r="r" b="b"/>
              <a:pathLst>
                <a:path w="566852" h="606722" extrusionOk="0">
                  <a:moveTo>
                    <a:pt x="30617" y="310160"/>
                  </a:moveTo>
                  <a:lnTo>
                    <a:pt x="30617" y="381879"/>
                  </a:lnTo>
                  <a:lnTo>
                    <a:pt x="66662" y="381879"/>
                  </a:lnTo>
                  <a:lnTo>
                    <a:pt x="66662" y="310160"/>
                  </a:lnTo>
                  <a:close/>
                  <a:moveTo>
                    <a:pt x="301455" y="140143"/>
                  </a:moveTo>
                  <a:lnTo>
                    <a:pt x="433412" y="140143"/>
                  </a:lnTo>
                  <a:lnTo>
                    <a:pt x="433412" y="606722"/>
                  </a:lnTo>
                  <a:lnTo>
                    <a:pt x="301455" y="606722"/>
                  </a:lnTo>
                  <a:close/>
                  <a:moveTo>
                    <a:pt x="133439" y="140143"/>
                  </a:moveTo>
                  <a:lnTo>
                    <a:pt x="265396" y="140143"/>
                  </a:lnTo>
                  <a:lnTo>
                    <a:pt x="265396" y="606722"/>
                  </a:lnTo>
                  <a:lnTo>
                    <a:pt x="133439" y="606722"/>
                  </a:lnTo>
                  <a:close/>
                  <a:moveTo>
                    <a:pt x="424805" y="34038"/>
                  </a:moveTo>
                  <a:lnTo>
                    <a:pt x="424805" y="70119"/>
                  </a:lnTo>
                  <a:lnTo>
                    <a:pt x="469484" y="70119"/>
                  </a:lnTo>
                  <a:lnTo>
                    <a:pt x="469484" y="34038"/>
                  </a:lnTo>
                  <a:close/>
                  <a:moveTo>
                    <a:pt x="359300" y="34038"/>
                  </a:moveTo>
                  <a:lnTo>
                    <a:pt x="359300" y="70119"/>
                  </a:lnTo>
                  <a:lnTo>
                    <a:pt x="404068" y="70119"/>
                  </a:lnTo>
                  <a:lnTo>
                    <a:pt x="404068" y="34038"/>
                  </a:lnTo>
                  <a:close/>
                  <a:moveTo>
                    <a:pt x="293795" y="34038"/>
                  </a:moveTo>
                  <a:lnTo>
                    <a:pt x="293795" y="70119"/>
                  </a:lnTo>
                  <a:lnTo>
                    <a:pt x="338563" y="70119"/>
                  </a:lnTo>
                  <a:lnTo>
                    <a:pt x="338563" y="34038"/>
                  </a:lnTo>
                  <a:close/>
                  <a:moveTo>
                    <a:pt x="228289" y="34038"/>
                  </a:moveTo>
                  <a:lnTo>
                    <a:pt x="228289" y="70119"/>
                  </a:lnTo>
                  <a:lnTo>
                    <a:pt x="273057" y="70119"/>
                  </a:lnTo>
                  <a:lnTo>
                    <a:pt x="273057" y="34038"/>
                  </a:lnTo>
                  <a:close/>
                  <a:moveTo>
                    <a:pt x="162784" y="34038"/>
                  </a:moveTo>
                  <a:lnTo>
                    <a:pt x="162784" y="70119"/>
                  </a:lnTo>
                  <a:lnTo>
                    <a:pt x="207552" y="70119"/>
                  </a:lnTo>
                  <a:lnTo>
                    <a:pt x="207552" y="34038"/>
                  </a:lnTo>
                  <a:close/>
                  <a:moveTo>
                    <a:pt x="97279" y="34038"/>
                  </a:moveTo>
                  <a:lnTo>
                    <a:pt x="97279" y="70119"/>
                  </a:lnTo>
                  <a:lnTo>
                    <a:pt x="142047" y="70119"/>
                  </a:lnTo>
                  <a:lnTo>
                    <a:pt x="142047" y="34038"/>
                  </a:lnTo>
                  <a:close/>
                  <a:moveTo>
                    <a:pt x="0" y="0"/>
                  </a:moveTo>
                  <a:lnTo>
                    <a:pt x="566852" y="0"/>
                  </a:lnTo>
                  <a:lnTo>
                    <a:pt x="566852" y="606722"/>
                  </a:lnTo>
                  <a:lnTo>
                    <a:pt x="469484" y="606722"/>
                  </a:lnTo>
                  <a:lnTo>
                    <a:pt x="469484" y="104157"/>
                  </a:lnTo>
                  <a:lnTo>
                    <a:pt x="301449" y="104157"/>
                  </a:lnTo>
                  <a:lnTo>
                    <a:pt x="265403" y="104157"/>
                  </a:lnTo>
                  <a:lnTo>
                    <a:pt x="97279" y="104157"/>
                  </a:lnTo>
                  <a:lnTo>
                    <a:pt x="97279" y="606722"/>
                  </a:lnTo>
                  <a:lnTo>
                    <a:pt x="0" y="60672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</p:grpSp>
      <p:grpSp>
        <p:nvGrpSpPr>
          <p:cNvPr id="275" name="Google Shape;275;p32"/>
          <p:cNvGrpSpPr/>
          <p:nvPr/>
        </p:nvGrpSpPr>
        <p:grpSpPr>
          <a:xfrm>
            <a:off x="1479077" y="1566238"/>
            <a:ext cx="1530235" cy="1495545"/>
            <a:chOff x="3673389" y="3162567"/>
            <a:chExt cx="1222232" cy="1194525"/>
          </a:xfrm>
        </p:grpSpPr>
        <p:grpSp>
          <p:nvGrpSpPr>
            <p:cNvPr id="276" name="Google Shape;276;p32"/>
            <p:cNvGrpSpPr/>
            <p:nvPr/>
          </p:nvGrpSpPr>
          <p:grpSpPr>
            <a:xfrm>
              <a:off x="3673389" y="3162567"/>
              <a:ext cx="1222232" cy="1194525"/>
              <a:chOff x="2674374" y="3861662"/>
              <a:chExt cx="1629643" cy="1592700"/>
            </a:xfrm>
          </p:grpSpPr>
          <p:sp>
            <p:nvSpPr>
              <p:cNvPr id="277" name="Google Shape;277;p32"/>
              <p:cNvSpPr/>
              <p:nvPr/>
            </p:nvSpPr>
            <p:spPr>
              <a:xfrm>
                <a:off x="2674374" y="3861662"/>
                <a:ext cx="1592700" cy="1592700"/>
              </a:xfrm>
              <a:prstGeom prst="ellipse">
                <a:avLst/>
              </a:prstGeom>
              <a:solidFill>
                <a:srgbClr val="B8DEE6"/>
              </a:solidFill>
              <a:ln w="66675" cap="flat" cmpd="sng">
                <a:solidFill>
                  <a:srgbClr val="33819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32"/>
              <p:cNvSpPr txBox="1"/>
              <p:nvPr/>
            </p:nvSpPr>
            <p:spPr>
              <a:xfrm>
                <a:off x="2711317" y="4740217"/>
                <a:ext cx="1592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ctr"/>
                <a:r>
                  <a:rPr lang="en" sz="213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間隔時間A</a:t>
                </a:r>
                <a:endParaRPr sz="21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79" name="Google Shape;279;p32"/>
            <p:cNvPicPr preferRelativeResize="0"/>
            <p:nvPr/>
          </p:nvPicPr>
          <p:blipFill rotWithShape="1">
            <a:blip r:embed="rId3">
              <a:alphaModFix/>
            </a:blip>
            <a:srcRect l="35344" t="8159" r="34329" b="3054"/>
            <a:stretch/>
          </p:blipFill>
          <p:spPr>
            <a:xfrm>
              <a:off x="4102325" y="3444625"/>
              <a:ext cx="336674" cy="335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p32"/>
          <p:cNvGrpSpPr/>
          <p:nvPr/>
        </p:nvGrpSpPr>
        <p:grpSpPr>
          <a:xfrm>
            <a:off x="2974638" y="1821489"/>
            <a:ext cx="1378076" cy="531624"/>
            <a:chOff x="2109346" y="1406513"/>
            <a:chExt cx="1100700" cy="424620"/>
          </a:xfrm>
        </p:grpSpPr>
        <p:cxnSp>
          <p:nvCxnSpPr>
            <p:cNvPr id="281" name="Google Shape;281;p32"/>
            <p:cNvCxnSpPr/>
            <p:nvPr/>
          </p:nvCxnSpPr>
          <p:spPr>
            <a:xfrm>
              <a:off x="2109346" y="1831133"/>
              <a:ext cx="1100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2" name="Google Shape;282;p32"/>
            <p:cNvSpPr txBox="1"/>
            <p:nvPr/>
          </p:nvSpPr>
          <p:spPr>
            <a:xfrm>
              <a:off x="2366038" y="1406513"/>
              <a:ext cx="5871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dirty="0">
                  <a:latin typeface="Calibri"/>
                  <a:ea typeface="Calibri"/>
                  <a:cs typeface="Calibri"/>
                  <a:sym typeface="Calibri"/>
                </a:rPr>
                <a:t>生成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3" name="Google Shape;283;p32"/>
          <p:cNvCxnSpPr>
            <a:stCxn id="267" idx="6"/>
          </p:cNvCxnSpPr>
          <p:nvPr/>
        </p:nvCxnSpPr>
        <p:spPr>
          <a:xfrm>
            <a:off x="5848299" y="2314164"/>
            <a:ext cx="3656000" cy="2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32"/>
          <p:cNvSpPr txBox="1"/>
          <p:nvPr/>
        </p:nvSpPr>
        <p:spPr>
          <a:xfrm>
            <a:off x="8548804" y="1681532"/>
            <a:ext cx="871200" cy="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排隊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32"/>
          <p:cNvGrpSpPr/>
          <p:nvPr/>
        </p:nvGrpSpPr>
        <p:grpSpPr>
          <a:xfrm>
            <a:off x="9651539" y="3897143"/>
            <a:ext cx="1495652" cy="1495652"/>
            <a:chOff x="7963805" y="3861662"/>
            <a:chExt cx="1592700" cy="1592700"/>
          </a:xfrm>
        </p:grpSpPr>
        <p:sp>
          <p:nvSpPr>
            <p:cNvPr id="286" name="Google Shape;286;p32"/>
            <p:cNvSpPr/>
            <p:nvPr/>
          </p:nvSpPr>
          <p:spPr>
            <a:xfrm>
              <a:off x="7963805" y="3861662"/>
              <a:ext cx="1592700" cy="1592700"/>
            </a:xfrm>
            <a:prstGeom prst="ellipse">
              <a:avLst/>
            </a:prstGeom>
            <a:solidFill>
              <a:srgbClr val="B8DEE6"/>
            </a:solidFill>
            <a:ln w="66675" cap="flat" cmpd="sng">
              <a:solidFill>
                <a:srgbClr val="3381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2"/>
            <p:cNvSpPr txBox="1"/>
            <p:nvPr/>
          </p:nvSpPr>
          <p:spPr>
            <a:xfrm>
              <a:off x="8025458" y="4823173"/>
              <a:ext cx="146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" sz="21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電梯組B</a:t>
              </a:r>
              <a:endPara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8523715" y="4225616"/>
              <a:ext cx="483241" cy="517231"/>
            </a:xfrm>
            <a:custGeom>
              <a:avLst/>
              <a:gdLst/>
              <a:ahLst/>
              <a:cxnLst/>
              <a:rect l="l" t="t" r="r" b="b"/>
              <a:pathLst>
                <a:path w="566852" h="606722" extrusionOk="0">
                  <a:moveTo>
                    <a:pt x="30617" y="310160"/>
                  </a:moveTo>
                  <a:lnTo>
                    <a:pt x="30617" y="381879"/>
                  </a:lnTo>
                  <a:lnTo>
                    <a:pt x="66662" y="381879"/>
                  </a:lnTo>
                  <a:lnTo>
                    <a:pt x="66662" y="310160"/>
                  </a:lnTo>
                  <a:close/>
                  <a:moveTo>
                    <a:pt x="301455" y="140143"/>
                  </a:moveTo>
                  <a:lnTo>
                    <a:pt x="433412" y="140143"/>
                  </a:lnTo>
                  <a:lnTo>
                    <a:pt x="433412" y="606722"/>
                  </a:lnTo>
                  <a:lnTo>
                    <a:pt x="301455" y="606722"/>
                  </a:lnTo>
                  <a:close/>
                  <a:moveTo>
                    <a:pt x="133439" y="140143"/>
                  </a:moveTo>
                  <a:lnTo>
                    <a:pt x="265396" y="140143"/>
                  </a:lnTo>
                  <a:lnTo>
                    <a:pt x="265396" y="606722"/>
                  </a:lnTo>
                  <a:lnTo>
                    <a:pt x="133439" y="606722"/>
                  </a:lnTo>
                  <a:close/>
                  <a:moveTo>
                    <a:pt x="424805" y="34038"/>
                  </a:moveTo>
                  <a:lnTo>
                    <a:pt x="424805" y="70119"/>
                  </a:lnTo>
                  <a:lnTo>
                    <a:pt x="469484" y="70119"/>
                  </a:lnTo>
                  <a:lnTo>
                    <a:pt x="469484" y="34038"/>
                  </a:lnTo>
                  <a:close/>
                  <a:moveTo>
                    <a:pt x="359300" y="34038"/>
                  </a:moveTo>
                  <a:lnTo>
                    <a:pt x="359300" y="70119"/>
                  </a:lnTo>
                  <a:lnTo>
                    <a:pt x="404068" y="70119"/>
                  </a:lnTo>
                  <a:lnTo>
                    <a:pt x="404068" y="34038"/>
                  </a:lnTo>
                  <a:close/>
                  <a:moveTo>
                    <a:pt x="293795" y="34038"/>
                  </a:moveTo>
                  <a:lnTo>
                    <a:pt x="293795" y="70119"/>
                  </a:lnTo>
                  <a:lnTo>
                    <a:pt x="338563" y="70119"/>
                  </a:lnTo>
                  <a:lnTo>
                    <a:pt x="338563" y="34038"/>
                  </a:lnTo>
                  <a:close/>
                  <a:moveTo>
                    <a:pt x="228289" y="34038"/>
                  </a:moveTo>
                  <a:lnTo>
                    <a:pt x="228289" y="70119"/>
                  </a:lnTo>
                  <a:lnTo>
                    <a:pt x="273057" y="70119"/>
                  </a:lnTo>
                  <a:lnTo>
                    <a:pt x="273057" y="34038"/>
                  </a:lnTo>
                  <a:close/>
                  <a:moveTo>
                    <a:pt x="162784" y="34038"/>
                  </a:moveTo>
                  <a:lnTo>
                    <a:pt x="162784" y="70119"/>
                  </a:lnTo>
                  <a:lnTo>
                    <a:pt x="207552" y="70119"/>
                  </a:lnTo>
                  <a:lnTo>
                    <a:pt x="207552" y="34038"/>
                  </a:lnTo>
                  <a:close/>
                  <a:moveTo>
                    <a:pt x="97279" y="34038"/>
                  </a:moveTo>
                  <a:lnTo>
                    <a:pt x="97279" y="70119"/>
                  </a:lnTo>
                  <a:lnTo>
                    <a:pt x="142047" y="70119"/>
                  </a:lnTo>
                  <a:lnTo>
                    <a:pt x="142047" y="34038"/>
                  </a:lnTo>
                  <a:close/>
                  <a:moveTo>
                    <a:pt x="0" y="0"/>
                  </a:moveTo>
                  <a:lnTo>
                    <a:pt x="566852" y="0"/>
                  </a:lnTo>
                  <a:lnTo>
                    <a:pt x="566852" y="606722"/>
                  </a:lnTo>
                  <a:lnTo>
                    <a:pt x="469484" y="606722"/>
                  </a:lnTo>
                  <a:lnTo>
                    <a:pt x="469484" y="104157"/>
                  </a:lnTo>
                  <a:lnTo>
                    <a:pt x="301449" y="104157"/>
                  </a:lnTo>
                  <a:lnTo>
                    <a:pt x="265403" y="104157"/>
                  </a:lnTo>
                  <a:lnTo>
                    <a:pt x="97279" y="104157"/>
                  </a:lnTo>
                  <a:lnTo>
                    <a:pt x="97279" y="606722"/>
                  </a:lnTo>
                  <a:lnTo>
                    <a:pt x="0" y="60672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</p:grpSp>
      <p:sp>
        <p:nvSpPr>
          <p:cNvPr id="289" name="Google Shape;289;p32"/>
          <p:cNvSpPr txBox="1"/>
          <p:nvPr/>
        </p:nvSpPr>
        <p:spPr>
          <a:xfrm>
            <a:off x="7332267" y="3162467"/>
            <a:ext cx="1621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移動    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32"/>
          <p:cNvGrpSpPr/>
          <p:nvPr/>
        </p:nvGrpSpPr>
        <p:grpSpPr>
          <a:xfrm>
            <a:off x="4352647" y="3824773"/>
            <a:ext cx="1495652" cy="1495652"/>
            <a:chOff x="5299587" y="1533832"/>
            <a:chExt cx="1592700" cy="1592700"/>
          </a:xfrm>
        </p:grpSpPr>
        <p:sp>
          <p:nvSpPr>
            <p:cNvPr id="291" name="Google Shape;291;p32"/>
            <p:cNvSpPr/>
            <p:nvPr/>
          </p:nvSpPr>
          <p:spPr>
            <a:xfrm>
              <a:off x="5299587" y="1533832"/>
              <a:ext cx="1592700" cy="1592700"/>
            </a:xfrm>
            <a:prstGeom prst="ellipse">
              <a:avLst/>
            </a:prstGeom>
            <a:solidFill>
              <a:srgbClr val="B8DEE6"/>
            </a:solidFill>
            <a:ln w="66675" cap="flat" cmpd="sng">
              <a:solidFill>
                <a:srgbClr val="3381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 txBox="1"/>
            <p:nvPr/>
          </p:nvSpPr>
          <p:spPr>
            <a:xfrm>
              <a:off x="5695888" y="2458078"/>
              <a:ext cx="96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" sz="21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乘客</a:t>
              </a:r>
              <a:endPara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 flipH="1">
              <a:off x="5860017" y="1868045"/>
              <a:ext cx="471954" cy="531030"/>
            </a:xfrm>
            <a:custGeom>
              <a:avLst/>
              <a:gdLst/>
              <a:ahLst/>
              <a:cxnLst/>
              <a:rect l="l" t="t" r="r" b="b"/>
              <a:pathLst>
                <a:path w="9467" h="10667" extrusionOk="0">
                  <a:moveTo>
                    <a:pt x="9467" y="9751"/>
                  </a:moveTo>
                  <a:lnTo>
                    <a:pt x="5291" y="9751"/>
                  </a:lnTo>
                  <a:cubicBezTo>
                    <a:pt x="5502" y="8975"/>
                    <a:pt x="5685" y="8158"/>
                    <a:pt x="5630" y="7841"/>
                  </a:cubicBezTo>
                  <a:cubicBezTo>
                    <a:pt x="5575" y="7528"/>
                    <a:pt x="5304" y="7238"/>
                    <a:pt x="4745" y="6666"/>
                  </a:cubicBezTo>
                  <a:cubicBezTo>
                    <a:pt x="4704" y="6624"/>
                    <a:pt x="4663" y="6581"/>
                    <a:pt x="4620" y="6538"/>
                  </a:cubicBezTo>
                  <a:cubicBezTo>
                    <a:pt x="4747" y="6240"/>
                    <a:pt x="4826" y="5811"/>
                    <a:pt x="4880" y="5643"/>
                  </a:cubicBezTo>
                  <a:lnTo>
                    <a:pt x="5287" y="4061"/>
                  </a:lnTo>
                  <a:cubicBezTo>
                    <a:pt x="5342" y="4320"/>
                    <a:pt x="5396" y="4531"/>
                    <a:pt x="5522" y="4690"/>
                  </a:cubicBezTo>
                  <a:cubicBezTo>
                    <a:pt x="5588" y="4773"/>
                    <a:pt x="5723" y="4943"/>
                    <a:pt x="6228" y="4943"/>
                  </a:cubicBezTo>
                  <a:cubicBezTo>
                    <a:pt x="6516" y="4943"/>
                    <a:pt x="6926" y="4887"/>
                    <a:pt x="7513" y="4727"/>
                  </a:cubicBezTo>
                  <a:cubicBezTo>
                    <a:pt x="7742" y="4665"/>
                    <a:pt x="7876" y="4434"/>
                    <a:pt x="7812" y="4212"/>
                  </a:cubicBezTo>
                  <a:cubicBezTo>
                    <a:pt x="7747" y="3989"/>
                    <a:pt x="7512" y="3858"/>
                    <a:pt x="7279" y="3922"/>
                  </a:cubicBezTo>
                  <a:cubicBezTo>
                    <a:pt x="6869" y="4033"/>
                    <a:pt x="6397" y="4112"/>
                    <a:pt x="6183" y="4107"/>
                  </a:cubicBezTo>
                  <a:cubicBezTo>
                    <a:pt x="6158" y="4023"/>
                    <a:pt x="6132" y="3899"/>
                    <a:pt x="6112" y="3801"/>
                  </a:cubicBezTo>
                  <a:cubicBezTo>
                    <a:pt x="6031" y="3416"/>
                    <a:pt x="5920" y="2887"/>
                    <a:pt x="5590" y="2482"/>
                  </a:cubicBezTo>
                  <a:cubicBezTo>
                    <a:pt x="5512" y="2387"/>
                    <a:pt x="5410" y="2314"/>
                    <a:pt x="5301" y="2255"/>
                  </a:cubicBezTo>
                  <a:cubicBezTo>
                    <a:pt x="5881" y="2212"/>
                    <a:pt x="6339" y="1728"/>
                    <a:pt x="6339" y="1131"/>
                  </a:cubicBezTo>
                  <a:cubicBezTo>
                    <a:pt x="6339" y="506"/>
                    <a:pt x="5838" y="0"/>
                    <a:pt x="5221" y="0"/>
                  </a:cubicBezTo>
                  <a:cubicBezTo>
                    <a:pt x="4604" y="0"/>
                    <a:pt x="4103" y="506"/>
                    <a:pt x="4103" y="1131"/>
                  </a:cubicBezTo>
                  <a:cubicBezTo>
                    <a:pt x="4103" y="1485"/>
                    <a:pt x="4267" y="1796"/>
                    <a:pt x="4518" y="2004"/>
                  </a:cubicBezTo>
                  <a:cubicBezTo>
                    <a:pt x="3943" y="1910"/>
                    <a:pt x="2710" y="1873"/>
                    <a:pt x="1086" y="2752"/>
                  </a:cubicBezTo>
                  <a:cubicBezTo>
                    <a:pt x="878" y="2865"/>
                    <a:pt x="804" y="3119"/>
                    <a:pt x="920" y="3321"/>
                  </a:cubicBezTo>
                  <a:cubicBezTo>
                    <a:pt x="999" y="3458"/>
                    <a:pt x="1146" y="3536"/>
                    <a:pt x="1297" y="3536"/>
                  </a:cubicBezTo>
                  <a:cubicBezTo>
                    <a:pt x="1369" y="3536"/>
                    <a:pt x="1440" y="3518"/>
                    <a:pt x="1507" y="3483"/>
                  </a:cubicBezTo>
                  <a:cubicBezTo>
                    <a:pt x="2495" y="2948"/>
                    <a:pt x="3286" y="2807"/>
                    <a:pt x="3820" y="2793"/>
                  </a:cubicBezTo>
                  <a:cubicBezTo>
                    <a:pt x="3702" y="3140"/>
                    <a:pt x="3598" y="3493"/>
                    <a:pt x="3434" y="3819"/>
                  </a:cubicBezTo>
                  <a:cubicBezTo>
                    <a:pt x="3295" y="4094"/>
                    <a:pt x="3163" y="4374"/>
                    <a:pt x="3050" y="4661"/>
                  </a:cubicBezTo>
                  <a:cubicBezTo>
                    <a:pt x="2926" y="4974"/>
                    <a:pt x="2805" y="5312"/>
                    <a:pt x="2790" y="5652"/>
                  </a:cubicBezTo>
                  <a:cubicBezTo>
                    <a:pt x="2785" y="5778"/>
                    <a:pt x="2799" y="5901"/>
                    <a:pt x="2850" y="6017"/>
                  </a:cubicBezTo>
                  <a:cubicBezTo>
                    <a:pt x="2967" y="6280"/>
                    <a:pt x="3198" y="6570"/>
                    <a:pt x="3468" y="6867"/>
                  </a:cubicBezTo>
                  <a:cubicBezTo>
                    <a:pt x="3444" y="6975"/>
                    <a:pt x="3417" y="7074"/>
                    <a:pt x="3395" y="7154"/>
                  </a:cubicBezTo>
                  <a:cubicBezTo>
                    <a:pt x="3313" y="7381"/>
                    <a:pt x="2530" y="8668"/>
                    <a:pt x="1840" y="9751"/>
                  </a:cubicBezTo>
                  <a:lnTo>
                    <a:pt x="0" y="9751"/>
                  </a:lnTo>
                  <a:lnTo>
                    <a:pt x="0" y="10664"/>
                  </a:lnTo>
                  <a:lnTo>
                    <a:pt x="4601" y="10664"/>
                  </a:lnTo>
                  <a:cubicBezTo>
                    <a:pt x="4608" y="10664"/>
                    <a:pt x="4615" y="10667"/>
                    <a:pt x="4622" y="10667"/>
                  </a:cubicBezTo>
                  <a:cubicBezTo>
                    <a:pt x="4629" y="10667"/>
                    <a:pt x="4634" y="10664"/>
                    <a:pt x="4641" y="10664"/>
                  </a:cubicBezTo>
                  <a:lnTo>
                    <a:pt x="9467" y="10664"/>
                  </a:lnTo>
                  <a:lnTo>
                    <a:pt x="9467" y="9751"/>
                  </a:lnTo>
                  <a:close/>
                  <a:moveTo>
                    <a:pt x="4299" y="7736"/>
                  </a:moveTo>
                  <a:cubicBezTo>
                    <a:pt x="4414" y="7858"/>
                    <a:pt x="4515" y="7973"/>
                    <a:pt x="4563" y="8044"/>
                  </a:cubicBezTo>
                  <a:cubicBezTo>
                    <a:pt x="4547" y="8299"/>
                    <a:pt x="4367" y="9060"/>
                    <a:pt x="4174" y="9751"/>
                  </a:cubicBezTo>
                  <a:lnTo>
                    <a:pt x="3105" y="9751"/>
                  </a:lnTo>
                  <a:cubicBezTo>
                    <a:pt x="3548" y="9046"/>
                    <a:pt x="4055" y="8218"/>
                    <a:pt x="4299" y="773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94" name="Google Shape;294;p32"/>
          <p:cNvGrpSpPr/>
          <p:nvPr/>
        </p:nvGrpSpPr>
        <p:grpSpPr>
          <a:xfrm>
            <a:off x="1479077" y="3824672"/>
            <a:ext cx="1530235" cy="1495545"/>
            <a:chOff x="3673389" y="3162567"/>
            <a:chExt cx="1222232" cy="1194525"/>
          </a:xfrm>
        </p:grpSpPr>
        <p:grpSp>
          <p:nvGrpSpPr>
            <p:cNvPr id="295" name="Google Shape;295;p32"/>
            <p:cNvGrpSpPr/>
            <p:nvPr/>
          </p:nvGrpSpPr>
          <p:grpSpPr>
            <a:xfrm>
              <a:off x="3673389" y="3162567"/>
              <a:ext cx="1222232" cy="1194525"/>
              <a:chOff x="2674374" y="3861662"/>
              <a:chExt cx="1629643" cy="1592700"/>
            </a:xfrm>
          </p:grpSpPr>
          <p:sp>
            <p:nvSpPr>
              <p:cNvPr id="296" name="Google Shape;296;p32"/>
              <p:cNvSpPr/>
              <p:nvPr/>
            </p:nvSpPr>
            <p:spPr>
              <a:xfrm>
                <a:off x="2674374" y="3861662"/>
                <a:ext cx="1592700" cy="1592700"/>
              </a:xfrm>
              <a:prstGeom prst="ellipse">
                <a:avLst/>
              </a:prstGeom>
              <a:solidFill>
                <a:srgbClr val="B8DEE6"/>
              </a:solidFill>
              <a:ln w="66675" cap="flat" cmpd="sng">
                <a:solidFill>
                  <a:srgbClr val="33819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32"/>
              <p:cNvSpPr txBox="1"/>
              <p:nvPr/>
            </p:nvSpPr>
            <p:spPr>
              <a:xfrm>
                <a:off x="2711317" y="4740217"/>
                <a:ext cx="1592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ctr"/>
                <a:r>
                  <a:rPr lang="en" sz="213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間隔時間B</a:t>
                </a:r>
                <a:endParaRPr sz="21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98" name="Google Shape;298;p32"/>
            <p:cNvPicPr preferRelativeResize="0"/>
            <p:nvPr/>
          </p:nvPicPr>
          <p:blipFill rotWithShape="1">
            <a:blip r:embed="rId3">
              <a:alphaModFix/>
            </a:blip>
            <a:srcRect l="35344" t="8159" r="34329" b="3054"/>
            <a:stretch/>
          </p:blipFill>
          <p:spPr>
            <a:xfrm>
              <a:off x="4102325" y="3444625"/>
              <a:ext cx="336674" cy="335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p32"/>
          <p:cNvGrpSpPr/>
          <p:nvPr/>
        </p:nvGrpSpPr>
        <p:grpSpPr>
          <a:xfrm>
            <a:off x="2974638" y="4079923"/>
            <a:ext cx="1378076" cy="531624"/>
            <a:chOff x="2109346" y="1406513"/>
            <a:chExt cx="1100700" cy="424620"/>
          </a:xfrm>
        </p:grpSpPr>
        <p:cxnSp>
          <p:nvCxnSpPr>
            <p:cNvPr id="300" name="Google Shape;300;p32"/>
            <p:cNvCxnSpPr/>
            <p:nvPr/>
          </p:nvCxnSpPr>
          <p:spPr>
            <a:xfrm>
              <a:off x="2109346" y="1831133"/>
              <a:ext cx="1100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1" name="Google Shape;301;p32"/>
            <p:cNvSpPr txBox="1"/>
            <p:nvPr/>
          </p:nvSpPr>
          <p:spPr>
            <a:xfrm>
              <a:off x="2366038" y="1406513"/>
              <a:ext cx="5871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>
                  <a:latin typeface="Calibri"/>
                  <a:ea typeface="Calibri"/>
                  <a:cs typeface="Calibri"/>
                  <a:sym typeface="Calibri"/>
                </a:rPr>
                <a:t>生成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32"/>
          <p:cNvSpPr txBox="1"/>
          <p:nvPr/>
        </p:nvSpPr>
        <p:spPr>
          <a:xfrm>
            <a:off x="6882267" y="7454933"/>
            <a:ext cx="1621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移動並排隊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32"/>
          <p:cNvCxnSpPr/>
          <p:nvPr/>
        </p:nvCxnSpPr>
        <p:spPr>
          <a:xfrm rot="10800000" flipH="1">
            <a:off x="5847905" y="2341603"/>
            <a:ext cx="2873600" cy="2288000"/>
          </a:xfrm>
          <a:prstGeom prst="curvedConnector3">
            <a:avLst>
              <a:gd name="adj1" fmla="val 4116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2"/>
          <p:cNvCxnSpPr/>
          <p:nvPr/>
        </p:nvCxnSpPr>
        <p:spPr>
          <a:xfrm>
            <a:off x="5954341" y="4629619"/>
            <a:ext cx="369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32"/>
          <p:cNvSpPr/>
          <p:nvPr/>
        </p:nvSpPr>
        <p:spPr>
          <a:xfrm>
            <a:off x="6084500" y="1320800"/>
            <a:ext cx="544800" cy="4097200"/>
          </a:xfrm>
          <a:prstGeom prst="rect">
            <a:avLst/>
          </a:prstGeom>
          <a:solidFill>
            <a:srgbClr val="3381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>
                <a:solidFill>
                  <a:srgbClr val="EFEFEF"/>
                </a:solidFill>
              </a:rPr>
              <a:t>轉換條件</a:t>
            </a:r>
            <a:endParaRPr sz="2267">
              <a:solidFill>
                <a:srgbClr val="EFEFEF"/>
              </a:solidFill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290967" y="5606400"/>
            <a:ext cx="11046800" cy="1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Font typeface="Calibri"/>
              <a:buChar char="●"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轉換條件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可以是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主動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設定的政策(e.g.員工引導、分流)，也可以是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被動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的事件機率(e.g.隊伍長度、與其他電梯組的距離)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/>
          <p:nvPr/>
        </p:nvSpPr>
        <p:spPr>
          <a:xfrm>
            <a:off x="0" y="458901"/>
            <a:ext cx="81200" cy="731600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290968" y="498567"/>
            <a:ext cx="4616312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zh-TW" altLang="en-US" sz="4000" dirty="0">
                <a:solidFill>
                  <a:schemeClr val="dk1"/>
                </a:solidFill>
              </a:rPr>
              <a:t>電梯政策名詞定義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6882267" y="7454933"/>
            <a:ext cx="1621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移動並排隊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1677233" y="1811267"/>
            <a:ext cx="9150000" cy="17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40256">
              <a:buSzPts val="1600"/>
              <a:buFont typeface="Calibri"/>
              <a:buChar char="●"/>
            </a:pPr>
            <a:r>
              <a:rPr lang="en" sz="2133" b="1" dirty="0">
                <a:latin typeface="Calibri"/>
                <a:ea typeface="Calibri"/>
                <a:cs typeface="Calibri"/>
                <a:sym typeface="Calibri"/>
              </a:rPr>
              <a:t>動態政策</a:t>
            </a:r>
            <a:r>
              <a:rPr lang="en" sz="2133" dirty="0">
                <a:latin typeface="Calibri"/>
                <a:ea typeface="Calibri"/>
                <a:cs typeface="Calibri"/>
                <a:sym typeface="Calibri"/>
              </a:rPr>
              <a:t>為需要透過</a:t>
            </a:r>
            <a:r>
              <a:rPr lang="en" sz="2133" b="1" dirty="0">
                <a:latin typeface="Calibri"/>
                <a:ea typeface="Calibri"/>
                <a:cs typeface="Calibri"/>
                <a:sym typeface="Calibri"/>
              </a:rPr>
              <a:t>即時偵測資訊</a:t>
            </a:r>
            <a:r>
              <a:rPr lang="en" sz="2133" dirty="0">
                <a:latin typeface="Calibri"/>
                <a:ea typeface="Calibri"/>
                <a:cs typeface="Calibri"/>
                <a:sym typeface="Calibri"/>
              </a:rPr>
              <a:t>來運行的</a:t>
            </a:r>
            <a:r>
              <a:rPr lang="en" sz="2133" b="1" dirty="0">
                <a:latin typeface="Calibri"/>
                <a:ea typeface="Calibri"/>
                <a:cs typeface="Calibri"/>
                <a:sym typeface="Calibri"/>
              </a:rPr>
              <a:t>派遣電梯的規則。</a:t>
            </a:r>
            <a:endParaRPr sz="2133" b="1" dirty="0">
              <a:latin typeface="Calibri"/>
              <a:ea typeface="Calibri"/>
              <a:cs typeface="Calibri"/>
              <a:sym typeface="Calibri"/>
            </a:endParaRPr>
          </a:p>
          <a:p>
            <a:pPr marL="609585"/>
            <a:endParaRPr sz="2133" b="1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40256">
              <a:buSzPts val="1600"/>
              <a:buFont typeface="Calibri"/>
              <a:buChar char="○"/>
            </a:pPr>
            <a:r>
              <a:rPr lang="en" sz="2133" b="1" dirty="0">
                <a:latin typeface="Calibri"/>
                <a:ea typeface="Calibri"/>
                <a:cs typeface="Calibri"/>
                <a:sym typeface="Calibri"/>
              </a:rPr>
              <a:t>例如:  重量超載、客滿、</a:t>
            </a:r>
            <a:r>
              <a:rPr lang="en" sz="2133" dirty="0">
                <a:latin typeface="Calibri"/>
                <a:ea typeface="Calibri"/>
                <a:cs typeface="Calibri"/>
                <a:sym typeface="Calibri"/>
              </a:rPr>
              <a:t>異常事件等</a:t>
            </a:r>
            <a:r>
              <a:rPr lang="en" sz="2133" b="1" dirty="0">
                <a:latin typeface="Calibri"/>
                <a:ea typeface="Calibri"/>
                <a:cs typeface="Calibri"/>
                <a:sym typeface="Calibri"/>
              </a:rPr>
              <a:t>。</a:t>
            </a:r>
            <a:endParaRPr sz="2133" b="1" dirty="0">
              <a:latin typeface="Calibri"/>
              <a:ea typeface="Calibri"/>
              <a:cs typeface="Calibri"/>
              <a:sym typeface="Calibri"/>
            </a:endParaRPr>
          </a:p>
          <a:p>
            <a:pPr marL="1219170"/>
            <a:endParaRPr sz="2133" b="1" dirty="0">
              <a:latin typeface="Calibri"/>
              <a:ea typeface="Calibri"/>
              <a:cs typeface="Calibri"/>
              <a:sym typeface="Calibri"/>
            </a:endParaRPr>
          </a:p>
          <a:p>
            <a:pPr marL="609585"/>
            <a:endParaRPr sz="2133" b="1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40256">
              <a:buSzPts val="1600"/>
              <a:buFont typeface="Calibri"/>
              <a:buChar char="●"/>
            </a:pPr>
            <a:r>
              <a:rPr lang="en" sz="2133" b="1" dirty="0">
                <a:latin typeface="Calibri"/>
                <a:ea typeface="Calibri"/>
                <a:cs typeface="Calibri"/>
                <a:sym typeface="Calibri"/>
              </a:rPr>
              <a:t>靜態政策</a:t>
            </a:r>
            <a:r>
              <a:rPr lang="en" sz="2133" dirty="0">
                <a:latin typeface="Calibri"/>
                <a:ea typeface="Calibri"/>
                <a:cs typeface="Calibri"/>
                <a:sym typeface="Calibri"/>
              </a:rPr>
              <a:t>為啟動電梯系統之前，</a:t>
            </a:r>
            <a:r>
              <a:rPr lang="en" sz="2133" b="1" dirty="0">
                <a:latin typeface="Calibri"/>
                <a:ea typeface="Calibri"/>
                <a:cs typeface="Calibri"/>
                <a:sym typeface="Calibri"/>
              </a:rPr>
              <a:t>事先設定</a:t>
            </a:r>
            <a:r>
              <a:rPr lang="en" sz="2133" dirty="0">
                <a:latin typeface="Calibri"/>
                <a:ea typeface="Calibri"/>
                <a:cs typeface="Calibri"/>
                <a:sym typeface="Calibri"/>
              </a:rPr>
              <a:t>好的</a:t>
            </a:r>
            <a:r>
              <a:rPr lang="en" sz="2133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派遣電梯的規則。</a:t>
            </a:r>
            <a:endParaRPr sz="213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/>
            <a:endParaRPr sz="213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40256"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2133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例如: </a:t>
            </a:r>
            <a:r>
              <a:rPr lang="en" sz="2133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樓層分層</a:t>
            </a:r>
            <a:r>
              <a:rPr lang="en" sz="2133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、</a:t>
            </a:r>
            <a:r>
              <a:rPr lang="en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最短距離優先</a:t>
            </a:r>
            <a:r>
              <a:rPr lang="en" sz="2133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、</a:t>
            </a:r>
            <a:r>
              <a:rPr lang="en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最少任務優先</a:t>
            </a:r>
            <a:r>
              <a:rPr lang="en" sz="2133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等。</a:t>
            </a:r>
            <a:endParaRPr sz="213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1546633" y="5851600"/>
            <a:ext cx="94112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267">
                <a:latin typeface="Calibri"/>
                <a:ea typeface="Calibri"/>
                <a:cs typeface="Calibri"/>
                <a:sym typeface="Calibri"/>
              </a:rPr>
              <a:t>→　目前以</a:t>
            </a:r>
            <a:r>
              <a:rPr lang="en" sz="2267" b="1">
                <a:latin typeface="Calibri"/>
                <a:ea typeface="Calibri"/>
                <a:cs typeface="Calibri"/>
                <a:sym typeface="Calibri"/>
              </a:rPr>
              <a:t>樓層分層</a:t>
            </a:r>
            <a:r>
              <a:rPr lang="en" sz="2267">
                <a:latin typeface="Calibri"/>
                <a:ea typeface="Calibri"/>
                <a:cs typeface="Calibri"/>
                <a:sym typeface="Calibri"/>
              </a:rPr>
              <a:t>為比較項目。</a:t>
            </a:r>
            <a:endParaRPr sz="2267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/>
          <p:nvPr/>
        </p:nvSpPr>
        <p:spPr>
          <a:xfrm>
            <a:off x="0" y="458901"/>
            <a:ext cx="81200" cy="731600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290968" y="498567"/>
            <a:ext cx="3697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4000">
                <a:solidFill>
                  <a:schemeClr val="dk1"/>
                </a:solidFill>
              </a:rPr>
              <a:t>電梯分層政策</a:t>
            </a:r>
            <a:endParaRPr sz="1467"/>
          </a:p>
        </p:txBody>
      </p:sp>
      <p:sp>
        <p:nvSpPr>
          <p:cNvPr id="322" name="Google Shape;322;p34"/>
          <p:cNvSpPr txBox="1"/>
          <p:nvPr/>
        </p:nvSpPr>
        <p:spPr>
          <a:xfrm>
            <a:off x="6882267" y="7454933"/>
            <a:ext cx="1621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移動並排隊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34"/>
          <p:cNvGrpSpPr/>
          <p:nvPr/>
        </p:nvGrpSpPr>
        <p:grpSpPr>
          <a:xfrm>
            <a:off x="4332633" y="1354600"/>
            <a:ext cx="428400" cy="4714800"/>
            <a:chOff x="1355750" y="1174050"/>
            <a:chExt cx="321300" cy="3536100"/>
          </a:xfrm>
        </p:grpSpPr>
        <p:sp>
          <p:nvSpPr>
            <p:cNvPr id="324" name="Google Shape;324;p34"/>
            <p:cNvSpPr/>
            <p:nvPr/>
          </p:nvSpPr>
          <p:spPr>
            <a:xfrm>
              <a:off x="1355750" y="1174050"/>
              <a:ext cx="321300" cy="3536100"/>
            </a:xfrm>
            <a:prstGeom prst="rect">
              <a:avLst/>
            </a:prstGeom>
            <a:solidFill>
              <a:srgbClr val="93CDD9"/>
            </a:solidFill>
            <a:ln w="38100" cap="flat" cmpd="sng">
              <a:solidFill>
                <a:srgbClr val="3381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1355750" y="3484450"/>
              <a:ext cx="321300" cy="205800"/>
            </a:xfrm>
            <a:prstGeom prst="rect">
              <a:avLst/>
            </a:prstGeom>
            <a:solidFill>
              <a:srgbClr val="93CDD9"/>
            </a:solidFill>
            <a:ln w="38100" cap="flat" cmpd="sng">
              <a:solidFill>
                <a:srgbClr val="3381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1</a:t>
              </a:r>
              <a:endParaRPr sz="2400"/>
            </a:p>
          </p:txBody>
        </p:sp>
      </p:grpSp>
      <p:cxnSp>
        <p:nvCxnSpPr>
          <p:cNvPr id="326" name="Google Shape;326;p34"/>
          <p:cNvCxnSpPr/>
          <p:nvPr/>
        </p:nvCxnSpPr>
        <p:spPr>
          <a:xfrm>
            <a:off x="5513333" y="3733400"/>
            <a:ext cx="851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7" name="Google Shape;327;p34"/>
          <p:cNvGrpSpPr/>
          <p:nvPr/>
        </p:nvGrpSpPr>
        <p:grpSpPr>
          <a:xfrm>
            <a:off x="6889400" y="1354600"/>
            <a:ext cx="3159400" cy="4736200"/>
            <a:chOff x="4252650" y="1015950"/>
            <a:chExt cx="2369550" cy="3552150"/>
          </a:xfrm>
        </p:grpSpPr>
        <p:sp>
          <p:nvSpPr>
            <p:cNvPr id="328" name="Google Shape;328;p34"/>
            <p:cNvSpPr/>
            <p:nvPr/>
          </p:nvSpPr>
          <p:spPr>
            <a:xfrm>
              <a:off x="4252650" y="1032000"/>
              <a:ext cx="321300" cy="3536100"/>
            </a:xfrm>
            <a:prstGeom prst="rect">
              <a:avLst/>
            </a:prstGeom>
            <a:noFill/>
            <a:ln w="38100" cap="flat" cmpd="sng">
              <a:solidFill>
                <a:srgbClr val="3381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329" name="Google Shape;329;p34"/>
            <p:cNvGrpSpPr/>
            <p:nvPr/>
          </p:nvGrpSpPr>
          <p:grpSpPr>
            <a:xfrm>
              <a:off x="5276763" y="1821650"/>
              <a:ext cx="321313" cy="1675625"/>
              <a:chOff x="3767263" y="1821650"/>
              <a:chExt cx="321313" cy="1675625"/>
            </a:xfrm>
          </p:grpSpPr>
          <p:sp>
            <p:nvSpPr>
              <p:cNvPr id="330" name="Google Shape;330;p34"/>
              <p:cNvSpPr/>
              <p:nvPr/>
            </p:nvSpPr>
            <p:spPr>
              <a:xfrm>
                <a:off x="3767263" y="1821650"/>
                <a:ext cx="321300" cy="1218300"/>
              </a:xfrm>
              <a:prstGeom prst="rect">
                <a:avLst/>
              </a:prstGeom>
              <a:solidFill>
                <a:srgbClr val="93CDD9"/>
              </a:solidFill>
              <a:ln w="38100" cap="flat" cmpd="sng">
                <a:solidFill>
                  <a:srgbClr val="3381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>
                <a:off x="3767275" y="3291475"/>
                <a:ext cx="321300" cy="205800"/>
              </a:xfrm>
              <a:prstGeom prst="rect">
                <a:avLst/>
              </a:prstGeom>
              <a:solidFill>
                <a:srgbClr val="93CDD9"/>
              </a:solidFill>
              <a:ln w="38100" cap="flat" cmpd="sng">
                <a:solidFill>
                  <a:srgbClr val="3381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400"/>
                  <a:t>1</a:t>
                </a:r>
                <a:endParaRPr sz="2400"/>
              </a:p>
            </p:txBody>
          </p:sp>
        </p:grpSp>
        <p:grpSp>
          <p:nvGrpSpPr>
            <p:cNvPr id="332" name="Google Shape;332;p34"/>
            <p:cNvGrpSpPr/>
            <p:nvPr/>
          </p:nvGrpSpPr>
          <p:grpSpPr>
            <a:xfrm>
              <a:off x="4252650" y="2828003"/>
              <a:ext cx="321300" cy="1724039"/>
              <a:chOff x="2500525" y="3051625"/>
              <a:chExt cx="321300" cy="1500600"/>
            </a:xfrm>
          </p:grpSpPr>
          <p:sp>
            <p:nvSpPr>
              <p:cNvPr id="333" name="Google Shape;333;p34"/>
              <p:cNvSpPr/>
              <p:nvPr/>
            </p:nvSpPr>
            <p:spPr>
              <a:xfrm>
                <a:off x="2500525" y="3051625"/>
                <a:ext cx="321300" cy="1500600"/>
              </a:xfrm>
              <a:prstGeom prst="rect">
                <a:avLst/>
              </a:prstGeom>
              <a:solidFill>
                <a:srgbClr val="93CDD9"/>
              </a:solidFill>
              <a:ln w="38100" cap="flat" cmpd="sng">
                <a:solidFill>
                  <a:srgbClr val="3381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4" name="Google Shape;334;p34"/>
              <p:cNvSpPr/>
              <p:nvPr/>
            </p:nvSpPr>
            <p:spPr>
              <a:xfrm>
                <a:off x="2500525" y="3436749"/>
                <a:ext cx="321300" cy="205800"/>
              </a:xfrm>
              <a:prstGeom prst="rect">
                <a:avLst/>
              </a:prstGeom>
              <a:solidFill>
                <a:srgbClr val="93CDD9"/>
              </a:solidFill>
              <a:ln w="38100" cap="flat" cmpd="sng">
                <a:solidFill>
                  <a:srgbClr val="3381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400"/>
                  <a:t>1</a:t>
                </a:r>
                <a:endParaRPr sz="2400"/>
              </a:p>
            </p:txBody>
          </p:sp>
        </p:grpSp>
        <p:grpSp>
          <p:nvGrpSpPr>
            <p:cNvPr id="335" name="Google Shape;335;p34"/>
            <p:cNvGrpSpPr/>
            <p:nvPr/>
          </p:nvGrpSpPr>
          <p:grpSpPr>
            <a:xfrm>
              <a:off x="6300900" y="1015950"/>
              <a:ext cx="321300" cy="2481325"/>
              <a:chOff x="4707525" y="1015950"/>
              <a:chExt cx="321300" cy="2481325"/>
            </a:xfrm>
          </p:grpSpPr>
          <p:sp>
            <p:nvSpPr>
              <p:cNvPr id="336" name="Google Shape;336;p34"/>
              <p:cNvSpPr/>
              <p:nvPr/>
            </p:nvSpPr>
            <p:spPr>
              <a:xfrm>
                <a:off x="4707525" y="1015950"/>
                <a:ext cx="321300" cy="1015500"/>
              </a:xfrm>
              <a:prstGeom prst="rect">
                <a:avLst/>
              </a:prstGeom>
              <a:solidFill>
                <a:srgbClr val="93CDD9"/>
              </a:solidFill>
              <a:ln w="38100" cap="flat" cmpd="sng">
                <a:solidFill>
                  <a:srgbClr val="3381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>
                <a:off x="4707525" y="3291475"/>
                <a:ext cx="321300" cy="205800"/>
              </a:xfrm>
              <a:prstGeom prst="rect">
                <a:avLst/>
              </a:prstGeom>
              <a:solidFill>
                <a:srgbClr val="93CDD9"/>
              </a:solidFill>
              <a:ln w="38100" cap="flat" cmpd="sng">
                <a:solidFill>
                  <a:srgbClr val="3381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400"/>
                  <a:t>1</a:t>
                </a:r>
                <a:endParaRPr sz="2400"/>
              </a:p>
            </p:txBody>
          </p:sp>
        </p:grpSp>
        <p:sp>
          <p:nvSpPr>
            <p:cNvPr id="338" name="Google Shape;338;p34"/>
            <p:cNvSpPr/>
            <p:nvPr/>
          </p:nvSpPr>
          <p:spPr>
            <a:xfrm>
              <a:off x="5276775" y="1032000"/>
              <a:ext cx="321300" cy="3536100"/>
            </a:xfrm>
            <a:prstGeom prst="rect">
              <a:avLst/>
            </a:prstGeom>
            <a:noFill/>
            <a:ln w="38100" cap="flat" cmpd="sng">
              <a:solidFill>
                <a:srgbClr val="3381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6300900" y="1015950"/>
              <a:ext cx="321300" cy="3536100"/>
            </a:xfrm>
            <a:prstGeom prst="rect">
              <a:avLst/>
            </a:prstGeom>
            <a:noFill/>
            <a:ln w="38100" cap="flat" cmpd="sng">
              <a:solidFill>
                <a:srgbClr val="3381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340" name="Google Shape;340;p34"/>
          <p:cNvCxnSpPr/>
          <p:nvPr/>
        </p:nvCxnSpPr>
        <p:spPr>
          <a:xfrm>
            <a:off x="6889400" y="4358633"/>
            <a:ext cx="350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34"/>
          <p:cNvSpPr txBox="1"/>
          <p:nvPr/>
        </p:nvSpPr>
        <p:spPr>
          <a:xfrm>
            <a:off x="10470100" y="4113433"/>
            <a:ext cx="1696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1樓 By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4"/>
          <p:cNvCxnSpPr/>
          <p:nvPr/>
        </p:nvCxnSpPr>
        <p:spPr>
          <a:xfrm>
            <a:off x="8841267" y="2522067"/>
            <a:ext cx="68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343" name="Google Shape;343;p34"/>
          <p:cNvSpPr txBox="1"/>
          <p:nvPr/>
        </p:nvSpPr>
        <p:spPr>
          <a:xfrm>
            <a:off x="8654867" y="1981633"/>
            <a:ext cx="10624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>
                <a:latin typeface="Calibri"/>
                <a:ea typeface="Calibri"/>
                <a:cs typeface="Calibri"/>
                <a:sym typeface="Calibri"/>
              </a:rPr>
              <a:t>共同樓層</a:t>
            </a:r>
            <a:endParaRPr sz="1467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7236767" y="3379400"/>
            <a:ext cx="106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>
                <a:latin typeface="Calibri"/>
                <a:ea typeface="Calibri"/>
                <a:cs typeface="Calibri"/>
                <a:sym typeface="Calibri"/>
              </a:rPr>
              <a:t>共同樓層</a:t>
            </a:r>
            <a:endParaRPr sz="1467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34"/>
          <p:cNvCxnSpPr/>
          <p:nvPr/>
        </p:nvCxnSpPr>
        <p:spPr>
          <a:xfrm>
            <a:off x="7423167" y="3917933"/>
            <a:ext cx="68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346" name="Google Shape;346;p34"/>
          <p:cNvCxnSpPr/>
          <p:nvPr/>
        </p:nvCxnSpPr>
        <p:spPr>
          <a:xfrm>
            <a:off x="3717633" y="3994300"/>
            <a:ext cx="31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34"/>
          <p:cNvSpPr txBox="1"/>
          <p:nvPr/>
        </p:nvSpPr>
        <p:spPr>
          <a:xfrm>
            <a:off x="3064800" y="2339400"/>
            <a:ext cx="633600" cy="1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選擇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N-1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個切割點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34"/>
          <p:cNvCxnSpPr/>
          <p:nvPr/>
        </p:nvCxnSpPr>
        <p:spPr>
          <a:xfrm>
            <a:off x="3717633" y="2522067"/>
            <a:ext cx="31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34"/>
          <p:cNvCxnSpPr/>
          <p:nvPr/>
        </p:nvCxnSpPr>
        <p:spPr>
          <a:xfrm>
            <a:off x="1784333" y="3733400"/>
            <a:ext cx="851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" name="Google Shape;350;p34"/>
          <p:cNvSpPr txBox="1"/>
          <p:nvPr/>
        </p:nvSpPr>
        <p:spPr>
          <a:xfrm>
            <a:off x="721467" y="2218633"/>
            <a:ext cx="633600" cy="2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決定N個小電梯組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34"/>
          <p:cNvCxnSpPr/>
          <p:nvPr/>
        </p:nvCxnSpPr>
        <p:spPr>
          <a:xfrm>
            <a:off x="494167" y="6317533"/>
            <a:ext cx="941200" cy="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34"/>
          <p:cNvCxnSpPr/>
          <p:nvPr/>
        </p:nvCxnSpPr>
        <p:spPr>
          <a:xfrm>
            <a:off x="2911000" y="6317533"/>
            <a:ext cx="243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34"/>
          <p:cNvCxnSpPr/>
          <p:nvPr/>
        </p:nvCxnSpPr>
        <p:spPr>
          <a:xfrm>
            <a:off x="6550167" y="6323933"/>
            <a:ext cx="528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34"/>
          <p:cNvSpPr/>
          <p:nvPr/>
        </p:nvSpPr>
        <p:spPr>
          <a:xfrm>
            <a:off x="8600280" y="801333"/>
            <a:ext cx="1448400" cy="320000"/>
          </a:xfrm>
          <a:prstGeom prst="arc">
            <a:avLst>
              <a:gd name="adj1" fmla="val 16200000"/>
              <a:gd name="adj2" fmla="val 0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34"/>
          <p:cNvSpPr/>
          <p:nvPr/>
        </p:nvSpPr>
        <p:spPr>
          <a:xfrm flipH="1">
            <a:off x="6957487" y="801467"/>
            <a:ext cx="1448400" cy="320000"/>
          </a:xfrm>
          <a:prstGeom prst="arc">
            <a:avLst>
              <a:gd name="adj1" fmla="val 16200000"/>
              <a:gd name="adj2" fmla="val 0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6" name="Google Shape;356;p34"/>
          <p:cNvSpPr txBox="1"/>
          <p:nvPr/>
        </p:nvSpPr>
        <p:spPr>
          <a:xfrm>
            <a:off x="7754300" y="579500"/>
            <a:ext cx="1871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N種樓層分層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 idx="4294967295"/>
          </p:nvPr>
        </p:nvSpPr>
        <p:spPr>
          <a:xfrm>
            <a:off x="0" y="593725"/>
            <a:ext cx="11360150" cy="7635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相關論文及實作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4294967295"/>
          </p:nvPr>
        </p:nvSpPr>
        <p:spPr>
          <a:xfrm>
            <a:off x="0" y="1536700"/>
            <a:ext cx="11360150" cy="45545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Video-based parking space detection </a:t>
            </a:r>
            <a:endParaRPr/>
          </a:p>
          <a:p>
            <a:pPr lvl="1">
              <a:spcBef>
                <a:spcPts val="0"/>
              </a:spcBef>
            </a:pPr>
            <a:r>
              <a:rPr lang="zh-TW"/>
              <a:t>如何辨別 occupied / vacant：</a:t>
            </a:r>
            <a:r>
              <a:rPr lang="zh-TW">
                <a:solidFill>
                  <a:srgbClr val="FF0000"/>
                </a:solidFill>
              </a:rPr>
              <a:t>Color histograms</a:t>
            </a:r>
            <a:r>
              <a:rPr lang="zh-TW"/>
              <a:t>、</a:t>
            </a:r>
            <a:r>
              <a:rPr lang="zh-TW">
                <a:solidFill>
                  <a:srgbClr val="FF0000"/>
                </a:solidFill>
              </a:rPr>
              <a:t>Difference-of-Gaussian histograms</a:t>
            </a:r>
            <a:r>
              <a:rPr lang="zh-TW"/>
              <a:t>、Haar-like feature（主要用來辨識矩陣，可能不適用於電梯）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600" y="2883700"/>
            <a:ext cx="5410200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96" y="3398000"/>
            <a:ext cx="5270867" cy="24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2267" y="-15"/>
            <a:ext cx="46990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24133" y="6066133"/>
            <a:ext cx="5410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TW" sz="2400"/>
              <a:t>source: </a:t>
            </a:r>
            <a:r>
              <a:rPr lang="en-US" altLang="zh-TW" sz="1467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(PDF) Video-based Parking-space Detection</a:t>
            </a:r>
            <a:r>
              <a:rPr lang="zh-TW" altLang="en-US" sz="1467"/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 idx="4294967295"/>
          </p:nvPr>
        </p:nvSpPr>
        <p:spPr>
          <a:xfrm>
            <a:off x="283566" y="442907"/>
            <a:ext cx="11360150" cy="7635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相關論文及實作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294967295"/>
          </p:nvPr>
        </p:nvSpPr>
        <p:spPr>
          <a:xfrm>
            <a:off x="0" y="1536700"/>
            <a:ext cx="4321175" cy="45545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sz="1867"/>
              <a:t>Classification</a:t>
            </a:r>
            <a:r>
              <a:rPr lang="zh-TW" altLang="en-US" sz="1867"/>
              <a:t>：</a:t>
            </a:r>
            <a:r>
              <a:rPr lang="en-US" altLang="zh-TW" sz="1867"/>
              <a:t>KNN</a:t>
            </a:r>
            <a:r>
              <a:rPr lang="zh-TW" altLang="en-US" sz="1867"/>
              <a:t>、</a:t>
            </a:r>
            <a:r>
              <a:rPr lang="en-US" altLang="zh-TW" sz="1867"/>
              <a:t>LDA</a:t>
            </a:r>
            <a:r>
              <a:rPr lang="zh-TW" altLang="en-US" sz="1867"/>
              <a:t>、</a:t>
            </a:r>
            <a:r>
              <a:rPr lang="en-US" altLang="zh-TW" sz="1867">
                <a:solidFill>
                  <a:srgbClr val="FF0000"/>
                </a:solidFill>
              </a:rPr>
              <a:t>SVM</a:t>
            </a:r>
            <a:r>
              <a:rPr lang="zh-TW" altLang="en-US" sz="1867">
                <a:solidFill>
                  <a:srgbClr val="FF0000"/>
                </a:solidFill>
              </a:rPr>
              <a:t>（</a:t>
            </a:r>
            <a:r>
              <a:rPr lang="en-US" altLang="zh-TW" sz="1867">
                <a:solidFill>
                  <a:srgbClr val="FF0000"/>
                </a:solidFill>
              </a:rPr>
              <a:t>exponential</a:t>
            </a:r>
            <a:r>
              <a:rPr lang="zh-TW" altLang="en-US" sz="1867">
                <a:solidFill>
                  <a:srgbClr val="FF0000"/>
                </a:solidFill>
              </a:rPr>
              <a:t>）</a:t>
            </a:r>
            <a:endParaRPr sz="1867">
              <a:solidFill>
                <a:srgbClr val="FF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534" y="747100"/>
            <a:ext cx="7466900" cy="565523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24133" y="6066133"/>
            <a:ext cx="5410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TW" sz="2400"/>
              <a:t>source: </a:t>
            </a:r>
            <a:r>
              <a:rPr lang="en-US" altLang="zh-TW" sz="1467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(PDF) Video-based Parking-space Detection</a:t>
            </a:r>
            <a:r>
              <a:rPr lang="zh-TW" altLang="en-US" sz="1467"/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98" y="2805597"/>
            <a:ext cx="3674633" cy="20172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20;p34">
            <a:extLst>
              <a:ext uri="{FF2B5EF4-FFF2-40B4-BE49-F238E27FC236}">
                <a16:creationId xmlns:a16="http://schemas.microsoft.com/office/drawing/2014/main" id="{9CC4A109-341F-4383-9B07-992E58D39479}"/>
              </a:ext>
            </a:extLst>
          </p:cNvPr>
          <p:cNvSpPr/>
          <p:nvPr/>
        </p:nvSpPr>
        <p:spPr>
          <a:xfrm>
            <a:off x="0" y="458901"/>
            <a:ext cx="81200" cy="731600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 idx="4294967295"/>
          </p:nvPr>
        </p:nvSpPr>
        <p:spPr>
          <a:xfrm>
            <a:off x="294640" y="458901"/>
            <a:ext cx="11360150" cy="7635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方法一、重量改變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4294967295"/>
          </p:nvPr>
        </p:nvSpPr>
        <p:spPr>
          <a:xfrm>
            <a:off x="831850" y="1536700"/>
            <a:ext cx="11360150" cy="45545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概念：若一次開關門前後重量沒有改變，則代表電梯已滿。</a:t>
            </a:r>
            <a:endParaRPr dirty="0"/>
          </a:p>
          <a:p>
            <a:r>
              <a:rPr lang="zh-TW" dirty="0"/>
              <a:t>問題：</a:t>
            </a:r>
            <a:endParaRPr dirty="0"/>
          </a:p>
          <a:p>
            <a:pPr lvl="1" indent="-440256">
              <a:spcBef>
                <a:spcPts val="0"/>
              </a:spcBef>
              <a:buSzPts val="1600"/>
            </a:pPr>
            <a:r>
              <a:rPr lang="zh-TW" altLang="en-US" sz="2133" dirty="0"/>
              <a:t>一定會浪費一次開關門時間</a:t>
            </a:r>
            <a:endParaRPr sz="2133" dirty="0"/>
          </a:p>
          <a:p>
            <a:pPr lvl="1" indent="-440256">
              <a:spcBef>
                <a:spcPts val="0"/>
              </a:spcBef>
              <a:buSzPts val="1600"/>
            </a:pPr>
            <a:r>
              <a:rPr lang="zh-TW" altLang="en-US" sz="2133" dirty="0"/>
              <a:t>可能有有空位但沒人進入（誤判）</a:t>
            </a:r>
            <a:endParaRPr sz="2133" dirty="0"/>
          </a:p>
          <a:p>
            <a:pPr lvl="1" indent="-440256">
              <a:spcBef>
                <a:spcPts val="0"/>
              </a:spcBef>
              <a:buSzPts val="1600"/>
            </a:pPr>
            <a:r>
              <a:rPr lang="zh-TW" altLang="en-US" sz="2133" dirty="0"/>
              <a:t>進出重量相當（誤判）</a:t>
            </a:r>
            <a:endParaRPr sz="2133" dirty="0"/>
          </a:p>
        </p:txBody>
      </p:sp>
      <p:sp>
        <p:nvSpPr>
          <p:cNvPr id="4" name="Google Shape;320;p34">
            <a:extLst>
              <a:ext uri="{FF2B5EF4-FFF2-40B4-BE49-F238E27FC236}">
                <a16:creationId xmlns:a16="http://schemas.microsoft.com/office/drawing/2014/main" id="{2D93DC8E-4C53-4016-B3DC-F5C8CAC865A8}"/>
              </a:ext>
            </a:extLst>
          </p:cNvPr>
          <p:cNvSpPr/>
          <p:nvPr/>
        </p:nvSpPr>
        <p:spPr>
          <a:xfrm>
            <a:off x="0" y="458901"/>
            <a:ext cx="81200" cy="731600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62EACA6-7A5D-4B8E-8BF2-F29AF04CAAEB}"/>
              </a:ext>
            </a:extLst>
          </p:cNvPr>
          <p:cNvSpPr/>
          <p:nvPr/>
        </p:nvSpPr>
        <p:spPr>
          <a:xfrm>
            <a:off x="1" y="1486157"/>
            <a:ext cx="2534856" cy="5371844"/>
          </a:xfrm>
          <a:prstGeom prst="rect">
            <a:avLst/>
          </a:prstGeom>
          <a:solidFill>
            <a:srgbClr val="5F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ir_46320">
            <a:extLst>
              <a:ext uri="{FF2B5EF4-FFF2-40B4-BE49-F238E27FC236}">
                <a16:creationId xmlns:a16="http://schemas.microsoft.com/office/drawing/2014/main" id="{5F1F4C81-2C2B-4F52-8063-919B248FBB65}"/>
              </a:ext>
            </a:extLst>
          </p:cNvPr>
          <p:cNvSpPr>
            <a:spLocks noChangeAspect="1"/>
          </p:cNvSpPr>
          <p:nvPr/>
        </p:nvSpPr>
        <p:spPr bwMode="auto">
          <a:xfrm>
            <a:off x="1414107" y="1549817"/>
            <a:ext cx="832913" cy="5308183"/>
          </a:xfrm>
          <a:custGeom>
            <a:avLst/>
            <a:gdLst>
              <a:gd name="connsiteX0" fmla="*/ 241223 w 314863"/>
              <a:gd name="connsiteY0" fmla="*/ 588233 h 608556"/>
              <a:gd name="connsiteX1" fmla="*/ 307292 w 314863"/>
              <a:gd name="connsiteY1" fmla="*/ 588233 h 608556"/>
              <a:gd name="connsiteX2" fmla="*/ 314863 w 314863"/>
              <a:gd name="connsiteY2" fmla="*/ 595884 h 608556"/>
              <a:gd name="connsiteX3" fmla="*/ 314863 w 314863"/>
              <a:gd name="connsiteY3" fmla="*/ 600905 h 608556"/>
              <a:gd name="connsiteX4" fmla="*/ 307292 w 314863"/>
              <a:gd name="connsiteY4" fmla="*/ 608556 h 608556"/>
              <a:gd name="connsiteX5" fmla="*/ 241223 w 314863"/>
              <a:gd name="connsiteY5" fmla="*/ 608556 h 608556"/>
              <a:gd name="connsiteX6" fmla="*/ 233572 w 314863"/>
              <a:gd name="connsiteY6" fmla="*/ 600905 h 608556"/>
              <a:gd name="connsiteX7" fmla="*/ 233572 w 314863"/>
              <a:gd name="connsiteY7" fmla="*/ 595884 h 608556"/>
              <a:gd name="connsiteX8" fmla="*/ 241223 w 314863"/>
              <a:gd name="connsiteY8" fmla="*/ 588233 h 608556"/>
              <a:gd name="connsiteX9" fmla="*/ 7571 w 314863"/>
              <a:gd name="connsiteY9" fmla="*/ 588233 h 608556"/>
              <a:gd name="connsiteX10" fmla="*/ 73640 w 314863"/>
              <a:gd name="connsiteY10" fmla="*/ 588233 h 608556"/>
              <a:gd name="connsiteX11" fmla="*/ 81291 w 314863"/>
              <a:gd name="connsiteY11" fmla="*/ 595884 h 608556"/>
              <a:gd name="connsiteX12" fmla="*/ 81291 w 314863"/>
              <a:gd name="connsiteY12" fmla="*/ 600905 h 608556"/>
              <a:gd name="connsiteX13" fmla="*/ 73640 w 314863"/>
              <a:gd name="connsiteY13" fmla="*/ 608556 h 608556"/>
              <a:gd name="connsiteX14" fmla="*/ 7571 w 314863"/>
              <a:gd name="connsiteY14" fmla="*/ 608556 h 608556"/>
              <a:gd name="connsiteX15" fmla="*/ 0 w 314863"/>
              <a:gd name="connsiteY15" fmla="*/ 600905 h 608556"/>
              <a:gd name="connsiteX16" fmla="*/ 0 w 314863"/>
              <a:gd name="connsiteY16" fmla="*/ 595884 h 608556"/>
              <a:gd name="connsiteX17" fmla="*/ 7571 w 314863"/>
              <a:gd name="connsiteY17" fmla="*/ 588233 h 608556"/>
              <a:gd name="connsiteX18" fmla="*/ 63921 w 314863"/>
              <a:gd name="connsiteY18" fmla="*/ 334736 h 608556"/>
              <a:gd name="connsiteX19" fmla="*/ 64399 w 314863"/>
              <a:gd name="connsiteY19" fmla="*/ 395590 h 608556"/>
              <a:gd name="connsiteX20" fmla="*/ 252824 w 314863"/>
              <a:gd name="connsiteY20" fmla="*/ 395590 h 608556"/>
              <a:gd name="connsiteX21" fmla="*/ 252984 w 314863"/>
              <a:gd name="connsiteY21" fmla="*/ 334736 h 608556"/>
              <a:gd name="connsiteX22" fmla="*/ 63204 w 314863"/>
              <a:gd name="connsiteY22" fmla="*/ 253518 h 608556"/>
              <a:gd name="connsiteX23" fmla="*/ 63682 w 314863"/>
              <a:gd name="connsiteY23" fmla="*/ 314372 h 608556"/>
              <a:gd name="connsiteX24" fmla="*/ 253063 w 314863"/>
              <a:gd name="connsiteY24" fmla="*/ 314372 h 608556"/>
              <a:gd name="connsiteX25" fmla="*/ 253223 w 314863"/>
              <a:gd name="connsiteY25" fmla="*/ 253518 h 608556"/>
              <a:gd name="connsiteX26" fmla="*/ 62487 w 314863"/>
              <a:gd name="connsiteY26" fmla="*/ 172380 h 608556"/>
              <a:gd name="connsiteX27" fmla="*/ 63045 w 314863"/>
              <a:gd name="connsiteY27" fmla="*/ 233233 h 608556"/>
              <a:gd name="connsiteX28" fmla="*/ 253302 w 314863"/>
              <a:gd name="connsiteY28" fmla="*/ 233233 h 608556"/>
              <a:gd name="connsiteX29" fmla="*/ 253462 w 314863"/>
              <a:gd name="connsiteY29" fmla="*/ 172380 h 608556"/>
              <a:gd name="connsiteX30" fmla="*/ 61770 w 314863"/>
              <a:gd name="connsiteY30" fmla="*/ 91241 h 608556"/>
              <a:gd name="connsiteX31" fmla="*/ 62328 w 314863"/>
              <a:gd name="connsiteY31" fmla="*/ 152095 h 608556"/>
              <a:gd name="connsiteX32" fmla="*/ 253541 w 314863"/>
              <a:gd name="connsiteY32" fmla="*/ 152095 h 608556"/>
              <a:gd name="connsiteX33" fmla="*/ 253701 w 314863"/>
              <a:gd name="connsiteY33" fmla="*/ 91241 h 608556"/>
              <a:gd name="connsiteX34" fmla="*/ 20341 w 314863"/>
              <a:gd name="connsiteY34" fmla="*/ 0 h 608556"/>
              <a:gd name="connsiteX35" fmla="*/ 60973 w 314863"/>
              <a:gd name="connsiteY35" fmla="*/ 0 h 608556"/>
              <a:gd name="connsiteX36" fmla="*/ 61611 w 314863"/>
              <a:gd name="connsiteY36" fmla="*/ 71036 h 608556"/>
              <a:gd name="connsiteX37" fmla="*/ 253780 w 314863"/>
              <a:gd name="connsiteY37" fmla="*/ 71036 h 608556"/>
              <a:gd name="connsiteX38" fmla="*/ 253940 w 314863"/>
              <a:gd name="connsiteY38" fmla="*/ 0 h 608556"/>
              <a:gd name="connsiteX39" fmla="*/ 294572 w 314863"/>
              <a:gd name="connsiteY39" fmla="*/ 0 h 608556"/>
              <a:gd name="connsiteX40" fmla="*/ 297998 w 314863"/>
              <a:gd name="connsiteY40" fmla="*/ 578072 h 608556"/>
              <a:gd name="connsiteX41" fmla="*/ 252267 w 314863"/>
              <a:gd name="connsiteY41" fmla="*/ 578072 h 608556"/>
              <a:gd name="connsiteX42" fmla="*/ 252745 w 314863"/>
              <a:gd name="connsiteY42" fmla="*/ 415795 h 608556"/>
              <a:gd name="connsiteX43" fmla="*/ 64638 w 314863"/>
              <a:gd name="connsiteY43" fmla="*/ 415795 h 608556"/>
              <a:gd name="connsiteX44" fmla="*/ 65993 w 314863"/>
              <a:gd name="connsiteY44" fmla="*/ 578072 h 608556"/>
              <a:gd name="connsiteX45" fmla="*/ 15242 w 314863"/>
              <a:gd name="connsiteY45" fmla="*/ 578072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4863" h="608556">
                <a:moveTo>
                  <a:pt x="241223" y="588233"/>
                </a:moveTo>
                <a:lnTo>
                  <a:pt x="307292" y="588233"/>
                </a:lnTo>
                <a:cubicBezTo>
                  <a:pt x="311436" y="588233"/>
                  <a:pt x="314863" y="591660"/>
                  <a:pt x="314863" y="595884"/>
                </a:cubicBezTo>
                <a:lnTo>
                  <a:pt x="314863" y="600905"/>
                </a:lnTo>
                <a:cubicBezTo>
                  <a:pt x="314863" y="605129"/>
                  <a:pt x="311436" y="608556"/>
                  <a:pt x="307292" y="608556"/>
                </a:cubicBezTo>
                <a:lnTo>
                  <a:pt x="241223" y="608556"/>
                </a:lnTo>
                <a:cubicBezTo>
                  <a:pt x="236999" y="608556"/>
                  <a:pt x="233572" y="605129"/>
                  <a:pt x="233572" y="600905"/>
                </a:cubicBezTo>
                <a:lnTo>
                  <a:pt x="233572" y="595884"/>
                </a:lnTo>
                <a:cubicBezTo>
                  <a:pt x="233572" y="591660"/>
                  <a:pt x="236999" y="588233"/>
                  <a:pt x="241223" y="588233"/>
                </a:cubicBezTo>
                <a:close/>
                <a:moveTo>
                  <a:pt x="7571" y="588233"/>
                </a:moveTo>
                <a:lnTo>
                  <a:pt x="73640" y="588233"/>
                </a:lnTo>
                <a:cubicBezTo>
                  <a:pt x="77864" y="588233"/>
                  <a:pt x="81291" y="591660"/>
                  <a:pt x="81291" y="595884"/>
                </a:cubicBezTo>
                <a:lnTo>
                  <a:pt x="81291" y="600905"/>
                </a:lnTo>
                <a:cubicBezTo>
                  <a:pt x="81291" y="605129"/>
                  <a:pt x="77864" y="608556"/>
                  <a:pt x="73640" y="608556"/>
                </a:cubicBezTo>
                <a:lnTo>
                  <a:pt x="7571" y="608556"/>
                </a:lnTo>
                <a:cubicBezTo>
                  <a:pt x="3427" y="608556"/>
                  <a:pt x="0" y="605129"/>
                  <a:pt x="0" y="600905"/>
                </a:cubicBezTo>
                <a:lnTo>
                  <a:pt x="0" y="595884"/>
                </a:lnTo>
                <a:cubicBezTo>
                  <a:pt x="0" y="591660"/>
                  <a:pt x="3427" y="588233"/>
                  <a:pt x="7571" y="588233"/>
                </a:cubicBezTo>
                <a:close/>
                <a:moveTo>
                  <a:pt x="63921" y="334736"/>
                </a:moveTo>
                <a:lnTo>
                  <a:pt x="64399" y="395590"/>
                </a:lnTo>
                <a:lnTo>
                  <a:pt x="252824" y="395590"/>
                </a:lnTo>
                <a:lnTo>
                  <a:pt x="252984" y="334736"/>
                </a:lnTo>
                <a:close/>
                <a:moveTo>
                  <a:pt x="63204" y="253518"/>
                </a:moveTo>
                <a:lnTo>
                  <a:pt x="63682" y="314372"/>
                </a:lnTo>
                <a:lnTo>
                  <a:pt x="253063" y="314372"/>
                </a:lnTo>
                <a:lnTo>
                  <a:pt x="253223" y="253518"/>
                </a:lnTo>
                <a:close/>
                <a:moveTo>
                  <a:pt x="62487" y="172380"/>
                </a:moveTo>
                <a:lnTo>
                  <a:pt x="63045" y="233233"/>
                </a:lnTo>
                <a:lnTo>
                  <a:pt x="253302" y="233233"/>
                </a:lnTo>
                <a:lnTo>
                  <a:pt x="253462" y="172380"/>
                </a:lnTo>
                <a:close/>
                <a:moveTo>
                  <a:pt x="61770" y="91241"/>
                </a:moveTo>
                <a:lnTo>
                  <a:pt x="62328" y="152095"/>
                </a:lnTo>
                <a:lnTo>
                  <a:pt x="253541" y="152095"/>
                </a:lnTo>
                <a:lnTo>
                  <a:pt x="253701" y="91241"/>
                </a:lnTo>
                <a:close/>
                <a:moveTo>
                  <a:pt x="20341" y="0"/>
                </a:moveTo>
                <a:lnTo>
                  <a:pt x="60973" y="0"/>
                </a:lnTo>
                <a:lnTo>
                  <a:pt x="61611" y="71036"/>
                </a:lnTo>
                <a:lnTo>
                  <a:pt x="253780" y="71036"/>
                </a:lnTo>
                <a:lnTo>
                  <a:pt x="253940" y="0"/>
                </a:lnTo>
                <a:lnTo>
                  <a:pt x="294572" y="0"/>
                </a:lnTo>
                <a:lnTo>
                  <a:pt x="297998" y="578072"/>
                </a:lnTo>
                <a:lnTo>
                  <a:pt x="252267" y="578072"/>
                </a:lnTo>
                <a:lnTo>
                  <a:pt x="252745" y="415795"/>
                </a:lnTo>
                <a:lnTo>
                  <a:pt x="64638" y="415795"/>
                </a:lnTo>
                <a:lnTo>
                  <a:pt x="65993" y="578072"/>
                </a:lnTo>
                <a:lnTo>
                  <a:pt x="15242" y="57807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D523C1-1806-4C7E-82F1-B23E0CCED422}"/>
              </a:ext>
            </a:extLst>
          </p:cNvPr>
          <p:cNvSpPr/>
          <p:nvPr/>
        </p:nvSpPr>
        <p:spPr>
          <a:xfrm>
            <a:off x="0" y="1422497"/>
            <a:ext cx="2792096" cy="127319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336E8E-6F9B-46AC-986B-C72279E27C06}"/>
              </a:ext>
            </a:extLst>
          </p:cNvPr>
          <p:cNvSpPr txBox="1"/>
          <p:nvPr/>
        </p:nvSpPr>
        <p:spPr>
          <a:xfrm>
            <a:off x="555585" y="65516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目錄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9D0763-742B-46F3-8D77-8143CE865494}"/>
              </a:ext>
            </a:extLst>
          </p:cNvPr>
          <p:cNvSpPr/>
          <p:nvPr/>
        </p:nvSpPr>
        <p:spPr>
          <a:xfrm>
            <a:off x="-1" y="2317151"/>
            <a:ext cx="832913" cy="150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059BD9-97DE-48BC-A199-F9B35234143C}"/>
              </a:ext>
            </a:extLst>
          </p:cNvPr>
          <p:cNvSpPr/>
          <p:nvPr/>
        </p:nvSpPr>
        <p:spPr>
          <a:xfrm>
            <a:off x="5547360" y="2152918"/>
            <a:ext cx="3352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r>
              <a:rPr lang="zh-TW" alt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專案整體流程</a:t>
            </a:r>
            <a:endParaRPr lang="zh-TW" altLang="en-US" sz="3200" dirty="0"/>
          </a:p>
          <a:p>
            <a:br>
              <a:rPr lang="zh-TW" altLang="en-US" sz="3200" dirty="0"/>
            </a:br>
            <a:r>
              <a:rPr lang="en-US" altLang="zh-TW" sz="3200" dirty="0">
                <a:solidFill>
                  <a:srgbClr val="000000"/>
                </a:solidFill>
                <a:latin typeface="Calibri" panose="020F0502020204030204" pitchFamily="34" charset="0"/>
              </a:rPr>
              <a:t>2. </a:t>
            </a:r>
            <a:r>
              <a:rPr lang="zh-TW" alt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電梯模擬系統</a:t>
            </a:r>
            <a:endParaRPr lang="zh-TW" altLang="en-US" sz="3200" dirty="0"/>
          </a:p>
          <a:p>
            <a:endParaRPr lang="en-US" altLang="zh-TW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sz="3200" dirty="0">
                <a:solidFill>
                  <a:srgbClr val="000000"/>
                </a:solidFill>
                <a:latin typeface="Calibri" panose="020F0502020204030204" pitchFamily="34" charset="0"/>
              </a:rPr>
              <a:t>3. </a:t>
            </a:r>
            <a:r>
              <a:rPr lang="zh-TW" alt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電梯場域概念</a:t>
            </a:r>
            <a:endParaRPr lang="zh-TW" altLang="en-US" sz="3200" dirty="0"/>
          </a:p>
          <a:p>
            <a:br>
              <a:rPr lang="zh-TW" altLang="en-US" sz="3200" dirty="0"/>
            </a:br>
            <a:r>
              <a:rPr lang="en-US" altLang="zh-TW" sz="3200" dirty="0">
                <a:solidFill>
                  <a:srgbClr val="000000"/>
                </a:solidFill>
                <a:latin typeface="Calibri" panose="020F0502020204030204" pitchFamily="34" charset="0"/>
              </a:rPr>
              <a:t>4. </a:t>
            </a:r>
            <a:r>
              <a:rPr lang="zh-TW" alt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電梯分層政策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56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 idx="4294967295"/>
          </p:nvPr>
        </p:nvSpPr>
        <p:spPr>
          <a:xfrm>
            <a:off x="325120" y="458901"/>
            <a:ext cx="11360150" cy="7635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方法二、Free space dectection 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4294967295"/>
          </p:nvPr>
        </p:nvSpPr>
        <p:spPr>
          <a:xfrm>
            <a:off x="0" y="1536700"/>
            <a:ext cx="11360150" cy="45545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buSzPts val="2000"/>
            </a:pPr>
            <a:r>
              <a:rPr lang="en-US" altLang="zh-TW" sz="2667"/>
              <a:t>github </a:t>
            </a:r>
            <a:r>
              <a:rPr lang="zh-TW" altLang="en-US" sz="2667"/>
              <a:t>上有 </a:t>
            </a:r>
            <a:r>
              <a:rPr lang="en-US" altLang="zh-TW" sz="2667"/>
              <a:t>pretrain </a:t>
            </a:r>
            <a:r>
              <a:rPr lang="zh-TW" altLang="en-US" sz="2667"/>
              <a:t>資料集</a:t>
            </a:r>
            <a:endParaRPr sz="2667"/>
          </a:p>
          <a:p>
            <a:pPr indent="-474121">
              <a:buSzPts val="2000"/>
            </a:pPr>
            <a:r>
              <a:rPr lang="en-US" altLang="zh-TW" sz="2667"/>
              <a:t>KITTI Dataset : </a:t>
            </a:r>
            <a:r>
              <a:rPr lang="zh-TW" altLang="en-US" sz="2667"/>
              <a:t>一個道路相關的資</a:t>
            </a:r>
            <a:endParaRPr sz="2667"/>
          </a:p>
          <a:p>
            <a:pPr indent="-474121">
              <a:buSzPts val="2000"/>
            </a:pPr>
            <a:r>
              <a:rPr lang="zh-TW" altLang="en-US" sz="2667"/>
              <a:t>用途多為自動駕駛相關</a:t>
            </a:r>
            <a:endParaRPr sz="2667"/>
          </a:p>
          <a:p>
            <a:pPr indent="0">
              <a:spcBef>
                <a:spcPts val="2133"/>
              </a:spcBef>
              <a:buNone/>
            </a:pPr>
            <a:endParaRPr sz="2667"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39067" y="6006367"/>
            <a:ext cx="612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400">
                <a:latin typeface="Proxima Nova"/>
                <a:ea typeface="Proxima Nova"/>
                <a:cs typeface="Proxima Nova"/>
                <a:sym typeface="Proxima Nova"/>
              </a:rPr>
              <a:t>source: https://www.itread01.com/content/1547833871.html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51" y="3859051"/>
            <a:ext cx="51943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0118" y="2067384"/>
            <a:ext cx="3289300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20;p34">
            <a:extLst>
              <a:ext uri="{FF2B5EF4-FFF2-40B4-BE49-F238E27FC236}">
                <a16:creationId xmlns:a16="http://schemas.microsoft.com/office/drawing/2014/main" id="{52B6F770-8398-4690-906E-E79CA43A581F}"/>
              </a:ext>
            </a:extLst>
          </p:cNvPr>
          <p:cNvSpPr/>
          <p:nvPr/>
        </p:nvSpPr>
        <p:spPr>
          <a:xfrm>
            <a:off x="0" y="458901"/>
            <a:ext cx="81200" cy="731600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304800" y="448406"/>
            <a:ext cx="11360150" cy="7635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方法三、自己訓練分類器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1747520" y="1997075"/>
            <a:ext cx="11068050" cy="19891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AutoNum type="arabicPeriod"/>
            </a:pPr>
            <a:r>
              <a:rPr lang="zh-TW" dirty="0"/>
              <a:t>標「空」、「滿」兩種狀態去分類</a:t>
            </a:r>
            <a:endParaRPr dirty="0"/>
          </a:p>
          <a:p>
            <a:pPr>
              <a:buAutoNum type="arabicPeriod"/>
            </a:pPr>
            <a:r>
              <a:rPr lang="zh-TW" dirty="0"/>
              <a:t>調整影像參數（灰階程度、標準化等）</a:t>
            </a:r>
            <a:endParaRPr dirty="0"/>
          </a:p>
          <a:p>
            <a:pPr>
              <a:buAutoNum type="arabicPeriod"/>
            </a:pPr>
            <a:r>
              <a:rPr lang="zh-TW" dirty="0"/>
              <a:t>丟入 cnn</a:t>
            </a:r>
            <a:endParaRPr dirty="0"/>
          </a:p>
        </p:txBody>
      </p:sp>
      <p:sp>
        <p:nvSpPr>
          <p:cNvPr id="98" name="Google Shape;98;p18"/>
          <p:cNvSpPr txBox="1"/>
          <p:nvPr/>
        </p:nvSpPr>
        <p:spPr>
          <a:xfrm>
            <a:off x="1517033" y="4225133"/>
            <a:ext cx="9817200" cy="2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15000"/>
              </a:lnSpc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zh-TW" altLang="en-U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優點：不用去改變原電梯的硬體設備。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09585" indent="-457189">
              <a:lnSpc>
                <a:spcPct val="115000"/>
              </a:lnSpc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zh-TW" altLang="en-U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缺點：比較針對個別電梯，難移到其他電梯組、較消耗運算資源。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320;p34">
            <a:extLst>
              <a:ext uri="{FF2B5EF4-FFF2-40B4-BE49-F238E27FC236}">
                <a16:creationId xmlns:a16="http://schemas.microsoft.com/office/drawing/2014/main" id="{DBFC2132-1187-4A6C-A0C3-EF6728B26B33}"/>
              </a:ext>
            </a:extLst>
          </p:cNvPr>
          <p:cNvSpPr/>
          <p:nvPr/>
        </p:nvSpPr>
        <p:spPr>
          <a:xfrm>
            <a:off x="0" y="458901"/>
            <a:ext cx="81200" cy="731600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 idx="4294967295"/>
          </p:nvPr>
        </p:nvSpPr>
        <p:spPr>
          <a:xfrm>
            <a:off x="325120" y="458901"/>
            <a:ext cx="11360150" cy="7635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方法四、立體影像</a:t>
            </a: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4294967295"/>
          </p:nvPr>
        </p:nvSpPr>
        <p:spPr>
          <a:xfrm>
            <a:off x="415925" y="1536700"/>
            <a:ext cx="11360150" cy="45545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zh-TW" dirty="0"/>
              <a:t>前提：需購買新設備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zh-TW" dirty="0"/>
              <a:t>相關新聞：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zh-TW" dirty="0"/>
              <a:t>https://www.digitimes.com.tw/iot/article.asp?cat=158&amp;id=0000545851_bvl7kufl6og59n0xs6jon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zh-TW" dirty="0"/>
              <a:t>相關技術：https://www.stockfeel.com.tw/3d%E6%84%9F%E6%B8%AC-%E9%A3%9B%E6%99%82%E6%B8%AC%E8%B7%9D-tof/</a:t>
            </a:r>
            <a:endParaRPr dirty="0"/>
          </a:p>
        </p:txBody>
      </p:sp>
      <p:sp>
        <p:nvSpPr>
          <p:cNvPr id="4" name="Google Shape;320;p34">
            <a:extLst>
              <a:ext uri="{FF2B5EF4-FFF2-40B4-BE49-F238E27FC236}">
                <a16:creationId xmlns:a16="http://schemas.microsoft.com/office/drawing/2014/main" id="{FB6ADA0D-F54D-4DB4-A2B8-8D0981B62477}"/>
              </a:ext>
            </a:extLst>
          </p:cNvPr>
          <p:cNvSpPr/>
          <p:nvPr/>
        </p:nvSpPr>
        <p:spPr>
          <a:xfrm>
            <a:off x="0" y="458901"/>
            <a:ext cx="81200" cy="731600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8BD457-04B5-4BF0-8D53-2739A49F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EEB6-FE77-401D-B153-1349CF1440F9}" type="slidenum">
              <a:rPr lang="en-US" smtClean="0"/>
              <a:t>23</a:t>
            </a:fld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5CD6270-F1DB-4C4C-876A-54F8D5AE1061}"/>
              </a:ext>
            </a:extLst>
          </p:cNvPr>
          <p:cNvGrpSpPr/>
          <p:nvPr/>
        </p:nvGrpSpPr>
        <p:grpSpPr>
          <a:xfrm>
            <a:off x="9525964" y="4944744"/>
            <a:ext cx="2401748" cy="1677590"/>
            <a:chOff x="3200401" y="1414463"/>
            <a:chExt cx="5486400" cy="3832179"/>
          </a:xfrm>
        </p:grpSpPr>
        <p:sp>
          <p:nvSpPr>
            <p:cNvPr id="4" name="íṥ1ïďe">
              <a:extLst>
                <a:ext uri="{FF2B5EF4-FFF2-40B4-BE49-F238E27FC236}">
                  <a16:creationId xmlns:a16="http://schemas.microsoft.com/office/drawing/2014/main" id="{BCE4BD0D-3533-44D2-BD1A-32B171F24934}"/>
                </a:ext>
              </a:extLst>
            </p:cNvPr>
            <p:cNvSpPr/>
            <p:nvPr/>
          </p:nvSpPr>
          <p:spPr bwMode="auto">
            <a:xfrm>
              <a:off x="3200401" y="2864926"/>
              <a:ext cx="4393648" cy="261114"/>
            </a:xfrm>
            <a:prstGeom prst="rect">
              <a:avLst/>
            </a:pr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E949F3EC-3FC0-4BF5-8DFE-15C3D42329F4}"/>
                </a:ext>
              </a:extLst>
            </p:cNvPr>
            <p:cNvSpPr/>
            <p:nvPr/>
          </p:nvSpPr>
          <p:spPr bwMode="auto">
            <a:xfrm>
              <a:off x="4404842" y="1749533"/>
              <a:ext cx="4171778" cy="3497109"/>
            </a:xfrm>
            <a:custGeom>
              <a:avLst/>
              <a:gdLst>
                <a:gd name="connsiteX0" fmla="*/ 3485752 w 4171778"/>
                <a:gd name="connsiteY0" fmla="*/ 2343448 h 3497109"/>
                <a:gd name="connsiteX1" fmla="*/ 3485752 w 4171778"/>
                <a:gd name="connsiteY1" fmla="*/ 2850666 h 3497109"/>
                <a:gd name="connsiteX2" fmla="*/ 3986365 w 4171778"/>
                <a:gd name="connsiteY2" fmla="*/ 2850666 h 3497109"/>
                <a:gd name="connsiteX3" fmla="*/ 3986365 w 4171778"/>
                <a:gd name="connsiteY3" fmla="*/ 2836752 h 3497109"/>
                <a:gd name="connsiteX4" fmla="*/ 3986365 w 4171778"/>
                <a:gd name="connsiteY4" fmla="*/ 2343448 h 3497109"/>
                <a:gd name="connsiteX5" fmla="*/ 3485752 w 4171778"/>
                <a:gd name="connsiteY5" fmla="*/ 2343448 h 3497109"/>
                <a:gd name="connsiteX6" fmla="*/ 3485752 w 4171778"/>
                <a:gd name="connsiteY6" fmla="*/ 1692490 h 3497109"/>
                <a:gd name="connsiteX7" fmla="*/ 3485752 w 4171778"/>
                <a:gd name="connsiteY7" fmla="*/ 2194657 h 3497109"/>
                <a:gd name="connsiteX8" fmla="*/ 3986365 w 4171778"/>
                <a:gd name="connsiteY8" fmla="*/ 2194657 h 3497109"/>
                <a:gd name="connsiteX9" fmla="*/ 3986365 w 4171778"/>
                <a:gd name="connsiteY9" fmla="*/ 1692490 h 3497109"/>
                <a:gd name="connsiteX10" fmla="*/ 3485752 w 4171778"/>
                <a:gd name="connsiteY10" fmla="*/ 1692490 h 3497109"/>
                <a:gd name="connsiteX11" fmla="*/ 3485752 w 4171778"/>
                <a:gd name="connsiteY11" fmla="*/ 1022934 h 3497109"/>
                <a:gd name="connsiteX12" fmla="*/ 3485752 w 4171778"/>
                <a:gd name="connsiteY12" fmla="*/ 1543700 h 3497109"/>
                <a:gd name="connsiteX13" fmla="*/ 3986365 w 4171778"/>
                <a:gd name="connsiteY13" fmla="*/ 1543700 h 3497109"/>
                <a:gd name="connsiteX14" fmla="*/ 3986365 w 4171778"/>
                <a:gd name="connsiteY14" fmla="*/ 1022934 h 3497109"/>
                <a:gd name="connsiteX15" fmla="*/ 3485752 w 4171778"/>
                <a:gd name="connsiteY15" fmla="*/ 1022934 h 3497109"/>
                <a:gd name="connsiteX16" fmla="*/ 3485752 w 4171778"/>
                <a:gd name="connsiteY16" fmla="*/ 371976 h 3497109"/>
                <a:gd name="connsiteX17" fmla="*/ 3485752 w 4171778"/>
                <a:gd name="connsiteY17" fmla="*/ 874143 h 3497109"/>
                <a:gd name="connsiteX18" fmla="*/ 3986365 w 4171778"/>
                <a:gd name="connsiteY18" fmla="*/ 874143 h 3497109"/>
                <a:gd name="connsiteX19" fmla="*/ 3986365 w 4171778"/>
                <a:gd name="connsiteY19" fmla="*/ 371976 h 3497109"/>
                <a:gd name="connsiteX20" fmla="*/ 3485752 w 4171778"/>
                <a:gd name="connsiteY20" fmla="*/ 371976 h 3497109"/>
                <a:gd name="connsiteX21" fmla="*/ 2818267 w 4171778"/>
                <a:gd name="connsiteY21" fmla="*/ 371976 h 3497109"/>
                <a:gd name="connsiteX22" fmla="*/ 2818267 w 4171778"/>
                <a:gd name="connsiteY22" fmla="*/ 874143 h 3497109"/>
                <a:gd name="connsiteX23" fmla="*/ 3337422 w 4171778"/>
                <a:gd name="connsiteY23" fmla="*/ 874143 h 3497109"/>
                <a:gd name="connsiteX24" fmla="*/ 3337422 w 4171778"/>
                <a:gd name="connsiteY24" fmla="*/ 371976 h 3497109"/>
                <a:gd name="connsiteX25" fmla="*/ 2818267 w 4171778"/>
                <a:gd name="connsiteY25" fmla="*/ 371976 h 3497109"/>
                <a:gd name="connsiteX26" fmla="*/ 2169324 w 4171778"/>
                <a:gd name="connsiteY26" fmla="*/ 371976 h 3497109"/>
                <a:gd name="connsiteX27" fmla="*/ 2169324 w 4171778"/>
                <a:gd name="connsiteY27" fmla="*/ 874143 h 3497109"/>
                <a:gd name="connsiteX28" fmla="*/ 2669937 w 4171778"/>
                <a:gd name="connsiteY28" fmla="*/ 874143 h 3497109"/>
                <a:gd name="connsiteX29" fmla="*/ 2669937 w 4171778"/>
                <a:gd name="connsiteY29" fmla="*/ 371976 h 3497109"/>
                <a:gd name="connsiteX30" fmla="*/ 2169324 w 4171778"/>
                <a:gd name="connsiteY30" fmla="*/ 371976 h 3497109"/>
                <a:gd name="connsiteX31" fmla="*/ 1501840 w 4171778"/>
                <a:gd name="connsiteY31" fmla="*/ 371976 h 3497109"/>
                <a:gd name="connsiteX32" fmla="*/ 1501840 w 4171778"/>
                <a:gd name="connsiteY32" fmla="*/ 874143 h 3497109"/>
                <a:gd name="connsiteX33" fmla="*/ 2020994 w 4171778"/>
                <a:gd name="connsiteY33" fmla="*/ 874143 h 3497109"/>
                <a:gd name="connsiteX34" fmla="*/ 2020994 w 4171778"/>
                <a:gd name="connsiteY34" fmla="*/ 371976 h 3497109"/>
                <a:gd name="connsiteX35" fmla="*/ 1501840 w 4171778"/>
                <a:gd name="connsiteY35" fmla="*/ 371976 h 3497109"/>
                <a:gd name="connsiteX36" fmla="*/ 852897 w 4171778"/>
                <a:gd name="connsiteY36" fmla="*/ 371976 h 3497109"/>
                <a:gd name="connsiteX37" fmla="*/ 852897 w 4171778"/>
                <a:gd name="connsiteY37" fmla="*/ 874143 h 3497109"/>
                <a:gd name="connsiteX38" fmla="*/ 1353510 w 4171778"/>
                <a:gd name="connsiteY38" fmla="*/ 874143 h 3497109"/>
                <a:gd name="connsiteX39" fmla="*/ 1353510 w 4171778"/>
                <a:gd name="connsiteY39" fmla="*/ 371976 h 3497109"/>
                <a:gd name="connsiteX40" fmla="*/ 852897 w 4171778"/>
                <a:gd name="connsiteY40" fmla="*/ 371976 h 3497109"/>
                <a:gd name="connsiteX41" fmla="*/ 185413 w 4171778"/>
                <a:gd name="connsiteY41" fmla="*/ 371976 h 3497109"/>
                <a:gd name="connsiteX42" fmla="*/ 185413 w 4171778"/>
                <a:gd name="connsiteY42" fmla="*/ 874143 h 3497109"/>
                <a:gd name="connsiteX43" fmla="*/ 704567 w 4171778"/>
                <a:gd name="connsiteY43" fmla="*/ 874143 h 3497109"/>
                <a:gd name="connsiteX44" fmla="*/ 704567 w 4171778"/>
                <a:gd name="connsiteY44" fmla="*/ 371976 h 3497109"/>
                <a:gd name="connsiteX45" fmla="*/ 185413 w 4171778"/>
                <a:gd name="connsiteY45" fmla="*/ 371976 h 3497109"/>
                <a:gd name="connsiteX46" fmla="*/ 0 w 4171778"/>
                <a:gd name="connsiteY46" fmla="*/ 0 h 3497109"/>
                <a:gd name="connsiteX47" fmla="*/ 4171777 w 4171778"/>
                <a:gd name="connsiteY47" fmla="*/ 0 h 3497109"/>
                <a:gd name="connsiteX48" fmla="*/ 4171777 w 4171778"/>
                <a:gd name="connsiteY48" fmla="*/ 2850437 h 3497109"/>
                <a:gd name="connsiteX49" fmla="*/ 4171777 w 4171778"/>
                <a:gd name="connsiteY49" fmla="*/ 2850666 h 3497109"/>
                <a:gd name="connsiteX50" fmla="*/ 4171778 w 4171778"/>
                <a:gd name="connsiteY50" fmla="*/ 2850666 h 3497109"/>
                <a:gd name="connsiteX51" fmla="*/ 4171778 w 4171778"/>
                <a:gd name="connsiteY51" fmla="*/ 3497109 h 3497109"/>
                <a:gd name="connsiteX52" fmla="*/ 3146577 w 4171778"/>
                <a:gd name="connsiteY52" fmla="*/ 3497109 h 3497109"/>
                <a:gd name="connsiteX53" fmla="*/ 3146577 w 4171778"/>
                <a:gd name="connsiteY53" fmla="*/ 2850666 h 3497109"/>
                <a:gd name="connsiteX54" fmla="*/ 3337422 w 4171778"/>
                <a:gd name="connsiteY54" fmla="*/ 2850666 h 3497109"/>
                <a:gd name="connsiteX55" fmla="*/ 3337422 w 4171778"/>
                <a:gd name="connsiteY55" fmla="*/ 2836752 h 3497109"/>
                <a:gd name="connsiteX56" fmla="*/ 3337422 w 4171778"/>
                <a:gd name="connsiteY56" fmla="*/ 2343448 h 3497109"/>
                <a:gd name="connsiteX57" fmla="*/ 3152009 w 4171778"/>
                <a:gd name="connsiteY57" fmla="*/ 2343448 h 3497109"/>
                <a:gd name="connsiteX58" fmla="*/ 3152009 w 4171778"/>
                <a:gd name="connsiteY58" fmla="*/ 2194657 h 3497109"/>
                <a:gd name="connsiteX59" fmla="*/ 3337422 w 4171778"/>
                <a:gd name="connsiteY59" fmla="*/ 2194657 h 3497109"/>
                <a:gd name="connsiteX60" fmla="*/ 3337422 w 4171778"/>
                <a:gd name="connsiteY60" fmla="*/ 1692490 h 3497109"/>
                <a:gd name="connsiteX61" fmla="*/ 3152009 w 4171778"/>
                <a:gd name="connsiteY61" fmla="*/ 1692490 h 3497109"/>
                <a:gd name="connsiteX62" fmla="*/ 3152009 w 4171778"/>
                <a:gd name="connsiteY62" fmla="*/ 1543700 h 3497109"/>
                <a:gd name="connsiteX63" fmla="*/ 3337422 w 4171778"/>
                <a:gd name="connsiteY63" fmla="*/ 1543700 h 3497109"/>
                <a:gd name="connsiteX64" fmla="*/ 3337422 w 4171778"/>
                <a:gd name="connsiteY64" fmla="*/ 1022934 h 3497109"/>
                <a:gd name="connsiteX65" fmla="*/ 2818267 w 4171778"/>
                <a:gd name="connsiteY65" fmla="*/ 1022934 h 3497109"/>
                <a:gd name="connsiteX66" fmla="*/ 2818267 w 4171778"/>
                <a:gd name="connsiteY66" fmla="*/ 1041532 h 3497109"/>
                <a:gd name="connsiteX67" fmla="*/ 0 w 4171778"/>
                <a:gd name="connsiteY67" fmla="*/ 1041532 h 349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171778" h="3497109">
                  <a:moveTo>
                    <a:pt x="3485752" y="2343448"/>
                  </a:moveTo>
                  <a:lnTo>
                    <a:pt x="3485752" y="2850666"/>
                  </a:lnTo>
                  <a:lnTo>
                    <a:pt x="3986365" y="2850666"/>
                  </a:lnTo>
                  <a:lnTo>
                    <a:pt x="3986365" y="2836752"/>
                  </a:lnTo>
                  <a:cubicBezTo>
                    <a:pt x="3986365" y="2790981"/>
                    <a:pt x="3986365" y="2668927"/>
                    <a:pt x="3986365" y="2343448"/>
                  </a:cubicBezTo>
                  <a:cubicBezTo>
                    <a:pt x="3986365" y="2343448"/>
                    <a:pt x="3986365" y="2343448"/>
                    <a:pt x="3485752" y="2343448"/>
                  </a:cubicBezTo>
                  <a:close/>
                  <a:moveTo>
                    <a:pt x="3485752" y="1692490"/>
                  </a:moveTo>
                  <a:lnTo>
                    <a:pt x="3485752" y="2194657"/>
                  </a:lnTo>
                  <a:cubicBezTo>
                    <a:pt x="3485752" y="2194657"/>
                    <a:pt x="3485752" y="2194657"/>
                    <a:pt x="3986365" y="2194657"/>
                  </a:cubicBezTo>
                  <a:cubicBezTo>
                    <a:pt x="3986365" y="2194657"/>
                    <a:pt x="3986365" y="2194657"/>
                    <a:pt x="3986365" y="1692490"/>
                  </a:cubicBezTo>
                  <a:cubicBezTo>
                    <a:pt x="3986365" y="1692490"/>
                    <a:pt x="3986365" y="1692490"/>
                    <a:pt x="3485752" y="1692490"/>
                  </a:cubicBezTo>
                  <a:close/>
                  <a:moveTo>
                    <a:pt x="3485752" y="1022934"/>
                  </a:moveTo>
                  <a:lnTo>
                    <a:pt x="3485752" y="1543700"/>
                  </a:lnTo>
                  <a:cubicBezTo>
                    <a:pt x="3485752" y="1543700"/>
                    <a:pt x="3485752" y="1543700"/>
                    <a:pt x="3986365" y="1543700"/>
                  </a:cubicBezTo>
                  <a:cubicBezTo>
                    <a:pt x="3986365" y="1543700"/>
                    <a:pt x="3986365" y="1543700"/>
                    <a:pt x="3986365" y="1022934"/>
                  </a:cubicBezTo>
                  <a:cubicBezTo>
                    <a:pt x="3986365" y="1022934"/>
                    <a:pt x="3986365" y="1022934"/>
                    <a:pt x="3485752" y="1022934"/>
                  </a:cubicBezTo>
                  <a:close/>
                  <a:moveTo>
                    <a:pt x="3485752" y="371976"/>
                  </a:moveTo>
                  <a:lnTo>
                    <a:pt x="3485752" y="874143"/>
                  </a:lnTo>
                  <a:cubicBezTo>
                    <a:pt x="3485752" y="874143"/>
                    <a:pt x="3485752" y="874143"/>
                    <a:pt x="3986365" y="874143"/>
                  </a:cubicBezTo>
                  <a:cubicBezTo>
                    <a:pt x="3986365" y="874143"/>
                    <a:pt x="3986365" y="874143"/>
                    <a:pt x="3986365" y="371976"/>
                  </a:cubicBezTo>
                  <a:cubicBezTo>
                    <a:pt x="3986365" y="371976"/>
                    <a:pt x="3986365" y="371976"/>
                    <a:pt x="3485752" y="371976"/>
                  </a:cubicBezTo>
                  <a:close/>
                  <a:moveTo>
                    <a:pt x="2818267" y="371976"/>
                  </a:moveTo>
                  <a:lnTo>
                    <a:pt x="2818267" y="874143"/>
                  </a:lnTo>
                  <a:cubicBezTo>
                    <a:pt x="2818267" y="874143"/>
                    <a:pt x="2818267" y="874143"/>
                    <a:pt x="3337422" y="874143"/>
                  </a:cubicBezTo>
                  <a:cubicBezTo>
                    <a:pt x="3337422" y="874143"/>
                    <a:pt x="3337422" y="874143"/>
                    <a:pt x="3337422" y="371976"/>
                  </a:cubicBezTo>
                  <a:cubicBezTo>
                    <a:pt x="3337422" y="371976"/>
                    <a:pt x="3337422" y="371976"/>
                    <a:pt x="2818267" y="371976"/>
                  </a:cubicBezTo>
                  <a:close/>
                  <a:moveTo>
                    <a:pt x="2169324" y="371976"/>
                  </a:moveTo>
                  <a:lnTo>
                    <a:pt x="2169324" y="874143"/>
                  </a:lnTo>
                  <a:cubicBezTo>
                    <a:pt x="2169324" y="874143"/>
                    <a:pt x="2169324" y="874143"/>
                    <a:pt x="2669937" y="874143"/>
                  </a:cubicBezTo>
                  <a:cubicBezTo>
                    <a:pt x="2669937" y="874143"/>
                    <a:pt x="2669937" y="874143"/>
                    <a:pt x="2669937" y="371976"/>
                  </a:cubicBezTo>
                  <a:cubicBezTo>
                    <a:pt x="2669937" y="371976"/>
                    <a:pt x="2669937" y="371976"/>
                    <a:pt x="2169324" y="371976"/>
                  </a:cubicBezTo>
                  <a:close/>
                  <a:moveTo>
                    <a:pt x="1501840" y="371976"/>
                  </a:moveTo>
                  <a:lnTo>
                    <a:pt x="1501840" y="874143"/>
                  </a:lnTo>
                  <a:cubicBezTo>
                    <a:pt x="1501840" y="874143"/>
                    <a:pt x="1501840" y="874143"/>
                    <a:pt x="2020994" y="874143"/>
                  </a:cubicBezTo>
                  <a:cubicBezTo>
                    <a:pt x="2020994" y="874143"/>
                    <a:pt x="2020994" y="874143"/>
                    <a:pt x="2020994" y="371976"/>
                  </a:cubicBezTo>
                  <a:cubicBezTo>
                    <a:pt x="2020994" y="371976"/>
                    <a:pt x="2020994" y="371976"/>
                    <a:pt x="1501840" y="371976"/>
                  </a:cubicBezTo>
                  <a:close/>
                  <a:moveTo>
                    <a:pt x="852897" y="371976"/>
                  </a:moveTo>
                  <a:lnTo>
                    <a:pt x="852897" y="874143"/>
                  </a:lnTo>
                  <a:cubicBezTo>
                    <a:pt x="852897" y="874143"/>
                    <a:pt x="852897" y="874143"/>
                    <a:pt x="1353510" y="874143"/>
                  </a:cubicBezTo>
                  <a:cubicBezTo>
                    <a:pt x="1353510" y="874143"/>
                    <a:pt x="1353510" y="874143"/>
                    <a:pt x="1353510" y="371976"/>
                  </a:cubicBezTo>
                  <a:cubicBezTo>
                    <a:pt x="1353510" y="371976"/>
                    <a:pt x="1353510" y="371976"/>
                    <a:pt x="852897" y="371976"/>
                  </a:cubicBezTo>
                  <a:close/>
                  <a:moveTo>
                    <a:pt x="185413" y="371976"/>
                  </a:moveTo>
                  <a:lnTo>
                    <a:pt x="185413" y="874143"/>
                  </a:lnTo>
                  <a:cubicBezTo>
                    <a:pt x="185413" y="874143"/>
                    <a:pt x="185413" y="874143"/>
                    <a:pt x="704567" y="874143"/>
                  </a:cubicBezTo>
                  <a:cubicBezTo>
                    <a:pt x="704567" y="874143"/>
                    <a:pt x="704567" y="874143"/>
                    <a:pt x="704567" y="371976"/>
                  </a:cubicBezTo>
                  <a:cubicBezTo>
                    <a:pt x="704567" y="371976"/>
                    <a:pt x="704567" y="371976"/>
                    <a:pt x="185413" y="371976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171777" y="0"/>
                  </a:cubicBezTo>
                  <a:cubicBezTo>
                    <a:pt x="4171777" y="0"/>
                    <a:pt x="4171777" y="0"/>
                    <a:pt x="4171777" y="2850437"/>
                  </a:cubicBezTo>
                  <a:lnTo>
                    <a:pt x="4171777" y="2850666"/>
                  </a:lnTo>
                  <a:lnTo>
                    <a:pt x="4171778" y="2850666"/>
                  </a:lnTo>
                  <a:lnTo>
                    <a:pt x="4171778" y="3497109"/>
                  </a:lnTo>
                  <a:lnTo>
                    <a:pt x="3146577" y="3497109"/>
                  </a:lnTo>
                  <a:lnTo>
                    <a:pt x="3146577" y="2850666"/>
                  </a:lnTo>
                  <a:lnTo>
                    <a:pt x="3337422" y="2850666"/>
                  </a:lnTo>
                  <a:lnTo>
                    <a:pt x="3337422" y="2836752"/>
                  </a:lnTo>
                  <a:cubicBezTo>
                    <a:pt x="3337422" y="2790981"/>
                    <a:pt x="3337422" y="2668927"/>
                    <a:pt x="3337422" y="2343448"/>
                  </a:cubicBezTo>
                  <a:cubicBezTo>
                    <a:pt x="3337422" y="2343448"/>
                    <a:pt x="3337422" y="2343448"/>
                    <a:pt x="3152009" y="2343448"/>
                  </a:cubicBezTo>
                  <a:cubicBezTo>
                    <a:pt x="3152009" y="2343448"/>
                    <a:pt x="3152009" y="2343448"/>
                    <a:pt x="3152009" y="2194657"/>
                  </a:cubicBezTo>
                  <a:cubicBezTo>
                    <a:pt x="3152009" y="2194657"/>
                    <a:pt x="3152009" y="2194657"/>
                    <a:pt x="3337422" y="2194657"/>
                  </a:cubicBezTo>
                  <a:cubicBezTo>
                    <a:pt x="3337422" y="2194657"/>
                    <a:pt x="3337422" y="2194657"/>
                    <a:pt x="3337422" y="1692490"/>
                  </a:cubicBezTo>
                  <a:cubicBezTo>
                    <a:pt x="3337422" y="1692490"/>
                    <a:pt x="3337422" y="1692490"/>
                    <a:pt x="3152009" y="1692490"/>
                  </a:cubicBezTo>
                  <a:cubicBezTo>
                    <a:pt x="3152009" y="1692490"/>
                    <a:pt x="3152009" y="1692490"/>
                    <a:pt x="3152009" y="1543700"/>
                  </a:cubicBezTo>
                  <a:cubicBezTo>
                    <a:pt x="3152009" y="1543700"/>
                    <a:pt x="3152009" y="1543700"/>
                    <a:pt x="3337422" y="1543700"/>
                  </a:cubicBezTo>
                  <a:cubicBezTo>
                    <a:pt x="3337422" y="1543700"/>
                    <a:pt x="3337422" y="1543700"/>
                    <a:pt x="3337422" y="1022934"/>
                  </a:cubicBezTo>
                  <a:cubicBezTo>
                    <a:pt x="3337422" y="1022934"/>
                    <a:pt x="3337422" y="1022934"/>
                    <a:pt x="2818267" y="1022934"/>
                  </a:cubicBezTo>
                  <a:cubicBezTo>
                    <a:pt x="2818267" y="1022934"/>
                    <a:pt x="2818267" y="1022934"/>
                    <a:pt x="2818267" y="1041532"/>
                  </a:cubicBezTo>
                  <a:cubicBezTo>
                    <a:pt x="2818267" y="1041532"/>
                    <a:pt x="2818267" y="1041532"/>
                    <a:pt x="0" y="1041532"/>
                  </a:cubicBezTo>
                  <a:close/>
                </a:path>
              </a:pathLst>
            </a:custGeom>
            <a:solidFill>
              <a:srgbClr val="5FB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" name="ïṧļïďè">
              <a:extLst>
                <a:ext uri="{FF2B5EF4-FFF2-40B4-BE49-F238E27FC236}">
                  <a16:creationId xmlns:a16="http://schemas.microsoft.com/office/drawing/2014/main" id="{55262014-C1C5-4265-B742-C7F68CBB944B}"/>
                </a:ext>
              </a:extLst>
            </p:cNvPr>
            <p:cNvSpPr/>
            <p:nvPr/>
          </p:nvSpPr>
          <p:spPr bwMode="auto">
            <a:xfrm>
              <a:off x="3571695" y="4464811"/>
              <a:ext cx="73957" cy="316958"/>
            </a:xfrm>
            <a:custGeom>
              <a:avLst/>
              <a:gdLst>
                <a:gd name="T0" fmla="*/ 2 w 4"/>
                <a:gd name="T1" fmla="*/ 0 h 17"/>
                <a:gd name="T2" fmla="*/ 0 w 4"/>
                <a:gd name="T3" fmla="*/ 2 h 17"/>
                <a:gd name="T4" fmla="*/ 0 w 4"/>
                <a:gd name="T5" fmla="*/ 15 h 17"/>
                <a:gd name="T6" fmla="*/ 2 w 4"/>
                <a:gd name="T7" fmla="*/ 17 h 17"/>
                <a:gd name="T8" fmla="*/ 4 w 4"/>
                <a:gd name="T9" fmla="*/ 15 h 17"/>
                <a:gd name="T10" fmla="*/ 4 w 4"/>
                <a:gd name="T11" fmla="*/ 2 h 17"/>
                <a:gd name="T12" fmla="*/ 2 w 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ṣḷîḓê">
              <a:extLst>
                <a:ext uri="{FF2B5EF4-FFF2-40B4-BE49-F238E27FC236}">
                  <a16:creationId xmlns:a16="http://schemas.microsoft.com/office/drawing/2014/main" id="{A28C5DBF-35D9-4787-8E99-D26CF74BF111}"/>
                </a:ext>
              </a:extLst>
            </p:cNvPr>
            <p:cNvSpPr/>
            <p:nvPr/>
          </p:nvSpPr>
          <p:spPr bwMode="auto">
            <a:xfrm>
              <a:off x="4294663" y="1414463"/>
              <a:ext cx="4392138" cy="259604"/>
            </a:xfrm>
            <a:prstGeom prst="rect">
              <a:avLst/>
            </a:pr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16BD874-5D49-41F2-8396-D182C3A376C6}"/>
                </a:ext>
              </a:extLst>
            </p:cNvPr>
            <p:cNvSpPr/>
            <p:nvPr/>
          </p:nvSpPr>
          <p:spPr bwMode="auto">
            <a:xfrm>
              <a:off x="3312091" y="3199996"/>
              <a:ext cx="4170268" cy="2046646"/>
            </a:xfrm>
            <a:custGeom>
              <a:avLst/>
              <a:gdLst>
                <a:gd name="connsiteX0" fmla="*/ 3336215 w 4170268"/>
                <a:gd name="connsiteY0" fmla="*/ 725629 h 2046646"/>
                <a:gd name="connsiteX1" fmla="*/ 3336215 w 4170268"/>
                <a:gd name="connsiteY1" fmla="*/ 1414047 h 2046646"/>
                <a:gd name="connsiteX2" fmla="*/ 3947854 w 4170268"/>
                <a:gd name="connsiteY2" fmla="*/ 1414047 h 2046646"/>
                <a:gd name="connsiteX3" fmla="*/ 3947854 w 4170268"/>
                <a:gd name="connsiteY3" fmla="*/ 725629 h 2046646"/>
                <a:gd name="connsiteX4" fmla="*/ 3336215 w 4170268"/>
                <a:gd name="connsiteY4" fmla="*/ 725629 h 2046646"/>
                <a:gd name="connsiteX5" fmla="*/ 2557764 w 4170268"/>
                <a:gd name="connsiteY5" fmla="*/ 725629 h 2046646"/>
                <a:gd name="connsiteX6" fmla="*/ 2557764 w 4170268"/>
                <a:gd name="connsiteY6" fmla="*/ 1414047 h 2046646"/>
                <a:gd name="connsiteX7" fmla="*/ 3187938 w 4170268"/>
                <a:gd name="connsiteY7" fmla="*/ 1414047 h 2046646"/>
                <a:gd name="connsiteX8" fmla="*/ 3187938 w 4170268"/>
                <a:gd name="connsiteY8" fmla="*/ 725629 h 2046646"/>
                <a:gd name="connsiteX9" fmla="*/ 2557764 w 4170268"/>
                <a:gd name="connsiteY9" fmla="*/ 725629 h 2046646"/>
                <a:gd name="connsiteX10" fmla="*/ 1779315 w 4170268"/>
                <a:gd name="connsiteY10" fmla="*/ 725629 h 2046646"/>
                <a:gd name="connsiteX11" fmla="*/ 1779315 w 4170268"/>
                <a:gd name="connsiteY11" fmla="*/ 1414047 h 2046646"/>
                <a:gd name="connsiteX12" fmla="*/ 2409488 w 4170268"/>
                <a:gd name="connsiteY12" fmla="*/ 1414047 h 2046646"/>
                <a:gd name="connsiteX13" fmla="*/ 2409488 w 4170268"/>
                <a:gd name="connsiteY13" fmla="*/ 725629 h 2046646"/>
                <a:gd name="connsiteX14" fmla="*/ 1779315 w 4170268"/>
                <a:gd name="connsiteY14" fmla="*/ 725629 h 2046646"/>
                <a:gd name="connsiteX15" fmla="*/ 1000865 w 4170268"/>
                <a:gd name="connsiteY15" fmla="*/ 725629 h 2046646"/>
                <a:gd name="connsiteX16" fmla="*/ 1000865 w 4170268"/>
                <a:gd name="connsiteY16" fmla="*/ 1414047 h 2046646"/>
                <a:gd name="connsiteX17" fmla="*/ 1631038 w 4170268"/>
                <a:gd name="connsiteY17" fmla="*/ 1414047 h 2046646"/>
                <a:gd name="connsiteX18" fmla="*/ 1631038 w 4170268"/>
                <a:gd name="connsiteY18" fmla="*/ 725629 h 2046646"/>
                <a:gd name="connsiteX19" fmla="*/ 1000865 w 4170268"/>
                <a:gd name="connsiteY19" fmla="*/ 725629 h 2046646"/>
                <a:gd name="connsiteX20" fmla="*/ 148276 w 4170268"/>
                <a:gd name="connsiteY20" fmla="*/ 576782 h 2046646"/>
                <a:gd name="connsiteX21" fmla="*/ 148276 w 4170268"/>
                <a:gd name="connsiteY21" fmla="*/ 651206 h 2046646"/>
                <a:gd name="connsiteX22" fmla="*/ 908192 w 4170268"/>
                <a:gd name="connsiteY22" fmla="*/ 651206 h 2046646"/>
                <a:gd name="connsiteX23" fmla="*/ 908192 w 4170268"/>
                <a:gd name="connsiteY23" fmla="*/ 576782 h 2046646"/>
                <a:gd name="connsiteX24" fmla="*/ 148276 w 4170268"/>
                <a:gd name="connsiteY24" fmla="*/ 576782 h 2046646"/>
                <a:gd name="connsiteX25" fmla="*/ 0 w 4170268"/>
                <a:gd name="connsiteY25" fmla="*/ 0 h 2046646"/>
                <a:gd name="connsiteX26" fmla="*/ 4170268 w 4170268"/>
                <a:gd name="connsiteY26" fmla="*/ 0 h 2046646"/>
                <a:gd name="connsiteX27" fmla="*/ 4170268 w 4170268"/>
                <a:gd name="connsiteY27" fmla="*/ 1786164 h 2046646"/>
                <a:gd name="connsiteX28" fmla="*/ 4170267 w 4170268"/>
                <a:gd name="connsiteY28" fmla="*/ 1786164 h 2046646"/>
                <a:gd name="connsiteX29" fmla="*/ 4170267 w 4170268"/>
                <a:gd name="connsiteY29" fmla="*/ 2046646 h 2046646"/>
                <a:gd name="connsiteX30" fmla="*/ 3632767 w 4170268"/>
                <a:gd name="connsiteY30" fmla="*/ 2046646 h 2046646"/>
                <a:gd name="connsiteX31" fmla="*/ 2928455 w 4170268"/>
                <a:gd name="connsiteY31" fmla="*/ 2046646 h 2046646"/>
                <a:gd name="connsiteX32" fmla="*/ 2520695 w 4170268"/>
                <a:gd name="connsiteY32" fmla="*/ 2046646 h 2046646"/>
                <a:gd name="connsiteX33" fmla="*/ 2316816 w 4170268"/>
                <a:gd name="connsiteY33" fmla="*/ 2046646 h 2046646"/>
                <a:gd name="connsiteX34" fmla="*/ 1909056 w 4170268"/>
                <a:gd name="connsiteY34" fmla="*/ 2046646 h 2046646"/>
                <a:gd name="connsiteX35" fmla="*/ 1705176 w 4170268"/>
                <a:gd name="connsiteY35" fmla="*/ 2046646 h 2046646"/>
                <a:gd name="connsiteX36" fmla="*/ 1315951 w 4170268"/>
                <a:gd name="connsiteY36" fmla="*/ 2046646 h 2046646"/>
                <a:gd name="connsiteX37" fmla="*/ 1255714 w 4170268"/>
                <a:gd name="connsiteY37" fmla="*/ 2046646 h 2046646"/>
                <a:gd name="connsiteX38" fmla="*/ 1229428 w 4170268"/>
                <a:gd name="connsiteY38" fmla="*/ 2046646 h 2046646"/>
                <a:gd name="connsiteX39" fmla="*/ 1198301 w 4170268"/>
                <a:gd name="connsiteY39" fmla="*/ 2046646 h 2046646"/>
                <a:gd name="connsiteX40" fmla="*/ 834054 w 4170268"/>
                <a:gd name="connsiteY40" fmla="*/ 2046646 h 2046646"/>
                <a:gd name="connsiteX41" fmla="*/ 834054 w 4170268"/>
                <a:gd name="connsiteY41" fmla="*/ 725629 h 2046646"/>
                <a:gd name="connsiteX42" fmla="*/ 222414 w 4170268"/>
                <a:gd name="connsiteY42" fmla="*/ 725629 h 2046646"/>
                <a:gd name="connsiteX43" fmla="*/ 222414 w 4170268"/>
                <a:gd name="connsiteY43" fmla="*/ 2046646 h 2046646"/>
                <a:gd name="connsiteX44" fmla="*/ 0 w 4170268"/>
                <a:gd name="connsiteY44" fmla="*/ 2046646 h 20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70268" h="2046646">
                  <a:moveTo>
                    <a:pt x="3336215" y="725629"/>
                  </a:moveTo>
                  <a:lnTo>
                    <a:pt x="3336215" y="1414047"/>
                  </a:lnTo>
                  <a:cubicBezTo>
                    <a:pt x="3336215" y="1414047"/>
                    <a:pt x="3336215" y="1414047"/>
                    <a:pt x="3947854" y="1414047"/>
                  </a:cubicBezTo>
                  <a:cubicBezTo>
                    <a:pt x="3947854" y="1414047"/>
                    <a:pt x="3947854" y="1414047"/>
                    <a:pt x="3947854" y="725629"/>
                  </a:cubicBezTo>
                  <a:cubicBezTo>
                    <a:pt x="3947854" y="725629"/>
                    <a:pt x="3947854" y="725629"/>
                    <a:pt x="3336215" y="725629"/>
                  </a:cubicBezTo>
                  <a:close/>
                  <a:moveTo>
                    <a:pt x="2557764" y="725629"/>
                  </a:moveTo>
                  <a:lnTo>
                    <a:pt x="2557764" y="1414047"/>
                  </a:lnTo>
                  <a:cubicBezTo>
                    <a:pt x="2557764" y="1414047"/>
                    <a:pt x="2557764" y="1414047"/>
                    <a:pt x="3187938" y="1414047"/>
                  </a:cubicBezTo>
                  <a:cubicBezTo>
                    <a:pt x="3187938" y="1414047"/>
                    <a:pt x="3187938" y="1414047"/>
                    <a:pt x="3187938" y="725629"/>
                  </a:cubicBezTo>
                  <a:cubicBezTo>
                    <a:pt x="3187938" y="725629"/>
                    <a:pt x="3187938" y="725629"/>
                    <a:pt x="2557764" y="725629"/>
                  </a:cubicBezTo>
                  <a:close/>
                  <a:moveTo>
                    <a:pt x="1779315" y="725629"/>
                  </a:moveTo>
                  <a:lnTo>
                    <a:pt x="1779315" y="1414047"/>
                  </a:lnTo>
                  <a:cubicBezTo>
                    <a:pt x="1779315" y="1414047"/>
                    <a:pt x="1779315" y="1414047"/>
                    <a:pt x="2409488" y="1414047"/>
                  </a:cubicBezTo>
                  <a:cubicBezTo>
                    <a:pt x="2409488" y="1414047"/>
                    <a:pt x="2409488" y="1414047"/>
                    <a:pt x="2409488" y="725629"/>
                  </a:cubicBezTo>
                  <a:cubicBezTo>
                    <a:pt x="2409488" y="725629"/>
                    <a:pt x="2409488" y="725629"/>
                    <a:pt x="1779315" y="725629"/>
                  </a:cubicBezTo>
                  <a:close/>
                  <a:moveTo>
                    <a:pt x="1000865" y="725629"/>
                  </a:moveTo>
                  <a:lnTo>
                    <a:pt x="1000865" y="1414047"/>
                  </a:lnTo>
                  <a:cubicBezTo>
                    <a:pt x="1000865" y="1414047"/>
                    <a:pt x="1000865" y="1414047"/>
                    <a:pt x="1631038" y="1414047"/>
                  </a:cubicBezTo>
                  <a:cubicBezTo>
                    <a:pt x="1631038" y="1414047"/>
                    <a:pt x="1631038" y="1414047"/>
                    <a:pt x="1631038" y="725629"/>
                  </a:cubicBezTo>
                  <a:cubicBezTo>
                    <a:pt x="1631038" y="725629"/>
                    <a:pt x="1631038" y="725629"/>
                    <a:pt x="1000865" y="725629"/>
                  </a:cubicBezTo>
                  <a:close/>
                  <a:moveTo>
                    <a:pt x="148276" y="576782"/>
                  </a:moveTo>
                  <a:lnTo>
                    <a:pt x="148276" y="651206"/>
                  </a:lnTo>
                  <a:cubicBezTo>
                    <a:pt x="148276" y="651206"/>
                    <a:pt x="148276" y="651206"/>
                    <a:pt x="908192" y="651206"/>
                  </a:cubicBezTo>
                  <a:cubicBezTo>
                    <a:pt x="908192" y="651206"/>
                    <a:pt x="908192" y="651206"/>
                    <a:pt x="908192" y="576782"/>
                  </a:cubicBezTo>
                  <a:cubicBezTo>
                    <a:pt x="908192" y="576782"/>
                    <a:pt x="908192" y="576782"/>
                    <a:pt x="148276" y="57678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170268" y="0"/>
                  </a:cubicBezTo>
                  <a:cubicBezTo>
                    <a:pt x="4170268" y="0"/>
                    <a:pt x="4170268" y="0"/>
                    <a:pt x="4170268" y="1786164"/>
                  </a:cubicBezTo>
                  <a:lnTo>
                    <a:pt x="4170267" y="1786164"/>
                  </a:lnTo>
                  <a:lnTo>
                    <a:pt x="4170267" y="2046646"/>
                  </a:lnTo>
                  <a:lnTo>
                    <a:pt x="3632767" y="2046646"/>
                  </a:lnTo>
                  <a:cubicBezTo>
                    <a:pt x="3632767" y="2046646"/>
                    <a:pt x="3632767" y="2046646"/>
                    <a:pt x="2928455" y="2046646"/>
                  </a:cubicBezTo>
                  <a:lnTo>
                    <a:pt x="2520695" y="2046646"/>
                  </a:lnTo>
                  <a:cubicBezTo>
                    <a:pt x="2520695" y="2046646"/>
                    <a:pt x="2520695" y="2046646"/>
                    <a:pt x="2316816" y="2046646"/>
                  </a:cubicBezTo>
                  <a:lnTo>
                    <a:pt x="1909056" y="2046646"/>
                  </a:lnTo>
                  <a:cubicBezTo>
                    <a:pt x="1909056" y="2046646"/>
                    <a:pt x="1909056" y="2046646"/>
                    <a:pt x="1705176" y="2046646"/>
                  </a:cubicBezTo>
                  <a:lnTo>
                    <a:pt x="1315951" y="2046646"/>
                  </a:lnTo>
                  <a:cubicBezTo>
                    <a:pt x="1315951" y="2046646"/>
                    <a:pt x="1315951" y="2046646"/>
                    <a:pt x="1255714" y="2046646"/>
                  </a:cubicBezTo>
                  <a:lnTo>
                    <a:pt x="1229428" y="2046646"/>
                  </a:lnTo>
                  <a:lnTo>
                    <a:pt x="1198301" y="2046646"/>
                  </a:lnTo>
                  <a:cubicBezTo>
                    <a:pt x="1127710" y="2046646"/>
                    <a:pt x="1014765" y="2046646"/>
                    <a:pt x="834054" y="2046646"/>
                  </a:cubicBezTo>
                  <a:cubicBezTo>
                    <a:pt x="834054" y="2046646"/>
                    <a:pt x="834054" y="2046646"/>
                    <a:pt x="834054" y="725629"/>
                  </a:cubicBezTo>
                  <a:cubicBezTo>
                    <a:pt x="834054" y="725629"/>
                    <a:pt x="834054" y="725629"/>
                    <a:pt x="222414" y="725629"/>
                  </a:cubicBezTo>
                  <a:cubicBezTo>
                    <a:pt x="222414" y="725629"/>
                    <a:pt x="222414" y="725629"/>
                    <a:pt x="222414" y="2046646"/>
                  </a:cubicBezTo>
                  <a:cubicBezTo>
                    <a:pt x="222414" y="2046646"/>
                    <a:pt x="222414" y="2046646"/>
                    <a:pt x="0" y="2046646"/>
                  </a:cubicBezTo>
                  <a:close/>
                </a:path>
              </a:pathLst>
            </a:custGeom>
            <a:solidFill>
              <a:srgbClr val="5FB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60CA62-F34A-40A9-9559-2E95702298E0}"/>
              </a:ext>
            </a:extLst>
          </p:cNvPr>
          <p:cNvSpPr txBox="1"/>
          <p:nvPr/>
        </p:nvSpPr>
        <p:spPr>
          <a:xfrm>
            <a:off x="2018512" y="2725533"/>
            <a:ext cx="81549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solidFill>
                  <a:srgbClr val="5FB6C7"/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  <a:cs typeface="+mn-ea"/>
                <a:sym typeface="+mn-lt"/>
              </a:rPr>
              <a:t>謝謝大家的聆聽</a:t>
            </a:r>
            <a:endParaRPr lang="en-US" sz="6600" dirty="0">
              <a:solidFill>
                <a:srgbClr val="5FB6C7"/>
              </a:solidFill>
              <a:latin typeface="源泉圓體 TTF Bold" panose="020B0800000000000000" pitchFamily="34" charset="-120"/>
              <a:ea typeface="源泉圓體 TTF Bold" panose="020B0800000000000000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46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3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專案整理流程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1A7C69-DE02-42EE-B303-3EC0229EB47E}"/>
              </a:ext>
            </a:extLst>
          </p:cNvPr>
          <p:cNvSpPr/>
          <p:nvPr/>
        </p:nvSpPr>
        <p:spPr>
          <a:xfrm>
            <a:off x="1922178" y="1518474"/>
            <a:ext cx="9385901" cy="462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33B26C5-7D95-425B-8F31-4FCEB47266AD}"/>
              </a:ext>
            </a:extLst>
          </p:cNvPr>
          <p:cNvSpPr/>
          <p:nvPr/>
        </p:nvSpPr>
        <p:spPr>
          <a:xfrm>
            <a:off x="515416" y="3316039"/>
            <a:ext cx="1027670" cy="102767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取得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資料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11D9E2-EB14-4CFD-97FD-74A174CF527D}"/>
              </a:ext>
            </a:extLst>
          </p:cNvPr>
          <p:cNvSpPr/>
          <p:nvPr/>
        </p:nvSpPr>
        <p:spPr>
          <a:xfrm>
            <a:off x="2258761" y="2240962"/>
            <a:ext cx="1870077" cy="788193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電梯原始數據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13E802-A884-487A-87F2-4001E2B3A9A6}"/>
              </a:ext>
            </a:extLst>
          </p:cNvPr>
          <p:cNvSpPr/>
          <p:nvPr/>
        </p:nvSpPr>
        <p:spPr>
          <a:xfrm>
            <a:off x="6207982" y="2257153"/>
            <a:ext cx="2377440" cy="804672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平均來客間隔時間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乘客目的地分析</a:t>
            </a:r>
            <a:endParaRPr lang="en-US" altLang="zh-TW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588BE6-DAA6-46D5-91A6-9DB2A6AFEB14}"/>
              </a:ext>
            </a:extLst>
          </p:cNvPr>
          <p:cNvSpPr/>
          <p:nvPr/>
        </p:nvSpPr>
        <p:spPr>
          <a:xfrm>
            <a:off x="2258761" y="4622355"/>
            <a:ext cx="1870077" cy="804672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電梯內部影像</a:t>
            </a:r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F36C17-BB33-48A9-B49F-5B8C8AFD92D5}"/>
              </a:ext>
            </a:extLst>
          </p:cNvPr>
          <p:cNvSpPr/>
          <p:nvPr/>
        </p:nvSpPr>
        <p:spPr>
          <a:xfrm>
            <a:off x="6128533" y="4622355"/>
            <a:ext cx="2376138" cy="801748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dirty="0"/>
              <a:t>人數資料</a:t>
            </a:r>
            <a:endParaRPr 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E49E2E9-00D3-4434-9793-44B8D1FA3EAE}"/>
              </a:ext>
            </a:extLst>
          </p:cNvPr>
          <p:cNvSpPr/>
          <p:nvPr/>
        </p:nvSpPr>
        <p:spPr>
          <a:xfrm>
            <a:off x="8684310" y="3362514"/>
            <a:ext cx="1390618" cy="934720"/>
          </a:xfrm>
          <a:prstGeom prst="roundRect">
            <a:avLst/>
          </a:prstGeom>
          <a:solidFill>
            <a:srgbClr val="FF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處理過程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9231655-153B-4198-9B2D-947CDA074628}"/>
              </a:ext>
            </a:extLst>
          </p:cNvPr>
          <p:cNvCxnSpPr>
            <a:stCxn id="9" idx="7"/>
            <a:endCxn id="10" idx="1"/>
          </p:cNvCxnSpPr>
          <p:nvPr/>
        </p:nvCxnSpPr>
        <p:spPr>
          <a:xfrm flipV="1">
            <a:off x="1392587" y="2635059"/>
            <a:ext cx="866174" cy="83147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DAA3F3E-2163-4DCD-85B9-C333E4211300}"/>
              </a:ext>
            </a:extLst>
          </p:cNvPr>
          <p:cNvCxnSpPr>
            <a:stCxn id="9" idx="5"/>
            <a:endCxn id="15" idx="1"/>
          </p:cNvCxnSpPr>
          <p:nvPr/>
        </p:nvCxnSpPr>
        <p:spPr>
          <a:xfrm>
            <a:off x="1392587" y="4193210"/>
            <a:ext cx="866174" cy="83148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E00B585-B980-4C35-9F8F-3641E313D0D3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4128838" y="5023229"/>
            <a:ext cx="1999695" cy="146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0D09D53-D093-4B44-9BBA-90E7CB5ACE1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128838" y="2659489"/>
            <a:ext cx="2079144" cy="146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67D7649-E092-4D77-8698-5A146A6EDB96}"/>
              </a:ext>
            </a:extLst>
          </p:cNvPr>
          <p:cNvSpPr/>
          <p:nvPr/>
        </p:nvSpPr>
        <p:spPr>
          <a:xfrm>
            <a:off x="4415271" y="2232722"/>
            <a:ext cx="1390618" cy="804672"/>
          </a:xfrm>
          <a:prstGeom prst="roundRect">
            <a:avLst/>
          </a:prstGeom>
          <a:solidFill>
            <a:srgbClr val="FF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乘客行為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F6358A6-C54B-4B65-9AB4-97ACD426B024}"/>
              </a:ext>
            </a:extLst>
          </p:cNvPr>
          <p:cNvSpPr/>
          <p:nvPr/>
        </p:nvSpPr>
        <p:spPr>
          <a:xfrm>
            <a:off x="4415271" y="4622355"/>
            <a:ext cx="1390618" cy="804672"/>
          </a:xfrm>
          <a:prstGeom prst="roundRect">
            <a:avLst/>
          </a:prstGeom>
          <a:solidFill>
            <a:srgbClr val="FF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CV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影像辨識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1EC121F-162A-4A82-8CC4-F316461F967D}"/>
              </a:ext>
            </a:extLst>
          </p:cNvPr>
          <p:cNvCxnSpPr>
            <a:endCxn id="21" idx="0"/>
          </p:cNvCxnSpPr>
          <p:nvPr/>
        </p:nvCxnSpPr>
        <p:spPr>
          <a:xfrm>
            <a:off x="8585422" y="2635058"/>
            <a:ext cx="794197" cy="72745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B6871873-DDB1-41A4-995A-DCF20ABA9D8E}"/>
              </a:ext>
            </a:extLst>
          </p:cNvPr>
          <p:cNvCxnSpPr>
            <a:cxnSpLocks/>
          </p:cNvCxnSpPr>
          <p:nvPr/>
        </p:nvCxnSpPr>
        <p:spPr>
          <a:xfrm>
            <a:off x="10090168" y="3829874"/>
            <a:ext cx="3134426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5CCB4A6-32B9-4577-911C-F49C95AE365B}"/>
              </a:ext>
            </a:extLst>
          </p:cNvPr>
          <p:cNvSpPr/>
          <p:nvPr/>
        </p:nvSpPr>
        <p:spPr>
          <a:xfrm>
            <a:off x="10329739" y="2057923"/>
            <a:ext cx="557830" cy="3543902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dirty="0"/>
              <a:t>乘客行為機率分布</a:t>
            </a:r>
            <a:endParaRPr lang="en-US" altLang="zh-TW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9CE4E59-05F3-4F3B-B557-156B40D957F6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 flipV="1">
            <a:off x="8504671" y="4297234"/>
            <a:ext cx="874948" cy="725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C0E9B2C-F7AD-47B0-8722-C788F6D655AC}"/>
              </a:ext>
            </a:extLst>
          </p:cNvPr>
          <p:cNvSpPr/>
          <p:nvPr/>
        </p:nvSpPr>
        <p:spPr>
          <a:xfrm>
            <a:off x="13224594" y="1518474"/>
            <a:ext cx="9909893" cy="462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0C13D1-5227-4F84-A0F5-C695185177DF}"/>
              </a:ext>
            </a:extLst>
          </p:cNvPr>
          <p:cNvSpPr/>
          <p:nvPr/>
        </p:nvSpPr>
        <p:spPr>
          <a:xfrm>
            <a:off x="13771737" y="2229341"/>
            <a:ext cx="1870077" cy="788193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電梯環境資訊</a:t>
            </a:r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1C89EBF-97E0-4440-9673-A8586A36B443}"/>
              </a:ext>
            </a:extLst>
          </p:cNvPr>
          <p:cNvSpPr/>
          <p:nvPr/>
        </p:nvSpPr>
        <p:spPr>
          <a:xfrm>
            <a:off x="18859650" y="3579938"/>
            <a:ext cx="1669622" cy="804672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模擬結果</a:t>
            </a:r>
            <a:endParaRPr lang="en-US" dirty="0"/>
          </a:p>
        </p:txBody>
      </p:sp>
      <p:sp>
        <p:nvSpPr>
          <p:cNvPr id="53" name="流程圖: 替代程序 52">
            <a:extLst>
              <a:ext uri="{FF2B5EF4-FFF2-40B4-BE49-F238E27FC236}">
                <a16:creationId xmlns:a16="http://schemas.microsoft.com/office/drawing/2014/main" id="{1A84CCF5-153E-42B6-8941-04897438B7AC}"/>
              </a:ext>
            </a:extLst>
          </p:cNvPr>
          <p:cNvSpPr/>
          <p:nvPr/>
        </p:nvSpPr>
        <p:spPr>
          <a:xfrm>
            <a:off x="16319996" y="1807987"/>
            <a:ext cx="1870077" cy="804672"/>
          </a:xfrm>
          <a:prstGeom prst="flowChartAlternateProcess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動態控制設定</a:t>
            </a:r>
            <a:endParaRPr lang="en-US" dirty="0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2B6FDB24-69A9-4455-BC05-7B19A557B9CE}"/>
              </a:ext>
            </a:extLst>
          </p:cNvPr>
          <p:cNvSpPr/>
          <p:nvPr/>
        </p:nvSpPr>
        <p:spPr>
          <a:xfrm>
            <a:off x="16093883" y="3099830"/>
            <a:ext cx="2322302" cy="1764889"/>
          </a:xfrm>
          <a:prstGeom prst="roundRect">
            <a:avLst/>
          </a:prstGeom>
          <a:solidFill>
            <a:srgbClr val="FF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電梯模擬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039C7CE8-8452-4ADB-836B-65A594B0DF1F}"/>
              </a:ext>
            </a:extLst>
          </p:cNvPr>
          <p:cNvSpPr/>
          <p:nvPr/>
        </p:nvSpPr>
        <p:spPr>
          <a:xfrm>
            <a:off x="20972737" y="2802674"/>
            <a:ext cx="1524561" cy="804672"/>
          </a:xfrm>
          <a:prstGeom prst="roundRect">
            <a:avLst/>
          </a:prstGeom>
          <a:solidFill>
            <a:srgbClr val="FF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統計分析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63327D52-5F37-4C2B-88C3-4D1DB4F76879}"/>
              </a:ext>
            </a:extLst>
          </p:cNvPr>
          <p:cNvSpPr/>
          <p:nvPr/>
        </p:nvSpPr>
        <p:spPr>
          <a:xfrm>
            <a:off x="20972737" y="4357202"/>
            <a:ext cx="1524561" cy="804672"/>
          </a:xfrm>
          <a:prstGeom prst="roundRect">
            <a:avLst/>
          </a:prstGeom>
          <a:solidFill>
            <a:srgbClr val="FF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過程視覺化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3DA8D4A1-73D7-4717-9582-B97D6BA9FB2E}"/>
              </a:ext>
            </a:extLst>
          </p:cNvPr>
          <p:cNvCxnSpPr>
            <a:stCxn id="51" idx="2"/>
            <a:endCxn id="54" idx="1"/>
          </p:cNvCxnSpPr>
          <p:nvPr/>
        </p:nvCxnSpPr>
        <p:spPr>
          <a:xfrm>
            <a:off x="14706776" y="3017534"/>
            <a:ext cx="1387107" cy="96474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A3EB611-D789-401C-BFEA-860C6566268B}"/>
              </a:ext>
            </a:extLst>
          </p:cNvPr>
          <p:cNvCxnSpPr>
            <a:endCxn id="54" idx="1"/>
          </p:cNvCxnSpPr>
          <p:nvPr/>
        </p:nvCxnSpPr>
        <p:spPr>
          <a:xfrm flipV="1">
            <a:off x="14756730" y="3982275"/>
            <a:ext cx="1337153" cy="69353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98B30F1-7B8D-4C75-85AA-60271817ACC6}"/>
              </a:ext>
            </a:extLst>
          </p:cNvPr>
          <p:cNvCxnSpPr/>
          <p:nvPr/>
        </p:nvCxnSpPr>
        <p:spPr>
          <a:xfrm>
            <a:off x="16805449" y="2612659"/>
            <a:ext cx="0" cy="48717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E2CD53E-0DA5-4B8E-8057-63B9D3F6A98C}"/>
              </a:ext>
            </a:extLst>
          </p:cNvPr>
          <p:cNvCxnSpPr/>
          <p:nvPr/>
        </p:nvCxnSpPr>
        <p:spPr>
          <a:xfrm flipV="1">
            <a:off x="17731423" y="2612659"/>
            <a:ext cx="0" cy="48717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弧形 62">
            <a:extLst>
              <a:ext uri="{FF2B5EF4-FFF2-40B4-BE49-F238E27FC236}">
                <a16:creationId xmlns:a16="http://schemas.microsoft.com/office/drawing/2014/main" id="{D1CAD9E5-BD8C-49CF-A5AF-A79F462E8B48}"/>
              </a:ext>
            </a:extLst>
          </p:cNvPr>
          <p:cNvSpPr/>
          <p:nvPr/>
        </p:nvSpPr>
        <p:spPr>
          <a:xfrm rot="19338804" flipH="1">
            <a:off x="16927200" y="4807826"/>
            <a:ext cx="655668" cy="655668"/>
          </a:xfrm>
          <a:prstGeom prst="arc">
            <a:avLst>
              <a:gd name="adj1" fmla="val 16200000"/>
              <a:gd name="adj2" fmla="val 11754853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2170E31-7B39-4966-8E0B-1E07484146F0}"/>
              </a:ext>
            </a:extLst>
          </p:cNvPr>
          <p:cNvSpPr txBox="1"/>
          <p:nvPr/>
        </p:nvSpPr>
        <p:spPr>
          <a:xfrm>
            <a:off x="16649740" y="56059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重複模擬</a:t>
            </a:r>
            <a:endParaRPr lang="en-US" sz="200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2F4F843-0308-462C-B1C8-9606F76A2578}"/>
              </a:ext>
            </a:extLst>
          </p:cNvPr>
          <p:cNvCxnSpPr>
            <a:stCxn id="54" idx="3"/>
          </p:cNvCxnSpPr>
          <p:nvPr/>
        </p:nvCxnSpPr>
        <p:spPr>
          <a:xfrm flipV="1">
            <a:off x="18416185" y="3982274"/>
            <a:ext cx="443465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DC79F5E-41B4-4468-BE87-89BCEF2C21DF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 flipV="1">
            <a:off x="20529272" y="3205010"/>
            <a:ext cx="443465" cy="77726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5601348-161B-4FC8-83CD-D1B2589455B9}"/>
              </a:ext>
            </a:extLst>
          </p:cNvPr>
          <p:cNvCxnSpPr>
            <a:endCxn id="56" idx="1"/>
          </p:cNvCxnSpPr>
          <p:nvPr/>
        </p:nvCxnSpPr>
        <p:spPr>
          <a:xfrm>
            <a:off x="20529272" y="3982274"/>
            <a:ext cx="443465" cy="77726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C3D16A99-023E-44C3-A651-A93F01913FAF}"/>
              </a:ext>
            </a:extLst>
          </p:cNvPr>
          <p:cNvSpPr/>
          <p:nvPr/>
        </p:nvSpPr>
        <p:spPr>
          <a:xfrm>
            <a:off x="5129699" y="843849"/>
            <a:ext cx="2970859" cy="669874"/>
          </a:xfrm>
          <a:prstGeom prst="rect">
            <a:avLst/>
          </a:prstGeom>
          <a:solidFill>
            <a:srgbClr val="338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Customer Data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EAC47-B3E6-4AB5-B2CC-0EBC1D9E88CB}"/>
              </a:ext>
            </a:extLst>
          </p:cNvPr>
          <p:cNvSpPr/>
          <p:nvPr/>
        </p:nvSpPr>
        <p:spPr>
          <a:xfrm>
            <a:off x="16694111" y="843849"/>
            <a:ext cx="2970859" cy="669874"/>
          </a:xfrm>
          <a:prstGeom prst="rect">
            <a:avLst/>
          </a:prstGeom>
          <a:solidFill>
            <a:srgbClr val="338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Simulation Model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AD818AB-AE9C-49D7-98C5-105D9E7E9F54}"/>
              </a:ext>
            </a:extLst>
          </p:cNvPr>
          <p:cNvSpPr/>
          <p:nvPr/>
        </p:nvSpPr>
        <p:spPr>
          <a:xfrm>
            <a:off x="13775898" y="4675805"/>
            <a:ext cx="1874520" cy="786384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靜態控制設定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0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4</a:t>
            </a:fld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1A7C69-DE02-42EE-B303-3EC0229EB47E}"/>
              </a:ext>
            </a:extLst>
          </p:cNvPr>
          <p:cNvSpPr/>
          <p:nvPr/>
        </p:nvSpPr>
        <p:spPr>
          <a:xfrm>
            <a:off x="-9843102" y="1518474"/>
            <a:ext cx="9385901" cy="462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33B26C5-7D95-425B-8F31-4FCEB47266AD}"/>
              </a:ext>
            </a:extLst>
          </p:cNvPr>
          <p:cNvSpPr/>
          <p:nvPr/>
        </p:nvSpPr>
        <p:spPr>
          <a:xfrm>
            <a:off x="-11249864" y="3316039"/>
            <a:ext cx="1027670" cy="102767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取得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資料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11D9E2-EB14-4CFD-97FD-74A174CF527D}"/>
              </a:ext>
            </a:extLst>
          </p:cNvPr>
          <p:cNvSpPr/>
          <p:nvPr/>
        </p:nvSpPr>
        <p:spPr>
          <a:xfrm>
            <a:off x="-9506519" y="2240962"/>
            <a:ext cx="1870077" cy="788193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電梯原始數據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13E802-A884-487A-87F2-4001E2B3A9A6}"/>
              </a:ext>
            </a:extLst>
          </p:cNvPr>
          <p:cNvSpPr/>
          <p:nvPr/>
        </p:nvSpPr>
        <p:spPr>
          <a:xfrm>
            <a:off x="-5557298" y="2257153"/>
            <a:ext cx="2377440" cy="804672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/>
              <a:t>平均來客間隔時間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乘客目的地分析</a:t>
            </a:r>
            <a:endParaRPr lang="en-US" altLang="zh-TW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588BE6-DAA6-46D5-91A6-9DB2A6AFEB14}"/>
              </a:ext>
            </a:extLst>
          </p:cNvPr>
          <p:cNvSpPr/>
          <p:nvPr/>
        </p:nvSpPr>
        <p:spPr>
          <a:xfrm>
            <a:off x="-9506519" y="4622355"/>
            <a:ext cx="1870077" cy="804672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電梯內部影像</a:t>
            </a:r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F36C17-BB33-48A9-B49F-5B8C8AFD92D5}"/>
              </a:ext>
            </a:extLst>
          </p:cNvPr>
          <p:cNvSpPr/>
          <p:nvPr/>
        </p:nvSpPr>
        <p:spPr>
          <a:xfrm>
            <a:off x="-5636747" y="4622355"/>
            <a:ext cx="2376138" cy="801748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dirty="0"/>
              <a:t>人數資料</a:t>
            </a:r>
            <a:endParaRPr lang="en-US" altLang="zh-TW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E49E2E9-00D3-4434-9793-44B8D1FA3EAE}"/>
              </a:ext>
            </a:extLst>
          </p:cNvPr>
          <p:cNvSpPr/>
          <p:nvPr/>
        </p:nvSpPr>
        <p:spPr>
          <a:xfrm>
            <a:off x="-3080970" y="3362514"/>
            <a:ext cx="1390618" cy="934720"/>
          </a:xfrm>
          <a:prstGeom prst="roundRect">
            <a:avLst/>
          </a:prstGeom>
          <a:solidFill>
            <a:srgbClr val="FF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處理過程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9231655-153B-4198-9B2D-947CDA074628}"/>
              </a:ext>
            </a:extLst>
          </p:cNvPr>
          <p:cNvCxnSpPr>
            <a:stCxn id="9" idx="7"/>
            <a:endCxn id="10" idx="1"/>
          </p:cNvCxnSpPr>
          <p:nvPr/>
        </p:nvCxnSpPr>
        <p:spPr>
          <a:xfrm flipV="1">
            <a:off x="-10372693" y="2635059"/>
            <a:ext cx="866174" cy="83147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DAA3F3E-2163-4DCD-85B9-C333E4211300}"/>
              </a:ext>
            </a:extLst>
          </p:cNvPr>
          <p:cNvCxnSpPr>
            <a:stCxn id="9" idx="5"/>
            <a:endCxn id="15" idx="1"/>
          </p:cNvCxnSpPr>
          <p:nvPr/>
        </p:nvCxnSpPr>
        <p:spPr>
          <a:xfrm>
            <a:off x="-10372693" y="4193210"/>
            <a:ext cx="866174" cy="83148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E00B585-B980-4C35-9F8F-3641E313D0D3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-7636442" y="5023229"/>
            <a:ext cx="1999695" cy="146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0D09D53-D093-4B44-9BBA-90E7CB5ACE1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-7636442" y="2659489"/>
            <a:ext cx="2079144" cy="146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67D7649-E092-4D77-8698-5A146A6EDB96}"/>
              </a:ext>
            </a:extLst>
          </p:cNvPr>
          <p:cNvSpPr/>
          <p:nvPr/>
        </p:nvSpPr>
        <p:spPr>
          <a:xfrm>
            <a:off x="-7350009" y="2232722"/>
            <a:ext cx="1390618" cy="804672"/>
          </a:xfrm>
          <a:prstGeom prst="roundRect">
            <a:avLst/>
          </a:prstGeom>
          <a:solidFill>
            <a:srgbClr val="FF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乘客行為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F6358A6-C54B-4B65-9AB4-97ACD426B024}"/>
              </a:ext>
            </a:extLst>
          </p:cNvPr>
          <p:cNvSpPr/>
          <p:nvPr/>
        </p:nvSpPr>
        <p:spPr>
          <a:xfrm>
            <a:off x="-7350009" y="4622355"/>
            <a:ext cx="1390618" cy="804672"/>
          </a:xfrm>
          <a:prstGeom prst="roundRect">
            <a:avLst/>
          </a:prstGeom>
          <a:solidFill>
            <a:srgbClr val="FF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CV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影像辨識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1EC121F-162A-4A82-8CC4-F316461F967D}"/>
              </a:ext>
            </a:extLst>
          </p:cNvPr>
          <p:cNvCxnSpPr>
            <a:endCxn id="21" idx="0"/>
          </p:cNvCxnSpPr>
          <p:nvPr/>
        </p:nvCxnSpPr>
        <p:spPr>
          <a:xfrm>
            <a:off x="-3179858" y="2635058"/>
            <a:ext cx="794197" cy="72745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9BBB7E0-DDE0-4F47-9A78-51AFD0D0A4AB}"/>
              </a:ext>
            </a:extLst>
          </p:cNvPr>
          <p:cNvCxnSpPr>
            <a:cxnSpLocks/>
          </p:cNvCxnSpPr>
          <p:nvPr/>
        </p:nvCxnSpPr>
        <p:spPr>
          <a:xfrm>
            <a:off x="-1690352" y="3829874"/>
            <a:ext cx="3134426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5CCB4A6-32B9-4577-911C-F49C95AE365B}"/>
              </a:ext>
            </a:extLst>
          </p:cNvPr>
          <p:cNvSpPr/>
          <p:nvPr/>
        </p:nvSpPr>
        <p:spPr>
          <a:xfrm>
            <a:off x="473305" y="2057923"/>
            <a:ext cx="557830" cy="3543902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dirty="0"/>
              <a:t>乘客行為機率分布</a:t>
            </a:r>
            <a:endParaRPr lang="en-US" altLang="zh-TW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9CE4E59-05F3-4F3B-B557-156B40D957F6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 flipV="1">
            <a:off x="-3260609" y="4297234"/>
            <a:ext cx="874948" cy="725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C0E9B2C-F7AD-47B0-8722-C788F6D655AC}"/>
              </a:ext>
            </a:extLst>
          </p:cNvPr>
          <p:cNvSpPr/>
          <p:nvPr/>
        </p:nvSpPr>
        <p:spPr>
          <a:xfrm>
            <a:off x="1459314" y="1518474"/>
            <a:ext cx="9909893" cy="462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0C13D1-5227-4F84-A0F5-C695185177DF}"/>
              </a:ext>
            </a:extLst>
          </p:cNvPr>
          <p:cNvSpPr/>
          <p:nvPr/>
        </p:nvSpPr>
        <p:spPr>
          <a:xfrm>
            <a:off x="2006457" y="2229341"/>
            <a:ext cx="1870077" cy="788193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電梯環境資訊</a:t>
            </a:r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1C89EBF-97E0-4440-9673-A8586A36B443}"/>
              </a:ext>
            </a:extLst>
          </p:cNvPr>
          <p:cNvSpPr/>
          <p:nvPr/>
        </p:nvSpPr>
        <p:spPr>
          <a:xfrm>
            <a:off x="7094370" y="3579938"/>
            <a:ext cx="1669622" cy="804672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模擬結果</a:t>
            </a:r>
            <a:endParaRPr lang="en-US" dirty="0"/>
          </a:p>
        </p:txBody>
      </p:sp>
      <p:sp>
        <p:nvSpPr>
          <p:cNvPr id="53" name="流程圖: 替代程序 52">
            <a:extLst>
              <a:ext uri="{FF2B5EF4-FFF2-40B4-BE49-F238E27FC236}">
                <a16:creationId xmlns:a16="http://schemas.microsoft.com/office/drawing/2014/main" id="{1A84CCF5-153E-42B6-8941-04897438B7AC}"/>
              </a:ext>
            </a:extLst>
          </p:cNvPr>
          <p:cNvSpPr/>
          <p:nvPr/>
        </p:nvSpPr>
        <p:spPr>
          <a:xfrm>
            <a:off x="4554716" y="1807987"/>
            <a:ext cx="1870077" cy="804672"/>
          </a:xfrm>
          <a:prstGeom prst="flowChartAlternateProcess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動態控制設定</a:t>
            </a:r>
            <a:endParaRPr lang="en-US" dirty="0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2B6FDB24-69A9-4455-BC05-7B19A557B9CE}"/>
              </a:ext>
            </a:extLst>
          </p:cNvPr>
          <p:cNvSpPr/>
          <p:nvPr/>
        </p:nvSpPr>
        <p:spPr>
          <a:xfrm>
            <a:off x="4328603" y="3099830"/>
            <a:ext cx="2322302" cy="1764889"/>
          </a:xfrm>
          <a:prstGeom prst="roundRect">
            <a:avLst/>
          </a:prstGeom>
          <a:solidFill>
            <a:srgbClr val="FF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電梯模擬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039C7CE8-8452-4ADB-836B-65A594B0DF1F}"/>
              </a:ext>
            </a:extLst>
          </p:cNvPr>
          <p:cNvSpPr/>
          <p:nvPr/>
        </p:nvSpPr>
        <p:spPr>
          <a:xfrm>
            <a:off x="9207457" y="2802674"/>
            <a:ext cx="1524561" cy="804672"/>
          </a:xfrm>
          <a:prstGeom prst="roundRect">
            <a:avLst/>
          </a:prstGeom>
          <a:solidFill>
            <a:srgbClr val="FF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統計分析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63327D52-5F37-4C2B-88C3-4D1DB4F76879}"/>
              </a:ext>
            </a:extLst>
          </p:cNvPr>
          <p:cNvSpPr/>
          <p:nvPr/>
        </p:nvSpPr>
        <p:spPr>
          <a:xfrm>
            <a:off x="9207457" y="4357202"/>
            <a:ext cx="1524561" cy="804672"/>
          </a:xfrm>
          <a:prstGeom prst="roundRect">
            <a:avLst/>
          </a:prstGeom>
          <a:solidFill>
            <a:srgbClr val="FF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過程視覺化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7BAC6BA-88A6-4AB9-8BD8-2BC01B867910}"/>
              </a:ext>
            </a:extLst>
          </p:cNvPr>
          <p:cNvSpPr/>
          <p:nvPr/>
        </p:nvSpPr>
        <p:spPr>
          <a:xfrm>
            <a:off x="2047283" y="4675805"/>
            <a:ext cx="1874520" cy="786384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靜態控制設定</a:t>
            </a:r>
            <a:endParaRPr lang="en-US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3DA8D4A1-73D7-4717-9582-B97D6BA9FB2E}"/>
              </a:ext>
            </a:extLst>
          </p:cNvPr>
          <p:cNvCxnSpPr>
            <a:stCxn id="51" idx="2"/>
            <a:endCxn id="54" idx="1"/>
          </p:cNvCxnSpPr>
          <p:nvPr/>
        </p:nvCxnSpPr>
        <p:spPr>
          <a:xfrm>
            <a:off x="2941496" y="3017534"/>
            <a:ext cx="1387107" cy="96474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A3EB611-D789-401C-BFEA-860C6566268B}"/>
              </a:ext>
            </a:extLst>
          </p:cNvPr>
          <p:cNvCxnSpPr>
            <a:endCxn id="54" idx="1"/>
          </p:cNvCxnSpPr>
          <p:nvPr/>
        </p:nvCxnSpPr>
        <p:spPr>
          <a:xfrm flipV="1">
            <a:off x="2991450" y="3982275"/>
            <a:ext cx="1337153" cy="69353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98B30F1-7B8D-4C75-85AA-60271817ACC6}"/>
              </a:ext>
            </a:extLst>
          </p:cNvPr>
          <p:cNvCxnSpPr/>
          <p:nvPr/>
        </p:nvCxnSpPr>
        <p:spPr>
          <a:xfrm>
            <a:off x="5040169" y="2612659"/>
            <a:ext cx="0" cy="48717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E2CD53E-0DA5-4B8E-8057-63B9D3F6A98C}"/>
              </a:ext>
            </a:extLst>
          </p:cNvPr>
          <p:cNvCxnSpPr/>
          <p:nvPr/>
        </p:nvCxnSpPr>
        <p:spPr>
          <a:xfrm flipV="1">
            <a:off x="5966143" y="2612659"/>
            <a:ext cx="0" cy="48717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弧形 62">
            <a:extLst>
              <a:ext uri="{FF2B5EF4-FFF2-40B4-BE49-F238E27FC236}">
                <a16:creationId xmlns:a16="http://schemas.microsoft.com/office/drawing/2014/main" id="{D1CAD9E5-BD8C-49CF-A5AF-A79F462E8B48}"/>
              </a:ext>
            </a:extLst>
          </p:cNvPr>
          <p:cNvSpPr/>
          <p:nvPr/>
        </p:nvSpPr>
        <p:spPr>
          <a:xfrm rot="19338804" flipH="1">
            <a:off x="5161920" y="4807826"/>
            <a:ext cx="655668" cy="655668"/>
          </a:xfrm>
          <a:prstGeom prst="arc">
            <a:avLst>
              <a:gd name="adj1" fmla="val 16200000"/>
              <a:gd name="adj2" fmla="val 11754853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2170E31-7B39-4966-8E0B-1E07484146F0}"/>
              </a:ext>
            </a:extLst>
          </p:cNvPr>
          <p:cNvSpPr txBox="1"/>
          <p:nvPr/>
        </p:nvSpPr>
        <p:spPr>
          <a:xfrm>
            <a:off x="4884460" y="56059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重複模擬</a:t>
            </a:r>
            <a:endParaRPr lang="en-US" sz="200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2F4F843-0308-462C-B1C8-9606F76A2578}"/>
              </a:ext>
            </a:extLst>
          </p:cNvPr>
          <p:cNvCxnSpPr>
            <a:stCxn id="54" idx="3"/>
          </p:cNvCxnSpPr>
          <p:nvPr/>
        </p:nvCxnSpPr>
        <p:spPr>
          <a:xfrm flipV="1">
            <a:off x="6650905" y="3982274"/>
            <a:ext cx="443465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DC79F5E-41B4-4468-BE87-89BCEF2C21DF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8763992" y="3205010"/>
            <a:ext cx="443465" cy="77726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5601348-161B-4FC8-83CD-D1B2589455B9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763992" y="3982274"/>
            <a:ext cx="443465" cy="77726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F2C8555-7EA0-486E-A386-181E1B329151}"/>
              </a:ext>
            </a:extLst>
          </p:cNvPr>
          <p:cNvSpPr/>
          <p:nvPr/>
        </p:nvSpPr>
        <p:spPr>
          <a:xfrm>
            <a:off x="-6766579" y="843849"/>
            <a:ext cx="2970859" cy="669874"/>
          </a:xfrm>
          <a:prstGeom prst="rect">
            <a:avLst/>
          </a:prstGeom>
          <a:solidFill>
            <a:srgbClr val="338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Customer Data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5AA1CAD-35BB-4BE0-A1A9-549253F6A3F3}"/>
              </a:ext>
            </a:extLst>
          </p:cNvPr>
          <p:cNvSpPr/>
          <p:nvPr/>
        </p:nvSpPr>
        <p:spPr>
          <a:xfrm>
            <a:off x="4797833" y="843849"/>
            <a:ext cx="2970859" cy="669874"/>
          </a:xfrm>
          <a:prstGeom prst="rect">
            <a:avLst/>
          </a:prstGeom>
          <a:solidFill>
            <a:srgbClr val="338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Simulation Model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專案整理流程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7503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5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電梯模擬系統介紹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E79D6D-75DC-43C4-8121-0E2C56575FA7}"/>
              </a:ext>
            </a:extLst>
          </p:cNvPr>
          <p:cNvSpPr/>
          <p:nvPr/>
        </p:nvSpPr>
        <p:spPr>
          <a:xfrm>
            <a:off x="1112520" y="1708928"/>
            <a:ext cx="9936480" cy="45561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B920DF-9878-4E25-BA97-81D02C26159C}"/>
              </a:ext>
            </a:extLst>
          </p:cNvPr>
          <p:cNvSpPr/>
          <p:nvPr/>
        </p:nvSpPr>
        <p:spPr>
          <a:xfrm>
            <a:off x="3539087" y="1949850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B9716F1-67A5-4543-ABDF-C893F999B126}"/>
              </a:ext>
            </a:extLst>
          </p:cNvPr>
          <p:cNvSpPr/>
          <p:nvPr/>
        </p:nvSpPr>
        <p:spPr>
          <a:xfrm>
            <a:off x="4616026" y="1949850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E70B463-F38A-4979-A149-15EADE82A07E}"/>
              </a:ext>
            </a:extLst>
          </p:cNvPr>
          <p:cNvSpPr/>
          <p:nvPr/>
        </p:nvSpPr>
        <p:spPr>
          <a:xfrm>
            <a:off x="5692965" y="1949850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276C7AC-5619-4E12-9AFF-3626418E9EA3}"/>
              </a:ext>
            </a:extLst>
          </p:cNvPr>
          <p:cNvSpPr/>
          <p:nvPr/>
        </p:nvSpPr>
        <p:spPr>
          <a:xfrm>
            <a:off x="6769904" y="1949850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B869700-4285-4F04-8BC7-AF87C583008F}"/>
              </a:ext>
            </a:extLst>
          </p:cNvPr>
          <p:cNvSpPr/>
          <p:nvPr/>
        </p:nvSpPr>
        <p:spPr>
          <a:xfrm>
            <a:off x="7846843" y="1949850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E59F6B-E674-4824-8CC0-758936B77F64}"/>
              </a:ext>
            </a:extLst>
          </p:cNvPr>
          <p:cNvSpPr/>
          <p:nvPr/>
        </p:nvSpPr>
        <p:spPr>
          <a:xfrm>
            <a:off x="3539087" y="3031769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9388F3A-0CDC-4EBD-ACC9-A817081BAB9C}"/>
              </a:ext>
            </a:extLst>
          </p:cNvPr>
          <p:cNvSpPr/>
          <p:nvPr/>
        </p:nvSpPr>
        <p:spPr>
          <a:xfrm>
            <a:off x="4616026" y="3031769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9C7CFD4-5E1C-45AF-900E-4AF646960CE9}"/>
              </a:ext>
            </a:extLst>
          </p:cNvPr>
          <p:cNvSpPr/>
          <p:nvPr/>
        </p:nvSpPr>
        <p:spPr>
          <a:xfrm>
            <a:off x="5692965" y="3031769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B81EE47-17D8-4A90-904A-23B923823856}"/>
              </a:ext>
            </a:extLst>
          </p:cNvPr>
          <p:cNvSpPr/>
          <p:nvPr/>
        </p:nvSpPr>
        <p:spPr>
          <a:xfrm>
            <a:off x="6769904" y="3031769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E4BB492-68FF-4332-AD2A-ABF514E74E6B}"/>
              </a:ext>
            </a:extLst>
          </p:cNvPr>
          <p:cNvSpPr/>
          <p:nvPr/>
        </p:nvSpPr>
        <p:spPr>
          <a:xfrm>
            <a:off x="7846843" y="3031769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8C2731A-8E22-426A-9197-0B49A7732C8D}"/>
              </a:ext>
            </a:extLst>
          </p:cNvPr>
          <p:cNvSpPr/>
          <p:nvPr/>
        </p:nvSpPr>
        <p:spPr>
          <a:xfrm>
            <a:off x="1385209" y="4113688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88E5BD9-E31F-4181-A104-C056CD6C0FB6}"/>
              </a:ext>
            </a:extLst>
          </p:cNvPr>
          <p:cNvSpPr/>
          <p:nvPr/>
        </p:nvSpPr>
        <p:spPr>
          <a:xfrm>
            <a:off x="2462148" y="4113688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FBCEEA8-368D-43C6-8549-73CBB244F381}"/>
              </a:ext>
            </a:extLst>
          </p:cNvPr>
          <p:cNvSpPr/>
          <p:nvPr/>
        </p:nvSpPr>
        <p:spPr>
          <a:xfrm>
            <a:off x="3539087" y="4113688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9BE335D-EE74-4177-A66B-85E617BB349A}"/>
              </a:ext>
            </a:extLst>
          </p:cNvPr>
          <p:cNvSpPr/>
          <p:nvPr/>
        </p:nvSpPr>
        <p:spPr>
          <a:xfrm>
            <a:off x="4616026" y="4113688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3D7D2FA-6362-4177-A2BC-5B0168C0F702}"/>
              </a:ext>
            </a:extLst>
          </p:cNvPr>
          <p:cNvSpPr/>
          <p:nvPr/>
        </p:nvSpPr>
        <p:spPr>
          <a:xfrm>
            <a:off x="7846843" y="4113688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9CABD66-A8CF-46DD-9466-6AF161BE43CA}"/>
              </a:ext>
            </a:extLst>
          </p:cNvPr>
          <p:cNvSpPr/>
          <p:nvPr/>
        </p:nvSpPr>
        <p:spPr>
          <a:xfrm>
            <a:off x="8923782" y="4113688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DB65CA1-DB8C-4854-BF31-B443332A2DCA}"/>
              </a:ext>
            </a:extLst>
          </p:cNvPr>
          <p:cNvSpPr/>
          <p:nvPr/>
        </p:nvSpPr>
        <p:spPr>
          <a:xfrm>
            <a:off x="10000722" y="4113688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67AE778-C098-4C81-81B6-A697DE1D2085}"/>
              </a:ext>
            </a:extLst>
          </p:cNvPr>
          <p:cNvSpPr/>
          <p:nvPr/>
        </p:nvSpPr>
        <p:spPr>
          <a:xfrm>
            <a:off x="1385209" y="5195607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7957654-0F0B-45AB-A592-D596A053EF93}"/>
              </a:ext>
            </a:extLst>
          </p:cNvPr>
          <p:cNvSpPr/>
          <p:nvPr/>
        </p:nvSpPr>
        <p:spPr>
          <a:xfrm>
            <a:off x="2462148" y="5195607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2C95E99-B368-47B4-BB8D-EBA615B07773}"/>
              </a:ext>
            </a:extLst>
          </p:cNvPr>
          <p:cNvSpPr/>
          <p:nvPr/>
        </p:nvSpPr>
        <p:spPr>
          <a:xfrm>
            <a:off x="3539087" y="5195607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1D6CED5-8D45-45DA-98C9-3002BDC4ED64}"/>
              </a:ext>
            </a:extLst>
          </p:cNvPr>
          <p:cNvSpPr/>
          <p:nvPr/>
        </p:nvSpPr>
        <p:spPr>
          <a:xfrm>
            <a:off x="4616026" y="5195607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E6B3CC8-AED2-4832-AD4C-F3121272520F}"/>
              </a:ext>
            </a:extLst>
          </p:cNvPr>
          <p:cNvSpPr/>
          <p:nvPr/>
        </p:nvSpPr>
        <p:spPr>
          <a:xfrm>
            <a:off x="7846843" y="5195607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46E948C-9BAF-4293-B6ED-75F2CA5E231C}"/>
              </a:ext>
            </a:extLst>
          </p:cNvPr>
          <p:cNvSpPr/>
          <p:nvPr/>
        </p:nvSpPr>
        <p:spPr>
          <a:xfrm>
            <a:off x="8923782" y="5195607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CEB2030-3386-4FAA-9033-2B5DC613EBDF}"/>
              </a:ext>
            </a:extLst>
          </p:cNvPr>
          <p:cNvSpPr/>
          <p:nvPr/>
        </p:nvSpPr>
        <p:spPr>
          <a:xfrm>
            <a:off x="10000722" y="5195607"/>
            <a:ext cx="806069" cy="80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0FAE12-66C8-4346-916A-359A06D4C5E9}"/>
              </a:ext>
            </a:extLst>
          </p:cNvPr>
          <p:cNvSpPr/>
          <p:nvPr/>
        </p:nvSpPr>
        <p:spPr>
          <a:xfrm>
            <a:off x="1385209" y="1949849"/>
            <a:ext cx="1883007" cy="18917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電梯組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  <a:p>
            <a:pPr algn="ctr"/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隊列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B18A5E3-56AA-464A-8989-ACA20D4BB5C7}"/>
              </a:ext>
            </a:extLst>
          </p:cNvPr>
          <p:cNvSpPr/>
          <p:nvPr/>
        </p:nvSpPr>
        <p:spPr>
          <a:xfrm>
            <a:off x="5706387" y="4113688"/>
            <a:ext cx="1883007" cy="18917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電梯組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  <a:p>
            <a:pPr algn="ctr"/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隊列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AA4A359-E9C7-4E21-BE76-5F4BB6E0D701}"/>
              </a:ext>
            </a:extLst>
          </p:cNvPr>
          <p:cNvSpPr/>
          <p:nvPr/>
        </p:nvSpPr>
        <p:spPr>
          <a:xfrm>
            <a:off x="8937393" y="1955463"/>
            <a:ext cx="1883007" cy="18917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電梯組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  <a:p>
            <a:pPr algn="ctr"/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隊列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6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6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電梯模擬系統介紹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2A2A6EC-723E-4928-978E-A0A5C85C3F56}"/>
              </a:ext>
            </a:extLst>
          </p:cNvPr>
          <p:cNvGrpSpPr/>
          <p:nvPr/>
        </p:nvGrpSpPr>
        <p:grpSpPr>
          <a:xfrm>
            <a:off x="670559" y="1543267"/>
            <a:ext cx="5120640" cy="5019058"/>
            <a:chOff x="3764279" y="1543267"/>
            <a:chExt cx="5120640" cy="5019058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5E90792-2880-4354-BE82-8DA6239DF1E0}"/>
                </a:ext>
              </a:extLst>
            </p:cNvPr>
            <p:cNvGrpSpPr/>
            <p:nvPr/>
          </p:nvGrpSpPr>
          <p:grpSpPr>
            <a:xfrm>
              <a:off x="3764279" y="1543267"/>
              <a:ext cx="5120640" cy="5019058"/>
              <a:chOff x="1112520" y="1708928"/>
              <a:chExt cx="2407920" cy="23601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E79D6D-75DC-43C4-8121-0E2C56575FA7}"/>
                  </a:ext>
                </a:extLst>
              </p:cNvPr>
              <p:cNvSpPr/>
              <p:nvPr/>
            </p:nvSpPr>
            <p:spPr>
              <a:xfrm>
                <a:off x="1112520" y="1708928"/>
                <a:ext cx="2407920" cy="23601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00FAE12-66C8-4346-916A-359A06D4C5E9}"/>
                  </a:ext>
                </a:extLst>
              </p:cNvPr>
              <p:cNvSpPr/>
              <p:nvPr/>
            </p:nvSpPr>
            <p:spPr>
              <a:xfrm>
                <a:off x="1239665" y="1803630"/>
                <a:ext cx="2174095" cy="21841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BF03E5E-AF11-4814-83C6-05295577B6F8}"/>
                </a:ext>
              </a:extLst>
            </p:cNvPr>
            <p:cNvSpPr/>
            <p:nvPr/>
          </p:nvSpPr>
          <p:spPr>
            <a:xfrm>
              <a:off x="5000358" y="1988499"/>
              <a:ext cx="26484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電梯組 </a:t>
              </a:r>
              <a:r>
                <a:rPr lang="en-US" altLang="zh-TW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</a:t>
              </a:r>
              <a:r>
                <a:rPr lang="zh-TW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樓</a:t>
              </a:r>
              <a:r>
                <a:rPr lang="en-US" altLang="zh-TW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582CAD-8C23-43CE-B953-3AC57E77DE13}"/>
                </a:ext>
              </a:extLst>
            </p:cNvPr>
            <p:cNvSpPr/>
            <p:nvPr/>
          </p:nvSpPr>
          <p:spPr>
            <a:xfrm>
              <a:off x="4311443" y="2972599"/>
              <a:ext cx="4101037" cy="1147668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A5E05A1-5EB7-459B-BEE1-CA2DE139C21C}"/>
                </a:ext>
              </a:extLst>
            </p:cNvPr>
            <p:cNvSpPr/>
            <p:nvPr/>
          </p:nvSpPr>
          <p:spPr>
            <a:xfrm>
              <a:off x="4311502" y="4305087"/>
              <a:ext cx="4101037" cy="1147668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46383D3-B1D7-4C48-A02B-0EE28331E642}"/>
                </a:ext>
              </a:extLst>
            </p:cNvPr>
            <p:cNvSpPr/>
            <p:nvPr/>
          </p:nvSpPr>
          <p:spPr>
            <a:xfrm>
              <a:off x="4311443" y="5572735"/>
              <a:ext cx="4101037" cy="508025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022DA9E-3205-4F6B-A8DB-FA961A6B2536}"/>
              </a:ext>
            </a:extLst>
          </p:cNvPr>
          <p:cNvSpPr/>
          <p:nvPr/>
        </p:nvSpPr>
        <p:spPr>
          <a:xfrm>
            <a:off x="6172201" y="3429000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1B6BE5-822D-4511-AB4D-A50A25EEE3D0}"/>
              </a:ext>
            </a:extLst>
          </p:cNvPr>
          <p:cNvSpPr/>
          <p:nvPr/>
        </p:nvSpPr>
        <p:spPr>
          <a:xfrm>
            <a:off x="6172201" y="4840235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D68079F-00EE-4E63-9A28-3C1E901F74C4}"/>
              </a:ext>
            </a:extLst>
          </p:cNvPr>
          <p:cNvGrpSpPr/>
          <p:nvPr/>
        </p:nvGrpSpPr>
        <p:grpSpPr>
          <a:xfrm>
            <a:off x="4409441" y="3699796"/>
            <a:ext cx="904415" cy="346799"/>
            <a:chOff x="7122908" y="-259080"/>
            <a:chExt cx="1059943" cy="406437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87DB4AB-1C2C-409B-ACA6-463753CA5FA5}"/>
                </a:ext>
              </a:extLst>
            </p:cNvPr>
            <p:cNvSpPr/>
            <p:nvPr/>
          </p:nvSpPr>
          <p:spPr>
            <a:xfrm>
              <a:off x="7122908" y="-259080"/>
              <a:ext cx="994183" cy="3789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C51772-F9D3-42DE-9BD7-4987993D4672}"/>
                </a:ext>
              </a:extLst>
            </p:cNvPr>
            <p:cNvSpPr txBox="1"/>
            <p:nvPr/>
          </p:nvSpPr>
          <p:spPr>
            <a:xfrm>
              <a:off x="7122908" y="-249417"/>
              <a:ext cx="1059943" cy="39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有到</a:t>
              </a:r>
              <a:r>
                <a:rPr lang="en-US" altLang="zh-TW" sz="1600" dirty="0"/>
                <a:t>7</a:t>
              </a:r>
              <a:r>
                <a:rPr lang="zh-TW" altLang="en-US" sz="1600" dirty="0"/>
                <a:t>樓</a:t>
              </a:r>
              <a:endParaRPr lang="en-US" sz="1600" dirty="0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C6BCCE0D-345C-4095-9D88-C10ABE490E0B}"/>
              </a:ext>
            </a:extLst>
          </p:cNvPr>
          <p:cNvGrpSpPr/>
          <p:nvPr/>
        </p:nvGrpSpPr>
        <p:grpSpPr>
          <a:xfrm>
            <a:off x="4409441" y="5654147"/>
            <a:ext cx="904415" cy="346799"/>
            <a:chOff x="7122908" y="-259080"/>
            <a:chExt cx="1059943" cy="406437"/>
          </a:xfrm>
        </p:grpSpPr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1D100D01-247C-4F30-BC19-3E51E35E8DF6}"/>
                </a:ext>
              </a:extLst>
            </p:cNvPr>
            <p:cNvSpPr/>
            <p:nvPr/>
          </p:nvSpPr>
          <p:spPr>
            <a:xfrm>
              <a:off x="7122908" y="-259080"/>
              <a:ext cx="994183" cy="3789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0D3F727-E8BE-4F9A-B82A-DF4CE1CB7FAC}"/>
                </a:ext>
              </a:extLst>
            </p:cNvPr>
            <p:cNvSpPr txBox="1"/>
            <p:nvPr/>
          </p:nvSpPr>
          <p:spPr>
            <a:xfrm>
              <a:off x="7122908" y="-249417"/>
              <a:ext cx="1059943" cy="39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有到</a:t>
              </a:r>
              <a:r>
                <a:rPr lang="en-US" altLang="zh-TW" sz="1600" dirty="0"/>
                <a:t>7</a:t>
              </a:r>
              <a:r>
                <a:rPr lang="zh-TW" altLang="en-US" sz="1600" dirty="0"/>
                <a:t>樓</a:t>
              </a:r>
              <a:endParaRPr lang="en-US" sz="1600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215E6A-488A-43F6-B6DC-B0CF8A6ACB52}"/>
              </a:ext>
            </a:extLst>
          </p:cNvPr>
          <p:cNvSpPr txBox="1"/>
          <p:nvPr/>
        </p:nvSpPr>
        <p:spPr>
          <a:xfrm>
            <a:off x="6230341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向上隊列</a:t>
            </a:r>
            <a:endParaRPr 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72FD8AD-524C-478B-BE28-E0B3FF53ED76}"/>
              </a:ext>
            </a:extLst>
          </p:cNvPr>
          <p:cNvSpPr txBox="1"/>
          <p:nvPr/>
        </p:nvSpPr>
        <p:spPr>
          <a:xfrm>
            <a:off x="6230341" y="4470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向下隊列</a:t>
            </a:r>
            <a:endParaRPr 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4951340-EE2B-49B5-B05B-E79AE37E7E21}"/>
              </a:ext>
            </a:extLst>
          </p:cNvPr>
          <p:cNvSpPr/>
          <p:nvPr/>
        </p:nvSpPr>
        <p:spPr>
          <a:xfrm>
            <a:off x="10722994" y="3578588"/>
            <a:ext cx="538223" cy="538223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D4C4904-3FE7-4F06-B075-0BB2278510BD}"/>
              </a:ext>
            </a:extLst>
          </p:cNvPr>
          <p:cNvSpPr/>
          <p:nvPr/>
        </p:nvSpPr>
        <p:spPr>
          <a:xfrm>
            <a:off x="10519273" y="3429000"/>
            <a:ext cx="1127759" cy="22486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乘客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產生器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1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7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電梯模擬系統介紹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2A2A6EC-723E-4928-978E-A0A5C85C3F56}"/>
              </a:ext>
            </a:extLst>
          </p:cNvPr>
          <p:cNvGrpSpPr/>
          <p:nvPr/>
        </p:nvGrpSpPr>
        <p:grpSpPr>
          <a:xfrm>
            <a:off x="670559" y="1543267"/>
            <a:ext cx="5120640" cy="5019058"/>
            <a:chOff x="3764279" y="1543267"/>
            <a:chExt cx="5120640" cy="5019058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5E90792-2880-4354-BE82-8DA6239DF1E0}"/>
                </a:ext>
              </a:extLst>
            </p:cNvPr>
            <p:cNvGrpSpPr/>
            <p:nvPr/>
          </p:nvGrpSpPr>
          <p:grpSpPr>
            <a:xfrm>
              <a:off x="3764279" y="1543267"/>
              <a:ext cx="5120640" cy="5019058"/>
              <a:chOff x="1112520" y="1708928"/>
              <a:chExt cx="2407920" cy="23601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E79D6D-75DC-43C4-8121-0E2C56575FA7}"/>
                  </a:ext>
                </a:extLst>
              </p:cNvPr>
              <p:cNvSpPr/>
              <p:nvPr/>
            </p:nvSpPr>
            <p:spPr>
              <a:xfrm>
                <a:off x="1112520" y="1708928"/>
                <a:ext cx="2407920" cy="23601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00FAE12-66C8-4346-916A-359A06D4C5E9}"/>
                  </a:ext>
                </a:extLst>
              </p:cNvPr>
              <p:cNvSpPr/>
              <p:nvPr/>
            </p:nvSpPr>
            <p:spPr>
              <a:xfrm>
                <a:off x="1239665" y="1803630"/>
                <a:ext cx="2174095" cy="21841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BF03E5E-AF11-4814-83C6-05295577B6F8}"/>
                </a:ext>
              </a:extLst>
            </p:cNvPr>
            <p:cNvSpPr/>
            <p:nvPr/>
          </p:nvSpPr>
          <p:spPr>
            <a:xfrm>
              <a:off x="5000358" y="1988499"/>
              <a:ext cx="26484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電梯組 </a:t>
              </a:r>
              <a:r>
                <a:rPr lang="en-US" altLang="zh-TW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</a:t>
              </a:r>
              <a:r>
                <a:rPr lang="zh-TW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樓</a:t>
              </a:r>
              <a:r>
                <a:rPr lang="en-US" altLang="zh-TW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582CAD-8C23-43CE-B953-3AC57E77DE13}"/>
                </a:ext>
              </a:extLst>
            </p:cNvPr>
            <p:cNvSpPr/>
            <p:nvPr/>
          </p:nvSpPr>
          <p:spPr>
            <a:xfrm>
              <a:off x="4311443" y="2972599"/>
              <a:ext cx="4101037" cy="1147668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A5E05A1-5EB7-459B-BEE1-CA2DE139C21C}"/>
                </a:ext>
              </a:extLst>
            </p:cNvPr>
            <p:cNvSpPr/>
            <p:nvPr/>
          </p:nvSpPr>
          <p:spPr>
            <a:xfrm>
              <a:off x="4311502" y="4305087"/>
              <a:ext cx="4101037" cy="1147668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46383D3-B1D7-4C48-A02B-0EE28331E642}"/>
                </a:ext>
              </a:extLst>
            </p:cNvPr>
            <p:cNvSpPr/>
            <p:nvPr/>
          </p:nvSpPr>
          <p:spPr>
            <a:xfrm>
              <a:off x="4311443" y="5572735"/>
              <a:ext cx="4101037" cy="508025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022DA9E-3205-4F6B-A8DB-FA961A6B2536}"/>
              </a:ext>
            </a:extLst>
          </p:cNvPr>
          <p:cNvSpPr/>
          <p:nvPr/>
        </p:nvSpPr>
        <p:spPr>
          <a:xfrm>
            <a:off x="6172201" y="3429000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1B6BE5-822D-4511-AB4D-A50A25EEE3D0}"/>
              </a:ext>
            </a:extLst>
          </p:cNvPr>
          <p:cNvSpPr/>
          <p:nvPr/>
        </p:nvSpPr>
        <p:spPr>
          <a:xfrm>
            <a:off x="6172201" y="4840235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D68079F-00EE-4E63-9A28-3C1E901F74C4}"/>
              </a:ext>
            </a:extLst>
          </p:cNvPr>
          <p:cNvGrpSpPr/>
          <p:nvPr/>
        </p:nvGrpSpPr>
        <p:grpSpPr>
          <a:xfrm>
            <a:off x="4409441" y="3699796"/>
            <a:ext cx="904415" cy="346799"/>
            <a:chOff x="7122908" y="-259080"/>
            <a:chExt cx="1059943" cy="406437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87DB4AB-1C2C-409B-ACA6-463753CA5FA5}"/>
                </a:ext>
              </a:extLst>
            </p:cNvPr>
            <p:cNvSpPr/>
            <p:nvPr/>
          </p:nvSpPr>
          <p:spPr>
            <a:xfrm>
              <a:off x="7122908" y="-259080"/>
              <a:ext cx="994183" cy="3789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C51772-F9D3-42DE-9BD7-4987993D4672}"/>
                </a:ext>
              </a:extLst>
            </p:cNvPr>
            <p:cNvSpPr txBox="1"/>
            <p:nvPr/>
          </p:nvSpPr>
          <p:spPr>
            <a:xfrm>
              <a:off x="7122908" y="-249417"/>
              <a:ext cx="1059943" cy="39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有到</a:t>
              </a:r>
              <a:r>
                <a:rPr lang="en-US" altLang="zh-TW" sz="1600" dirty="0"/>
                <a:t>7</a:t>
              </a:r>
              <a:r>
                <a:rPr lang="zh-TW" altLang="en-US" sz="1600" dirty="0"/>
                <a:t>樓</a:t>
              </a:r>
              <a:endParaRPr lang="en-US" sz="1600" dirty="0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C6BCCE0D-345C-4095-9D88-C10ABE490E0B}"/>
              </a:ext>
            </a:extLst>
          </p:cNvPr>
          <p:cNvGrpSpPr/>
          <p:nvPr/>
        </p:nvGrpSpPr>
        <p:grpSpPr>
          <a:xfrm>
            <a:off x="4409441" y="5654147"/>
            <a:ext cx="904415" cy="346799"/>
            <a:chOff x="7122908" y="-259080"/>
            <a:chExt cx="1059943" cy="406437"/>
          </a:xfrm>
        </p:grpSpPr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1D100D01-247C-4F30-BC19-3E51E35E8DF6}"/>
                </a:ext>
              </a:extLst>
            </p:cNvPr>
            <p:cNvSpPr/>
            <p:nvPr/>
          </p:nvSpPr>
          <p:spPr>
            <a:xfrm>
              <a:off x="7122908" y="-259080"/>
              <a:ext cx="994183" cy="3789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0D3F727-E8BE-4F9A-B82A-DF4CE1CB7FAC}"/>
                </a:ext>
              </a:extLst>
            </p:cNvPr>
            <p:cNvSpPr txBox="1"/>
            <p:nvPr/>
          </p:nvSpPr>
          <p:spPr>
            <a:xfrm>
              <a:off x="7122908" y="-249417"/>
              <a:ext cx="1059943" cy="39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有到</a:t>
              </a:r>
              <a:r>
                <a:rPr lang="en-US" altLang="zh-TW" sz="1600" dirty="0"/>
                <a:t>7</a:t>
              </a:r>
              <a:r>
                <a:rPr lang="zh-TW" altLang="en-US" sz="1600" dirty="0"/>
                <a:t>樓</a:t>
              </a:r>
              <a:endParaRPr lang="en-US" sz="1600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215E6A-488A-43F6-B6DC-B0CF8A6ACB52}"/>
              </a:ext>
            </a:extLst>
          </p:cNvPr>
          <p:cNvSpPr txBox="1"/>
          <p:nvPr/>
        </p:nvSpPr>
        <p:spPr>
          <a:xfrm>
            <a:off x="6230341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向上隊列</a:t>
            </a:r>
            <a:endParaRPr 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72FD8AD-524C-478B-BE28-E0B3FF53ED76}"/>
              </a:ext>
            </a:extLst>
          </p:cNvPr>
          <p:cNvSpPr txBox="1"/>
          <p:nvPr/>
        </p:nvSpPr>
        <p:spPr>
          <a:xfrm>
            <a:off x="6230341" y="4470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向下隊列</a:t>
            </a:r>
            <a:endParaRPr 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4951340-EE2B-49B5-B05B-E79AE37E7E21}"/>
              </a:ext>
            </a:extLst>
          </p:cNvPr>
          <p:cNvSpPr/>
          <p:nvPr/>
        </p:nvSpPr>
        <p:spPr>
          <a:xfrm>
            <a:off x="6394834" y="3578588"/>
            <a:ext cx="538223" cy="538223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D4C4904-3FE7-4F06-B075-0BB2278510BD}"/>
              </a:ext>
            </a:extLst>
          </p:cNvPr>
          <p:cNvSpPr/>
          <p:nvPr/>
        </p:nvSpPr>
        <p:spPr>
          <a:xfrm>
            <a:off x="10519273" y="3429000"/>
            <a:ext cx="1127759" cy="22486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乘客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產生器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0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8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電梯模擬系統介紹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2A2A6EC-723E-4928-978E-A0A5C85C3F56}"/>
              </a:ext>
            </a:extLst>
          </p:cNvPr>
          <p:cNvGrpSpPr/>
          <p:nvPr/>
        </p:nvGrpSpPr>
        <p:grpSpPr>
          <a:xfrm>
            <a:off x="670559" y="1543267"/>
            <a:ext cx="5120640" cy="5019058"/>
            <a:chOff x="3764279" y="1543267"/>
            <a:chExt cx="5120640" cy="5019058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5E90792-2880-4354-BE82-8DA6239DF1E0}"/>
                </a:ext>
              </a:extLst>
            </p:cNvPr>
            <p:cNvGrpSpPr/>
            <p:nvPr/>
          </p:nvGrpSpPr>
          <p:grpSpPr>
            <a:xfrm>
              <a:off x="3764279" y="1543267"/>
              <a:ext cx="5120640" cy="5019058"/>
              <a:chOff x="1112520" y="1708928"/>
              <a:chExt cx="2407920" cy="23601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E79D6D-75DC-43C4-8121-0E2C56575FA7}"/>
                  </a:ext>
                </a:extLst>
              </p:cNvPr>
              <p:cNvSpPr/>
              <p:nvPr/>
            </p:nvSpPr>
            <p:spPr>
              <a:xfrm>
                <a:off x="1112520" y="1708928"/>
                <a:ext cx="2407920" cy="23601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00FAE12-66C8-4346-916A-359A06D4C5E9}"/>
                  </a:ext>
                </a:extLst>
              </p:cNvPr>
              <p:cNvSpPr/>
              <p:nvPr/>
            </p:nvSpPr>
            <p:spPr>
              <a:xfrm>
                <a:off x="1239665" y="1803630"/>
                <a:ext cx="2174095" cy="21841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BF03E5E-AF11-4814-83C6-05295577B6F8}"/>
                </a:ext>
              </a:extLst>
            </p:cNvPr>
            <p:cNvSpPr/>
            <p:nvPr/>
          </p:nvSpPr>
          <p:spPr>
            <a:xfrm>
              <a:off x="5000358" y="1988499"/>
              <a:ext cx="26484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電梯組 </a:t>
              </a:r>
              <a:r>
                <a:rPr lang="en-US" altLang="zh-TW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</a:t>
              </a:r>
              <a:r>
                <a:rPr lang="zh-TW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樓</a:t>
              </a:r>
              <a:r>
                <a:rPr lang="en-US" altLang="zh-TW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582CAD-8C23-43CE-B953-3AC57E77DE13}"/>
                </a:ext>
              </a:extLst>
            </p:cNvPr>
            <p:cNvSpPr/>
            <p:nvPr/>
          </p:nvSpPr>
          <p:spPr>
            <a:xfrm>
              <a:off x="4311443" y="2972599"/>
              <a:ext cx="4101037" cy="1147668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A5E05A1-5EB7-459B-BEE1-CA2DE139C21C}"/>
                </a:ext>
              </a:extLst>
            </p:cNvPr>
            <p:cNvSpPr/>
            <p:nvPr/>
          </p:nvSpPr>
          <p:spPr>
            <a:xfrm>
              <a:off x="4311502" y="4305087"/>
              <a:ext cx="4101037" cy="1147668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46383D3-B1D7-4C48-A02B-0EE28331E642}"/>
                </a:ext>
              </a:extLst>
            </p:cNvPr>
            <p:cNvSpPr/>
            <p:nvPr/>
          </p:nvSpPr>
          <p:spPr>
            <a:xfrm>
              <a:off x="4311443" y="5572735"/>
              <a:ext cx="4101037" cy="508025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022DA9E-3205-4F6B-A8DB-FA961A6B2536}"/>
              </a:ext>
            </a:extLst>
          </p:cNvPr>
          <p:cNvSpPr/>
          <p:nvPr/>
        </p:nvSpPr>
        <p:spPr>
          <a:xfrm>
            <a:off x="6172201" y="3429000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1B6BE5-822D-4511-AB4D-A50A25EEE3D0}"/>
              </a:ext>
            </a:extLst>
          </p:cNvPr>
          <p:cNvSpPr/>
          <p:nvPr/>
        </p:nvSpPr>
        <p:spPr>
          <a:xfrm>
            <a:off x="6172201" y="4840235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D68079F-00EE-4E63-9A28-3C1E901F74C4}"/>
              </a:ext>
            </a:extLst>
          </p:cNvPr>
          <p:cNvGrpSpPr/>
          <p:nvPr/>
        </p:nvGrpSpPr>
        <p:grpSpPr>
          <a:xfrm>
            <a:off x="4409441" y="3699796"/>
            <a:ext cx="904415" cy="346799"/>
            <a:chOff x="7122908" y="-259080"/>
            <a:chExt cx="1059943" cy="406437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87DB4AB-1C2C-409B-ACA6-463753CA5FA5}"/>
                </a:ext>
              </a:extLst>
            </p:cNvPr>
            <p:cNvSpPr/>
            <p:nvPr/>
          </p:nvSpPr>
          <p:spPr>
            <a:xfrm>
              <a:off x="7122908" y="-259080"/>
              <a:ext cx="994183" cy="3789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C51772-F9D3-42DE-9BD7-4987993D4672}"/>
                </a:ext>
              </a:extLst>
            </p:cNvPr>
            <p:cNvSpPr txBox="1"/>
            <p:nvPr/>
          </p:nvSpPr>
          <p:spPr>
            <a:xfrm>
              <a:off x="7122908" y="-249417"/>
              <a:ext cx="1059943" cy="39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有到</a:t>
              </a:r>
              <a:r>
                <a:rPr lang="en-US" altLang="zh-TW" sz="1600" dirty="0"/>
                <a:t>7</a:t>
              </a:r>
              <a:r>
                <a:rPr lang="zh-TW" altLang="en-US" sz="1600" dirty="0"/>
                <a:t>樓</a:t>
              </a:r>
              <a:endParaRPr lang="en-US" sz="1600" dirty="0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C6BCCE0D-345C-4095-9D88-C10ABE490E0B}"/>
              </a:ext>
            </a:extLst>
          </p:cNvPr>
          <p:cNvGrpSpPr/>
          <p:nvPr/>
        </p:nvGrpSpPr>
        <p:grpSpPr>
          <a:xfrm>
            <a:off x="4409441" y="5654147"/>
            <a:ext cx="904415" cy="346799"/>
            <a:chOff x="7122908" y="-259080"/>
            <a:chExt cx="1059943" cy="406437"/>
          </a:xfrm>
        </p:grpSpPr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1D100D01-247C-4F30-BC19-3E51E35E8DF6}"/>
                </a:ext>
              </a:extLst>
            </p:cNvPr>
            <p:cNvSpPr/>
            <p:nvPr/>
          </p:nvSpPr>
          <p:spPr>
            <a:xfrm>
              <a:off x="7122908" y="-259080"/>
              <a:ext cx="994183" cy="3789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0D3F727-E8BE-4F9A-B82A-DF4CE1CB7FAC}"/>
                </a:ext>
              </a:extLst>
            </p:cNvPr>
            <p:cNvSpPr txBox="1"/>
            <p:nvPr/>
          </p:nvSpPr>
          <p:spPr>
            <a:xfrm>
              <a:off x="7122908" y="-249417"/>
              <a:ext cx="1059943" cy="39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有到</a:t>
              </a:r>
              <a:r>
                <a:rPr lang="en-US" altLang="zh-TW" sz="1600" dirty="0"/>
                <a:t>7</a:t>
              </a:r>
              <a:r>
                <a:rPr lang="zh-TW" altLang="en-US" sz="1600" dirty="0"/>
                <a:t>樓</a:t>
              </a:r>
              <a:endParaRPr lang="en-US" sz="1600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215E6A-488A-43F6-B6DC-B0CF8A6ACB52}"/>
              </a:ext>
            </a:extLst>
          </p:cNvPr>
          <p:cNvSpPr txBox="1"/>
          <p:nvPr/>
        </p:nvSpPr>
        <p:spPr>
          <a:xfrm>
            <a:off x="6230341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向上隊列</a:t>
            </a:r>
            <a:endParaRPr 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72FD8AD-524C-478B-BE28-E0B3FF53ED76}"/>
              </a:ext>
            </a:extLst>
          </p:cNvPr>
          <p:cNvSpPr txBox="1"/>
          <p:nvPr/>
        </p:nvSpPr>
        <p:spPr>
          <a:xfrm>
            <a:off x="6230341" y="4470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向下隊列</a:t>
            </a:r>
            <a:endParaRPr 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4951340-EE2B-49B5-B05B-E79AE37E7E21}"/>
              </a:ext>
            </a:extLst>
          </p:cNvPr>
          <p:cNvSpPr/>
          <p:nvPr/>
        </p:nvSpPr>
        <p:spPr>
          <a:xfrm>
            <a:off x="6394834" y="3578588"/>
            <a:ext cx="538223" cy="538223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D4C4904-3FE7-4F06-B075-0BB2278510BD}"/>
              </a:ext>
            </a:extLst>
          </p:cNvPr>
          <p:cNvSpPr/>
          <p:nvPr/>
        </p:nvSpPr>
        <p:spPr>
          <a:xfrm>
            <a:off x="10519273" y="3429000"/>
            <a:ext cx="1127759" cy="22486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乘客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產生器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32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9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電梯模擬系統介紹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2A2A6EC-723E-4928-978E-A0A5C85C3F56}"/>
              </a:ext>
            </a:extLst>
          </p:cNvPr>
          <p:cNvGrpSpPr/>
          <p:nvPr/>
        </p:nvGrpSpPr>
        <p:grpSpPr>
          <a:xfrm>
            <a:off x="670559" y="1543267"/>
            <a:ext cx="5120640" cy="5019058"/>
            <a:chOff x="3764279" y="1543267"/>
            <a:chExt cx="5120640" cy="5019058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5E90792-2880-4354-BE82-8DA6239DF1E0}"/>
                </a:ext>
              </a:extLst>
            </p:cNvPr>
            <p:cNvGrpSpPr/>
            <p:nvPr/>
          </p:nvGrpSpPr>
          <p:grpSpPr>
            <a:xfrm>
              <a:off x="3764279" y="1543267"/>
              <a:ext cx="5120640" cy="5019058"/>
              <a:chOff x="1112520" y="1708928"/>
              <a:chExt cx="2407920" cy="23601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E79D6D-75DC-43C4-8121-0E2C56575FA7}"/>
                  </a:ext>
                </a:extLst>
              </p:cNvPr>
              <p:cNvSpPr/>
              <p:nvPr/>
            </p:nvSpPr>
            <p:spPr>
              <a:xfrm>
                <a:off x="1112520" y="1708928"/>
                <a:ext cx="2407920" cy="23601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00FAE12-66C8-4346-916A-359A06D4C5E9}"/>
                  </a:ext>
                </a:extLst>
              </p:cNvPr>
              <p:cNvSpPr/>
              <p:nvPr/>
            </p:nvSpPr>
            <p:spPr>
              <a:xfrm>
                <a:off x="1239665" y="1803630"/>
                <a:ext cx="2174095" cy="21841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BF03E5E-AF11-4814-83C6-05295577B6F8}"/>
                </a:ext>
              </a:extLst>
            </p:cNvPr>
            <p:cNvSpPr/>
            <p:nvPr/>
          </p:nvSpPr>
          <p:spPr>
            <a:xfrm>
              <a:off x="5000358" y="1988499"/>
              <a:ext cx="26484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電梯組 </a:t>
              </a:r>
              <a:r>
                <a:rPr lang="en-US" altLang="zh-TW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</a:t>
              </a:r>
              <a:r>
                <a:rPr lang="zh-TW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樓</a:t>
              </a:r>
              <a:r>
                <a:rPr lang="en-US" altLang="zh-TW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582CAD-8C23-43CE-B953-3AC57E77DE13}"/>
                </a:ext>
              </a:extLst>
            </p:cNvPr>
            <p:cNvSpPr/>
            <p:nvPr/>
          </p:nvSpPr>
          <p:spPr>
            <a:xfrm>
              <a:off x="4311443" y="2972599"/>
              <a:ext cx="4101037" cy="1147668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A5E05A1-5EB7-459B-BEE1-CA2DE139C21C}"/>
                </a:ext>
              </a:extLst>
            </p:cNvPr>
            <p:cNvSpPr/>
            <p:nvPr/>
          </p:nvSpPr>
          <p:spPr>
            <a:xfrm>
              <a:off x="4311502" y="4305087"/>
              <a:ext cx="4101037" cy="1147668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46383D3-B1D7-4C48-A02B-0EE28331E642}"/>
                </a:ext>
              </a:extLst>
            </p:cNvPr>
            <p:cNvSpPr/>
            <p:nvPr/>
          </p:nvSpPr>
          <p:spPr>
            <a:xfrm>
              <a:off x="4311443" y="5572735"/>
              <a:ext cx="4101037" cy="508025"/>
            </a:xfrm>
            <a:prstGeom prst="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電梯小組</a:t>
              </a:r>
              <a:endParaRPr lang="en-US" sz="28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022DA9E-3205-4F6B-A8DB-FA961A6B2536}"/>
              </a:ext>
            </a:extLst>
          </p:cNvPr>
          <p:cNvSpPr/>
          <p:nvPr/>
        </p:nvSpPr>
        <p:spPr>
          <a:xfrm>
            <a:off x="6172201" y="3429000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1B6BE5-822D-4511-AB4D-A50A25EEE3D0}"/>
              </a:ext>
            </a:extLst>
          </p:cNvPr>
          <p:cNvSpPr/>
          <p:nvPr/>
        </p:nvSpPr>
        <p:spPr>
          <a:xfrm>
            <a:off x="6172201" y="4840235"/>
            <a:ext cx="4038600" cy="837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D68079F-00EE-4E63-9A28-3C1E901F74C4}"/>
              </a:ext>
            </a:extLst>
          </p:cNvPr>
          <p:cNvGrpSpPr/>
          <p:nvPr/>
        </p:nvGrpSpPr>
        <p:grpSpPr>
          <a:xfrm>
            <a:off x="4409441" y="3699796"/>
            <a:ext cx="904415" cy="346799"/>
            <a:chOff x="7122908" y="-259080"/>
            <a:chExt cx="1059943" cy="406437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87DB4AB-1C2C-409B-ACA6-463753CA5FA5}"/>
                </a:ext>
              </a:extLst>
            </p:cNvPr>
            <p:cNvSpPr/>
            <p:nvPr/>
          </p:nvSpPr>
          <p:spPr>
            <a:xfrm>
              <a:off x="7122908" y="-259080"/>
              <a:ext cx="994183" cy="3789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C51772-F9D3-42DE-9BD7-4987993D4672}"/>
                </a:ext>
              </a:extLst>
            </p:cNvPr>
            <p:cNvSpPr txBox="1"/>
            <p:nvPr/>
          </p:nvSpPr>
          <p:spPr>
            <a:xfrm>
              <a:off x="7122908" y="-249417"/>
              <a:ext cx="1059943" cy="39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有到</a:t>
              </a:r>
              <a:r>
                <a:rPr lang="en-US" altLang="zh-TW" sz="1600" dirty="0"/>
                <a:t>7</a:t>
              </a:r>
              <a:r>
                <a:rPr lang="zh-TW" altLang="en-US" sz="1600" dirty="0"/>
                <a:t>樓</a:t>
              </a:r>
              <a:endParaRPr lang="en-US" sz="1600" dirty="0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C6BCCE0D-345C-4095-9D88-C10ABE490E0B}"/>
              </a:ext>
            </a:extLst>
          </p:cNvPr>
          <p:cNvGrpSpPr/>
          <p:nvPr/>
        </p:nvGrpSpPr>
        <p:grpSpPr>
          <a:xfrm>
            <a:off x="4409441" y="5654147"/>
            <a:ext cx="904415" cy="346799"/>
            <a:chOff x="7122908" y="-259080"/>
            <a:chExt cx="1059943" cy="406437"/>
          </a:xfrm>
        </p:grpSpPr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1D100D01-247C-4F30-BC19-3E51E35E8DF6}"/>
                </a:ext>
              </a:extLst>
            </p:cNvPr>
            <p:cNvSpPr/>
            <p:nvPr/>
          </p:nvSpPr>
          <p:spPr>
            <a:xfrm>
              <a:off x="7122908" y="-259080"/>
              <a:ext cx="994183" cy="3789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0D3F727-E8BE-4F9A-B82A-DF4CE1CB7FAC}"/>
                </a:ext>
              </a:extLst>
            </p:cNvPr>
            <p:cNvSpPr txBox="1"/>
            <p:nvPr/>
          </p:nvSpPr>
          <p:spPr>
            <a:xfrm>
              <a:off x="7122908" y="-249417"/>
              <a:ext cx="1059943" cy="396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有到</a:t>
              </a:r>
              <a:r>
                <a:rPr lang="en-US" altLang="zh-TW" sz="1600" dirty="0"/>
                <a:t>7</a:t>
              </a:r>
              <a:r>
                <a:rPr lang="zh-TW" altLang="en-US" sz="1600" dirty="0"/>
                <a:t>樓</a:t>
              </a:r>
              <a:endParaRPr lang="en-US" sz="1600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215E6A-488A-43F6-B6DC-B0CF8A6ACB52}"/>
              </a:ext>
            </a:extLst>
          </p:cNvPr>
          <p:cNvSpPr txBox="1"/>
          <p:nvPr/>
        </p:nvSpPr>
        <p:spPr>
          <a:xfrm>
            <a:off x="6230341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向上隊列</a:t>
            </a:r>
            <a:endParaRPr 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72FD8AD-524C-478B-BE28-E0B3FF53ED76}"/>
              </a:ext>
            </a:extLst>
          </p:cNvPr>
          <p:cNvSpPr txBox="1"/>
          <p:nvPr/>
        </p:nvSpPr>
        <p:spPr>
          <a:xfrm>
            <a:off x="6230341" y="4470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向下隊列</a:t>
            </a:r>
            <a:endParaRPr 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4951340-EE2B-49B5-B05B-E79AE37E7E21}"/>
              </a:ext>
            </a:extLst>
          </p:cNvPr>
          <p:cNvSpPr/>
          <p:nvPr/>
        </p:nvSpPr>
        <p:spPr>
          <a:xfrm>
            <a:off x="10722994" y="3578588"/>
            <a:ext cx="538223" cy="538223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D4C4904-3FE7-4F06-B075-0BB2278510BD}"/>
              </a:ext>
            </a:extLst>
          </p:cNvPr>
          <p:cNvSpPr/>
          <p:nvPr/>
        </p:nvSpPr>
        <p:spPr>
          <a:xfrm>
            <a:off x="10519273" y="3429000"/>
            <a:ext cx="1127759" cy="22486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乘客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產生器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46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0133;#62658;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1zkok">
      <a:majorFont>
        <a:latin typeface="Calibri" panose="020F0302020204030204"/>
        <a:ea typeface="源泉圓體 TTF Regular"/>
        <a:cs typeface=""/>
      </a:majorFont>
      <a:minorFont>
        <a:latin typeface="Calibri" panose="020F0502020204030204"/>
        <a:ea typeface="源泉圓體 TTF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967</Words>
  <Application>Microsoft Office PowerPoint</Application>
  <PresentationFormat>寬螢幕</PresentationFormat>
  <Paragraphs>279</Paragraphs>
  <Slides>23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Arial</vt:lpstr>
      <vt:lpstr>Calibri</vt:lpstr>
      <vt:lpstr>Proxima Nova</vt:lpstr>
      <vt:lpstr>源泉圓體 TTF Bold</vt:lpstr>
      <vt:lpstr>源泉圓體 TTF Regular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相關論文及實作</vt:lpstr>
      <vt:lpstr>相關論文及實作</vt:lpstr>
      <vt:lpstr>方法一、重量改變</vt:lpstr>
      <vt:lpstr>方法二、Free space dectection </vt:lpstr>
      <vt:lpstr>方法三、自己訓練分類器</vt:lpstr>
      <vt:lpstr>方法四、立體影像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蕭昀豪</dc:creator>
  <cp:lastModifiedBy>蕭昀豪</cp:lastModifiedBy>
  <cp:revision>87</cp:revision>
  <dcterms:created xsi:type="dcterms:W3CDTF">2020-07-01T00:38:31Z</dcterms:created>
  <dcterms:modified xsi:type="dcterms:W3CDTF">2020-09-30T09:52:09Z</dcterms:modified>
</cp:coreProperties>
</file>