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33" r:id="rId3"/>
    <p:sldId id="319" r:id="rId4"/>
    <p:sldId id="321" r:id="rId5"/>
    <p:sldId id="324" r:id="rId6"/>
    <p:sldId id="320" r:id="rId7"/>
    <p:sldId id="322" r:id="rId8"/>
    <p:sldId id="325" r:id="rId9"/>
    <p:sldId id="326" r:id="rId10"/>
    <p:sldId id="327" r:id="rId11"/>
    <p:sldId id="329" r:id="rId12"/>
    <p:sldId id="328" r:id="rId13"/>
    <p:sldId id="331" r:id="rId14"/>
    <p:sldId id="332" r:id="rId15"/>
    <p:sldId id="334" r:id="rId16"/>
    <p:sldId id="323" r:id="rId17"/>
    <p:sldId id="330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73D"/>
    <a:srgbClr val="FF7C80"/>
    <a:srgbClr val="338191"/>
    <a:srgbClr val="B8DEE6"/>
    <a:srgbClr val="C7E5EB"/>
    <a:srgbClr val="68BACA"/>
    <a:srgbClr val="8AC9D6"/>
    <a:srgbClr val="A2D4DE"/>
    <a:srgbClr val="86C7D4"/>
    <a:srgbClr val="3E9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3" autoAdjust="0"/>
    <p:restoredTop sz="94628" autoAdjust="0"/>
  </p:normalViewPr>
  <p:slideViewPr>
    <p:cSldViewPr snapToGrid="0" showGuides="1">
      <p:cViewPr varScale="1">
        <p:scale>
          <a:sx n="74" d="100"/>
          <a:sy n="74" d="100"/>
        </p:scale>
        <p:origin x="10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2C154-D667-4C4F-90C9-565038A93B9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2B4FA-5325-4257-B6E6-6BC44B4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3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72FAF-F33B-425D-A96C-3AD1A8448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868C80-B721-43A8-B821-9FA783C33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8CC1A3-0984-442F-B252-C166701A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7CFE-6971-441C-BE5E-751B474799BE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27837D-F052-4E37-AB72-B5A0D5CD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8FD3BF-508E-4263-853C-90039178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BE517-5389-4943-81E5-E285AF4D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83E6B1-03BC-4DD3-9E44-440DBF8B2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60C954-830C-4345-A2D3-CE56E9AAD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EAA781-99E9-4422-99A8-179A2A12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A63E-5CDC-4E12-9A79-1235B054245D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87E14C-E6D1-4A30-998B-32A50FD7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43617B-86FF-4CA6-B38E-BED0051C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2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66965-CCCD-487D-A200-34964EE6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E8DBD5-40CF-4CB9-860F-100925136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72FCA4-78A6-47AD-A873-8502A521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4A92-FEFA-4B28-92F4-C86B30A63677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F98BFF-55D3-40FD-AF49-37DD35F1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86B3D5-38F4-42BE-8135-FDA734C6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F502B6-81C7-48BE-912D-D3C017274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B4E74D-4BCE-4528-B888-AEE962172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D618BB-3EE0-4834-8071-AB2A8925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0B89-D6FA-440D-8A0B-D0F511AE7717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31B0F2-D822-4DBB-91FB-74F74616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336B8D-C2D8-4B81-969B-B05230C9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28B1AEF-50F4-4D4F-84CC-204321B5D81A}"/>
              </a:ext>
            </a:extLst>
          </p:cNvPr>
          <p:cNvSpPr/>
          <p:nvPr userDrawn="1"/>
        </p:nvSpPr>
        <p:spPr>
          <a:xfrm>
            <a:off x="0" y="1402081"/>
            <a:ext cx="12192000" cy="5455920"/>
          </a:xfrm>
          <a:prstGeom prst="rect">
            <a:avLst/>
          </a:prstGeom>
          <a:solidFill>
            <a:srgbClr val="B8DEE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35DFA05-CCBD-4BEB-9119-AA399B3D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648F2-E300-4ACD-86A5-FE2ECAE3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401C76-0156-4E05-A475-E1707037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AE6D-E100-4904-A573-B7F0111F4053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70CBF2-51E2-4948-9DC1-9AD45C92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B36281-0E0D-44D9-87C1-39E86C22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4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7DEB7-A738-4315-B5DC-F18FEE2F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4F8585-37D7-4111-8F00-BFBA2910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53A38E-1E9E-4FC1-91F5-578C7B31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F4C2-9328-446F-86E0-D38CF59D46EE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BE330-35B7-4912-9D30-8DA69E3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1991F4-E791-46EA-981D-113CB2CD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40CFD-8D16-4D49-AECA-F83008D6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3E1A-3AAE-43C4-AA25-84711B5CF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165783-FC08-4157-85F0-3B74342E3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081BCA-DBB3-4A2F-A529-65DC5859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BDAD-2375-4D30-BC24-F2232CCB9789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19CB80-B9FE-4221-816E-0E448E72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09CD19-7311-48A1-BE11-1CE8A480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9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8B2C9-A1F7-4AB9-B6B5-77E0D86E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D80A73-BD4C-437B-9852-C15988E6E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2D9F51-47A4-4A6C-A0E8-77F6893EF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FB4A98-A12B-477A-8AB8-0020CA52C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237C80-D11E-453E-9C44-6228D6236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2A8500-A828-4F1C-8807-0381B6D4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1CF8-02A4-48E4-83C0-46BACEBDB637}" type="datetime1">
              <a:rPr lang="en-US" smtClean="0"/>
              <a:t>9/2/2020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BB9BA78-C7DE-4AA9-8A59-9A17B2E7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BDF342C-D96E-44B8-8941-82513A06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1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AA6CA-3321-4155-8625-098200CC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AF37E61-0A4D-4590-AA65-B3B4F83C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E24F-B36C-4584-B338-8E5FEB68522F}" type="datetime1">
              <a:rPr lang="en-US" smtClean="0"/>
              <a:t>9/2/2020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A7D93E6-7008-4550-9A33-A43272D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4BACD8E-5C17-47DF-9177-FF60673A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6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90B88C-6C4C-4150-98A0-612914AE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B351-0168-4F7E-9051-B5E12BF05562}" type="datetime1">
              <a:rPr lang="en-US" smtClean="0"/>
              <a:t>9/2/2020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EEB033-9911-4E99-82A6-8790C286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D1F24D-6B06-4E9E-ADD6-8F3D7200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2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;p16">
            <a:extLst>
              <a:ext uri="{FF2B5EF4-FFF2-40B4-BE49-F238E27FC236}">
                <a16:creationId xmlns:a16="http://schemas.microsoft.com/office/drawing/2014/main" id="{A0CB9784-CB3F-467E-9873-AFFA30EA1B7D}"/>
              </a:ext>
            </a:extLst>
          </p:cNvPr>
          <p:cNvSpPr/>
          <p:nvPr userDrawn="1"/>
        </p:nvSpPr>
        <p:spPr>
          <a:xfrm>
            <a:off x="-34688" y="6608353"/>
            <a:ext cx="12226688" cy="262610"/>
          </a:xfrm>
          <a:prstGeom prst="rect">
            <a:avLst/>
          </a:prstGeom>
          <a:solidFill>
            <a:srgbClr val="93CDD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A00EEB-8854-4D7F-AB1C-E2DF3B82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460E-7B31-425F-A860-1CD8410D0D96}" type="datetime1">
              <a:rPr lang="en-US" smtClean="0"/>
              <a:t>9/2/2020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33BE953-9C78-409D-BD26-1765C3CE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BD00EE-75ED-4EEB-AEBB-F94B90C2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2325"/>
            <a:ext cx="2743200" cy="365125"/>
          </a:xfrm>
        </p:spPr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5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49C98-80B7-4EBE-83A4-E44F08D4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B9BA4-BD05-4191-B179-037815E6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261327-BA9E-43CD-B65B-659950D01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316D1E-A412-4590-8A8B-DE82E6E9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8AE-F22D-4150-844B-1BDBBF970445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5B1774-64AB-4300-9BD2-BF02AD88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1F070-703B-467C-86B4-203558A5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6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69DC1E-4185-48C3-B89A-5E5381A4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455C4C-DFC3-40FF-A101-93BFAC64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960550-DFAE-4125-A070-67655B60C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FB351-0168-4F7E-9051-B5E12BF05562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9EBD9A-8BAA-4FD0-B776-8A178CB81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EF5D07-17A5-408B-8D5A-B344895B1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5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5F07E6A-BCBF-4416-99DE-97D9A1557C45}"/>
              </a:ext>
            </a:extLst>
          </p:cNvPr>
          <p:cNvSpPr/>
          <p:nvPr/>
        </p:nvSpPr>
        <p:spPr>
          <a:xfrm>
            <a:off x="0" y="235665"/>
            <a:ext cx="12192000" cy="503533"/>
          </a:xfrm>
          <a:prstGeom prst="rect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6584F87-796F-4EFE-8513-9FC606B9424C}"/>
              </a:ext>
            </a:extLst>
          </p:cNvPr>
          <p:cNvGrpSpPr/>
          <p:nvPr/>
        </p:nvGrpSpPr>
        <p:grpSpPr>
          <a:xfrm>
            <a:off x="10004992" y="4944744"/>
            <a:ext cx="1922720" cy="1677590"/>
            <a:chOff x="10004992" y="4944744"/>
            <a:chExt cx="1922720" cy="1677590"/>
          </a:xfrm>
        </p:grpSpPr>
        <p:sp>
          <p:nvSpPr>
            <p:cNvPr id="8" name="ïṣḷîḓê">
              <a:extLst>
                <a:ext uri="{FF2B5EF4-FFF2-40B4-BE49-F238E27FC236}">
                  <a16:creationId xmlns:a16="http://schemas.microsoft.com/office/drawing/2014/main" id="{E1B3591F-90F4-4E08-A5D7-C16DA11A8852}"/>
                </a:ext>
              </a:extLst>
            </p:cNvPr>
            <p:cNvSpPr/>
            <p:nvPr/>
          </p:nvSpPr>
          <p:spPr bwMode="auto">
            <a:xfrm>
              <a:off x="10004992" y="4944744"/>
              <a:ext cx="1922720" cy="113645"/>
            </a:xfrm>
            <a:prstGeom prst="rect">
              <a:avLst/>
            </a:prstGeom>
            <a:solidFill>
              <a:srgbClr val="F57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4E41077-19C4-4223-818A-73BE3A458670}"/>
                </a:ext>
              </a:extLst>
            </p:cNvPr>
            <p:cNvSpPr/>
            <p:nvPr/>
          </p:nvSpPr>
          <p:spPr>
            <a:xfrm>
              <a:off x="10040029" y="5141167"/>
              <a:ext cx="1852646" cy="1481167"/>
            </a:xfrm>
            <a:prstGeom prst="rect">
              <a:avLst/>
            </a:prstGeom>
            <a:solidFill>
              <a:srgbClr val="5FB6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24E81FD-CB2E-4B55-8E56-3B75723E02CD}"/>
                </a:ext>
              </a:extLst>
            </p:cNvPr>
            <p:cNvSpPr/>
            <p:nvPr/>
          </p:nvSpPr>
          <p:spPr>
            <a:xfrm>
              <a:off x="10151013" y="5288451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F71210C-1EF6-4167-85D1-B75948A48159}"/>
                </a:ext>
              </a:extLst>
            </p:cNvPr>
            <p:cNvSpPr/>
            <p:nvPr/>
          </p:nvSpPr>
          <p:spPr>
            <a:xfrm>
              <a:off x="10637269" y="6147881"/>
              <a:ext cx="446953" cy="4744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D534EE3-D217-4D83-B600-EA20F15C3D4C}"/>
                </a:ext>
              </a:extLst>
            </p:cNvPr>
            <p:cNvSpPr/>
            <p:nvPr/>
          </p:nvSpPr>
          <p:spPr>
            <a:xfrm>
              <a:off x="10497006" y="5288451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8244363-CF29-44A3-A67D-8F10EF6A1344}"/>
                </a:ext>
              </a:extLst>
            </p:cNvPr>
            <p:cNvSpPr/>
            <p:nvPr/>
          </p:nvSpPr>
          <p:spPr>
            <a:xfrm>
              <a:off x="10842999" y="5288451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2399CDA-A557-475F-83A4-6C303E9CF9E6}"/>
                </a:ext>
              </a:extLst>
            </p:cNvPr>
            <p:cNvSpPr/>
            <p:nvPr/>
          </p:nvSpPr>
          <p:spPr>
            <a:xfrm>
              <a:off x="11188992" y="5288451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FB132A7-F38C-42FC-90C9-12AE6D4F86C8}"/>
                </a:ext>
              </a:extLst>
            </p:cNvPr>
            <p:cNvSpPr/>
            <p:nvPr/>
          </p:nvSpPr>
          <p:spPr>
            <a:xfrm>
              <a:off x="11534986" y="5288451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BC216D0-6CAB-4EC5-8E2B-DFEF83EA3870}"/>
                </a:ext>
              </a:extLst>
            </p:cNvPr>
            <p:cNvSpPr/>
            <p:nvPr/>
          </p:nvSpPr>
          <p:spPr>
            <a:xfrm>
              <a:off x="10151013" y="5661228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00DBD91-423B-4C39-B247-E93945BB2D16}"/>
                </a:ext>
              </a:extLst>
            </p:cNvPr>
            <p:cNvSpPr/>
            <p:nvPr/>
          </p:nvSpPr>
          <p:spPr>
            <a:xfrm>
              <a:off x="10497006" y="5661228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53C889F-8952-4F0D-8756-1094EBC4BEC3}"/>
                </a:ext>
              </a:extLst>
            </p:cNvPr>
            <p:cNvSpPr/>
            <p:nvPr/>
          </p:nvSpPr>
          <p:spPr>
            <a:xfrm>
              <a:off x="10842999" y="5661228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04BC81E-2E02-4CD8-99C9-6636763BE7EB}"/>
                </a:ext>
              </a:extLst>
            </p:cNvPr>
            <p:cNvSpPr/>
            <p:nvPr/>
          </p:nvSpPr>
          <p:spPr>
            <a:xfrm>
              <a:off x="11188992" y="5661228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466F9D3-239C-4591-A2B3-FACF07271CFC}"/>
                </a:ext>
              </a:extLst>
            </p:cNvPr>
            <p:cNvSpPr/>
            <p:nvPr/>
          </p:nvSpPr>
          <p:spPr>
            <a:xfrm>
              <a:off x="11534986" y="5661228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57B8C7D-2276-4F5C-84E6-EBB6B3C84C99}"/>
                </a:ext>
              </a:extLst>
            </p:cNvPr>
            <p:cNvSpPr/>
            <p:nvPr/>
          </p:nvSpPr>
          <p:spPr>
            <a:xfrm>
              <a:off x="11188992" y="6019498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B7A816A-61E4-40DF-A73E-137974B7C634}"/>
                </a:ext>
              </a:extLst>
            </p:cNvPr>
            <p:cNvSpPr/>
            <p:nvPr/>
          </p:nvSpPr>
          <p:spPr>
            <a:xfrm>
              <a:off x="11534986" y="6019498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B06FD3D-AB21-41AC-9F7A-CC26A14B9ED0}"/>
                </a:ext>
              </a:extLst>
            </p:cNvPr>
            <p:cNvSpPr/>
            <p:nvPr/>
          </p:nvSpPr>
          <p:spPr>
            <a:xfrm>
              <a:off x="10151013" y="6147881"/>
              <a:ext cx="468219" cy="4744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C736FF5-33F0-464D-9685-0577F248BED6}"/>
                </a:ext>
              </a:extLst>
            </p:cNvPr>
            <p:cNvSpPr/>
            <p:nvPr/>
          </p:nvSpPr>
          <p:spPr>
            <a:xfrm>
              <a:off x="10151013" y="6019498"/>
              <a:ext cx="933209" cy="67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9" name="ïṧļïďè">
              <a:extLst>
                <a:ext uri="{FF2B5EF4-FFF2-40B4-BE49-F238E27FC236}">
                  <a16:creationId xmlns:a16="http://schemas.microsoft.com/office/drawing/2014/main" id="{02E4574E-9F06-48FD-9147-C7ACE8B948C4}"/>
                </a:ext>
              </a:extLst>
            </p:cNvPr>
            <p:cNvSpPr/>
            <p:nvPr/>
          </p:nvSpPr>
          <p:spPr bwMode="auto">
            <a:xfrm>
              <a:off x="10532499" y="6328086"/>
              <a:ext cx="32376" cy="138753"/>
            </a:xfrm>
            <a:custGeom>
              <a:avLst/>
              <a:gdLst>
                <a:gd name="T0" fmla="*/ 2 w 4"/>
                <a:gd name="T1" fmla="*/ 0 h 17"/>
                <a:gd name="T2" fmla="*/ 0 w 4"/>
                <a:gd name="T3" fmla="*/ 2 h 17"/>
                <a:gd name="T4" fmla="*/ 0 w 4"/>
                <a:gd name="T5" fmla="*/ 15 h 17"/>
                <a:gd name="T6" fmla="*/ 2 w 4"/>
                <a:gd name="T7" fmla="*/ 17 h 17"/>
                <a:gd name="T8" fmla="*/ 4 w 4"/>
                <a:gd name="T9" fmla="*/ 15 h 17"/>
                <a:gd name="T10" fmla="*/ 4 w 4"/>
                <a:gd name="T11" fmla="*/ 2 h 17"/>
                <a:gd name="T12" fmla="*/ 2 w 4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57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ïṧļïďè">
              <a:extLst>
                <a:ext uri="{FF2B5EF4-FFF2-40B4-BE49-F238E27FC236}">
                  <a16:creationId xmlns:a16="http://schemas.microsoft.com/office/drawing/2014/main" id="{E960FE84-8298-4B93-B265-6E31C73F88D2}"/>
                </a:ext>
              </a:extLst>
            </p:cNvPr>
            <p:cNvSpPr/>
            <p:nvPr/>
          </p:nvSpPr>
          <p:spPr bwMode="auto">
            <a:xfrm>
              <a:off x="10695619" y="6328086"/>
              <a:ext cx="32376" cy="138753"/>
            </a:xfrm>
            <a:custGeom>
              <a:avLst/>
              <a:gdLst>
                <a:gd name="T0" fmla="*/ 2 w 4"/>
                <a:gd name="T1" fmla="*/ 0 h 17"/>
                <a:gd name="T2" fmla="*/ 0 w 4"/>
                <a:gd name="T3" fmla="*/ 2 h 17"/>
                <a:gd name="T4" fmla="*/ 0 w 4"/>
                <a:gd name="T5" fmla="*/ 15 h 17"/>
                <a:gd name="T6" fmla="*/ 2 w 4"/>
                <a:gd name="T7" fmla="*/ 17 h 17"/>
                <a:gd name="T8" fmla="*/ 4 w 4"/>
                <a:gd name="T9" fmla="*/ 15 h 17"/>
                <a:gd name="T10" fmla="*/ 4 w 4"/>
                <a:gd name="T11" fmla="*/ 2 h 17"/>
                <a:gd name="T12" fmla="*/ 2 w 4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57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2EF7C73-EB38-4F27-80DF-45732215EB0D}"/>
              </a:ext>
            </a:extLst>
          </p:cNvPr>
          <p:cNvSpPr txBox="1"/>
          <p:nvPr/>
        </p:nvSpPr>
        <p:spPr>
          <a:xfrm>
            <a:off x="2018512" y="2334140"/>
            <a:ext cx="8154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rgbClr val="5FB6C7"/>
                </a:solidFill>
                <a:latin typeface="源泉圓體 TTF Bold" panose="020B0800000000000000" pitchFamily="34" charset="-120"/>
                <a:ea typeface="源泉圓體 TTF Bold" panose="020B0800000000000000" pitchFamily="34" charset="-120"/>
                <a:cs typeface="+mn-ea"/>
                <a:sym typeface="+mn-lt"/>
              </a:rPr>
              <a:t>電梯模擬系統</a:t>
            </a:r>
            <a:endParaRPr lang="en-US" sz="6000" dirty="0">
              <a:solidFill>
                <a:srgbClr val="5FB6C7"/>
              </a:solidFill>
              <a:latin typeface="源泉圓體 TTF Bold" panose="020B0800000000000000" pitchFamily="34" charset="-120"/>
              <a:ea typeface="源泉圓體 TTF Bold" panose="020B0800000000000000" pitchFamily="34" charset="-120"/>
              <a:cs typeface="+mn-ea"/>
              <a:sym typeface="+mn-lt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840B809-D6D1-4F5B-AAE5-8A0414B9FBA7}"/>
              </a:ext>
            </a:extLst>
          </p:cNvPr>
          <p:cNvSpPr txBox="1"/>
          <p:nvPr/>
        </p:nvSpPr>
        <p:spPr>
          <a:xfrm>
            <a:off x="4310896" y="348451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cs typeface="+mn-ea"/>
                <a:sym typeface="+mn-lt"/>
              </a:rPr>
              <a:t>指導老師：孔令傑　教授</a:t>
            </a:r>
            <a:endParaRPr lang="en-US" sz="2400" dirty="0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734FE3-8933-43C0-A1AB-9DA8D55285D4}"/>
              </a:ext>
            </a:extLst>
          </p:cNvPr>
          <p:cNvSpPr/>
          <p:nvPr/>
        </p:nvSpPr>
        <p:spPr>
          <a:xfrm>
            <a:off x="6495085" y="4645565"/>
            <a:ext cx="22635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zh-TW" altLang="en-US" sz="2000" dirty="0">
                <a:solidFill>
                  <a:srgbClr val="F5773D"/>
                </a:solidFill>
                <a:cs typeface="+mn-ea"/>
                <a:sym typeface="+mn-lt"/>
              </a:rPr>
              <a:t>資管四</a:t>
            </a:r>
            <a:r>
              <a:rPr lang="ja-JP" altLang="en-US" sz="2000" dirty="0">
                <a:solidFill>
                  <a:srgbClr val="F5773D"/>
                </a:solidFill>
                <a:cs typeface="+mn-ea"/>
                <a:sym typeface="+mn-lt"/>
              </a:rPr>
              <a:t>　　</a:t>
            </a:r>
            <a:r>
              <a:rPr lang="zh-TW" altLang="en-US" sz="2000" dirty="0">
                <a:solidFill>
                  <a:srgbClr val="F5773D"/>
                </a:solidFill>
                <a:cs typeface="+mn-ea"/>
                <a:sym typeface="+mn-lt"/>
              </a:rPr>
              <a:t>陳姵如</a:t>
            </a:r>
          </a:p>
          <a:p>
            <a:pPr lvl="0">
              <a:buClr>
                <a:schemeClr val="dk1"/>
              </a:buClr>
              <a:buSzPts val="2400"/>
            </a:pPr>
            <a:r>
              <a:rPr lang="zh-TW" altLang="en-US" sz="2000" dirty="0">
                <a:solidFill>
                  <a:srgbClr val="F5773D"/>
                </a:solidFill>
                <a:cs typeface="+mn-ea"/>
                <a:sym typeface="+mn-lt"/>
              </a:rPr>
              <a:t>資管四</a:t>
            </a:r>
            <a:r>
              <a:rPr lang="ja-JP" altLang="en-US" sz="2000" dirty="0">
                <a:solidFill>
                  <a:srgbClr val="F5773D"/>
                </a:solidFill>
                <a:cs typeface="+mn-ea"/>
                <a:sym typeface="+mn-lt"/>
              </a:rPr>
              <a:t>　　</a:t>
            </a:r>
            <a:r>
              <a:rPr lang="zh-TW" altLang="en-US" sz="2000" dirty="0">
                <a:solidFill>
                  <a:srgbClr val="F5773D"/>
                </a:solidFill>
                <a:cs typeface="+mn-ea"/>
                <a:sym typeface="+mn-lt"/>
              </a:rPr>
              <a:t>藍允志</a:t>
            </a:r>
            <a:endParaRPr lang="en-US" altLang="zh-TW" sz="2000" dirty="0">
              <a:solidFill>
                <a:srgbClr val="F5773D"/>
              </a:solidFill>
              <a:cs typeface="+mn-ea"/>
              <a:sym typeface="+mn-lt"/>
            </a:endParaRPr>
          </a:p>
          <a:p>
            <a:pPr>
              <a:buClr>
                <a:schemeClr val="dk1"/>
              </a:buClr>
              <a:buSzPts val="2400"/>
            </a:pPr>
            <a:r>
              <a:rPr lang="zh-TW" altLang="en-US" sz="2000" dirty="0">
                <a:solidFill>
                  <a:srgbClr val="F5773D"/>
                </a:solidFill>
                <a:cs typeface="+mn-ea"/>
                <a:sym typeface="+mn-lt"/>
              </a:rPr>
              <a:t>資管四</a:t>
            </a:r>
            <a:r>
              <a:rPr lang="ja-JP" altLang="en-US" sz="2000" dirty="0">
                <a:solidFill>
                  <a:srgbClr val="F5773D"/>
                </a:solidFill>
                <a:cs typeface="+mn-ea"/>
                <a:sym typeface="+mn-lt"/>
              </a:rPr>
              <a:t>　　</a:t>
            </a:r>
            <a:r>
              <a:rPr lang="zh-TW" altLang="en-US" sz="2000" dirty="0">
                <a:solidFill>
                  <a:srgbClr val="F5773D"/>
                </a:solidFill>
                <a:cs typeface="+mn-ea"/>
                <a:sym typeface="+mn-lt"/>
              </a:rPr>
              <a:t>任恬儀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C0912DD-C73C-42BF-B9F6-BA62D8C97155}"/>
              </a:ext>
            </a:extLst>
          </p:cNvPr>
          <p:cNvSpPr/>
          <p:nvPr/>
        </p:nvSpPr>
        <p:spPr>
          <a:xfrm>
            <a:off x="3315616" y="4645565"/>
            <a:ext cx="2230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2400"/>
            </a:pPr>
            <a:r>
              <a:rPr lang="zh-TW" altLang="en-US" sz="2000" dirty="0">
                <a:solidFill>
                  <a:srgbClr val="F5773D"/>
                </a:solidFill>
                <a:cs typeface="+mn-ea"/>
                <a:sym typeface="+mn-lt"/>
              </a:rPr>
              <a:t>資管四</a:t>
            </a:r>
            <a:r>
              <a:rPr lang="ja-JP" altLang="en-US" sz="2000" dirty="0">
                <a:solidFill>
                  <a:srgbClr val="F5773D"/>
                </a:solidFill>
                <a:cs typeface="+mn-ea"/>
                <a:sym typeface="+mn-lt"/>
              </a:rPr>
              <a:t>　　</a:t>
            </a:r>
            <a:r>
              <a:rPr lang="zh-TW" altLang="en-US" sz="2000" dirty="0">
                <a:solidFill>
                  <a:srgbClr val="F5773D"/>
                </a:solidFill>
                <a:cs typeface="+mn-ea"/>
                <a:sym typeface="+mn-lt"/>
              </a:rPr>
              <a:t>孫君傳</a:t>
            </a:r>
          </a:p>
          <a:p>
            <a:pPr lvl="0" algn="ctr">
              <a:buClr>
                <a:schemeClr val="dk1"/>
              </a:buClr>
              <a:buSzPts val="2400"/>
            </a:pPr>
            <a:r>
              <a:rPr lang="zh-TW" altLang="en-US" sz="2000" dirty="0">
                <a:solidFill>
                  <a:srgbClr val="F5773D"/>
                </a:solidFill>
                <a:cs typeface="+mn-ea"/>
                <a:sym typeface="+mn-lt"/>
              </a:rPr>
              <a:t>資管四</a:t>
            </a:r>
            <a:r>
              <a:rPr lang="ja-JP" altLang="en-US" sz="2000" dirty="0">
                <a:solidFill>
                  <a:srgbClr val="F5773D"/>
                </a:solidFill>
                <a:cs typeface="+mn-ea"/>
                <a:sym typeface="+mn-lt"/>
              </a:rPr>
              <a:t>　　</a:t>
            </a:r>
            <a:r>
              <a:rPr lang="zh-TW" altLang="en-US" sz="2000" dirty="0">
                <a:solidFill>
                  <a:srgbClr val="F5773D"/>
                </a:solidFill>
                <a:cs typeface="+mn-ea"/>
                <a:sym typeface="+mn-lt"/>
              </a:rPr>
              <a:t>蕭昀豪</a:t>
            </a:r>
          </a:p>
          <a:p>
            <a:pPr lvl="0" algn="ctr">
              <a:buClr>
                <a:schemeClr val="dk1"/>
              </a:buClr>
              <a:buSzPts val="2400"/>
            </a:pPr>
            <a:r>
              <a:rPr lang="zh-TW" altLang="en-US" sz="2000" dirty="0">
                <a:solidFill>
                  <a:srgbClr val="F5773D"/>
                </a:solidFill>
                <a:cs typeface="+mn-ea"/>
                <a:sym typeface="+mn-lt"/>
              </a:rPr>
              <a:t>資管四　　廖育華</a:t>
            </a:r>
            <a:endParaRPr lang="en-US" altLang="zh-TW" sz="2000" dirty="0">
              <a:solidFill>
                <a:srgbClr val="F5773D"/>
              </a:solidFill>
              <a:cs typeface="+mn-ea"/>
              <a:sym typeface="+mn-lt"/>
            </a:endParaRPr>
          </a:p>
        </p:txBody>
      </p:sp>
      <p:sp>
        <p:nvSpPr>
          <p:cNvPr id="45" name="投影片編號版面配置區 44">
            <a:extLst>
              <a:ext uri="{FF2B5EF4-FFF2-40B4-BE49-F238E27FC236}">
                <a16:creationId xmlns:a16="http://schemas.microsoft.com/office/drawing/2014/main" id="{44965724-2C2C-4900-B4EE-A688BCB6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10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模型參數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36EBE9-C7FF-4AE4-B55F-6F17F53EC465}"/>
              </a:ext>
            </a:extLst>
          </p:cNvPr>
          <p:cNvSpPr/>
          <p:nvPr/>
        </p:nvSpPr>
        <p:spPr>
          <a:xfrm>
            <a:off x="2517641" y="62637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F5773D"/>
                </a:solidFill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開門時間</a:t>
            </a:r>
          </a:p>
        </p:txBody>
      </p:sp>
      <p:pic>
        <p:nvPicPr>
          <p:cNvPr id="8195" name="Picture 3" descr="https://lh4.googleusercontent.com/4p0c6hihnZ2n6DwW0Dids4Mu_AB7vy9CVaT4f0D0WWpSEUpDgCp2e-9qbjkt9rzgJrogEwb1WpEuZbAgk8HqkRYH1gjGJ4jpDSsITdEdKzKnZct9jQosze_xojLaN2EVz741FFT1JGg">
            <a:extLst>
              <a:ext uri="{FF2B5EF4-FFF2-40B4-BE49-F238E27FC236}">
                <a16:creationId xmlns:a16="http://schemas.microsoft.com/office/drawing/2014/main" id="{E6E03A3B-27C1-4102-A9AB-F08D1A484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144" y="2864894"/>
            <a:ext cx="4547419" cy="285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lh3.googleusercontent.com/mBMpv0ZgaAyeDnslG2iMD9W4BC5T6-mfLVILAHYOAxy53dhRlx2Ay9y_x8gw0JwH3zNex32PQ3c_I_Ab7DT_KiRwzIVOQJOfg5HJ0Z8DXI8wOiCOyeQYDpuRAATuSX33GrhABUxihKA">
            <a:extLst>
              <a:ext uri="{FF2B5EF4-FFF2-40B4-BE49-F238E27FC236}">
                <a16:creationId xmlns:a16="http://schemas.microsoft.com/office/drawing/2014/main" id="{09BA358D-A1DD-4D72-BA8B-E034B82DC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03" y="2717347"/>
            <a:ext cx="4547419" cy="281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4EA0A2B3-F549-440F-9FE5-AD84535E1E10}"/>
              </a:ext>
            </a:extLst>
          </p:cNvPr>
          <p:cNvSpPr/>
          <p:nvPr/>
        </p:nvSpPr>
        <p:spPr>
          <a:xfrm>
            <a:off x="1236146" y="2118054"/>
            <a:ext cx="2480447" cy="36712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內部呼叫的間隔時間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ABD7579-B44C-4AE0-8D51-BE8E969FD0B2}"/>
              </a:ext>
            </a:extLst>
          </p:cNvPr>
          <p:cNvSpPr/>
          <p:nvPr/>
        </p:nvSpPr>
        <p:spPr>
          <a:xfrm>
            <a:off x="6322144" y="2118054"/>
            <a:ext cx="2480447" cy="36712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外部呼叫的間隔時間</a:t>
            </a:r>
          </a:p>
        </p:txBody>
      </p:sp>
    </p:spTree>
    <p:extLst>
      <p:ext uri="{BB962C8B-B14F-4D97-AF65-F5344CB8AC3E}">
        <p14:creationId xmlns:p14="http://schemas.microsoft.com/office/powerpoint/2010/main" val="1647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11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模型參數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36EBE9-C7FF-4AE4-B55F-6F17F53EC465}"/>
              </a:ext>
            </a:extLst>
          </p:cNvPr>
          <p:cNvSpPr/>
          <p:nvPr/>
        </p:nvSpPr>
        <p:spPr>
          <a:xfrm>
            <a:off x="2517641" y="62637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F5773D"/>
                </a:solidFill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單次呼叫來客數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7B6170-F57F-4A67-8D29-7CF34D34F9EA}"/>
              </a:ext>
            </a:extLst>
          </p:cNvPr>
          <p:cNvSpPr/>
          <p:nvPr/>
        </p:nvSpPr>
        <p:spPr>
          <a:xfrm>
            <a:off x="437514" y="1221496"/>
            <a:ext cx="8568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>
                <a:solidFill>
                  <a:srgbClr val="338191"/>
                </a:solidFill>
                <a:latin typeface="+mn-ea"/>
                <a:cs typeface="Calibri" panose="020F0502020204030204" pitchFamily="34" charset="0"/>
              </a:rPr>
              <a:t>CV</a:t>
            </a:r>
            <a:r>
              <a:rPr lang="zh-TW" altLang="en-US" b="1" dirty="0">
                <a:solidFill>
                  <a:srgbClr val="338191"/>
                </a:solidFill>
                <a:latin typeface="+mn-ea"/>
                <a:cs typeface="Calibri" panose="020F0502020204030204" pitchFamily="34" charset="0"/>
              </a:rPr>
              <a:t>展示</a:t>
            </a:r>
            <a:endParaRPr lang="en-US" b="1" dirty="0">
              <a:solidFill>
                <a:srgbClr val="338191"/>
              </a:solidFill>
              <a:latin typeface="+mn-ea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9894F93-60FC-4943-82C9-8E4965A88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18" y="1662734"/>
            <a:ext cx="9350477" cy="470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0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2211E8F-5840-4446-8D70-398F5B5B4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277" y="2074801"/>
            <a:ext cx="4207374" cy="3160729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12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模型參數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F95C96-38A3-4A99-8F69-FDCD7BD7F6F4}"/>
              </a:ext>
            </a:extLst>
          </p:cNvPr>
          <p:cNvSpPr/>
          <p:nvPr/>
        </p:nvSpPr>
        <p:spPr>
          <a:xfrm>
            <a:off x="688258" y="2074801"/>
            <a:ext cx="689241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595959"/>
                </a:solidFill>
                <a:latin typeface="Roboto"/>
              </a:rPr>
              <a:t>攝影機鏡頭位置固定－電梯中數字燈的位置固定</a:t>
            </a:r>
            <a:endParaRPr lang="zh-TW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595959"/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595959"/>
                </a:solidFill>
                <a:latin typeface="Roboto"/>
              </a:rPr>
              <a:t>可固定取影片該區辨識樓層</a:t>
            </a:r>
            <a:endParaRPr lang="zh-TW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595959"/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595959"/>
                </a:solidFill>
                <a:latin typeface="Roboto"/>
              </a:rPr>
              <a:t>以上千張照片作為測資進行訓練</a:t>
            </a:r>
            <a:endParaRPr lang="zh-TW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595959"/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595959"/>
                </a:solidFill>
                <a:latin typeface="Roboto"/>
              </a:rPr>
              <a:t>用均值哈希算法、差值哈希算法和感知哈希算法、直方，做相似度分析</a:t>
            </a:r>
            <a:r>
              <a:rPr lang="en-US" altLang="zh-TW" sz="2000" dirty="0">
                <a:solidFill>
                  <a:srgbClr val="595959"/>
                </a:solidFill>
                <a:latin typeface="Roboto"/>
              </a:rPr>
              <a:t>-&gt; </a:t>
            </a:r>
            <a:r>
              <a:rPr lang="en-US" altLang="zh-TW" sz="2000" dirty="0">
                <a:solidFill>
                  <a:srgbClr val="FF7C80"/>
                </a:solidFill>
                <a:latin typeface="Roboto"/>
              </a:rPr>
              <a:t>X</a:t>
            </a:r>
            <a:endParaRPr lang="zh-TW" altLang="en-US" sz="2000" dirty="0">
              <a:solidFill>
                <a:srgbClr val="FF7C8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595959"/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595959"/>
                </a:solidFill>
                <a:latin typeface="Roboto"/>
              </a:rPr>
              <a:t>用工人智慧建立 訓練及測試資料，用</a:t>
            </a:r>
            <a:r>
              <a:rPr lang="en-US" altLang="zh-TW" sz="2000" dirty="0">
                <a:solidFill>
                  <a:srgbClr val="595959"/>
                </a:solidFill>
                <a:latin typeface="Roboto"/>
              </a:rPr>
              <a:t>CNN</a:t>
            </a:r>
            <a:r>
              <a:rPr lang="zh-TW" altLang="en-US" sz="2000" dirty="0">
                <a:solidFill>
                  <a:srgbClr val="595959"/>
                </a:solidFill>
                <a:latin typeface="Roboto"/>
              </a:rPr>
              <a:t>建立模型 </a:t>
            </a:r>
            <a:r>
              <a:rPr lang="en-US" altLang="zh-TW" sz="2000" dirty="0">
                <a:solidFill>
                  <a:srgbClr val="595959"/>
                </a:solidFill>
                <a:latin typeface="Roboto"/>
              </a:rPr>
              <a:t>-&gt; </a:t>
            </a:r>
            <a:r>
              <a:rPr lang="en-US" altLang="zh-TW" sz="2000" dirty="0">
                <a:solidFill>
                  <a:srgbClr val="FF7C80"/>
                </a:solidFill>
                <a:latin typeface="Roboto"/>
              </a:rPr>
              <a:t>O</a:t>
            </a:r>
            <a:br>
              <a:rPr lang="zh-TW" alt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482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13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開關門判定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A0F924-42E7-42F2-9C8C-57634C1E39C4}"/>
              </a:ext>
            </a:extLst>
          </p:cNvPr>
          <p:cNvSpPr/>
          <p:nvPr/>
        </p:nvSpPr>
        <p:spPr>
          <a:xfrm>
            <a:off x="1366682" y="2289800"/>
            <a:ext cx="9920750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zh-TW" altLang="en-US" sz="2400" dirty="0">
                <a:solidFill>
                  <a:srgbClr val="595959"/>
                </a:solidFill>
                <a:latin typeface="Roboto"/>
              </a:rPr>
              <a:t>以樓層變化速度作為判斷標準</a:t>
            </a:r>
            <a:endParaRPr lang="zh-TW" altLang="en-US" sz="2400" dirty="0"/>
          </a:p>
          <a:p>
            <a:pPr>
              <a:spcAft>
                <a:spcPts val="1600"/>
              </a:spcAft>
            </a:pPr>
            <a:r>
              <a:rPr lang="zh-TW" altLang="en-US" sz="2400" dirty="0">
                <a:solidFill>
                  <a:srgbClr val="595959"/>
                </a:solidFill>
                <a:latin typeface="Roboto"/>
              </a:rPr>
              <a:t>一段時間內</a:t>
            </a:r>
            <a:endParaRPr lang="zh-TW" altLang="en-US" sz="2400" dirty="0"/>
          </a:p>
          <a:p>
            <a:pPr marL="457200">
              <a:spcAft>
                <a:spcPts val="1600"/>
              </a:spcAft>
            </a:pPr>
            <a:r>
              <a:rPr lang="zh-TW" altLang="en-US" sz="2400" dirty="0">
                <a:solidFill>
                  <a:srgbClr val="595959"/>
                </a:solidFill>
                <a:latin typeface="Roboto"/>
              </a:rPr>
              <a:t>樓層有變化：判斷此時段關門</a:t>
            </a:r>
            <a:endParaRPr lang="zh-TW" altLang="en-US" sz="2400" dirty="0"/>
          </a:p>
          <a:p>
            <a:pPr marL="457200">
              <a:spcAft>
                <a:spcPts val="1600"/>
              </a:spcAft>
            </a:pPr>
            <a:r>
              <a:rPr lang="zh-TW" altLang="en-US" sz="2400" dirty="0">
                <a:solidFill>
                  <a:srgbClr val="595959"/>
                </a:solidFill>
                <a:latin typeface="Roboto"/>
              </a:rPr>
              <a:t>樓層無變化：判斷此時段開門</a:t>
            </a:r>
            <a:endParaRPr lang="zh-TW" altLang="en-US" sz="2400" dirty="0"/>
          </a:p>
          <a:p>
            <a:pPr>
              <a:spcAft>
                <a:spcPts val="1600"/>
              </a:spcAft>
            </a:pPr>
            <a:r>
              <a:rPr lang="zh-TW" altLang="en-US" sz="2400" dirty="0">
                <a:solidFill>
                  <a:srgbClr val="595959"/>
                </a:solidFill>
                <a:latin typeface="Roboto"/>
              </a:rPr>
              <a:t>若有段時間關門，該時段的電梯內人數統一變成該時段的平均預測人數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646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14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輸出結果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B4209D0-CCDD-4BD6-B7D0-4B428529E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18" y="1300690"/>
            <a:ext cx="9598997" cy="505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62EACA6-7A5D-4B8E-8BF2-F29AF04CAAEB}"/>
              </a:ext>
            </a:extLst>
          </p:cNvPr>
          <p:cNvSpPr/>
          <p:nvPr/>
        </p:nvSpPr>
        <p:spPr>
          <a:xfrm>
            <a:off x="1" y="1486157"/>
            <a:ext cx="2534856" cy="5371844"/>
          </a:xfrm>
          <a:prstGeom prst="rect">
            <a:avLst/>
          </a:prstGeom>
          <a:solidFill>
            <a:srgbClr val="5FB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air_46320">
            <a:extLst>
              <a:ext uri="{FF2B5EF4-FFF2-40B4-BE49-F238E27FC236}">
                <a16:creationId xmlns:a16="http://schemas.microsoft.com/office/drawing/2014/main" id="{5F1F4C81-2C2B-4F52-8063-919B248FBB65}"/>
              </a:ext>
            </a:extLst>
          </p:cNvPr>
          <p:cNvSpPr>
            <a:spLocks noChangeAspect="1"/>
          </p:cNvSpPr>
          <p:nvPr/>
        </p:nvSpPr>
        <p:spPr bwMode="auto">
          <a:xfrm>
            <a:off x="1414107" y="1549817"/>
            <a:ext cx="832913" cy="5308183"/>
          </a:xfrm>
          <a:custGeom>
            <a:avLst/>
            <a:gdLst>
              <a:gd name="connsiteX0" fmla="*/ 241223 w 314863"/>
              <a:gd name="connsiteY0" fmla="*/ 588233 h 608556"/>
              <a:gd name="connsiteX1" fmla="*/ 307292 w 314863"/>
              <a:gd name="connsiteY1" fmla="*/ 588233 h 608556"/>
              <a:gd name="connsiteX2" fmla="*/ 314863 w 314863"/>
              <a:gd name="connsiteY2" fmla="*/ 595884 h 608556"/>
              <a:gd name="connsiteX3" fmla="*/ 314863 w 314863"/>
              <a:gd name="connsiteY3" fmla="*/ 600905 h 608556"/>
              <a:gd name="connsiteX4" fmla="*/ 307292 w 314863"/>
              <a:gd name="connsiteY4" fmla="*/ 608556 h 608556"/>
              <a:gd name="connsiteX5" fmla="*/ 241223 w 314863"/>
              <a:gd name="connsiteY5" fmla="*/ 608556 h 608556"/>
              <a:gd name="connsiteX6" fmla="*/ 233572 w 314863"/>
              <a:gd name="connsiteY6" fmla="*/ 600905 h 608556"/>
              <a:gd name="connsiteX7" fmla="*/ 233572 w 314863"/>
              <a:gd name="connsiteY7" fmla="*/ 595884 h 608556"/>
              <a:gd name="connsiteX8" fmla="*/ 241223 w 314863"/>
              <a:gd name="connsiteY8" fmla="*/ 588233 h 608556"/>
              <a:gd name="connsiteX9" fmla="*/ 7571 w 314863"/>
              <a:gd name="connsiteY9" fmla="*/ 588233 h 608556"/>
              <a:gd name="connsiteX10" fmla="*/ 73640 w 314863"/>
              <a:gd name="connsiteY10" fmla="*/ 588233 h 608556"/>
              <a:gd name="connsiteX11" fmla="*/ 81291 w 314863"/>
              <a:gd name="connsiteY11" fmla="*/ 595884 h 608556"/>
              <a:gd name="connsiteX12" fmla="*/ 81291 w 314863"/>
              <a:gd name="connsiteY12" fmla="*/ 600905 h 608556"/>
              <a:gd name="connsiteX13" fmla="*/ 73640 w 314863"/>
              <a:gd name="connsiteY13" fmla="*/ 608556 h 608556"/>
              <a:gd name="connsiteX14" fmla="*/ 7571 w 314863"/>
              <a:gd name="connsiteY14" fmla="*/ 608556 h 608556"/>
              <a:gd name="connsiteX15" fmla="*/ 0 w 314863"/>
              <a:gd name="connsiteY15" fmla="*/ 600905 h 608556"/>
              <a:gd name="connsiteX16" fmla="*/ 0 w 314863"/>
              <a:gd name="connsiteY16" fmla="*/ 595884 h 608556"/>
              <a:gd name="connsiteX17" fmla="*/ 7571 w 314863"/>
              <a:gd name="connsiteY17" fmla="*/ 588233 h 608556"/>
              <a:gd name="connsiteX18" fmla="*/ 63921 w 314863"/>
              <a:gd name="connsiteY18" fmla="*/ 334736 h 608556"/>
              <a:gd name="connsiteX19" fmla="*/ 64399 w 314863"/>
              <a:gd name="connsiteY19" fmla="*/ 395590 h 608556"/>
              <a:gd name="connsiteX20" fmla="*/ 252824 w 314863"/>
              <a:gd name="connsiteY20" fmla="*/ 395590 h 608556"/>
              <a:gd name="connsiteX21" fmla="*/ 252984 w 314863"/>
              <a:gd name="connsiteY21" fmla="*/ 334736 h 608556"/>
              <a:gd name="connsiteX22" fmla="*/ 63204 w 314863"/>
              <a:gd name="connsiteY22" fmla="*/ 253518 h 608556"/>
              <a:gd name="connsiteX23" fmla="*/ 63682 w 314863"/>
              <a:gd name="connsiteY23" fmla="*/ 314372 h 608556"/>
              <a:gd name="connsiteX24" fmla="*/ 253063 w 314863"/>
              <a:gd name="connsiteY24" fmla="*/ 314372 h 608556"/>
              <a:gd name="connsiteX25" fmla="*/ 253223 w 314863"/>
              <a:gd name="connsiteY25" fmla="*/ 253518 h 608556"/>
              <a:gd name="connsiteX26" fmla="*/ 62487 w 314863"/>
              <a:gd name="connsiteY26" fmla="*/ 172380 h 608556"/>
              <a:gd name="connsiteX27" fmla="*/ 63045 w 314863"/>
              <a:gd name="connsiteY27" fmla="*/ 233233 h 608556"/>
              <a:gd name="connsiteX28" fmla="*/ 253302 w 314863"/>
              <a:gd name="connsiteY28" fmla="*/ 233233 h 608556"/>
              <a:gd name="connsiteX29" fmla="*/ 253462 w 314863"/>
              <a:gd name="connsiteY29" fmla="*/ 172380 h 608556"/>
              <a:gd name="connsiteX30" fmla="*/ 61770 w 314863"/>
              <a:gd name="connsiteY30" fmla="*/ 91241 h 608556"/>
              <a:gd name="connsiteX31" fmla="*/ 62328 w 314863"/>
              <a:gd name="connsiteY31" fmla="*/ 152095 h 608556"/>
              <a:gd name="connsiteX32" fmla="*/ 253541 w 314863"/>
              <a:gd name="connsiteY32" fmla="*/ 152095 h 608556"/>
              <a:gd name="connsiteX33" fmla="*/ 253701 w 314863"/>
              <a:gd name="connsiteY33" fmla="*/ 91241 h 608556"/>
              <a:gd name="connsiteX34" fmla="*/ 20341 w 314863"/>
              <a:gd name="connsiteY34" fmla="*/ 0 h 608556"/>
              <a:gd name="connsiteX35" fmla="*/ 60973 w 314863"/>
              <a:gd name="connsiteY35" fmla="*/ 0 h 608556"/>
              <a:gd name="connsiteX36" fmla="*/ 61611 w 314863"/>
              <a:gd name="connsiteY36" fmla="*/ 71036 h 608556"/>
              <a:gd name="connsiteX37" fmla="*/ 253780 w 314863"/>
              <a:gd name="connsiteY37" fmla="*/ 71036 h 608556"/>
              <a:gd name="connsiteX38" fmla="*/ 253940 w 314863"/>
              <a:gd name="connsiteY38" fmla="*/ 0 h 608556"/>
              <a:gd name="connsiteX39" fmla="*/ 294572 w 314863"/>
              <a:gd name="connsiteY39" fmla="*/ 0 h 608556"/>
              <a:gd name="connsiteX40" fmla="*/ 297998 w 314863"/>
              <a:gd name="connsiteY40" fmla="*/ 578072 h 608556"/>
              <a:gd name="connsiteX41" fmla="*/ 252267 w 314863"/>
              <a:gd name="connsiteY41" fmla="*/ 578072 h 608556"/>
              <a:gd name="connsiteX42" fmla="*/ 252745 w 314863"/>
              <a:gd name="connsiteY42" fmla="*/ 415795 h 608556"/>
              <a:gd name="connsiteX43" fmla="*/ 64638 w 314863"/>
              <a:gd name="connsiteY43" fmla="*/ 415795 h 608556"/>
              <a:gd name="connsiteX44" fmla="*/ 65993 w 314863"/>
              <a:gd name="connsiteY44" fmla="*/ 578072 h 608556"/>
              <a:gd name="connsiteX45" fmla="*/ 15242 w 314863"/>
              <a:gd name="connsiteY45" fmla="*/ 578072 h 60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14863" h="608556">
                <a:moveTo>
                  <a:pt x="241223" y="588233"/>
                </a:moveTo>
                <a:lnTo>
                  <a:pt x="307292" y="588233"/>
                </a:lnTo>
                <a:cubicBezTo>
                  <a:pt x="311436" y="588233"/>
                  <a:pt x="314863" y="591660"/>
                  <a:pt x="314863" y="595884"/>
                </a:cubicBezTo>
                <a:lnTo>
                  <a:pt x="314863" y="600905"/>
                </a:lnTo>
                <a:cubicBezTo>
                  <a:pt x="314863" y="605129"/>
                  <a:pt x="311436" y="608556"/>
                  <a:pt x="307292" y="608556"/>
                </a:cubicBezTo>
                <a:lnTo>
                  <a:pt x="241223" y="608556"/>
                </a:lnTo>
                <a:cubicBezTo>
                  <a:pt x="236999" y="608556"/>
                  <a:pt x="233572" y="605129"/>
                  <a:pt x="233572" y="600905"/>
                </a:cubicBezTo>
                <a:lnTo>
                  <a:pt x="233572" y="595884"/>
                </a:lnTo>
                <a:cubicBezTo>
                  <a:pt x="233572" y="591660"/>
                  <a:pt x="236999" y="588233"/>
                  <a:pt x="241223" y="588233"/>
                </a:cubicBezTo>
                <a:close/>
                <a:moveTo>
                  <a:pt x="7571" y="588233"/>
                </a:moveTo>
                <a:lnTo>
                  <a:pt x="73640" y="588233"/>
                </a:lnTo>
                <a:cubicBezTo>
                  <a:pt x="77864" y="588233"/>
                  <a:pt x="81291" y="591660"/>
                  <a:pt x="81291" y="595884"/>
                </a:cubicBezTo>
                <a:lnTo>
                  <a:pt x="81291" y="600905"/>
                </a:lnTo>
                <a:cubicBezTo>
                  <a:pt x="81291" y="605129"/>
                  <a:pt x="77864" y="608556"/>
                  <a:pt x="73640" y="608556"/>
                </a:cubicBezTo>
                <a:lnTo>
                  <a:pt x="7571" y="608556"/>
                </a:lnTo>
                <a:cubicBezTo>
                  <a:pt x="3427" y="608556"/>
                  <a:pt x="0" y="605129"/>
                  <a:pt x="0" y="600905"/>
                </a:cubicBezTo>
                <a:lnTo>
                  <a:pt x="0" y="595884"/>
                </a:lnTo>
                <a:cubicBezTo>
                  <a:pt x="0" y="591660"/>
                  <a:pt x="3427" y="588233"/>
                  <a:pt x="7571" y="588233"/>
                </a:cubicBezTo>
                <a:close/>
                <a:moveTo>
                  <a:pt x="63921" y="334736"/>
                </a:moveTo>
                <a:lnTo>
                  <a:pt x="64399" y="395590"/>
                </a:lnTo>
                <a:lnTo>
                  <a:pt x="252824" y="395590"/>
                </a:lnTo>
                <a:lnTo>
                  <a:pt x="252984" y="334736"/>
                </a:lnTo>
                <a:close/>
                <a:moveTo>
                  <a:pt x="63204" y="253518"/>
                </a:moveTo>
                <a:lnTo>
                  <a:pt x="63682" y="314372"/>
                </a:lnTo>
                <a:lnTo>
                  <a:pt x="253063" y="314372"/>
                </a:lnTo>
                <a:lnTo>
                  <a:pt x="253223" y="253518"/>
                </a:lnTo>
                <a:close/>
                <a:moveTo>
                  <a:pt x="62487" y="172380"/>
                </a:moveTo>
                <a:lnTo>
                  <a:pt x="63045" y="233233"/>
                </a:lnTo>
                <a:lnTo>
                  <a:pt x="253302" y="233233"/>
                </a:lnTo>
                <a:lnTo>
                  <a:pt x="253462" y="172380"/>
                </a:lnTo>
                <a:close/>
                <a:moveTo>
                  <a:pt x="61770" y="91241"/>
                </a:moveTo>
                <a:lnTo>
                  <a:pt x="62328" y="152095"/>
                </a:lnTo>
                <a:lnTo>
                  <a:pt x="253541" y="152095"/>
                </a:lnTo>
                <a:lnTo>
                  <a:pt x="253701" y="91241"/>
                </a:lnTo>
                <a:close/>
                <a:moveTo>
                  <a:pt x="20341" y="0"/>
                </a:moveTo>
                <a:lnTo>
                  <a:pt x="60973" y="0"/>
                </a:lnTo>
                <a:lnTo>
                  <a:pt x="61611" y="71036"/>
                </a:lnTo>
                <a:lnTo>
                  <a:pt x="253780" y="71036"/>
                </a:lnTo>
                <a:lnTo>
                  <a:pt x="253940" y="0"/>
                </a:lnTo>
                <a:lnTo>
                  <a:pt x="294572" y="0"/>
                </a:lnTo>
                <a:lnTo>
                  <a:pt x="297998" y="578072"/>
                </a:lnTo>
                <a:lnTo>
                  <a:pt x="252267" y="578072"/>
                </a:lnTo>
                <a:lnTo>
                  <a:pt x="252745" y="415795"/>
                </a:lnTo>
                <a:lnTo>
                  <a:pt x="64638" y="415795"/>
                </a:lnTo>
                <a:lnTo>
                  <a:pt x="65993" y="578072"/>
                </a:lnTo>
                <a:lnTo>
                  <a:pt x="15242" y="578072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D523C1-1806-4C7E-82F1-B23E0CCED422}"/>
              </a:ext>
            </a:extLst>
          </p:cNvPr>
          <p:cNvSpPr/>
          <p:nvPr/>
        </p:nvSpPr>
        <p:spPr>
          <a:xfrm>
            <a:off x="0" y="1422497"/>
            <a:ext cx="2792096" cy="127319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336E8E-6F9B-46AC-986B-C72279E27C06}"/>
              </a:ext>
            </a:extLst>
          </p:cNvPr>
          <p:cNvSpPr txBox="1"/>
          <p:nvPr/>
        </p:nvSpPr>
        <p:spPr>
          <a:xfrm>
            <a:off x="555585" y="65516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目錄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9D0763-742B-46F3-8D77-8143CE865494}"/>
              </a:ext>
            </a:extLst>
          </p:cNvPr>
          <p:cNvSpPr/>
          <p:nvPr/>
        </p:nvSpPr>
        <p:spPr>
          <a:xfrm>
            <a:off x="-1" y="2317151"/>
            <a:ext cx="832913" cy="150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FC885594-D418-45BA-AA5F-D6D523F5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EEB6-FE77-401D-B153-1349CF1440F9}" type="slidenum">
              <a:rPr lang="en-US" smtClean="0"/>
              <a:t>15</a:t>
            </a:fld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5D15B8-0755-43E1-87F2-82E15CBE4C8E}"/>
              </a:ext>
            </a:extLst>
          </p:cNvPr>
          <p:cNvSpPr/>
          <p:nvPr/>
        </p:nvSpPr>
        <p:spPr>
          <a:xfrm>
            <a:off x="7167687" y="2995938"/>
            <a:ext cx="736998" cy="224676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3" algn="ctr" fontAlgn="base"/>
            <a:r>
              <a:rPr lang="en-US" altLang="zh-TW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CV</a:t>
            </a:r>
            <a:r>
              <a:rPr lang="zh-TW" alt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輔助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C6C45F-96F4-42B8-A1DB-CF497D88A663}"/>
              </a:ext>
            </a:extLst>
          </p:cNvPr>
          <p:cNvSpPr/>
          <p:nvPr/>
        </p:nvSpPr>
        <p:spPr>
          <a:xfrm>
            <a:off x="3327077" y="1982327"/>
            <a:ext cx="9669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fontAlgn="base">
              <a:spcBef>
                <a:spcPts val="60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1</a:t>
            </a:r>
            <a:r>
              <a:rPr lang="zh-TW" altLang="en-US" sz="2400" dirty="0"/>
              <a:t> </a:t>
            </a:r>
            <a:r>
              <a:rPr lang="zh-TW" altLang="en-US" sz="2800" dirty="0"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台大醫院資料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B05956-39CF-46FD-8A9E-5078FF86AE4D}"/>
              </a:ext>
            </a:extLst>
          </p:cNvPr>
          <p:cNvSpPr/>
          <p:nvPr/>
        </p:nvSpPr>
        <p:spPr>
          <a:xfrm>
            <a:off x="6047229" y="1982327"/>
            <a:ext cx="51058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fontAlgn="base"/>
            <a:r>
              <a:rPr lang="en-US" altLang="zh-TW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2</a:t>
            </a:r>
            <a:r>
              <a:rPr lang="zh-TW" alt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</a:t>
            </a:r>
            <a:r>
              <a:rPr lang="zh-TW" altLang="en-US" sz="2800" dirty="0"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模型輸入資料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1BC89B-AE4A-4AFD-AB46-500047A8E93D}"/>
              </a:ext>
            </a:extLst>
          </p:cNvPr>
          <p:cNvSpPr txBox="1"/>
          <p:nvPr/>
        </p:nvSpPr>
        <p:spPr>
          <a:xfrm>
            <a:off x="8803553" y="1996706"/>
            <a:ext cx="4403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5773D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3</a:t>
            </a:r>
            <a:r>
              <a:rPr lang="zh-TW" altLang="en-US" sz="2800" dirty="0">
                <a:solidFill>
                  <a:srgbClr val="F5773D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電梯模擬系統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12B0AF-F2AB-42C5-9F94-F4F4434CF5EB}"/>
              </a:ext>
            </a:extLst>
          </p:cNvPr>
          <p:cNvSpPr/>
          <p:nvPr/>
        </p:nvSpPr>
        <p:spPr>
          <a:xfrm>
            <a:off x="6249424" y="3010317"/>
            <a:ext cx="6208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ctr" fontAlgn="base"/>
            <a:r>
              <a:rPr lang="en-US" altLang="zh-TW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1</a:t>
            </a:r>
            <a:r>
              <a:rPr lang="zh-TW" alt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參數介紹</a:t>
            </a:r>
            <a:endParaRPr lang="en-US" altLang="zh-TW" sz="2800" dirty="0">
              <a:solidFill>
                <a:srgbClr val="000000"/>
              </a:solidFill>
              <a:latin typeface="源泉圓體 TTF Medium" panose="020B0600000000000000" pitchFamily="34" charset="-120"/>
              <a:ea typeface="源泉圓體 TTF Medium" panose="020B0600000000000000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0645FD-46D8-41D5-8F72-2F2030C19BD3}"/>
              </a:ext>
            </a:extLst>
          </p:cNvPr>
          <p:cNvSpPr/>
          <p:nvPr/>
        </p:nvSpPr>
        <p:spPr>
          <a:xfrm>
            <a:off x="4611774" y="2995938"/>
            <a:ext cx="736998" cy="224676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3" algn="ctr" fontAlgn="base"/>
            <a:r>
              <a:rPr lang="en-US" altLang="zh-TW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</a:t>
            </a:r>
            <a:r>
              <a:rPr lang="zh-TW" alt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資料分析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FCC350-FCAB-40F2-9230-ADF87B4A1B20}"/>
              </a:ext>
            </a:extLst>
          </p:cNvPr>
          <p:cNvSpPr/>
          <p:nvPr/>
        </p:nvSpPr>
        <p:spPr>
          <a:xfrm>
            <a:off x="3862465" y="3010317"/>
            <a:ext cx="6208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ctr" fontAlgn="base"/>
            <a:r>
              <a:rPr lang="en-US" altLang="zh-TW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1</a:t>
            </a:r>
            <a:r>
              <a:rPr lang="zh-TW" alt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原始資料描述</a:t>
            </a:r>
            <a:endParaRPr lang="en-US" altLang="zh-TW" sz="2800" dirty="0">
              <a:solidFill>
                <a:srgbClr val="000000"/>
              </a:solidFill>
              <a:latin typeface="源泉圓體 TTF Medium" panose="020B0600000000000000" pitchFamily="34" charset="-120"/>
              <a:ea typeface="源泉圓體 TTF Medium" panose="020B0600000000000000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1D7BDCF-97D4-42EA-A768-D5FD0504630A}"/>
              </a:ext>
            </a:extLst>
          </p:cNvPr>
          <p:cNvSpPr/>
          <p:nvPr/>
        </p:nvSpPr>
        <p:spPr>
          <a:xfrm>
            <a:off x="9526367" y="2995938"/>
            <a:ext cx="736998" cy="224676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3" algn="ctr" fontAlgn="base"/>
            <a:r>
              <a:rPr lang="en-US" altLang="zh-TW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</a:t>
            </a:r>
            <a:r>
              <a:rPr lang="zh-TW" alt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實際模擬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BB5475-1299-4994-A3DA-A8031D848149}"/>
              </a:ext>
            </a:extLst>
          </p:cNvPr>
          <p:cNvSpPr/>
          <p:nvPr/>
        </p:nvSpPr>
        <p:spPr>
          <a:xfrm>
            <a:off x="8777058" y="3010317"/>
            <a:ext cx="620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ctr" fontAlgn="base"/>
            <a:r>
              <a:rPr lang="en-US" altLang="zh-TW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1</a:t>
            </a:r>
            <a:r>
              <a:rPr lang="zh-TW" alt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系統架構圖</a:t>
            </a:r>
            <a:endParaRPr lang="en-US" altLang="zh-TW" sz="2800" dirty="0">
              <a:solidFill>
                <a:srgbClr val="000000"/>
              </a:solidFill>
              <a:latin typeface="源泉圓體 TTF Medium" panose="020B0600000000000000" pitchFamily="34" charset="-120"/>
              <a:ea typeface="源泉圓體 TTF Medium" panose="020B0600000000000000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5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800619-45A1-4E41-A9DB-329E421C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16</a:t>
            </a:fld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A971CC-0EDA-4858-8A51-D15CF9576A92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F012E6-3B4C-4DFB-83F2-0C877B3D6E82}"/>
              </a:ext>
            </a:extLst>
          </p:cNvPr>
          <p:cNvSpPr/>
          <p:nvPr/>
        </p:nvSpPr>
        <p:spPr>
          <a:xfrm>
            <a:off x="290963" y="498550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架構圖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38D5B50E-4C64-4982-9B0D-F9CD13459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486" y="1454055"/>
            <a:ext cx="9625914" cy="46779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7851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800619-45A1-4E41-A9DB-329E421C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17</a:t>
            </a:fld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A971CC-0EDA-4858-8A51-D15CF9576A92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F012E6-3B4C-4DFB-83F2-0C877B3D6E82}"/>
              </a:ext>
            </a:extLst>
          </p:cNvPr>
          <p:cNvSpPr/>
          <p:nvPr/>
        </p:nvSpPr>
        <p:spPr>
          <a:xfrm>
            <a:off x="290963" y="498550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架構圖單元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E3B5793-FBE2-4B1F-9300-12DB598C0E0A}"/>
              </a:ext>
            </a:extLst>
          </p:cNvPr>
          <p:cNvGrpSpPr/>
          <p:nvPr/>
        </p:nvGrpSpPr>
        <p:grpSpPr>
          <a:xfrm>
            <a:off x="5299585" y="1672695"/>
            <a:ext cx="1592826" cy="1592826"/>
            <a:chOff x="5299587" y="1533832"/>
            <a:chExt cx="1592826" cy="1592826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C49E82F6-7664-45D9-94EC-9CF0B940BDD2}"/>
                </a:ext>
              </a:extLst>
            </p:cNvPr>
            <p:cNvSpPr/>
            <p:nvPr/>
          </p:nvSpPr>
          <p:spPr>
            <a:xfrm>
              <a:off x="5299587" y="1533832"/>
              <a:ext cx="1592826" cy="1592826"/>
            </a:xfrm>
            <a:prstGeom prst="ellipse">
              <a:avLst/>
            </a:prstGeom>
            <a:solidFill>
              <a:srgbClr val="B8DEE6"/>
            </a:solidFill>
            <a:ln w="66675">
              <a:solidFill>
                <a:srgbClr val="338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76C6961-8110-4D1E-BF38-73FC2AC8BD24}"/>
                </a:ext>
              </a:extLst>
            </p:cNvPr>
            <p:cNvSpPr txBox="1"/>
            <p:nvPr/>
          </p:nvSpPr>
          <p:spPr>
            <a:xfrm>
              <a:off x="5695891" y="245806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樓層</a:t>
              </a:r>
              <a:endParaRPr lang="en-US" sz="2400" dirty="0"/>
            </a:p>
          </p:txBody>
        </p:sp>
        <p:sp>
          <p:nvSpPr>
            <p:cNvPr id="9" name="person-silhouette-in-walking-position-on-a-floor_47793">
              <a:extLst>
                <a:ext uri="{FF2B5EF4-FFF2-40B4-BE49-F238E27FC236}">
                  <a16:creationId xmlns:a16="http://schemas.microsoft.com/office/drawing/2014/main" id="{B23474B0-5BA1-48A7-BC34-2F694500843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5860029" y="1868045"/>
              <a:ext cx="471942" cy="531027"/>
            </a:xfrm>
            <a:custGeom>
              <a:avLst/>
              <a:gdLst>
                <a:gd name="T0" fmla="*/ 9467 w 9467"/>
                <a:gd name="T1" fmla="*/ 9751 h 10667"/>
                <a:gd name="T2" fmla="*/ 5291 w 9467"/>
                <a:gd name="T3" fmla="*/ 9751 h 10667"/>
                <a:gd name="T4" fmla="*/ 5630 w 9467"/>
                <a:gd name="T5" fmla="*/ 7841 h 10667"/>
                <a:gd name="T6" fmla="*/ 4745 w 9467"/>
                <a:gd name="T7" fmla="*/ 6666 h 10667"/>
                <a:gd name="T8" fmla="*/ 4620 w 9467"/>
                <a:gd name="T9" fmla="*/ 6538 h 10667"/>
                <a:gd name="T10" fmla="*/ 4880 w 9467"/>
                <a:gd name="T11" fmla="*/ 5643 h 10667"/>
                <a:gd name="T12" fmla="*/ 5287 w 9467"/>
                <a:gd name="T13" fmla="*/ 4061 h 10667"/>
                <a:gd name="T14" fmla="*/ 5522 w 9467"/>
                <a:gd name="T15" fmla="*/ 4690 h 10667"/>
                <a:gd name="T16" fmla="*/ 6228 w 9467"/>
                <a:gd name="T17" fmla="*/ 4943 h 10667"/>
                <a:gd name="T18" fmla="*/ 7513 w 9467"/>
                <a:gd name="T19" fmla="*/ 4727 h 10667"/>
                <a:gd name="T20" fmla="*/ 7812 w 9467"/>
                <a:gd name="T21" fmla="*/ 4212 h 10667"/>
                <a:gd name="T22" fmla="*/ 7279 w 9467"/>
                <a:gd name="T23" fmla="*/ 3922 h 10667"/>
                <a:gd name="T24" fmla="*/ 6183 w 9467"/>
                <a:gd name="T25" fmla="*/ 4107 h 10667"/>
                <a:gd name="T26" fmla="*/ 6112 w 9467"/>
                <a:gd name="T27" fmla="*/ 3801 h 10667"/>
                <a:gd name="T28" fmla="*/ 5590 w 9467"/>
                <a:gd name="T29" fmla="*/ 2482 h 10667"/>
                <a:gd name="T30" fmla="*/ 5301 w 9467"/>
                <a:gd name="T31" fmla="*/ 2255 h 10667"/>
                <a:gd name="T32" fmla="*/ 6339 w 9467"/>
                <a:gd name="T33" fmla="*/ 1131 h 10667"/>
                <a:gd name="T34" fmla="*/ 5221 w 9467"/>
                <a:gd name="T35" fmla="*/ 0 h 10667"/>
                <a:gd name="T36" fmla="*/ 4103 w 9467"/>
                <a:gd name="T37" fmla="*/ 1131 h 10667"/>
                <a:gd name="T38" fmla="*/ 4518 w 9467"/>
                <a:gd name="T39" fmla="*/ 2004 h 10667"/>
                <a:gd name="T40" fmla="*/ 1086 w 9467"/>
                <a:gd name="T41" fmla="*/ 2752 h 10667"/>
                <a:gd name="T42" fmla="*/ 920 w 9467"/>
                <a:gd name="T43" fmla="*/ 3321 h 10667"/>
                <a:gd name="T44" fmla="*/ 1297 w 9467"/>
                <a:gd name="T45" fmla="*/ 3536 h 10667"/>
                <a:gd name="T46" fmla="*/ 1507 w 9467"/>
                <a:gd name="T47" fmla="*/ 3483 h 10667"/>
                <a:gd name="T48" fmla="*/ 3820 w 9467"/>
                <a:gd name="T49" fmla="*/ 2793 h 10667"/>
                <a:gd name="T50" fmla="*/ 3434 w 9467"/>
                <a:gd name="T51" fmla="*/ 3819 h 10667"/>
                <a:gd name="T52" fmla="*/ 3050 w 9467"/>
                <a:gd name="T53" fmla="*/ 4661 h 10667"/>
                <a:gd name="T54" fmla="*/ 2790 w 9467"/>
                <a:gd name="T55" fmla="*/ 5652 h 10667"/>
                <a:gd name="T56" fmla="*/ 2850 w 9467"/>
                <a:gd name="T57" fmla="*/ 6017 h 10667"/>
                <a:gd name="T58" fmla="*/ 3468 w 9467"/>
                <a:gd name="T59" fmla="*/ 6867 h 10667"/>
                <a:gd name="T60" fmla="*/ 3395 w 9467"/>
                <a:gd name="T61" fmla="*/ 7154 h 10667"/>
                <a:gd name="T62" fmla="*/ 1840 w 9467"/>
                <a:gd name="T63" fmla="*/ 9751 h 10667"/>
                <a:gd name="T64" fmla="*/ 0 w 9467"/>
                <a:gd name="T65" fmla="*/ 9751 h 10667"/>
                <a:gd name="T66" fmla="*/ 0 w 9467"/>
                <a:gd name="T67" fmla="*/ 10664 h 10667"/>
                <a:gd name="T68" fmla="*/ 4601 w 9467"/>
                <a:gd name="T69" fmla="*/ 10664 h 10667"/>
                <a:gd name="T70" fmla="*/ 4622 w 9467"/>
                <a:gd name="T71" fmla="*/ 10667 h 10667"/>
                <a:gd name="T72" fmla="*/ 4641 w 9467"/>
                <a:gd name="T73" fmla="*/ 10664 h 10667"/>
                <a:gd name="T74" fmla="*/ 9467 w 9467"/>
                <a:gd name="T75" fmla="*/ 10664 h 10667"/>
                <a:gd name="T76" fmla="*/ 9467 w 9467"/>
                <a:gd name="T77" fmla="*/ 9751 h 10667"/>
                <a:gd name="T78" fmla="*/ 4299 w 9467"/>
                <a:gd name="T79" fmla="*/ 7736 h 10667"/>
                <a:gd name="T80" fmla="*/ 4563 w 9467"/>
                <a:gd name="T81" fmla="*/ 8044 h 10667"/>
                <a:gd name="T82" fmla="*/ 4174 w 9467"/>
                <a:gd name="T83" fmla="*/ 9751 h 10667"/>
                <a:gd name="T84" fmla="*/ 3105 w 9467"/>
                <a:gd name="T85" fmla="*/ 9751 h 10667"/>
                <a:gd name="T86" fmla="*/ 4299 w 9467"/>
                <a:gd name="T87" fmla="*/ 7736 h 10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67" h="10667">
                  <a:moveTo>
                    <a:pt x="9467" y="9751"/>
                  </a:moveTo>
                  <a:lnTo>
                    <a:pt x="5291" y="9751"/>
                  </a:lnTo>
                  <a:cubicBezTo>
                    <a:pt x="5502" y="8975"/>
                    <a:pt x="5685" y="8158"/>
                    <a:pt x="5630" y="7841"/>
                  </a:cubicBezTo>
                  <a:cubicBezTo>
                    <a:pt x="5575" y="7528"/>
                    <a:pt x="5304" y="7238"/>
                    <a:pt x="4745" y="6666"/>
                  </a:cubicBezTo>
                  <a:cubicBezTo>
                    <a:pt x="4704" y="6624"/>
                    <a:pt x="4663" y="6581"/>
                    <a:pt x="4620" y="6538"/>
                  </a:cubicBezTo>
                  <a:cubicBezTo>
                    <a:pt x="4747" y="6240"/>
                    <a:pt x="4826" y="5811"/>
                    <a:pt x="4880" y="5643"/>
                  </a:cubicBezTo>
                  <a:lnTo>
                    <a:pt x="5287" y="4061"/>
                  </a:lnTo>
                  <a:cubicBezTo>
                    <a:pt x="5342" y="4320"/>
                    <a:pt x="5396" y="4531"/>
                    <a:pt x="5522" y="4690"/>
                  </a:cubicBezTo>
                  <a:cubicBezTo>
                    <a:pt x="5588" y="4773"/>
                    <a:pt x="5723" y="4943"/>
                    <a:pt x="6228" y="4943"/>
                  </a:cubicBezTo>
                  <a:cubicBezTo>
                    <a:pt x="6516" y="4943"/>
                    <a:pt x="6926" y="4887"/>
                    <a:pt x="7513" y="4727"/>
                  </a:cubicBezTo>
                  <a:cubicBezTo>
                    <a:pt x="7742" y="4665"/>
                    <a:pt x="7876" y="4434"/>
                    <a:pt x="7812" y="4212"/>
                  </a:cubicBezTo>
                  <a:cubicBezTo>
                    <a:pt x="7747" y="3989"/>
                    <a:pt x="7512" y="3858"/>
                    <a:pt x="7279" y="3922"/>
                  </a:cubicBezTo>
                  <a:cubicBezTo>
                    <a:pt x="6869" y="4033"/>
                    <a:pt x="6397" y="4112"/>
                    <a:pt x="6183" y="4107"/>
                  </a:cubicBezTo>
                  <a:cubicBezTo>
                    <a:pt x="6158" y="4023"/>
                    <a:pt x="6132" y="3899"/>
                    <a:pt x="6112" y="3801"/>
                  </a:cubicBezTo>
                  <a:cubicBezTo>
                    <a:pt x="6031" y="3416"/>
                    <a:pt x="5920" y="2887"/>
                    <a:pt x="5590" y="2482"/>
                  </a:cubicBezTo>
                  <a:cubicBezTo>
                    <a:pt x="5512" y="2387"/>
                    <a:pt x="5410" y="2314"/>
                    <a:pt x="5301" y="2255"/>
                  </a:cubicBezTo>
                  <a:cubicBezTo>
                    <a:pt x="5881" y="2212"/>
                    <a:pt x="6339" y="1728"/>
                    <a:pt x="6339" y="1131"/>
                  </a:cubicBezTo>
                  <a:cubicBezTo>
                    <a:pt x="6339" y="506"/>
                    <a:pt x="5838" y="0"/>
                    <a:pt x="5221" y="0"/>
                  </a:cubicBezTo>
                  <a:cubicBezTo>
                    <a:pt x="4604" y="0"/>
                    <a:pt x="4103" y="506"/>
                    <a:pt x="4103" y="1131"/>
                  </a:cubicBezTo>
                  <a:cubicBezTo>
                    <a:pt x="4103" y="1485"/>
                    <a:pt x="4267" y="1796"/>
                    <a:pt x="4518" y="2004"/>
                  </a:cubicBezTo>
                  <a:cubicBezTo>
                    <a:pt x="3943" y="1910"/>
                    <a:pt x="2710" y="1873"/>
                    <a:pt x="1086" y="2752"/>
                  </a:cubicBezTo>
                  <a:cubicBezTo>
                    <a:pt x="878" y="2865"/>
                    <a:pt x="804" y="3119"/>
                    <a:pt x="920" y="3321"/>
                  </a:cubicBezTo>
                  <a:cubicBezTo>
                    <a:pt x="999" y="3458"/>
                    <a:pt x="1146" y="3536"/>
                    <a:pt x="1297" y="3536"/>
                  </a:cubicBezTo>
                  <a:cubicBezTo>
                    <a:pt x="1369" y="3536"/>
                    <a:pt x="1440" y="3518"/>
                    <a:pt x="1507" y="3483"/>
                  </a:cubicBezTo>
                  <a:cubicBezTo>
                    <a:pt x="2495" y="2948"/>
                    <a:pt x="3286" y="2807"/>
                    <a:pt x="3820" y="2793"/>
                  </a:cubicBezTo>
                  <a:cubicBezTo>
                    <a:pt x="3702" y="3140"/>
                    <a:pt x="3598" y="3493"/>
                    <a:pt x="3434" y="3819"/>
                  </a:cubicBezTo>
                  <a:cubicBezTo>
                    <a:pt x="3295" y="4094"/>
                    <a:pt x="3163" y="4374"/>
                    <a:pt x="3050" y="4661"/>
                  </a:cubicBezTo>
                  <a:cubicBezTo>
                    <a:pt x="2926" y="4974"/>
                    <a:pt x="2805" y="5312"/>
                    <a:pt x="2790" y="5652"/>
                  </a:cubicBezTo>
                  <a:cubicBezTo>
                    <a:pt x="2785" y="5778"/>
                    <a:pt x="2799" y="5901"/>
                    <a:pt x="2850" y="6017"/>
                  </a:cubicBezTo>
                  <a:cubicBezTo>
                    <a:pt x="2967" y="6280"/>
                    <a:pt x="3198" y="6570"/>
                    <a:pt x="3468" y="6867"/>
                  </a:cubicBezTo>
                  <a:cubicBezTo>
                    <a:pt x="3444" y="6975"/>
                    <a:pt x="3417" y="7074"/>
                    <a:pt x="3395" y="7154"/>
                  </a:cubicBezTo>
                  <a:cubicBezTo>
                    <a:pt x="3313" y="7381"/>
                    <a:pt x="2530" y="8668"/>
                    <a:pt x="1840" y="9751"/>
                  </a:cubicBezTo>
                  <a:lnTo>
                    <a:pt x="0" y="9751"/>
                  </a:lnTo>
                  <a:lnTo>
                    <a:pt x="0" y="10664"/>
                  </a:lnTo>
                  <a:lnTo>
                    <a:pt x="4601" y="10664"/>
                  </a:lnTo>
                  <a:cubicBezTo>
                    <a:pt x="4608" y="10664"/>
                    <a:pt x="4615" y="10667"/>
                    <a:pt x="4622" y="10667"/>
                  </a:cubicBezTo>
                  <a:cubicBezTo>
                    <a:pt x="4629" y="10667"/>
                    <a:pt x="4634" y="10664"/>
                    <a:pt x="4641" y="10664"/>
                  </a:cubicBezTo>
                  <a:lnTo>
                    <a:pt x="9467" y="10664"/>
                  </a:lnTo>
                  <a:lnTo>
                    <a:pt x="9467" y="9751"/>
                  </a:lnTo>
                  <a:close/>
                  <a:moveTo>
                    <a:pt x="4299" y="7736"/>
                  </a:moveTo>
                  <a:cubicBezTo>
                    <a:pt x="4414" y="7858"/>
                    <a:pt x="4515" y="7973"/>
                    <a:pt x="4563" y="8044"/>
                  </a:cubicBezTo>
                  <a:cubicBezTo>
                    <a:pt x="4547" y="8299"/>
                    <a:pt x="4367" y="9060"/>
                    <a:pt x="4174" y="9751"/>
                  </a:cubicBezTo>
                  <a:lnTo>
                    <a:pt x="3105" y="9751"/>
                  </a:lnTo>
                  <a:cubicBezTo>
                    <a:pt x="3548" y="9046"/>
                    <a:pt x="4055" y="8218"/>
                    <a:pt x="4299" y="773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DDD6A5C-BC61-46A1-B104-C25DBAF53EEB}"/>
              </a:ext>
            </a:extLst>
          </p:cNvPr>
          <p:cNvGrpSpPr/>
          <p:nvPr/>
        </p:nvGrpSpPr>
        <p:grpSpPr>
          <a:xfrm>
            <a:off x="3257885" y="3918556"/>
            <a:ext cx="1592826" cy="1592826"/>
            <a:chOff x="2674374" y="3861662"/>
            <a:chExt cx="1592826" cy="1592826"/>
          </a:xfrm>
        </p:grpSpPr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1AFA1ED5-4FCB-4211-938E-3B6831E0EF63}"/>
                </a:ext>
              </a:extLst>
            </p:cNvPr>
            <p:cNvSpPr/>
            <p:nvPr/>
          </p:nvSpPr>
          <p:spPr>
            <a:xfrm>
              <a:off x="2674374" y="3861662"/>
              <a:ext cx="1592826" cy="1592826"/>
            </a:xfrm>
            <a:prstGeom prst="ellipse">
              <a:avLst/>
            </a:prstGeom>
            <a:solidFill>
              <a:srgbClr val="B8DEE6"/>
            </a:solidFill>
            <a:ln w="66675">
              <a:solidFill>
                <a:srgbClr val="338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EDC81E4-4D4D-4A00-AAE9-B56D8DF31823}"/>
                </a:ext>
              </a:extLst>
            </p:cNvPr>
            <p:cNvSpPr txBox="1"/>
            <p:nvPr/>
          </p:nvSpPr>
          <p:spPr>
            <a:xfrm>
              <a:off x="2916791" y="4785894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dirty="0"/>
                <a:t>控制器</a:t>
              </a:r>
              <a:endParaRPr lang="en-US" sz="2400" dirty="0"/>
            </a:p>
          </p:txBody>
        </p:sp>
        <p:sp>
          <p:nvSpPr>
            <p:cNvPr id="11" name="settings_348142">
              <a:extLst>
                <a:ext uri="{FF2B5EF4-FFF2-40B4-BE49-F238E27FC236}">
                  <a16:creationId xmlns:a16="http://schemas.microsoft.com/office/drawing/2014/main" id="{FCBFC94E-47A4-46A7-B6AB-38BC40B379F4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205315" y="4170747"/>
              <a:ext cx="530942" cy="581282"/>
            </a:xfrm>
            <a:custGeom>
              <a:avLst/>
              <a:gdLst>
                <a:gd name="connsiteX0" fmla="*/ 235316 w 553601"/>
                <a:gd name="connsiteY0" fmla="*/ 172039 h 606087"/>
                <a:gd name="connsiteX1" fmla="*/ 298296 w 553601"/>
                <a:gd name="connsiteY1" fmla="*/ 234948 h 606087"/>
                <a:gd name="connsiteX2" fmla="*/ 235316 w 553601"/>
                <a:gd name="connsiteY2" fmla="*/ 297857 h 606087"/>
                <a:gd name="connsiteX3" fmla="*/ 172336 w 553601"/>
                <a:gd name="connsiteY3" fmla="*/ 234948 h 606087"/>
                <a:gd name="connsiteX4" fmla="*/ 235316 w 553601"/>
                <a:gd name="connsiteY4" fmla="*/ 172039 h 606087"/>
                <a:gd name="connsiteX5" fmla="*/ 214315 w 553601"/>
                <a:gd name="connsiteY5" fmla="*/ 74150 h 606087"/>
                <a:gd name="connsiteX6" fmla="*/ 207959 w 553601"/>
                <a:gd name="connsiteY6" fmla="*/ 112235 h 606087"/>
                <a:gd name="connsiteX7" fmla="*/ 167799 w 553601"/>
                <a:gd name="connsiteY7" fmla="*/ 128873 h 606087"/>
                <a:gd name="connsiteX8" fmla="*/ 136307 w 553601"/>
                <a:gd name="connsiteY8" fmla="*/ 106464 h 606087"/>
                <a:gd name="connsiteX9" fmla="*/ 106645 w 553601"/>
                <a:gd name="connsiteY9" fmla="*/ 136086 h 606087"/>
                <a:gd name="connsiteX10" fmla="*/ 129084 w 553601"/>
                <a:gd name="connsiteY10" fmla="*/ 167535 h 606087"/>
                <a:gd name="connsiteX11" fmla="*/ 112327 w 553601"/>
                <a:gd name="connsiteY11" fmla="*/ 207639 h 606087"/>
                <a:gd name="connsiteX12" fmla="*/ 74286 w 553601"/>
                <a:gd name="connsiteY12" fmla="*/ 213987 h 606087"/>
                <a:gd name="connsiteX13" fmla="*/ 74286 w 553601"/>
                <a:gd name="connsiteY13" fmla="*/ 255918 h 606087"/>
                <a:gd name="connsiteX14" fmla="*/ 112327 w 553601"/>
                <a:gd name="connsiteY14" fmla="*/ 262266 h 606087"/>
                <a:gd name="connsiteX15" fmla="*/ 129084 w 553601"/>
                <a:gd name="connsiteY15" fmla="*/ 302467 h 606087"/>
                <a:gd name="connsiteX16" fmla="*/ 106645 w 553601"/>
                <a:gd name="connsiteY16" fmla="*/ 333819 h 606087"/>
                <a:gd name="connsiteX17" fmla="*/ 136307 w 553601"/>
                <a:gd name="connsiteY17" fmla="*/ 363441 h 606087"/>
                <a:gd name="connsiteX18" fmla="*/ 167799 w 553601"/>
                <a:gd name="connsiteY18" fmla="*/ 341032 h 606087"/>
                <a:gd name="connsiteX19" fmla="*/ 207959 w 553601"/>
                <a:gd name="connsiteY19" fmla="*/ 357767 h 606087"/>
                <a:gd name="connsiteX20" fmla="*/ 214315 w 553601"/>
                <a:gd name="connsiteY20" fmla="*/ 395755 h 606087"/>
                <a:gd name="connsiteX21" fmla="*/ 256304 w 553601"/>
                <a:gd name="connsiteY21" fmla="*/ 395755 h 606087"/>
                <a:gd name="connsiteX22" fmla="*/ 262661 w 553601"/>
                <a:gd name="connsiteY22" fmla="*/ 357767 h 606087"/>
                <a:gd name="connsiteX23" fmla="*/ 302916 w 553601"/>
                <a:gd name="connsiteY23" fmla="*/ 341032 h 606087"/>
                <a:gd name="connsiteX24" fmla="*/ 334312 w 553601"/>
                <a:gd name="connsiteY24" fmla="*/ 363441 h 606087"/>
                <a:gd name="connsiteX25" fmla="*/ 363974 w 553601"/>
                <a:gd name="connsiteY25" fmla="*/ 333819 h 606087"/>
                <a:gd name="connsiteX26" fmla="*/ 341535 w 553601"/>
                <a:gd name="connsiteY26" fmla="*/ 302467 h 606087"/>
                <a:gd name="connsiteX27" fmla="*/ 358292 w 553601"/>
                <a:gd name="connsiteY27" fmla="*/ 262266 h 606087"/>
                <a:gd name="connsiteX28" fmla="*/ 396333 w 553601"/>
                <a:gd name="connsiteY28" fmla="*/ 255918 h 606087"/>
                <a:gd name="connsiteX29" fmla="*/ 396333 w 553601"/>
                <a:gd name="connsiteY29" fmla="*/ 213987 h 606087"/>
                <a:gd name="connsiteX30" fmla="*/ 358292 w 553601"/>
                <a:gd name="connsiteY30" fmla="*/ 207639 h 606087"/>
                <a:gd name="connsiteX31" fmla="*/ 341535 w 553601"/>
                <a:gd name="connsiteY31" fmla="*/ 167535 h 606087"/>
                <a:gd name="connsiteX32" fmla="*/ 363974 w 553601"/>
                <a:gd name="connsiteY32" fmla="*/ 136086 h 606087"/>
                <a:gd name="connsiteX33" fmla="*/ 334312 w 553601"/>
                <a:gd name="connsiteY33" fmla="*/ 106464 h 606087"/>
                <a:gd name="connsiteX34" fmla="*/ 302916 w 553601"/>
                <a:gd name="connsiteY34" fmla="*/ 128873 h 606087"/>
                <a:gd name="connsiteX35" fmla="*/ 262661 w 553601"/>
                <a:gd name="connsiteY35" fmla="*/ 112235 h 606087"/>
                <a:gd name="connsiteX36" fmla="*/ 256304 w 553601"/>
                <a:gd name="connsiteY36" fmla="*/ 74150 h 606087"/>
                <a:gd name="connsiteX37" fmla="*/ 238391 w 553601"/>
                <a:gd name="connsiteY37" fmla="*/ 0 h 606087"/>
                <a:gd name="connsiteX38" fmla="*/ 476460 w 553601"/>
                <a:gd name="connsiteY38" fmla="*/ 232164 h 606087"/>
                <a:gd name="connsiteX39" fmla="*/ 553601 w 553601"/>
                <a:gd name="connsiteY39" fmla="*/ 371038 h 606087"/>
                <a:gd name="connsiteX40" fmla="*/ 483009 w 553601"/>
                <a:gd name="connsiteY40" fmla="*/ 371038 h 606087"/>
                <a:gd name="connsiteX41" fmla="*/ 483009 w 553601"/>
                <a:gd name="connsiteY41" fmla="*/ 482408 h 606087"/>
                <a:gd name="connsiteX42" fmla="*/ 383910 w 553601"/>
                <a:gd name="connsiteY42" fmla="*/ 482408 h 606087"/>
                <a:gd name="connsiteX43" fmla="*/ 383910 w 553601"/>
                <a:gd name="connsiteY43" fmla="*/ 606087 h 606087"/>
                <a:gd name="connsiteX44" fmla="*/ 108089 w 553601"/>
                <a:gd name="connsiteY44" fmla="*/ 606087 h 606087"/>
                <a:gd name="connsiteX45" fmla="*/ 108089 w 553601"/>
                <a:gd name="connsiteY45" fmla="*/ 593681 h 606087"/>
                <a:gd name="connsiteX46" fmla="*/ 98555 w 553601"/>
                <a:gd name="connsiteY46" fmla="*/ 500585 h 606087"/>
                <a:gd name="connsiteX47" fmla="*/ 50113 w 553601"/>
                <a:gd name="connsiteY47" fmla="*/ 398544 h 606087"/>
                <a:gd name="connsiteX48" fmla="*/ 419 w 553601"/>
                <a:gd name="connsiteY48" fmla="*/ 234087 h 606087"/>
                <a:gd name="connsiteX49" fmla="*/ 238391 w 553601"/>
                <a:gd name="connsiteY49" fmla="*/ 0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53601" h="606087">
                  <a:moveTo>
                    <a:pt x="235316" y="172039"/>
                  </a:moveTo>
                  <a:cubicBezTo>
                    <a:pt x="270099" y="172039"/>
                    <a:pt x="298296" y="200204"/>
                    <a:pt x="298296" y="234948"/>
                  </a:cubicBezTo>
                  <a:cubicBezTo>
                    <a:pt x="298296" y="269692"/>
                    <a:pt x="270099" y="297857"/>
                    <a:pt x="235316" y="297857"/>
                  </a:cubicBezTo>
                  <a:cubicBezTo>
                    <a:pt x="200533" y="297857"/>
                    <a:pt x="172336" y="269692"/>
                    <a:pt x="172336" y="234948"/>
                  </a:cubicBezTo>
                  <a:cubicBezTo>
                    <a:pt x="172336" y="200204"/>
                    <a:pt x="200533" y="172039"/>
                    <a:pt x="235316" y="172039"/>
                  </a:cubicBezTo>
                  <a:close/>
                  <a:moveTo>
                    <a:pt x="214315" y="74150"/>
                  </a:moveTo>
                  <a:lnTo>
                    <a:pt x="207959" y="112235"/>
                  </a:lnTo>
                  <a:cubicBezTo>
                    <a:pt x="193417" y="115409"/>
                    <a:pt x="179934" y="121083"/>
                    <a:pt x="167799" y="128873"/>
                  </a:cubicBezTo>
                  <a:lnTo>
                    <a:pt x="136307" y="106464"/>
                  </a:lnTo>
                  <a:lnTo>
                    <a:pt x="106645" y="136086"/>
                  </a:lnTo>
                  <a:lnTo>
                    <a:pt x="129084" y="167535"/>
                  </a:lnTo>
                  <a:cubicBezTo>
                    <a:pt x="121283" y="179653"/>
                    <a:pt x="115601" y="193117"/>
                    <a:pt x="112327" y="207639"/>
                  </a:cubicBezTo>
                  <a:lnTo>
                    <a:pt x="74286" y="213987"/>
                  </a:lnTo>
                  <a:lnTo>
                    <a:pt x="74286" y="255918"/>
                  </a:lnTo>
                  <a:lnTo>
                    <a:pt x="112327" y="262266"/>
                  </a:lnTo>
                  <a:cubicBezTo>
                    <a:pt x="115601" y="276788"/>
                    <a:pt x="121283" y="290253"/>
                    <a:pt x="129084" y="302467"/>
                  </a:cubicBezTo>
                  <a:lnTo>
                    <a:pt x="106645" y="333819"/>
                  </a:lnTo>
                  <a:lnTo>
                    <a:pt x="136307" y="363441"/>
                  </a:lnTo>
                  <a:lnTo>
                    <a:pt x="167799" y="341032"/>
                  </a:lnTo>
                  <a:cubicBezTo>
                    <a:pt x="179934" y="348822"/>
                    <a:pt x="193417" y="354497"/>
                    <a:pt x="207959" y="357767"/>
                  </a:cubicBezTo>
                  <a:lnTo>
                    <a:pt x="214315" y="395755"/>
                  </a:lnTo>
                  <a:lnTo>
                    <a:pt x="256304" y="395755"/>
                  </a:lnTo>
                  <a:lnTo>
                    <a:pt x="262661" y="357767"/>
                  </a:lnTo>
                  <a:cubicBezTo>
                    <a:pt x="277203" y="354497"/>
                    <a:pt x="290686" y="348822"/>
                    <a:pt x="302916" y="341032"/>
                  </a:cubicBezTo>
                  <a:lnTo>
                    <a:pt x="334312" y="363441"/>
                  </a:lnTo>
                  <a:lnTo>
                    <a:pt x="363974" y="333819"/>
                  </a:lnTo>
                  <a:lnTo>
                    <a:pt x="341535" y="302467"/>
                  </a:lnTo>
                  <a:cubicBezTo>
                    <a:pt x="349336" y="290253"/>
                    <a:pt x="355018" y="276788"/>
                    <a:pt x="358292" y="262266"/>
                  </a:cubicBezTo>
                  <a:lnTo>
                    <a:pt x="396333" y="255918"/>
                  </a:lnTo>
                  <a:lnTo>
                    <a:pt x="396333" y="213987"/>
                  </a:lnTo>
                  <a:lnTo>
                    <a:pt x="358292" y="207639"/>
                  </a:lnTo>
                  <a:cubicBezTo>
                    <a:pt x="355018" y="193117"/>
                    <a:pt x="349336" y="179653"/>
                    <a:pt x="341535" y="167535"/>
                  </a:cubicBezTo>
                  <a:lnTo>
                    <a:pt x="363974" y="136086"/>
                  </a:lnTo>
                  <a:lnTo>
                    <a:pt x="334312" y="106464"/>
                  </a:lnTo>
                  <a:lnTo>
                    <a:pt x="302916" y="128873"/>
                  </a:lnTo>
                  <a:cubicBezTo>
                    <a:pt x="290686" y="121083"/>
                    <a:pt x="277203" y="115409"/>
                    <a:pt x="262661" y="112235"/>
                  </a:cubicBezTo>
                  <a:lnTo>
                    <a:pt x="256304" y="74150"/>
                  </a:lnTo>
                  <a:close/>
                  <a:moveTo>
                    <a:pt x="238391" y="0"/>
                  </a:moveTo>
                  <a:cubicBezTo>
                    <a:pt x="368597" y="0"/>
                    <a:pt x="474726" y="103772"/>
                    <a:pt x="476460" y="232164"/>
                  </a:cubicBezTo>
                  <a:lnTo>
                    <a:pt x="553601" y="371038"/>
                  </a:lnTo>
                  <a:lnTo>
                    <a:pt x="483009" y="371038"/>
                  </a:lnTo>
                  <a:lnTo>
                    <a:pt x="483009" y="482408"/>
                  </a:lnTo>
                  <a:lnTo>
                    <a:pt x="383910" y="482408"/>
                  </a:lnTo>
                  <a:lnTo>
                    <a:pt x="383910" y="606087"/>
                  </a:lnTo>
                  <a:lnTo>
                    <a:pt x="108089" y="606087"/>
                  </a:lnTo>
                  <a:lnTo>
                    <a:pt x="108089" y="593681"/>
                  </a:lnTo>
                  <a:cubicBezTo>
                    <a:pt x="108089" y="562617"/>
                    <a:pt x="104045" y="523378"/>
                    <a:pt x="98555" y="500585"/>
                  </a:cubicBezTo>
                  <a:cubicBezTo>
                    <a:pt x="90562" y="466731"/>
                    <a:pt x="74575" y="433359"/>
                    <a:pt x="50113" y="398544"/>
                  </a:cubicBezTo>
                  <a:cubicBezTo>
                    <a:pt x="-6900" y="317374"/>
                    <a:pt x="130" y="237453"/>
                    <a:pt x="419" y="234087"/>
                  </a:cubicBezTo>
                  <a:cubicBezTo>
                    <a:pt x="419" y="105503"/>
                    <a:pt x="107126" y="0"/>
                    <a:pt x="238391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A68FE2B-4282-4C0B-A2FE-351B14089F25}"/>
              </a:ext>
            </a:extLst>
          </p:cNvPr>
          <p:cNvGrpSpPr/>
          <p:nvPr/>
        </p:nvGrpSpPr>
        <p:grpSpPr>
          <a:xfrm>
            <a:off x="7331131" y="3918556"/>
            <a:ext cx="1592826" cy="1592826"/>
            <a:chOff x="7963805" y="3861662"/>
            <a:chExt cx="1592826" cy="1592826"/>
          </a:xfrm>
        </p:grpSpPr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16FE765A-9354-4938-B41A-AB39AA7C9BA4}"/>
                </a:ext>
              </a:extLst>
            </p:cNvPr>
            <p:cNvSpPr/>
            <p:nvPr/>
          </p:nvSpPr>
          <p:spPr>
            <a:xfrm>
              <a:off x="7963805" y="3861662"/>
              <a:ext cx="1592826" cy="1592826"/>
            </a:xfrm>
            <a:prstGeom prst="ellipse">
              <a:avLst/>
            </a:prstGeom>
            <a:solidFill>
              <a:srgbClr val="B8DEE6"/>
            </a:solidFill>
            <a:ln w="66675">
              <a:solidFill>
                <a:srgbClr val="338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DE8C615-661B-422D-AD45-BD6165982288}"/>
                </a:ext>
              </a:extLst>
            </p:cNvPr>
            <p:cNvSpPr txBox="1"/>
            <p:nvPr/>
          </p:nvSpPr>
          <p:spPr>
            <a:xfrm>
              <a:off x="8360110" y="478589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dirty="0"/>
                <a:t>電梯</a:t>
              </a:r>
              <a:endParaRPr lang="en-US" sz="2400" dirty="0"/>
            </a:p>
          </p:txBody>
        </p:sp>
        <p:sp>
          <p:nvSpPr>
            <p:cNvPr id="10" name="up_385653">
              <a:extLst>
                <a:ext uri="{FF2B5EF4-FFF2-40B4-BE49-F238E27FC236}">
                  <a16:creationId xmlns:a16="http://schemas.microsoft.com/office/drawing/2014/main" id="{F716CE07-3539-4A13-9267-5BDDD210298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23715" y="4225616"/>
              <a:ext cx="482634" cy="516581"/>
            </a:xfrm>
            <a:custGeom>
              <a:avLst/>
              <a:gdLst>
                <a:gd name="connsiteX0" fmla="*/ 30617 w 566852"/>
                <a:gd name="connsiteY0" fmla="*/ 310160 h 606722"/>
                <a:gd name="connsiteX1" fmla="*/ 30617 w 566852"/>
                <a:gd name="connsiteY1" fmla="*/ 381879 h 606722"/>
                <a:gd name="connsiteX2" fmla="*/ 66662 w 566852"/>
                <a:gd name="connsiteY2" fmla="*/ 381879 h 606722"/>
                <a:gd name="connsiteX3" fmla="*/ 66662 w 566852"/>
                <a:gd name="connsiteY3" fmla="*/ 310160 h 606722"/>
                <a:gd name="connsiteX4" fmla="*/ 301455 w 566852"/>
                <a:gd name="connsiteY4" fmla="*/ 140143 h 606722"/>
                <a:gd name="connsiteX5" fmla="*/ 433412 w 566852"/>
                <a:gd name="connsiteY5" fmla="*/ 140143 h 606722"/>
                <a:gd name="connsiteX6" fmla="*/ 433412 w 566852"/>
                <a:gd name="connsiteY6" fmla="*/ 606722 h 606722"/>
                <a:gd name="connsiteX7" fmla="*/ 301455 w 566852"/>
                <a:gd name="connsiteY7" fmla="*/ 606722 h 606722"/>
                <a:gd name="connsiteX8" fmla="*/ 133439 w 566852"/>
                <a:gd name="connsiteY8" fmla="*/ 140143 h 606722"/>
                <a:gd name="connsiteX9" fmla="*/ 265396 w 566852"/>
                <a:gd name="connsiteY9" fmla="*/ 140143 h 606722"/>
                <a:gd name="connsiteX10" fmla="*/ 265396 w 566852"/>
                <a:gd name="connsiteY10" fmla="*/ 606722 h 606722"/>
                <a:gd name="connsiteX11" fmla="*/ 133439 w 566852"/>
                <a:gd name="connsiteY11" fmla="*/ 606722 h 606722"/>
                <a:gd name="connsiteX12" fmla="*/ 424805 w 566852"/>
                <a:gd name="connsiteY12" fmla="*/ 34038 h 606722"/>
                <a:gd name="connsiteX13" fmla="*/ 424805 w 566852"/>
                <a:gd name="connsiteY13" fmla="*/ 70119 h 606722"/>
                <a:gd name="connsiteX14" fmla="*/ 469484 w 566852"/>
                <a:gd name="connsiteY14" fmla="*/ 70119 h 606722"/>
                <a:gd name="connsiteX15" fmla="*/ 469484 w 566852"/>
                <a:gd name="connsiteY15" fmla="*/ 34038 h 606722"/>
                <a:gd name="connsiteX16" fmla="*/ 359300 w 566852"/>
                <a:gd name="connsiteY16" fmla="*/ 34038 h 606722"/>
                <a:gd name="connsiteX17" fmla="*/ 359300 w 566852"/>
                <a:gd name="connsiteY17" fmla="*/ 70119 h 606722"/>
                <a:gd name="connsiteX18" fmla="*/ 404068 w 566852"/>
                <a:gd name="connsiteY18" fmla="*/ 70119 h 606722"/>
                <a:gd name="connsiteX19" fmla="*/ 404068 w 566852"/>
                <a:gd name="connsiteY19" fmla="*/ 34038 h 606722"/>
                <a:gd name="connsiteX20" fmla="*/ 293795 w 566852"/>
                <a:gd name="connsiteY20" fmla="*/ 34038 h 606722"/>
                <a:gd name="connsiteX21" fmla="*/ 293795 w 566852"/>
                <a:gd name="connsiteY21" fmla="*/ 70119 h 606722"/>
                <a:gd name="connsiteX22" fmla="*/ 338563 w 566852"/>
                <a:gd name="connsiteY22" fmla="*/ 70119 h 606722"/>
                <a:gd name="connsiteX23" fmla="*/ 338563 w 566852"/>
                <a:gd name="connsiteY23" fmla="*/ 34038 h 606722"/>
                <a:gd name="connsiteX24" fmla="*/ 228289 w 566852"/>
                <a:gd name="connsiteY24" fmla="*/ 34038 h 606722"/>
                <a:gd name="connsiteX25" fmla="*/ 228289 w 566852"/>
                <a:gd name="connsiteY25" fmla="*/ 70119 h 606722"/>
                <a:gd name="connsiteX26" fmla="*/ 273057 w 566852"/>
                <a:gd name="connsiteY26" fmla="*/ 70119 h 606722"/>
                <a:gd name="connsiteX27" fmla="*/ 273057 w 566852"/>
                <a:gd name="connsiteY27" fmla="*/ 34038 h 606722"/>
                <a:gd name="connsiteX28" fmla="*/ 162784 w 566852"/>
                <a:gd name="connsiteY28" fmla="*/ 34038 h 606722"/>
                <a:gd name="connsiteX29" fmla="*/ 162784 w 566852"/>
                <a:gd name="connsiteY29" fmla="*/ 70119 h 606722"/>
                <a:gd name="connsiteX30" fmla="*/ 207552 w 566852"/>
                <a:gd name="connsiteY30" fmla="*/ 70119 h 606722"/>
                <a:gd name="connsiteX31" fmla="*/ 207552 w 566852"/>
                <a:gd name="connsiteY31" fmla="*/ 34038 h 606722"/>
                <a:gd name="connsiteX32" fmla="*/ 97279 w 566852"/>
                <a:gd name="connsiteY32" fmla="*/ 34038 h 606722"/>
                <a:gd name="connsiteX33" fmla="*/ 97279 w 566852"/>
                <a:gd name="connsiteY33" fmla="*/ 70119 h 606722"/>
                <a:gd name="connsiteX34" fmla="*/ 142047 w 566852"/>
                <a:gd name="connsiteY34" fmla="*/ 70119 h 606722"/>
                <a:gd name="connsiteX35" fmla="*/ 142047 w 566852"/>
                <a:gd name="connsiteY35" fmla="*/ 34038 h 606722"/>
                <a:gd name="connsiteX36" fmla="*/ 0 w 566852"/>
                <a:gd name="connsiteY36" fmla="*/ 0 h 606722"/>
                <a:gd name="connsiteX37" fmla="*/ 566852 w 566852"/>
                <a:gd name="connsiteY37" fmla="*/ 0 h 606722"/>
                <a:gd name="connsiteX38" fmla="*/ 566852 w 566852"/>
                <a:gd name="connsiteY38" fmla="*/ 606722 h 606722"/>
                <a:gd name="connsiteX39" fmla="*/ 469484 w 566852"/>
                <a:gd name="connsiteY39" fmla="*/ 606722 h 606722"/>
                <a:gd name="connsiteX40" fmla="*/ 469484 w 566852"/>
                <a:gd name="connsiteY40" fmla="*/ 104157 h 606722"/>
                <a:gd name="connsiteX41" fmla="*/ 301449 w 566852"/>
                <a:gd name="connsiteY41" fmla="*/ 104157 h 606722"/>
                <a:gd name="connsiteX42" fmla="*/ 265403 w 566852"/>
                <a:gd name="connsiteY42" fmla="*/ 104157 h 606722"/>
                <a:gd name="connsiteX43" fmla="*/ 97279 w 566852"/>
                <a:gd name="connsiteY43" fmla="*/ 104157 h 606722"/>
                <a:gd name="connsiteX44" fmla="*/ 97279 w 566852"/>
                <a:gd name="connsiteY44" fmla="*/ 606722 h 606722"/>
                <a:gd name="connsiteX45" fmla="*/ 0 w 566852"/>
                <a:gd name="connsiteY45" fmla="*/ 606722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66852" h="606722">
                  <a:moveTo>
                    <a:pt x="30617" y="310160"/>
                  </a:moveTo>
                  <a:lnTo>
                    <a:pt x="30617" y="381879"/>
                  </a:lnTo>
                  <a:lnTo>
                    <a:pt x="66662" y="381879"/>
                  </a:lnTo>
                  <a:lnTo>
                    <a:pt x="66662" y="310160"/>
                  </a:lnTo>
                  <a:close/>
                  <a:moveTo>
                    <a:pt x="301455" y="140143"/>
                  </a:moveTo>
                  <a:lnTo>
                    <a:pt x="433412" y="140143"/>
                  </a:lnTo>
                  <a:lnTo>
                    <a:pt x="433412" y="606722"/>
                  </a:lnTo>
                  <a:lnTo>
                    <a:pt x="301455" y="606722"/>
                  </a:lnTo>
                  <a:close/>
                  <a:moveTo>
                    <a:pt x="133439" y="140143"/>
                  </a:moveTo>
                  <a:lnTo>
                    <a:pt x="265396" y="140143"/>
                  </a:lnTo>
                  <a:lnTo>
                    <a:pt x="265396" y="606722"/>
                  </a:lnTo>
                  <a:lnTo>
                    <a:pt x="133439" y="606722"/>
                  </a:lnTo>
                  <a:close/>
                  <a:moveTo>
                    <a:pt x="424805" y="34038"/>
                  </a:moveTo>
                  <a:lnTo>
                    <a:pt x="424805" y="70119"/>
                  </a:lnTo>
                  <a:lnTo>
                    <a:pt x="469484" y="70119"/>
                  </a:lnTo>
                  <a:lnTo>
                    <a:pt x="469484" y="34038"/>
                  </a:lnTo>
                  <a:close/>
                  <a:moveTo>
                    <a:pt x="359300" y="34038"/>
                  </a:moveTo>
                  <a:lnTo>
                    <a:pt x="359300" y="70119"/>
                  </a:lnTo>
                  <a:lnTo>
                    <a:pt x="404068" y="70119"/>
                  </a:lnTo>
                  <a:lnTo>
                    <a:pt x="404068" y="34038"/>
                  </a:lnTo>
                  <a:close/>
                  <a:moveTo>
                    <a:pt x="293795" y="34038"/>
                  </a:moveTo>
                  <a:lnTo>
                    <a:pt x="293795" y="70119"/>
                  </a:lnTo>
                  <a:lnTo>
                    <a:pt x="338563" y="70119"/>
                  </a:lnTo>
                  <a:lnTo>
                    <a:pt x="338563" y="34038"/>
                  </a:lnTo>
                  <a:close/>
                  <a:moveTo>
                    <a:pt x="228289" y="34038"/>
                  </a:moveTo>
                  <a:lnTo>
                    <a:pt x="228289" y="70119"/>
                  </a:lnTo>
                  <a:lnTo>
                    <a:pt x="273057" y="70119"/>
                  </a:lnTo>
                  <a:lnTo>
                    <a:pt x="273057" y="34038"/>
                  </a:lnTo>
                  <a:close/>
                  <a:moveTo>
                    <a:pt x="162784" y="34038"/>
                  </a:moveTo>
                  <a:lnTo>
                    <a:pt x="162784" y="70119"/>
                  </a:lnTo>
                  <a:lnTo>
                    <a:pt x="207552" y="70119"/>
                  </a:lnTo>
                  <a:lnTo>
                    <a:pt x="207552" y="34038"/>
                  </a:lnTo>
                  <a:close/>
                  <a:moveTo>
                    <a:pt x="97279" y="34038"/>
                  </a:moveTo>
                  <a:lnTo>
                    <a:pt x="97279" y="70119"/>
                  </a:lnTo>
                  <a:lnTo>
                    <a:pt x="142047" y="70119"/>
                  </a:lnTo>
                  <a:lnTo>
                    <a:pt x="142047" y="34038"/>
                  </a:lnTo>
                  <a:close/>
                  <a:moveTo>
                    <a:pt x="0" y="0"/>
                  </a:moveTo>
                  <a:lnTo>
                    <a:pt x="566852" y="0"/>
                  </a:lnTo>
                  <a:lnTo>
                    <a:pt x="566852" y="606722"/>
                  </a:lnTo>
                  <a:lnTo>
                    <a:pt x="469484" y="606722"/>
                  </a:lnTo>
                  <a:lnTo>
                    <a:pt x="469484" y="104157"/>
                  </a:lnTo>
                  <a:lnTo>
                    <a:pt x="301449" y="104157"/>
                  </a:lnTo>
                  <a:lnTo>
                    <a:pt x="265403" y="104157"/>
                  </a:lnTo>
                  <a:lnTo>
                    <a:pt x="97279" y="104157"/>
                  </a:lnTo>
                  <a:lnTo>
                    <a:pt x="97279" y="606722"/>
                  </a:lnTo>
                  <a:lnTo>
                    <a:pt x="0" y="60672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47131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48BD457-04B5-4BF0-8D53-2739A49F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EEB6-FE77-401D-B153-1349CF1440F9}" type="slidenum">
              <a:rPr lang="en-US" smtClean="0"/>
              <a:t>18</a:t>
            </a:fld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5CD6270-F1DB-4C4C-876A-54F8D5AE1061}"/>
              </a:ext>
            </a:extLst>
          </p:cNvPr>
          <p:cNvGrpSpPr/>
          <p:nvPr/>
        </p:nvGrpSpPr>
        <p:grpSpPr>
          <a:xfrm>
            <a:off x="9525964" y="4944744"/>
            <a:ext cx="2401748" cy="1677590"/>
            <a:chOff x="3200401" y="1414463"/>
            <a:chExt cx="5486400" cy="3832179"/>
          </a:xfrm>
        </p:grpSpPr>
        <p:sp>
          <p:nvSpPr>
            <p:cNvPr id="4" name="íṥ1ïďe">
              <a:extLst>
                <a:ext uri="{FF2B5EF4-FFF2-40B4-BE49-F238E27FC236}">
                  <a16:creationId xmlns:a16="http://schemas.microsoft.com/office/drawing/2014/main" id="{BCE4BD0D-3533-44D2-BD1A-32B171F24934}"/>
                </a:ext>
              </a:extLst>
            </p:cNvPr>
            <p:cNvSpPr/>
            <p:nvPr/>
          </p:nvSpPr>
          <p:spPr bwMode="auto">
            <a:xfrm>
              <a:off x="3200401" y="2864926"/>
              <a:ext cx="4393648" cy="261114"/>
            </a:xfrm>
            <a:prstGeom prst="rect">
              <a:avLst/>
            </a:prstGeom>
            <a:solidFill>
              <a:srgbClr val="F57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E949F3EC-3FC0-4BF5-8DFE-15C3D42329F4}"/>
                </a:ext>
              </a:extLst>
            </p:cNvPr>
            <p:cNvSpPr/>
            <p:nvPr/>
          </p:nvSpPr>
          <p:spPr bwMode="auto">
            <a:xfrm>
              <a:off x="4404842" y="1749533"/>
              <a:ext cx="4171778" cy="3497109"/>
            </a:xfrm>
            <a:custGeom>
              <a:avLst/>
              <a:gdLst>
                <a:gd name="connsiteX0" fmla="*/ 3485752 w 4171778"/>
                <a:gd name="connsiteY0" fmla="*/ 2343448 h 3497109"/>
                <a:gd name="connsiteX1" fmla="*/ 3485752 w 4171778"/>
                <a:gd name="connsiteY1" fmla="*/ 2850666 h 3497109"/>
                <a:gd name="connsiteX2" fmla="*/ 3986365 w 4171778"/>
                <a:gd name="connsiteY2" fmla="*/ 2850666 h 3497109"/>
                <a:gd name="connsiteX3" fmla="*/ 3986365 w 4171778"/>
                <a:gd name="connsiteY3" fmla="*/ 2836752 h 3497109"/>
                <a:gd name="connsiteX4" fmla="*/ 3986365 w 4171778"/>
                <a:gd name="connsiteY4" fmla="*/ 2343448 h 3497109"/>
                <a:gd name="connsiteX5" fmla="*/ 3485752 w 4171778"/>
                <a:gd name="connsiteY5" fmla="*/ 2343448 h 3497109"/>
                <a:gd name="connsiteX6" fmla="*/ 3485752 w 4171778"/>
                <a:gd name="connsiteY6" fmla="*/ 1692490 h 3497109"/>
                <a:gd name="connsiteX7" fmla="*/ 3485752 w 4171778"/>
                <a:gd name="connsiteY7" fmla="*/ 2194657 h 3497109"/>
                <a:gd name="connsiteX8" fmla="*/ 3986365 w 4171778"/>
                <a:gd name="connsiteY8" fmla="*/ 2194657 h 3497109"/>
                <a:gd name="connsiteX9" fmla="*/ 3986365 w 4171778"/>
                <a:gd name="connsiteY9" fmla="*/ 1692490 h 3497109"/>
                <a:gd name="connsiteX10" fmla="*/ 3485752 w 4171778"/>
                <a:gd name="connsiteY10" fmla="*/ 1692490 h 3497109"/>
                <a:gd name="connsiteX11" fmla="*/ 3485752 w 4171778"/>
                <a:gd name="connsiteY11" fmla="*/ 1022934 h 3497109"/>
                <a:gd name="connsiteX12" fmla="*/ 3485752 w 4171778"/>
                <a:gd name="connsiteY12" fmla="*/ 1543700 h 3497109"/>
                <a:gd name="connsiteX13" fmla="*/ 3986365 w 4171778"/>
                <a:gd name="connsiteY13" fmla="*/ 1543700 h 3497109"/>
                <a:gd name="connsiteX14" fmla="*/ 3986365 w 4171778"/>
                <a:gd name="connsiteY14" fmla="*/ 1022934 h 3497109"/>
                <a:gd name="connsiteX15" fmla="*/ 3485752 w 4171778"/>
                <a:gd name="connsiteY15" fmla="*/ 1022934 h 3497109"/>
                <a:gd name="connsiteX16" fmla="*/ 3485752 w 4171778"/>
                <a:gd name="connsiteY16" fmla="*/ 371976 h 3497109"/>
                <a:gd name="connsiteX17" fmla="*/ 3485752 w 4171778"/>
                <a:gd name="connsiteY17" fmla="*/ 874143 h 3497109"/>
                <a:gd name="connsiteX18" fmla="*/ 3986365 w 4171778"/>
                <a:gd name="connsiteY18" fmla="*/ 874143 h 3497109"/>
                <a:gd name="connsiteX19" fmla="*/ 3986365 w 4171778"/>
                <a:gd name="connsiteY19" fmla="*/ 371976 h 3497109"/>
                <a:gd name="connsiteX20" fmla="*/ 3485752 w 4171778"/>
                <a:gd name="connsiteY20" fmla="*/ 371976 h 3497109"/>
                <a:gd name="connsiteX21" fmla="*/ 2818267 w 4171778"/>
                <a:gd name="connsiteY21" fmla="*/ 371976 h 3497109"/>
                <a:gd name="connsiteX22" fmla="*/ 2818267 w 4171778"/>
                <a:gd name="connsiteY22" fmla="*/ 874143 h 3497109"/>
                <a:gd name="connsiteX23" fmla="*/ 3337422 w 4171778"/>
                <a:gd name="connsiteY23" fmla="*/ 874143 h 3497109"/>
                <a:gd name="connsiteX24" fmla="*/ 3337422 w 4171778"/>
                <a:gd name="connsiteY24" fmla="*/ 371976 h 3497109"/>
                <a:gd name="connsiteX25" fmla="*/ 2818267 w 4171778"/>
                <a:gd name="connsiteY25" fmla="*/ 371976 h 3497109"/>
                <a:gd name="connsiteX26" fmla="*/ 2169324 w 4171778"/>
                <a:gd name="connsiteY26" fmla="*/ 371976 h 3497109"/>
                <a:gd name="connsiteX27" fmla="*/ 2169324 w 4171778"/>
                <a:gd name="connsiteY27" fmla="*/ 874143 h 3497109"/>
                <a:gd name="connsiteX28" fmla="*/ 2669937 w 4171778"/>
                <a:gd name="connsiteY28" fmla="*/ 874143 h 3497109"/>
                <a:gd name="connsiteX29" fmla="*/ 2669937 w 4171778"/>
                <a:gd name="connsiteY29" fmla="*/ 371976 h 3497109"/>
                <a:gd name="connsiteX30" fmla="*/ 2169324 w 4171778"/>
                <a:gd name="connsiteY30" fmla="*/ 371976 h 3497109"/>
                <a:gd name="connsiteX31" fmla="*/ 1501840 w 4171778"/>
                <a:gd name="connsiteY31" fmla="*/ 371976 h 3497109"/>
                <a:gd name="connsiteX32" fmla="*/ 1501840 w 4171778"/>
                <a:gd name="connsiteY32" fmla="*/ 874143 h 3497109"/>
                <a:gd name="connsiteX33" fmla="*/ 2020994 w 4171778"/>
                <a:gd name="connsiteY33" fmla="*/ 874143 h 3497109"/>
                <a:gd name="connsiteX34" fmla="*/ 2020994 w 4171778"/>
                <a:gd name="connsiteY34" fmla="*/ 371976 h 3497109"/>
                <a:gd name="connsiteX35" fmla="*/ 1501840 w 4171778"/>
                <a:gd name="connsiteY35" fmla="*/ 371976 h 3497109"/>
                <a:gd name="connsiteX36" fmla="*/ 852897 w 4171778"/>
                <a:gd name="connsiteY36" fmla="*/ 371976 h 3497109"/>
                <a:gd name="connsiteX37" fmla="*/ 852897 w 4171778"/>
                <a:gd name="connsiteY37" fmla="*/ 874143 h 3497109"/>
                <a:gd name="connsiteX38" fmla="*/ 1353510 w 4171778"/>
                <a:gd name="connsiteY38" fmla="*/ 874143 h 3497109"/>
                <a:gd name="connsiteX39" fmla="*/ 1353510 w 4171778"/>
                <a:gd name="connsiteY39" fmla="*/ 371976 h 3497109"/>
                <a:gd name="connsiteX40" fmla="*/ 852897 w 4171778"/>
                <a:gd name="connsiteY40" fmla="*/ 371976 h 3497109"/>
                <a:gd name="connsiteX41" fmla="*/ 185413 w 4171778"/>
                <a:gd name="connsiteY41" fmla="*/ 371976 h 3497109"/>
                <a:gd name="connsiteX42" fmla="*/ 185413 w 4171778"/>
                <a:gd name="connsiteY42" fmla="*/ 874143 h 3497109"/>
                <a:gd name="connsiteX43" fmla="*/ 704567 w 4171778"/>
                <a:gd name="connsiteY43" fmla="*/ 874143 h 3497109"/>
                <a:gd name="connsiteX44" fmla="*/ 704567 w 4171778"/>
                <a:gd name="connsiteY44" fmla="*/ 371976 h 3497109"/>
                <a:gd name="connsiteX45" fmla="*/ 185413 w 4171778"/>
                <a:gd name="connsiteY45" fmla="*/ 371976 h 3497109"/>
                <a:gd name="connsiteX46" fmla="*/ 0 w 4171778"/>
                <a:gd name="connsiteY46" fmla="*/ 0 h 3497109"/>
                <a:gd name="connsiteX47" fmla="*/ 4171777 w 4171778"/>
                <a:gd name="connsiteY47" fmla="*/ 0 h 3497109"/>
                <a:gd name="connsiteX48" fmla="*/ 4171777 w 4171778"/>
                <a:gd name="connsiteY48" fmla="*/ 2850437 h 3497109"/>
                <a:gd name="connsiteX49" fmla="*/ 4171777 w 4171778"/>
                <a:gd name="connsiteY49" fmla="*/ 2850666 h 3497109"/>
                <a:gd name="connsiteX50" fmla="*/ 4171778 w 4171778"/>
                <a:gd name="connsiteY50" fmla="*/ 2850666 h 3497109"/>
                <a:gd name="connsiteX51" fmla="*/ 4171778 w 4171778"/>
                <a:gd name="connsiteY51" fmla="*/ 3497109 h 3497109"/>
                <a:gd name="connsiteX52" fmla="*/ 3146577 w 4171778"/>
                <a:gd name="connsiteY52" fmla="*/ 3497109 h 3497109"/>
                <a:gd name="connsiteX53" fmla="*/ 3146577 w 4171778"/>
                <a:gd name="connsiteY53" fmla="*/ 2850666 h 3497109"/>
                <a:gd name="connsiteX54" fmla="*/ 3337422 w 4171778"/>
                <a:gd name="connsiteY54" fmla="*/ 2850666 h 3497109"/>
                <a:gd name="connsiteX55" fmla="*/ 3337422 w 4171778"/>
                <a:gd name="connsiteY55" fmla="*/ 2836752 h 3497109"/>
                <a:gd name="connsiteX56" fmla="*/ 3337422 w 4171778"/>
                <a:gd name="connsiteY56" fmla="*/ 2343448 h 3497109"/>
                <a:gd name="connsiteX57" fmla="*/ 3152009 w 4171778"/>
                <a:gd name="connsiteY57" fmla="*/ 2343448 h 3497109"/>
                <a:gd name="connsiteX58" fmla="*/ 3152009 w 4171778"/>
                <a:gd name="connsiteY58" fmla="*/ 2194657 h 3497109"/>
                <a:gd name="connsiteX59" fmla="*/ 3337422 w 4171778"/>
                <a:gd name="connsiteY59" fmla="*/ 2194657 h 3497109"/>
                <a:gd name="connsiteX60" fmla="*/ 3337422 w 4171778"/>
                <a:gd name="connsiteY60" fmla="*/ 1692490 h 3497109"/>
                <a:gd name="connsiteX61" fmla="*/ 3152009 w 4171778"/>
                <a:gd name="connsiteY61" fmla="*/ 1692490 h 3497109"/>
                <a:gd name="connsiteX62" fmla="*/ 3152009 w 4171778"/>
                <a:gd name="connsiteY62" fmla="*/ 1543700 h 3497109"/>
                <a:gd name="connsiteX63" fmla="*/ 3337422 w 4171778"/>
                <a:gd name="connsiteY63" fmla="*/ 1543700 h 3497109"/>
                <a:gd name="connsiteX64" fmla="*/ 3337422 w 4171778"/>
                <a:gd name="connsiteY64" fmla="*/ 1022934 h 3497109"/>
                <a:gd name="connsiteX65" fmla="*/ 2818267 w 4171778"/>
                <a:gd name="connsiteY65" fmla="*/ 1022934 h 3497109"/>
                <a:gd name="connsiteX66" fmla="*/ 2818267 w 4171778"/>
                <a:gd name="connsiteY66" fmla="*/ 1041532 h 3497109"/>
                <a:gd name="connsiteX67" fmla="*/ 0 w 4171778"/>
                <a:gd name="connsiteY67" fmla="*/ 1041532 h 349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171778" h="3497109">
                  <a:moveTo>
                    <a:pt x="3485752" y="2343448"/>
                  </a:moveTo>
                  <a:lnTo>
                    <a:pt x="3485752" y="2850666"/>
                  </a:lnTo>
                  <a:lnTo>
                    <a:pt x="3986365" y="2850666"/>
                  </a:lnTo>
                  <a:lnTo>
                    <a:pt x="3986365" y="2836752"/>
                  </a:lnTo>
                  <a:cubicBezTo>
                    <a:pt x="3986365" y="2790981"/>
                    <a:pt x="3986365" y="2668927"/>
                    <a:pt x="3986365" y="2343448"/>
                  </a:cubicBezTo>
                  <a:cubicBezTo>
                    <a:pt x="3986365" y="2343448"/>
                    <a:pt x="3986365" y="2343448"/>
                    <a:pt x="3485752" y="2343448"/>
                  </a:cubicBezTo>
                  <a:close/>
                  <a:moveTo>
                    <a:pt x="3485752" y="1692490"/>
                  </a:moveTo>
                  <a:lnTo>
                    <a:pt x="3485752" y="2194657"/>
                  </a:lnTo>
                  <a:cubicBezTo>
                    <a:pt x="3485752" y="2194657"/>
                    <a:pt x="3485752" y="2194657"/>
                    <a:pt x="3986365" y="2194657"/>
                  </a:cubicBezTo>
                  <a:cubicBezTo>
                    <a:pt x="3986365" y="2194657"/>
                    <a:pt x="3986365" y="2194657"/>
                    <a:pt x="3986365" y="1692490"/>
                  </a:cubicBezTo>
                  <a:cubicBezTo>
                    <a:pt x="3986365" y="1692490"/>
                    <a:pt x="3986365" y="1692490"/>
                    <a:pt x="3485752" y="1692490"/>
                  </a:cubicBezTo>
                  <a:close/>
                  <a:moveTo>
                    <a:pt x="3485752" y="1022934"/>
                  </a:moveTo>
                  <a:lnTo>
                    <a:pt x="3485752" y="1543700"/>
                  </a:lnTo>
                  <a:cubicBezTo>
                    <a:pt x="3485752" y="1543700"/>
                    <a:pt x="3485752" y="1543700"/>
                    <a:pt x="3986365" y="1543700"/>
                  </a:cubicBezTo>
                  <a:cubicBezTo>
                    <a:pt x="3986365" y="1543700"/>
                    <a:pt x="3986365" y="1543700"/>
                    <a:pt x="3986365" y="1022934"/>
                  </a:cubicBezTo>
                  <a:cubicBezTo>
                    <a:pt x="3986365" y="1022934"/>
                    <a:pt x="3986365" y="1022934"/>
                    <a:pt x="3485752" y="1022934"/>
                  </a:cubicBezTo>
                  <a:close/>
                  <a:moveTo>
                    <a:pt x="3485752" y="371976"/>
                  </a:moveTo>
                  <a:lnTo>
                    <a:pt x="3485752" y="874143"/>
                  </a:lnTo>
                  <a:cubicBezTo>
                    <a:pt x="3485752" y="874143"/>
                    <a:pt x="3485752" y="874143"/>
                    <a:pt x="3986365" y="874143"/>
                  </a:cubicBezTo>
                  <a:cubicBezTo>
                    <a:pt x="3986365" y="874143"/>
                    <a:pt x="3986365" y="874143"/>
                    <a:pt x="3986365" y="371976"/>
                  </a:cubicBezTo>
                  <a:cubicBezTo>
                    <a:pt x="3986365" y="371976"/>
                    <a:pt x="3986365" y="371976"/>
                    <a:pt x="3485752" y="371976"/>
                  </a:cubicBezTo>
                  <a:close/>
                  <a:moveTo>
                    <a:pt x="2818267" y="371976"/>
                  </a:moveTo>
                  <a:lnTo>
                    <a:pt x="2818267" y="874143"/>
                  </a:lnTo>
                  <a:cubicBezTo>
                    <a:pt x="2818267" y="874143"/>
                    <a:pt x="2818267" y="874143"/>
                    <a:pt x="3337422" y="874143"/>
                  </a:cubicBezTo>
                  <a:cubicBezTo>
                    <a:pt x="3337422" y="874143"/>
                    <a:pt x="3337422" y="874143"/>
                    <a:pt x="3337422" y="371976"/>
                  </a:cubicBezTo>
                  <a:cubicBezTo>
                    <a:pt x="3337422" y="371976"/>
                    <a:pt x="3337422" y="371976"/>
                    <a:pt x="2818267" y="371976"/>
                  </a:cubicBezTo>
                  <a:close/>
                  <a:moveTo>
                    <a:pt x="2169324" y="371976"/>
                  </a:moveTo>
                  <a:lnTo>
                    <a:pt x="2169324" y="874143"/>
                  </a:lnTo>
                  <a:cubicBezTo>
                    <a:pt x="2169324" y="874143"/>
                    <a:pt x="2169324" y="874143"/>
                    <a:pt x="2669937" y="874143"/>
                  </a:cubicBezTo>
                  <a:cubicBezTo>
                    <a:pt x="2669937" y="874143"/>
                    <a:pt x="2669937" y="874143"/>
                    <a:pt x="2669937" y="371976"/>
                  </a:cubicBezTo>
                  <a:cubicBezTo>
                    <a:pt x="2669937" y="371976"/>
                    <a:pt x="2669937" y="371976"/>
                    <a:pt x="2169324" y="371976"/>
                  </a:cubicBezTo>
                  <a:close/>
                  <a:moveTo>
                    <a:pt x="1501840" y="371976"/>
                  </a:moveTo>
                  <a:lnTo>
                    <a:pt x="1501840" y="874143"/>
                  </a:lnTo>
                  <a:cubicBezTo>
                    <a:pt x="1501840" y="874143"/>
                    <a:pt x="1501840" y="874143"/>
                    <a:pt x="2020994" y="874143"/>
                  </a:cubicBezTo>
                  <a:cubicBezTo>
                    <a:pt x="2020994" y="874143"/>
                    <a:pt x="2020994" y="874143"/>
                    <a:pt x="2020994" y="371976"/>
                  </a:cubicBezTo>
                  <a:cubicBezTo>
                    <a:pt x="2020994" y="371976"/>
                    <a:pt x="2020994" y="371976"/>
                    <a:pt x="1501840" y="371976"/>
                  </a:cubicBezTo>
                  <a:close/>
                  <a:moveTo>
                    <a:pt x="852897" y="371976"/>
                  </a:moveTo>
                  <a:lnTo>
                    <a:pt x="852897" y="874143"/>
                  </a:lnTo>
                  <a:cubicBezTo>
                    <a:pt x="852897" y="874143"/>
                    <a:pt x="852897" y="874143"/>
                    <a:pt x="1353510" y="874143"/>
                  </a:cubicBezTo>
                  <a:cubicBezTo>
                    <a:pt x="1353510" y="874143"/>
                    <a:pt x="1353510" y="874143"/>
                    <a:pt x="1353510" y="371976"/>
                  </a:cubicBezTo>
                  <a:cubicBezTo>
                    <a:pt x="1353510" y="371976"/>
                    <a:pt x="1353510" y="371976"/>
                    <a:pt x="852897" y="371976"/>
                  </a:cubicBezTo>
                  <a:close/>
                  <a:moveTo>
                    <a:pt x="185413" y="371976"/>
                  </a:moveTo>
                  <a:lnTo>
                    <a:pt x="185413" y="874143"/>
                  </a:lnTo>
                  <a:cubicBezTo>
                    <a:pt x="185413" y="874143"/>
                    <a:pt x="185413" y="874143"/>
                    <a:pt x="704567" y="874143"/>
                  </a:cubicBezTo>
                  <a:cubicBezTo>
                    <a:pt x="704567" y="874143"/>
                    <a:pt x="704567" y="874143"/>
                    <a:pt x="704567" y="371976"/>
                  </a:cubicBezTo>
                  <a:cubicBezTo>
                    <a:pt x="704567" y="371976"/>
                    <a:pt x="704567" y="371976"/>
                    <a:pt x="185413" y="371976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171777" y="0"/>
                  </a:cubicBezTo>
                  <a:cubicBezTo>
                    <a:pt x="4171777" y="0"/>
                    <a:pt x="4171777" y="0"/>
                    <a:pt x="4171777" y="2850437"/>
                  </a:cubicBezTo>
                  <a:lnTo>
                    <a:pt x="4171777" y="2850666"/>
                  </a:lnTo>
                  <a:lnTo>
                    <a:pt x="4171778" y="2850666"/>
                  </a:lnTo>
                  <a:lnTo>
                    <a:pt x="4171778" y="3497109"/>
                  </a:lnTo>
                  <a:lnTo>
                    <a:pt x="3146577" y="3497109"/>
                  </a:lnTo>
                  <a:lnTo>
                    <a:pt x="3146577" y="2850666"/>
                  </a:lnTo>
                  <a:lnTo>
                    <a:pt x="3337422" y="2850666"/>
                  </a:lnTo>
                  <a:lnTo>
                    <a:pt x="3337422" y="2836752"/>
                  </a:lnTo>
                  <a:cubicBezTo>
                    <a:pt x="3337422" y="2790981"/>
                    <a:pt x="3337422" y="2668927"/>
                    <a:pt x="3337422" y="2343448"/>
                  </a:cubicBezTo>
                  <a:cubicBezTo>
                    <a:pt x="3337422" y="2343448"/>
                    <a:pt x="3337422" y="2343448"/>
                    <a:pt x="3152009" y="2343448"/>
                  </a:cubicBezTo>
                  <a:cubicBezTo>
                    <a:pt x="3152009" y="2343448"/>
                    <a:pt x="3152009" y="2343448"/>
                    <a:pt x="3152009" y="2194657"/>
                  </a:cubicBezTo>
                  <a:cubicBezTo>
                    <a:pt x="3152009" y="2194657"/>
                    <a:pt x="3152009" y="2194657"/>
                    <a:pt x="3337422" y="2194657"/>
                  </a:cubicBezTo>
                  <a:cubicBezTo>
                    <a:pt x="3337422" y="2194657"/>
                    <a:pt x="3337422" y="2194657"/>
                    <a:pt x="3337422" y="1692490"/>
                  </a:cubicBezTo>
                  <a:cubicBezTo>
                    <a:pt x="3337422" y="1692490"/>
                    <a:pt x="3337422" y="1692490"/>
                    <a:pt x="3152009" y="1692490"/>
                  </a:cubicBezTo>
                  <a:cubicBezTo>
                    <a:pt x="3152009" y="1692490"/>
                    <a:pt x="3152009" y="1692490"/>
                    <a:pt x="3152009" y="1543700"/>
                  </a:cubicBezTo>
                  <a:cubicBezTo>
                    <a:pt x="3152009" y="1543700"/>
                    <a:pt x="3152009" y="1543700"/>
                    <a:pt x="3337422" y="1543700"/>
                  </a:cubicBezTo>
                  <a:cubicBezTo>
                    <a:pt x="3337422" y="1543700"/>
                    <a:pt x="3337422" y="1543700"/>
                    <a:pt x="3337422" y="1022934"/>
                  </a:cubicBezTo>
                  <a:cubicBezTo>
                    <a:pt x="3337422" y="1022934"/>
                    <a:pt x="3337422" y="1022934"/>
                    <a:pt x="2818267" y="1022934"/>
                  </a:cubicBezTo>
                  <a:cubicBezTo>
                    <a:pt x="2818267" y="1022934"/>
                    <a:pt x="2818267" y="1022934"/>
                    <a:pt x="2818267" y="1041532"/>
                  </a:cubicBezTo>
                  <a:cubicBezTo>
                    <a:pt x="2818267" y="1041532"/>
                    <a:pt x="2818267" y="1041532"/>
                    <a:pt x="0" y="1041532"/>
                  </a:cubicBezTo>
                  <a:close/>
                </a:path>
              </a:pathLst>
            </a:custGeom>
            <a:solidFill>
              <a:srgbClr val="5FB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6" name="ïṧļïďè">
              <a:extLst>
                <a:ext uri="{FF2B5EF4-FFF2-40B4-BE49-F238E27FC236}">
                  <a16:creationId xmlns:a16="http://schemas.microsoft.com/office/drawing/2014/main" id="{55262014-C1C5-4265-B742-C7F68CBB944B}"/>
                </a:ext>
              </a:extLst>
            </p:cNvPr>
            <p:cNvSpPr/>
            <p:nvPr/>
          </p:nvSpPr>
          <p:spPr bwMode="auto">
            <a:xfrm>
              <a:off x="3571695" y="4464811"/>
              <a:ext cx="73957" cy="316958"/>
            </a:xfrm>
            <a:custGeom>
              <a:avLst/>
              <a:gdLst>
                <a:gd name="T0" fmla="*/ 2 w 4"/>
                <a:gd name="T1" fmla="*/ 0 h 17"/>
                <a:gd name="T2" fmla="*/ 0 w 4"/>
                <a:gd name="T3" fmla="*/ 2 h 17"/>
                <a:gd name="T4" fmla="*/ 0 w 4"/>
                <a:gd name="T5" fmla="*/ 15 h 17"/>
                <a:gd name="T6" fmla="*/ 2 w 4"/>
                <a:gd name="T7" fmla="*/ 17 h 17"/>
                <a:gd name="T8" fmla="*/ 4 w 4"/>
                <a:gd name="T9" fmla="*/ 15 h 17"/>
                <a:gd name="T10" fmla="*/ 4 w 4"/>
                <a:gd name="T11" fmla="*/ 2 h 17"/>
                <a:gd name="T12" fmla="*/ 2 w 4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57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ïṣḷîḓê">
              <a:extLst>
                <a:ext uri="{FF2B5EF4-FFF2-40B4-BE49-F238E27FC236}">
                  <a16:creationId xmlns:a16="http://schemas.microsoft.com/office/drawing/2014/main" id="{A28C5DBF-35D9-4787-8E99-D26CF74BF111}"/>
                </a:ext>
              </a:extLst>
            </p:cNvPr>
            <p:cNvSpPr/>
            <p:nvPr/>
          </p:nvSpPr>
          <p:spPr bwMode="auto">
            <a:xfrm>
              <a:off x="4294663" y="1414463"/>
              <a:ext cx="4392138" cy="259604"/>
            </a:xfrm>
            <a:prstGeom prst="rect">
              <a:avLst/>
            </a:prstGeom>
            <a:solidFill>
              <a:srgbClr val="F57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216BD874-5D49-41F2-8396-D182C3A376C6}"/>
                </a:ext>
              </a:extLst>
            </p:cNvPr>
            <p:cNvSpPr/>
            <p:nvPr/>
          </p:nvSpPr>
          <p:spPr bwMode="auto">
            <a:xfrm>
              <a:off x="3312091" y="3199996"/>
              <a:ext cx="4170268" cy="2046646"/>
            </a:xfrm>
            <a:custGeom>
              <a:avLst/>
              <a:gdLst>
                <a:gd name="connsiteX0" fmla="*/ 3336215 w 4170268"/>
                <a:gd name="connsiteY0" fmla="*/ 725629 h 2046646"/>
                <a:gd name="connsiteX1" fmla="*/ 3336215 w 4170268"/>
                <a:gd name="connsiteY1" fmla="*/ 1414047 h 2046646"/>
                <a:gd name="connsiteX2" fmla="*/ 3947854 w 4170268"/>
                <a:gd name="connsiteY2" fmla="*/ 1414047 h 2046646"/>
                <a:gd name="connsiteX3" fmla="*/ 3947854 w 4170268"/>
                <a:gd name="connsiteY3" fmla="*/ 725629 h 2046646"/>
                <a:gd name="connsiteX4" fmla="*/ 3336215 w 4170268"/>
                <a:gd name="connsiteY4" fmla="*/ 725629 h 2046646"/>
                <a:gd name="connsiteX5" fmla="*/ 2557764 w 4170268"/>
                <a:gd name="connsiteY5" fmla="*/ 725629 h 2046646"/>
                <a:gd name="connsiteX6" fmla="*/ 2557764 w 4170268"/>
                <a:gd name="connsiteY6" fmla="*/ 1414047 h 2046646"/>
                <a:gd name="connsiteX7" fmla="*/ 3187938 w 4170268"/>
                <a:gd name="connsiteY7" fmla="*/ 1414047 h 2046646"/>
                <a:gd name="connsiteX8" fmla="*/ 3187938 w 4170268"/>
                <a:gd name="connsiteY8" fmla="*/ 725629 h 2046646"/>
                <a:gd name="connsiteX9" fmla="*/ 2557764 w 4170268"/>
                <a:gd name="connsiteY9" fmla="*/ 725629 h 2046646"/>
                <a:gd name="connsiteX10" fmla="*/ 1779315 w 4170268"/>
                <a:gd name="connsiteY10" fmla="*/ 725629 h 2046646"/>
                <a:gd name="connsiteX11" fmla="*/ 1779315 w 4170268"/>
                <a:gd name="connsiteY11" fmla="*/ 1414047 h 2046646"/>
                <a:gd name="connsiteX12" fmla="*/ 2409488 w 4170268"/>
                <a:gd name="connsiteY12" fmla="*/ 1414047 h 2046646"/>
                <a:gd name="connsiteX13" fmla="*/ 2409488 w 4170268"/>
                <a:gd name="connsiteY13" fmla="*/ 725629 h 2046646"/>
                <a:gd name="connsiteX14" fmla="*/ 1779315 w 4170268"/>
                <a:gd name="connsiteY14" fmla="*/ 725629 h 2046646"/>
                <a:gd name="connsiteX15" fmla="*/ 1000865 w 4170268"/>
                <a:gd name="connsiteY15" fmla="*/ 725629 h 2046646"/>
                <a:gd name="connsiteX16" fmla="*/ 1000865 w 4170268"/>
                <a:gd name="connsiteY16" fmla="*/ 1414047 h 2046646"/>
                <a:gd name="connsiteX17" fmla="*/ 1631038 w 4170268"/>
                <a:gd name="connsiteY17" fmla="*/ 1414047 h 2046646"/>
                <a:gd name="connsiteX18" fmla="*/ 1631038 w 4170268"/>
                <a:gd name="connsiteY18" fmla="*/ 725629 h 2046646"/>
                <a:gd name="connsiteX19" fmla="*/ 1000865 w 4170268"/>
                <a:gd name="connsiteY19" fmla="*/ 725629 h 2046646"/>
                <a:gd name="connsiteX20" fmla="*/ 148276 w 4170268"/>
                <a:gd name="connsiteY20" fmla="*/ 576782 h 2046646"/>
                <a:gd name="connsiteX21" fmla="*/ 148276 w 4170268"/>
                <a:gd name="connsiteY21" fmla="*/ 651206 h 2046646"/>
                <a:gd name="connsiteX22" fmla="*/ 908192 w 4170268"/>
                <a:gd name="connsiteY22" fmla="*/ 651206 h 2046646"/>
                <a:gd name="connsiteX23" fmla="*/ 908192 w 4170268"/>
                <a:gd name="connsiteY23" fmla="*/ 576782 h 2046646"/>
                <a:gd name="connsiteX24" fmla="*/ 148276 w 4170268"/>
                <a:gd name="connsiteY24" fmla="*/ 576782 h 2046646"/>
                <a:gd name="connsiteX25" fmla="*/ 0 w 4170268"/>
                <a:gd name="connsiteY25" fmla="*/ 0 h 2046646"/>
                <a:gd name="connsiteX26" fmla="*/ 4170268 w 4170268"/>
                <a:gd name="connsiteY26" fmla="*/ 0 h 2046646"/>
                <a:gd name="connsiteX27" fmla="*/ 4170268 w 4170268"/>
                <a:gd name="connsiteY27" fmla="*/ 1786164 h 2046646"/>
                <a:gd name="connsiteX28" fmla="*/ 4170267 w 4170268"/>
                <a:gd name="connsiteY28" fmla="*/ 1786164 h 2046646"/>
                <a:gd name="connsiteX29" fmla="*/ 4170267 w 4170268"/>
                <a:gd name="connsiteY29" fmla="*/ 2046646 h 2046646"/>
                <a:gd name="connsiteX30" fmla="*/ 3632767 w 4170268"/>
                <a:gd name="connsiteY30" fmla="*/ 2046646 h 2046646"/>
                <a:gd name="connsiteX31" fmla="*/ 2928455 w 4170268"/>
                <a:gd name="connsiteY31" fmla="*/ 2046646 h 2046646"/>
                <a:gd name="connsiteX32" fmla="*/ 2520695 w 4170268"/>
                <a:gd name="connsiteY32" fmla="*/ 2046646 h 2046646"/>
                <a:gd name="connsiteX33" fmla="*/ 2316816 w 4170268"/>
                <a:gd name="connsiteY33" fmla="*/ 2046646 h 2046646"/>
                <a:gd name="connsiteX34" fmla="*/ 1909056 w 4170268"/>
                <a:gd name="connsiteY34" fmla="*/ 2046646 h 2046646"/>
                <a:gd name="connsiteX35" fmla="*/ 1705176 w 4170268"/>
                <a:gd name="connsiteY35" fmla="*/ 2046646 h 2046646"/>
                <a:gd name="connsiteX36" fmla="*/ 1315951 w 4170268"/>
                <a:gd name="connsiteY36" fmla="*/ 2046646 h 2046646"/>
                <a:gd name="connsiteX37" fmla="*/ 1255714 w 4170268"/>
                <a:gd name="connsiteY37" fmla="*/ 2046646 h 2046646"/>
                <a:gd name="connsiteX38" fmla="*/ 1229428 w 4170268"/>
                <a:gd name="connsiteY38" fmla="*/ 2046646 h 2046646"/>
                <a:gd name="connsiteX39" fmla="*/ 1198301 w 4170268"/>
                <a:gd name="connsiteY39" fmla="*/ 2046646 h 2046646"/>
                <a:gd name="connsiteX40" fmla="*/ 834054 w 4170268"/>
                <a:gd name="connsiteY40" fmla="*/ 2046646 h 2046646"/>
                <a:gd name="connsiteX41" fmla="*/ 834054 w 4170268"/>
                <a:gd name="connsiteY41" fmla="*/ 725629 h 2046646"/>
                <a:gd name="connsiteX42" fmla="*/ 222414 w 4170268"/>
                <a:gd name="connsiteY42" fmla="*/ 725629 h 2046646"/>
                <a:gd name="connsiteX43" fmla="*/ 222414 w 4170268"/>
                <a:gd name="connsiteY43" fmla="*/ 2046646 h 2046646"/>
                <a:gd name="connsiteX44" fmla="*/ 0 w 4170268"/>
                <a:gd name="connsiteY44" fmla="*/ 2046646 h 204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70268" h="2046646">
                  <a:moveTo>
                    <a:pt x="3336215" y="725629"/>
                  </a:moveTo>
                  <a:lnTo>
                    <a:pt x="3336215" y="1414047"/>
                  </a:lnTo>
                  <a:cubicBezTo>
                    <a:pt x="3336215" y="1414047"/>
                    <a:pt x="3336215" y="1414047"/>
                    <a:pt x="3947854" y="1414047"/>
                  </a:cubicBezTo>
                  <a:cubicBezTo>
                    <a:pt x="3947854" y="1414047"/>
                    <a:pt x="3947854" y="1414047"/>
                    <a:pt x="3947854" y="725629"/>
                  </a:cubicBezTo>
                  <a:cubicBezTo>
                    <a:pt x="3947854" y="725629"/>
                    <a:pt x="3947854" y="725629"/>
                    <a:pt x="3336215" y="725629"/>
                  </a:cubicBezTo>
                  <a:close/>
                  <a:moveTo>
                    <a:pt x="2557764" y="725629"/>
                  </a:moveTo>
                  <a:lnTo>
                    <a:pt x="2557764" y="1414047"/>
                  </a:lnTo>
                  <a:cubicBezTo>
                    <a:pt x="2557764" y="1414047"/>
                    <a:pt x="2557764" y="1414047"/>
                    <a:pt x="3187938" y="1414047"/>
                  </a:cubicBezTo>
                  <a:cubicBezTo>
                    <a:pt x="3187938" y="1414047"/>
                    <a:pt x="3187938" y="1414047"/>
                    <a:pt x="3187938" y="725629"/>
                  </a:cubicBezTo>
                  <a:cubicBezTo>
                    <a:pt x="3187938" y="725629"/>
                    <a:pt x="3187938" y="725629"/>
                    <a:pt x="2557764" y="725629"/>
                  </a:cubicBezTo>
                  <a:close/>
                  <a:moveTo>
                    <a:pt x="1779315" y="725629"/>
                  </a:moveTo>
                  <a:lnTo>
                    <a:pt x="1779315" y="1414047"/>
                  </a:lnTo>
                  <a:cubicBezTo>
                    <a:pt x="1779315" y="1414047"/>
                    <a:pt x="1779315" y="1414047"/>
                    <a:pt x="2409488" y="1414047"/>
                  </a:cubicBezTo>
                  <a:cubicBezTo>
                    <a:pt x="2409488" y="1414047"/>
                    <a:pt x="2409488" y="1414047"/>
                    <a:pt x="2409488" y="725629"/>
                  </a:cubicBezTo>
                  <a:cubicBezTo>
                    <a:pt x="2409488" y="725629"/>
                    <a:pt x="2409488" y="725629"/>
                    <a:pt x="1779315" y="725629"/>
                  </a:cubicBezTo>
                  <a:close/>
                  <a:moveTo>
                    <a:pt x="1000865" y="725629"/>
                  </a:moveTo>
                  <a:lnTo>
                    <a:pt x="1000865" y="1414047"/>
                  </a:lnTo>
                  <a:cubicBezTo>
                    <a:pt x="1000865" y="1414047"/>
                    <a:pt x="1000865" y="1414047"/>
                    <a:pt x="1631038" y="1414047"/>
                  </a:cubicBezTo>
                  <a:cubicBezTo>
                    <a:pt x="1631038" y="1414047"/>
                    <a:pt x="1631038" y="1414047"/>
                    <a:pt x="1631038" y="725629"/>
                  </a:cubicBezTo>
                  <a:cubicBezTo>
                    <a:pt x="1631038" y="725629"/>
                    <a:pt x="1631038" y="725629"/>
                    <a:pt x="1000865" y="725629"/>
                  </a:cubicBezTo>
                  <a:close/>
                  <a:moveTo>
                    <a:pt x="148276" y="576782"/>
                  </a:moveTo>
                  <a:lnTo>
                    <a:pt x="148276" y="651206"/>
                  </a:lnTo>
                  <a:cubicBezTo>
                    <a:pt x="148276" y="651206"/>
                    <a:pt x="148276" y="651206"/>
                    <a:pt x="908192" y="651206"/>
                  </a:cubicBezTo>
                  <a:cubicBezTo>
                    <a:pt x="908192" y="651206"/>
                    <a:pt x="908192" y="651206"/>
                    <a:pt x="908192" y="576782"/>
                  </a:cubicBezTo>
                  <a:cubicBezTo>
                    <a:pt x="908192" y="576782"/>
                    <a:pt x="908192" y="576782"/>
                    <a:pt x="148276" y="576782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170268" y="0"/>
                  </a:cubicBezTo>
                  <a:cubicBezTo>
                    <a:pt x="4170268" y="0"/>
                    <a:pt x="4170268" y="0"/>
                    <a:pt x="4170268" y="1786164"/>
                  </a:cubicBezTo>
                  <a:lnTo>
                    <a:pt x="4170267" y="1786164"/>
                  </a:lnTo>
                  <a:lnTo>
                    <a:pt x="4170267" y="2046646"/>
                  </a:lnTo>
                  <a:lnTo>
                    <a:pt x="3632767" y="2046646"/>
                  </a:lnTo>
                  <a:cubicBezTo>
                    <a:pt x="3632767" y="2046646"/>
                    <a:pt x="3632767" y="2046646"/>
                    <a:pt x="2928455" y="2046646"/>
                  </a:cubicBezTo>
                  <a:lnTo>
                    <a:pt x="2520695" y="2046646"/>
                  </a:lnTo>
                  <a:cubicBezTo>
                    <a:pt x="2520695" y="2046646"/>
                    <a:pt x="2520695" y="2046646"/>
                    <a:pt x="2316816" y="2046646"/>
                  </a:cubicBezTo>
                  <a:lnTo>
                    <a:pt x="1909056" y="2046646"/>
                  </a:lnTo>
                  <a:cubicBezTo>
                    <a:pt x="1909056" y="2046646"/>
                    <a:pt x="1909056" y="2046646"/>
                    <a:pt x="1705176" y="2046646"/>
                  </a:cubicBezTo>
                  <a:lnTo>
                    <a:pt x="1315951" y="2046646"/>
                  </a:lnTo>
                  <a:cubicBezTo>
                    <a:pt x="1315951" y="2046646"/>
                    <a:pt x="1315951" y="2046646"/>
                    <a:pt x="1255714" y="2046646"/>
                  </a:cubicBezTo>
                  <a:lnTo>
                    <a:pt x="1229428" y="2046646"/>
                  </a:lnTo>
                  <a:lnTo>
                    <a:pt x="1198301" y="2046646"/>
                  </a:lnTo>
                  <a:cubicBezTo>
                    <a:pt x="1127710" y="2046646"/>
                    <a:pt x="1014765" y="2046646"/>
                    <a:pt x="834054" y="2046646"/>
                  </a:cubicBezTo>
                  <a:cubicBezTo>
                    <a:pt x="834054" y="2046646"/>
                    <a:pt x="834054" y="2046646"/>
                    <a:pt x="834054" y="725629"/>
                  </a:cubicBezTo>
                  <a:cubicBezTo>
                    <a:pt x="834054" y="725629"/>
                    <a:pt x="834054" y="725629"/>
                    <a:pt x="222414" y="725629"/>
                  </a:cubicBezTo>
                  <a:cubicBezTo>
                    <a:pt x="222414" y="725629"/>
                    <a:pt x="222414" y="725629"/>
                    <a:pt x="222414" y="2046646"/>
                  </a:cubicBezTo>
                  <a:cubicBezTo>
                    <a:pt x="222414" y="2046646"/>
                    <a:pt x="222414" y="2046646"/>
                    <a:pt x="0" y="2046646"/>
                  </a:cubicBezTo>
                  <a:close/>
                </a:path>
              </a:pathLst>
            </a:custGeom>
            <a:solidFill>
              <a:srgbClr val="5FB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2960CA62-F34A-40A9-9559-2E95702298E0}"/>
              </a:ext>
            </a:extLst>
          </p:cNvPr>
          <p:cNvSpPr txBox="1"/>
          <p:nvPr/>
        </p:nvSpPr>
        <p:spPr>
          <a:xfrm>
            <a:off x="2018512" y="2725533"/>
            <a:ext cx="81549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>
                <a:solidFill>
                  <a:srgbClr val="5FB6C7"/>
                </a:solidFill>
                <a:latin typeface="源泉圓體 TTF Bold" panose="020B0800000000000000" pitchFamily="34" charset="-120"/>
                <a:ea typeface="源泉圓體 TTF Bold" panose="020B0800000000000000" pitchFamily="34" charset="-120"/>
                <a:cs typeface="+mn-ea"/>
                <a:sym typeface="+mn-lt"/>
              </a:rPr>
              <a:t>謝謝大家的聆聽</a:t>
            </a:r>
            <a:endParaRPr lang="en-US" sz="6600" dirty="0">
              <a:solidFill>
                <a:srgbClr val="5FB6C7"/>
              </a:solidFill>
              <a:latin typeface="源泉圓體 TTF Bold" panose="020B0800000000000000" pitchFamily="34" charset="-120"/>
              <a:ea typeface="源泉圓體 TTF Bold" panose="020B0800000000000000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146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62EACA6-7A5D-4B8E-8BF2-F29AF04CAAEB}"/>
              </a:ext>
            </a:extLst>
          </p:cNvPr>
          <p:cNvSpPr/>
          <p:nvPr/>
        </p:nvSpPr>
        <p:spPr>
          <a:xfrm>
            <a:off x="1" y="1486157"/>
            <a:ext cx="2534856" cy="5371844"/>
          </a:xfrm>
          <a:prstGeom prst="rect">
            <a:avLst/>
          </a:prstGeom>
          <a:solidFill>
            <a:srgbClr val="5FB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air_46320">
            <a:extLst>
              <a:ext uri="{FF2B5EF4-FFF2-40B4-BE49-F238E27FC236}">
                <a16:creationId xmlns:a16="http://schemas.microsoft.com/office/drawing/2014/main" id="{5F1F4C81-2C2B-4F52-8063-919B248FBB65}"/>
              </a:ext>
            </a:extLst>
          </p:cNvPr>
          <p:cNvSpPr>
            <a:spLocks noChangeAspect="1"/>
          </p:cNvSpPr>
          <p:nvPr/>
        </p:nvSpPr>
        <p:spPr bwMode="auto">
          <a:xfrm>
            <a:off x="1414107" y="1549817"/>
            <a:ext cx="832913" cy="5308183"/>
          </a:xfrm>
          <a:custGeom>
            <a:avLst/>
            <a:gdLst>
              <a:gd name="connsiteX0" fmla="*/ 241223 w 314863"/>
              <a:gd name="connsiteY0" fmla="*/ 588233 h 608556"/>
              <a:gd name="connsiteX1" fmla="*/ 307292 w 314863"/>
              <a:gd name="connsiteY1" fmla="*/ 588233 h 608556"/>
              <a:gd name="connsiteX2" fmla="*/ 314863 w 314863"/>
              <a:gd name="connsiteY2" fmla="*/ 595884 h 608556"/>
              <a:gd name="connsiteX3" fmla="*/ 314863 w 314863"/>
              <a:gd name="connsiteY3" fmla="*/ 600905 h 608556"/>
              <a:gd name="connsiteX4" fmla="*/ 307292 w 314863"/>
              <a:gd name="connsiteY4" fmla="*/ 608556 h 608556"/>
              <a:gd name="connsiteX5" fmla="*/ 241223 w 314863"/>
              <a:gd name="connsiteY5" fmla="*/ 608556 h 608556"/>
              <a:gd name="connsiteX6" fmla="*/ 233572 w 314863"/>
              <a:gd name="connsiteY6" fmla="*/ 600905 h 608556"/>
              <a:gd name="connsiteX7" fmla="*/ 233572 w 314863"/>
              <a:gd name="connsiteY7" fmla="*/ 595884 h 608556"/>
              <a:gd name="connsiteX8" fmla="*/ 241223 w 314863"/>
              <a:gd name="connsiteY8" fmla="*/ 588233 h 608556"/>
              <a:gd name="connsiteX9" fmla="*/ 7571 w 314863"/>
              <a:gd name="connsiteY9" fmla="*/ 588233 h 608556"/>
              <a:gd name="connsiteX10" fmla="*/ 73640 w 314863"/>
              <a:gd name="connsiteY10" fmla="*/ 588233 h 608556"/>
              <a:gd name="connsiteX11" fmla="*/ 81291 w 314863"/>
              <a:gd name="connsiteY11" fmla="*/ 595884 h 608556"/>
              <a:gd name="connsiteX12" fmla="*/ 81291 w 314863"/>
              <a:gd name="connsiteY12" fmla="*/ 600905 h 608556"/>
              <a:gd name="connsiteX13" fmla="*/ 73640 w 314863"/>
              <a:gd name="connsiteY13" fmla="*/ 608556 h 608556"/>
              <a:gd name="connsiteX14" fmla="*/ 7571 w 314863"/>
              <a:gd name="connsiteY14" fmla="*/ 608556 h 608556"/>
              <a:gd name="connsiteX15" fmla="*/ 0 w 314863"/>
              <a:gd name="connsiteY15" fmla="*/ 600905 h 608556"/>
              <a:gd name="connsiteX16" fmla="*/ 0 w 314863"/>
              <a:gd name="connsiteY16" fmla="*/ 595884 h 608556"/>
              <a:gd name="connsiteX17" fmla="*/ 7571 w 314863"/>
              <a:gd name="connsiteY17" fmla="*/ 588233 h 608556"/>
              <a:gd name="connsiteX18" fmla="*/ 63921 w 314863"/>
              <a:gd name="connsiteY18" fmla="*/ 334736 h 608556"/>
              <a:gd name="connsiteX19" fmla="*/ 64399 w 314863"/>
              <a:gd name="connsiteY19" fmla="*/ 395590 h 608556"/>
              <a:gd name="connsiteX20" fmla="*/ 252824 w 314863"/>
              <a:gd name="connsiteY20" fmla="*/ 395590 h 608556"/>
              <a:gd name="connsiteX21" fmla="*/ 252984 w 314863"/>
              <a:gd name="connsiteY21" fmla="*/ 334736 h 608556"/>
              <a:gd name="connsiteX22" fmla="*/ 63204 w 314863"/>
              <a:gd name="connsiteY22" fmla="*/ 253518 h 608556"/>
              <a:gd name="connsiteX23" fmla="*/ 63682 w 314863"/>
              <a:gd name="connsiteY23" fmla="*/ 314372 h 608556"/>
              <a:gd name="connsiteX24" fmla="*/ 253063 w 314863"/>
              <a:gd name="connsiteY24" fmla="*/ 314372 h 608556"/>
              <a:gd name="connsiteX25" fmla="*/ 253223 w 314863"/>
              <a:gd name="connsiteY25" fmla="*/ 253518 h 608556"/>
              <a:gd name="connsiteX26" fmla="*/ 62487 w 314863"/>
              <a:gd name="connsiteY26" fmla="*/ 172380 h 608556"/>
              <a:gd name="connsiteX27" fmla="*/ 63045 w 314863"/>
              <a:gd name="connsiteY27" fmla="*/ 233233 h 608556"/>
              <a:gd name="connsiteX28" fmla="*/ 253302 w 314863"/>
              <a:gd name="connsiteY28" fmla="*/ 233233 h 608556"/>
              <a:gd name="connsiteX29" fmla="*/ 253462 w 314863"/>
              <a:gd name="connsiteY29" fmla="*/ 172380 h 608556"/>
              <a:gd name="connsiteX30" fmla="*/ 61770 w 314863"/>
              <a:gd name="connsiteY30" fmla="*/ 91241 h 608556"/>
              <a:gd name="connsiteX31" fmla="*/ 62328 w 314863"/>
              <a:gd name="connsiteY31" fmla="*/ 152095 h 608556"/>
              <a:gd name="connsiteX32" fmla="*/ 253541 w 314863"/>
              <a:gd name="connsiteY32" fmla="*/ 152095 h 608556"/>
              <a:gd name="connsiteX33" fmla="*/ 253701 w 314863"/>
              <a:gd name="connsiteY33" fmla="*/ 91241 h 608556"/>
              <a:gd name="connsiteX34" fmla="*/ 20341 w 314863"/>
              <a:gd name="connsiteY34" fmla="*/ 0 h 608556"/>
              <a:gd name="connsiteX35" fmla="*/ 60973 w 314863"/>
              <a:gd name="connsiteY35" fmla="*/ 0 h 608556"/>
              <a:gd name="connsiteX36" fmla="*/ 61611 w 314863"/>
              <a:gd name="connsiteY36" fmla="*/ 71036 h 608556"/>
              <a:gd name="connsiteX37" fmla="*/ 253780 w 314863"/>
              <a:gd name="connsiteY37" fmla="*/ 71036 h 608556"/>
              <a:gd name="connsiteX38" fmla="*/ 253940 w 314863"/>
              <a:gd name="connsiteY38" fmla="*/ 0 h 608556"/>
              <a:gd name="connsiteX39" fmla="*/ 294572 w 314863"/>
              <a:gd name="connsiteY39" fmla="*/ 0 h 608556"/>
              <a:gd name="connsiteX40" fmla="*/ 297998 w 314863"/>
              <a:gd name="connsiteY40" fmla="*/ 578072 h 608556"/>
              <a:gd name="connsiteX41" fmla="*/ 252267 w 314863"/>
              <a:gd name="connsiteY41" fmla="*/ 578072 h 608556"/>
              <a:gd name="connsiteX42" fmla="*/ 252745 w 314863"/>
              <a:gd name="connsiteY42" fmla="*/ 415795 h 608556"/>
              <a:gd name="connsiteX43" fmla="*/ 64638 w 314863"/>
              <a:gd name="connsiteY43" fmla="*/ 415795 h 608556"/>
              <a:gd name="connsiteX44" fmla="*/ 65993 w 314863"/>
              <a:gd name="connsiteY44" fmla="*/ 578072 h 608556"/>
              <a:gd name="connsiteX45" fmla="*/ 15242 w 314863"/>
              <a:gd name="connsiteY45" fmla="*/ 578072 h 60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14863" h="608556">
                <a:moveTo>
                  <a:pt x="241223" y="588233"/>
                </a:moveTo>
                <a:lnTo>
                  <a:pt x="307292" y="588233"/>
                </a:lnTo>
                <a:cubicBezTo>
                  <a:pt x="311436" y="588233"/>
                  <a:pt x="314863" y="591660"/>
                  <a:pt x="314863" y="595884"/>
                </a:cubicBezTo>
                <a:lnTo>
                  <a:pt x="314863" y="600905"/>
                </a:lnTo>
                <a:cubicBezTo>
                  <a:pt x="314863" y="605129"/>
                  <a:pt x="311436" y="608556"/>
                  <a:pt x="307292" y="608556"/>
                </a:cubicBezTo>
                <a:lnTo>
                  <a:pt x="241223" y="608556"/>
                </a:lnTo>
                <a:cubicBezTo>
                  <a:pt x="236999" y="608556"/>
                  <a:pt x="233572" y="605129"/>
                  <a:pt x="233572" y="600905"/>
                </a:cubicBezTo>
                <a:lnTo>
                  <a:pt x="233572" y="595884"/>
                </a:lnTo>
                <a:cubicBezTo>
                  <a:pt x="233572" y="591660"/>
                  <a:pt x="236999" y="588233"/>
                  <a:pt x="241223" y="588233"/>
                </a:cubicBezTo>
                <a:close/>
                <a:moveTo>
                  <a:pt x="7571" y="588233"/>
                </a:moveTo>
                <a:lnTo>
                  <a:pt x="73640" y="588233"/>
                </a:lnTo>
                <a:cubicBezTo>
                  <a:pt x="77864" y="588233"/>
                  <a:pt x="81291" y="591660"/>
                  <a:pt x="81291" y="595884"/>
                </a:cubicBezTo>
                <a:lnTo>
                  <a:pt x="81291" y="600905"/>
                </a:lnTo>
                <a:cubicBezTo>
                  <a:pt x="81291" y="605129"/>
                  <a:pt x="77864" y="608556"/>
                  <a:pt x="73640" y="608556"/>
                </a:cubicBezTo>
                <a:lnTo>
                  <a:pt x="7571" y="608556"/>
                </a:lnTo>
                <a:cubicBezTo>
                  <a:pt x="3427" y="608556"/>
                  <a:pt x="0" y="605129"/>
                  <a:pt x="0" y="600905"/>
                </a:cubicBezTo>
                <a:lnTo>
                  <a:pt x="0" y="595884"/>
                </a:lnTo>
                <a:cubicBezTo>
                  <a:pt x="0" y="591660"/>
                  <a:pt x="3427" y="588233"/>
                  <a:pt x="7571" y="588233"/>
                </a:cubicBezTo>
                <a:close/>
                <a:moveTo>
                  <a:pt x="63921" y="334736"/>
                </a:moveTo>
                <a:lnTo>
                  <a:pt x="64399" y="395590"/>
                </a:lnTo>
                <a:lnTo>
                  <a:pt x="252824" y="395590"/>
                </a:lnTo>
                <a:lnTo>
                  <a:pt x="252984" y="334736"/>
                </a:lnTo>
                <a:close/>
                <a:moveTo>
                  <a:pt x="63204" y="253518"/>
                </a:moveTo>
                <a:lnTo>
                  <a:pt x="63682" y="314372"/>
                </a:lnTo>
                <a:lnTo>
                  <a:pt x="253063" y="314372"/>
                </a:lnTo>
                <a:lnTo>
                  <a:pt x="253223" y="253518"/>
                </a:lnTo>
                <a:close/>
                <a:moveTo>
                  <a:pt x="62487" y="172380"/>
                </a:moveTo>
                <a:lnTo>
                  <a:pt x="63045" y="233233"/>
                </a:lnTo>
                <a:lnTo>
                  <a:pt x="253302" y="233233"/>
                </a:lnTo>
                <a:lnTo>
                  <a:pt x="253462" y="172380"/>
                </a:lnTo>
                <a:close/>
                <a:moveTo>
                  <a:pt x="61770" y="91241"/>
                </a:moveTo>
                <a:lnTo>
                  <a:pt x="62328" y="152095"/>
                </a:lnTo>
                <a:lnTo>
                  <a:pt x="253541" y="152095"/>
                </a:lnTo>
                <a:lnTo>
                  <a:pt x="253701" y="91241"/>
                </a:lnTo>
                <a:close/>
                <a:moveTo>
                  <a:pt x="20341" y="0"/>
                </a:moveTo>
                <a:lnTo>
                  <a:pt x="60973" y="0"/>
                </a:lnTo>
                <a:lnTo>
                  <a:pt x="61611" y="71036"/>
                </a:lnTo>
                <a:lnTo>
                  <a:pt x="253780" y="71036"/>
                </a:lnTo>
                <a:lnTo>
                  <a:pt x="253940" y="0"/>
                </a:lnTo>
                <a:lnTo>
                  <a:pt x="294572" y="0"/>
                </a:lnTo>
                <a:lnTo>
                  <a:pt x="297998" y="578072"/>
                </a:lnTo>
                <a:lnTo>
                  <a:pt x="252267" y="578072"/>
                </a:lnTo>
                <a:lnTo>
                  <a:pt x="252745" y="415795"/>
                </a:lnTo>
                <a:lnTo>
                  <a:pt x="64638" y="415795"/>
                </a:lnTo>
                <a:lnTo>
                  <a:pt x="65993" y="578072"/>
                </a:lnTo>
                <a:lnTo>
                  <a:pt x="15242" y="578072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D523C1-1806-4C7E-82F1-B23E0CCED422}"/>
              </a:ext>
            </a:extLst>
          </p:cNvPr>
          <p:cNvSpPr/>
          <p:nvPr/>
        </p:nvSpPr>
        <p:spPr>
          <a:xfrm>
            <a:off x="0" y="1422497"/>
            <a:ext cx="2792096" cy="127319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336E8E-6F9B-46AC-986B-C72279E27C06}"/>
              </a:ext>
            </a:extLst>
          </p:cNvPr>
          <p:cNvSpPr txBox="1"/>
          <p:nvPr/>
        </p:nvSpPr>
        <p:spPr>
          <a:xfrm>
            <a:off x="555585" y="65516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目錄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9D0763-742B-46F3-8D77-8143CE865494}"/>
              </a:ext>
            </a:extLst>
          </p:cNvPr>
          <p:cNvSpPr/>
          <p:nvPr/>
        </p:nvSpPr>
        <p:spPr>
          <a:xfrm>
            <a:off x="-1" y="2317151"/>
            <a:ext cx="832913" cy="150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FC885594-D418-45BA-AA5F-D6D523F5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EEB6-FE77-401D-B153-1349CF1440F9}" type="slidenum">
              <a:rPr lang="en-US" smtClean="0"/>
              <a:t>2</a:t>
            </a:fld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5D15B8-0755-43E1-87F2-82E15CBE4C8E}"/>
              </a:ext>
            </a:extLst>
          </p:cNvPr>
          <p:cNvSpPr/>
          <p:nvPr/>
        </p:nvSpPr>
        <p:spPr>
          <a:xfrm>
            <a:off x="7167687" y="2995938"/>
            <a:ext cx="736998" cy="224676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3" algn="ctr" fontAlgn="base"/>
            <a:r>
              <a:rPr lang="en-US" altLang="zh-TW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CV</a:t>
            </a:r>
            <a:r>
              <a:rPr lang="zh-TW" alt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輔助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C6C45F-96F4-42B8-A1DB-CF497D88A663}"/>
              </a:ext>
            </a:extLst>
          </p:cNvPr>
          <p:cNvSpPr/>
          <p:nvPr/>
        </p:nvSpPr>
        <p:spPr>
          <a:xfrm>
            <a:off x="3327077" y="1982327"/>
            <a:ext cx="9669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fontAlgn="base">
              <a:spcBef>
                <a:spcPts val="600"/>
              </a:spcBef>
            </a:pPr>
            <a:r>
              <a:rPr lang="en-US" altLang="zh-TW" sz="2800" dirty="0">
                <a:solidFill>
                  <a:srgbClr val="F5773D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1</a:t>
            </a:r>
            <a:r>
              <a:rPr lang="zh-TW" altLang="en-US" sz="2400" dirty="0">
                <a:solidFill>
                  <a:srgbClr val="F5773D"/>
                </a:solidFill>
              </a:rPr>
              <a:t> </a:t>
            </a:r>
            <a:r>
              <a:rPr lang="zh-TW" altLang="en-US" sz="2800" dirty="0">
                <a:solidFill>
                  <a:srgbClr val="F5773D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台大醫院資料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B05956-39CF-46FD-8A9E-5078FF86AE4D}"/>
              </a:ext>
            </a:extLst>
          </p:cNvPr>
          <p:cNvSpPr/>
          <p:nvPr/>
        </p:nvSpPr>
        <p:spPr>
          <a:xfrm>
            <a:off x="6047229" y="1982327"/>
            <a:ext cx="51058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fontAlgn="base"/>
            <a:r>
              <a:rPr lang="en-US" altLang="zh-TW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2</a:t>
            </a:r>
            <a:r>
              <a:rPr lang="zh-TW" alt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</a:t>
            </a:r>
            <a:r>
              <a:rPr lang="zh-TW" altLang="en-US" sz="2800" dirty="0"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模型輸入資料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1BC89B-AE4A-4AFD-AB46-500047A8E93D}"/>
              </a:ext>
            </a:extLst>
          </p:cNvPr>
          <p:cNvSpPr txBox="1"/>
          <p:nvPr/>
        </p:nvSpPr>
        <p:spPr>
          <a:xfrm>
            <a:off x="8803553" y="1996706"/>
            <a:ext cx="4403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3</a:t>
            </a:r>
            <a:r>
              <a:rPr lang="zh-TW" alt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電梯模擬系統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12B0AF-F2AB-42C5-9F94-F4F4434CF5EB}"/>
              </a:ext>
            </a:extLst>
          </p:cNvPr>
          <p:cNvSpPr/>
          <p:nvPr/>
        </p:nvSpPr>
        <p:spPr>
          <a:xfrm>
            <a:off x="6249424" y="3010317"/>
            <a:ext cx="6208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ctr" fontAlgn="base"/>
            <a:r>
              <a:rPr lang="en-US" altLang="zh-TW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1</a:t>
            </a:r>
            <a:r>
              <a:rPr lang="zh-TW" alt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參數介紹</a:t>
            </a:r>
            <a:endParaRPr lang="en-US" altLang="zh-TW" sz="2800" dirty="0">
              <a:solidFill>
                <a:srgbClr val="000000"/>
              </a:solidFill>
              <a:latin typeface="源泉圓體 TTF Medium" panose="020B0600000000000000" pitchFamily="34" charset="-120"/>
              <a:ea typeface="源泉圓體 TTF Medium" panose="020B0600000000000000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0645FD-46D8-41D5-8F72-2F2030C19BD3}"/>
              </a:ext>
            </a:extLst>
          </p:cNvPr>
          <p:cNvSpPr/>
          <p:nvPr/>
        </p:nvSpPr>
        <p:spPr>
          <a:xfrm>
            <a:off x="4611774" y="2995938"/>
            <a:ext cx="736998" cy="224676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3" algn="ctr" fontAlgn="base"/>
            <a:r>
              <a:rPr lang="en-US" altLang="zh-TW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</a:t>
            </a:r>
            <a:r>
              <a:rPr lang="zh-TW" alt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資料分析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FCC350-FCAB-40F2-9230-ADF87B4A1B20}"/>
              </a:ext>
            </a:extLst>
          </p:cNvPr>
          <p:cNvSpPr/>
          <p:nvPr/>
        </p:nvSpPr>
        <p:spPr>
          <a:xfrm>
            <a:off x="3862465" y="3010317"/>
            <a:ext cx="6208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ctr" fontAlgn="base"/>
            <a:r>
              <a:rPr lang="en-US" altLang="zh-TW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1</a:t>
            </a:r>
            <a:r>
              <a:rPr lang="zh-TW" alt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原始資料描述</a:t>
            </a:r>
            <a:endParaRPr lang="en-US" altLang="zh-TW" sz="2800" dirty="0">
              <a:solidFill>
                <a:srgbClr val="000000"/>
              </a:solidFill>
              <a:latin typeface="源泉圓體 TTF Medium" panose="020B0600000000000000" pitchFamily="34" charset="-120"/>
              <a:ea typeface="源泉圓體 TTF Medium" panose="020B0600000000000000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1D7BDCF-97D4-42EA-A768-D5FD0504630A}"/>
              </a:ext>
            </a:extLst>
          </p:cNvPr>
          <p:cNvSpPr/>
          <p:nvPr/>
        </p:nvSpPr>
        <p:spPr>
          <a:xfrm>
            <a:off x="9526367" y="2995938"/>
            <a:ext cx="736998" cy="224676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3" algn="ctr" fontAlgn="base"/>
            <a:r>
              <a:rPr lang="en-US" altLang="zh-TW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</a:t>
            </a:r>
            <a:r>
              <a:rPr lang="zh-TW" alt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實際模擬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BB5475-1299-4994-A3DA-A8031D848149}"/>
              </a:ext>
            </a:extLst>
          </p:cNvPr>
          <p:cNvSpPr/>
          <p:nvPr/>
        </p:nvSpPr>
        <p:spPr>
          <a:xfrm>
            <a:off x="8777058" y="3010317"/>
            <a:ext cx="620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ctr" fontAlgn="base"/>
            <a:r>
              <a:rPr lang="en-US" altLang="zh-TW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1</a:t>
            </a:r>
            <a:r>
              <a:rPr lang="zh-TW" alt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系統架構圖</a:t>
            </a:r>
            <a:endParaRPr lang="en-US" altLang="zh-TW" sz="2800" dirty="0">
              <a:solidFill>
                <a:srgbClr val="000000"/>
              </a:solidFill>
              <a:latin typeface="源泉圓體 TTF Medium" panose="020B0600000000000000" pitchFamily="34" charset="-120"/>
              <a:ea typeface="源泉圓體 TTF Medium" panose="020B0600000000000000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856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3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67633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台大醫院資料 </a:t>
            </a:r>
            <a:r>
              <a:rPr lang="en-US" altLang="zh-TW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- </a:t>
            </a:r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原始資料描述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16F45A6-A7CB-4EB5-8DA6-4192717FA996}"/>
              </a:ext>
            </a:extLst>
          </p:cNvPr>
          <p:cNvSpPr/>
          <p:nvPr/>
        </p:nvSpPr>
        <p:spPr>
          <a:xfrm>
            <a:off x="1236147" y="2118054"/>
            <a:ext cx="1651324" cy="36712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外部呼叫</a:t>
            </a:r>
            <a:endParaRPr 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0E14017-0D07-4159-93F0-7D687A55A7B1}"/>
              </a:ext>
            </a:extLst>
          </p:cNvPr>
          <p:cNvSpPr/>
          <p:nvPr/>
        </p:nvSpPr>
        <p:spPr>
          <a:xfrm>
            <a:off x="6322144" y="2118054"/>
            <a:ext cx="1651324" cy="36712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內部呼叫</a:t>
            </a:r>
            <a:endParaRPr lang="en-US" dirty="0"/>
          </a:p>
        </p:txBody>
      </p:sp>
      <p:pic>
        <p:nvPicPr>
          <p:cNvPr id="4099" name="Picture 3" descr="https://lh5.googleusercontent.com/liJWu1H7Qxw4WH7QgfgUtjyPiZoWd2FrctFlNweziUKhBpG5M_xGw4vk4-AIXCM4B87h6FXCoiypYIPlbYq-vpafClA712HNOuNWuO4knNSeOJ3wlYPie470N0LIWhHEc7I2OGpJSy8">
            <a:extLst>
              <a:ext uri="{FF2B5EF4-FFF2-40B4-BE49-F238E27FC236}">
                <a16:creationId xmlns:a16="http://schemas.microsoft.com/office/drawing/2014/main" id="{14742131-5143-43F4-82D0-1FF8651A2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144" y="2813363"/>
            <a:ext cx="4710796" cy="2918999"/>
          </a:xfrm>
          <a:prstGeom prst="rect">
            <a:avLst/>
          </a:prstGeom>
          <a:noFill/>
          <a:ln>
            <a:solidFill>
              <a:prstClr val="ltGray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lh3.googleusercontent.com/5QUPU0ahVxcCAIwd3x5gBB_Jj_jGPIE6UMCSUaOlWkzucK9xucMXi84_57THAJOilrEDLfR9pEffzbtrAxm11V6ydT5jFq-pWne6USXtWWE3cre30cj5n2YqpNURvFkC_AUzLNjQPIQ">
            <a:extLst>
              <a:ext uri="{FF2B5EF4-FFF2-40B4-BE49-F238E27FC236}">
                <a16:creationId xmlns:a16="http://schemas.microsoft.com/office/drawing/2014/main" id="{DAD05C9D-79E1-46F8-B521-C698AF3F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147" y="2813363"/>
            <a:ext cx="4633711" cy="2823868"/>
          </a:xfrm>
          <a:prstGeom prst="rect">
            <a:avLst/>
          </a:prstGeom>
          <a:noFill/>
          <a:ln>
            <a:solidFill>
              <a:prstClr val="ltGray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87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4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57374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台大醫院資料 </a:t>
            </a:r>
            <a:r>
              <a:rPr lang="en-US" altLang="zh-TW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- </a:t>
            </a:r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統計處理</a:t>
            </a:r>
          </a:p>
        </p:txBody>
      </p:sp>
      <p:pic>
        <p:nvPicPr>
          <p:cNvPr id="1026" name="Picture 2" descr="https://lh5.googleusercontent.com/SYdfl9NRccM5tZevkvJcJ1k8_D0cTU1qFNXZBKNgT2wuejcjyxGJ6kOL1mySd11LhKJ-B-Qt9O7LjvUe6BUI3vvgt1OpeeoFdgL_-vF-rGqVPI1mQiV0oAFkDNYPsb5i4b3PzXK2q4Y">
            <a:extLst>
              <a:ext uri="{FF2B5EF4-FFF2-40B4-BE49-F238E27FC236}">
                <a16:creationId xmlns:a16="http://schemas.microsoft.com/office/drawing/2014/main" id="{D11FEC9A-D547-4D68-88DF-734BAB232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948" y="1464475"/>
            <a:ext cx="6676103" cy="476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9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62EACA6-7A5D-4B8E-8BF2-F29AF04CAAEB}"/>
              </a:ext>
            </a:extLst>
          </p:cNvPr>
          <p:cNvSpPr/>
          <p:nvPr/>
        </p:nvSpPr>
        <p:spPr>
          <a:xfrm>
            <a:off x="1" y="1486157"/>
            <a:ext cx="2534856" cy="5371844"/>
          </a:xfrm>
          <a:prstGeom prst="rect">
            <a:avLst/>
          </a:prstGeom>
          <a:solidFill>
            <a:srgbClr val="5FB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air_46320">
            <a:extLst>
              <a:ext uri="{FF2B5EF4-FFF2-40B4-BE49-F238E27FC236}">
                <a16:creationId xmlns:a16="http://schemas.microsoft.com/office/drawing/2014/main" id="{5F1F4C81-2C2B-4F52-8063-919B248FBB65}"/>
              </a:ext>
            </a:extLst>
          </p:cNvPr>
          <p:cNvSpPr>
            <a:spLocks noChangeAspect="1"/>
          </p:cNvSpPr>
          <p:nvPr/>
        </p:nvSpPr>
        <p:spPr bwMode="auto">
          <a:xfrm>
            <a:off x="1414107" y="1549817"/>
            <a:ext cx="832913" cy="5308183"/>
          </a:xfrm>
          <a:custGeom>
            <a:avLst/>
            <a:gdLst>
              <a:gd name="connsiteX0" fmla="*/ 241223 w 314863"/>
              <a:gd name="connsiteY0" fmla="*/ 588233 h 608556"/>
              <a:gd name="connsiteX1" fmla="*/ 307292 w 314863"/>
              <a:gd name="connsiteY1" fmla="*/ 588233 h 608556"/>
              <a:gd name="connsiteX2" fmla="*/ 314863 w 314863"/>
              <a:gd name="connsiteY2" fmla="*/ 595884 h 608556"/>
              <a:gd name="connsiteX3" fmla="*/ 314863 w 314863"/>
              <a:gd name="connsiteY3" fmla="*/ 600905 h 608556"/>
              <a:gd name="connsiteX4" fmla="*/ 307292 w 314863"/>
              <a:gd name="connsiteY4" fmla="*/ 608556 h 608556"/>
              <a:gd name="connsiteX5" fmla="*/ 241223 w 314863"/>
              <a:gd name="connsiteY5" fmla="*/ 608556 h 608556"/>
              <a:gd name="connsiteX6" fmla="*/ 233572 w 314863"/>
              <a:gd name="connsiteY6" fmla="*/ 600905 h 608556"/>
              <a:gd name="connsiteX7" fmla="*/ 233572 w 314863"/>
              <a:gd name="connsiteY7" fmla="*/ 595884 h 608556"/>
              <a:gd name="connsiteX8" fmla="*/ 241223 w 314863"/>
              <a:gd name="connsiteY8" fmla="*/ 588233 h 608556"/>
              <a:gd name="connsiteX9" fmla="*/ 7571 w 314863"/>
              <a:gd name="connsiteY9" fmla="*/ 588233 h 608556"/>
              <a:gd name="connsiteX10" fmla="*/ 73640 w 314863"/>
              <a:gd name="connsiteY10" fmla="*/ 588233 h 608556"/>
              <a:gd name="connsiteX11" fmla="*/ 81291 w 314863"/>
              <a:gd name="connsiteY11" fmla="*/ 595884 h 608556"/>
              <a:gd name="connsiteX12" fmla="*/ 81291 w 314863"/>
              <a:gd name="connsiteY12" fmla="*/ 600905 h 608556"/>
              <a:gd name="connsiteX13" fmla="*/ 73640 w 314863"/>
              <a:gd name="connsiteY13" fmla="*/ 608556 h 608556"/>
              <a:gd name="connsiteX14" fmla="*/ 7571 w 314863"/>
              <a:gd name="connsiteY14" fmla="*/ 608556 h 608556"/>
              <a:gd name="connsiteX15" fmla="*/ 0 w 314863"/>
              <a:gd name="connsiteY15" fmla="*/ 600905 h 608556"/>
              <a:gd name="connsiteX16" fmla="*/ 0 w 314863"/>
              <a:gd name="connsiteY16" fmla="*/ 595884 h 608556"/>
              <a:gd name="connsiteX17" fmla="*/ 7571 w 314863"/>
              <a:gd name="connsiteY17" fmla="*/ 588233 h 608556"/>
              <a:gd name="connsiteX18" fmla="*/ 63921 w 314863"/>
              <a:gd name="connsiteY18" fmla="*/ 334736 h 608556"/>
              <a:gd name="connsiteX19" fmla="*/ 64399 w 314863"/>
              <a:gd name="connsiteY19" fmla="*/ 395590 h 608556"/>
              <a:gd name="connsiteX20" fmla="*/ 252824 w 314863"/>
              <a:gd name="connsiteY20" fmla="*/ 395590 h 608556"/>
              <a:gd name="connsiteX21" fmla="*/ 252984 w 314863"/>
              <a:gd name="connsiteY21" fmla="*/ 334736 h 608556"/>
              <a:gd name="connsiteX22" fmla="*/ 63204 w 314863"/>
              <a:gd name="connsiteY22" fmla="*/ 253518 h 608556"/>
              <a:gd name="connsiteX23" fmla="*/ 63682 w 314863"/>
              <a:gd name="connsiteY23" fmla="*/ 314372 h 608556"/>
              <a:gd name="connsiteX24" fmla="*/ 253063 w 314863"/>
              <a:gd name="connsiteY24" fmla="*/ 314372 h 608556"/>
              <a:gd name="connsiteX25" fmla="*/ 253223 w 314863"/>
              <a:gd name="connsiteY25" fmla="*/ 253518 h 608556"/>
              <a:gd name="connsiteX26" fmla="*/ 62487 w 314863"/>
              <a:gd name="connsiteY26" fmla="*/ 172380 h 608556"/>
              <a:gd name="connsiteX27" fmla="*/ 63045 w 314863"/>
              <a:gd name="connsiteY27" fmla="*/ 233233 h 608556"/>
              <a:gd name="connsiteX28" fmla="*/ 253302 w 314863"/>
              <a:gd name="connsiteY28" fmla="*/ 233233 h 608556"/>
              <a:gd name="connsiteX29" fmla="*/ 253462 w 314863"/>
              <a:gd name="connsiteY29" fmla="*/ 172380 h 608556"/>
              <a:gd name="connsiteX30" fmla="*/ 61770 w 314863"/>
              <a:gd name="connsiteY30" fmla="*/ 91241 h 608556"/>
              <a:gd name="connsiteX31" fmla="*/ 62328 w 314863"/>
              <a:gd name="connsiteY31" fmla="*/ 152095 h 608556"/>
              <a:gd name="connsiteX32" fmla="*/ 253541 w 314863"/>
              <a:gd name="connsiteY32" fmla="*/ 152095 h 608556"/>
              <a:gd name="connsiteX33" fmla="*/ 253701 w 314863"/>
              <a:gd name="connsiteY33" fmla="*/ 91241 h 608556"/>
              <a:gd name="connsiteX34" fmla="*/ 20341 w 314863"/>
              <a:gd name="connsiteY34" fmla="*/ 0 h 608556"/>
              <a:gd name="connsiteX35" fmla="*/ 60973 w 314863"/>
              <a:gd name="connsiteY35" fmla="*/ 0 h 608556"/>
              <a:gd name="connsiteX36" fmla="*/ 61611 w 314863"/>
              <a:gd name="connsiteY36" fmla="*/ 71036 h 608556"/>
              <a:gd name="connsiteX37" fmla="*/ 253780 w 314863"/>
              <a:gd name="connsiteY37" fmla="*/ 71036 h 608556"/>
              <a:gd name="connsiteX38" fmla="*/ 253940 w 314863"/>
              <a:gd name="connsiteY38" fmla="*/ 0 h 608556"/>
              <a:gd name="connsiteX39" fmla="*/ 294572 w 314863"/>
              <a:gd name="connsiteY39" fmla="*/ 0 h 608556"/>
              <a:gd name="connsiteX40" fmla="*/ 297998 w 314863"/>
              <a:gd name="connsiteY40" fmla="*/ 578072 h 608556"/>
              <a:gd name="connsiteX41" fmla="*/ 252267 w 314863"/>
              <a:gd name="connsiteY41" fmla="*/ 578072 h 608556"/>
              <a:gd name="connsiteX42" fmla="*/ 252745 w 314863"/>
              <a:gd name="connsiteY42" fmla="*/ 415795 h 608556"/>
              <a:gd name="connsiteX43" fmla="*/ 64638 w 314863"/>
              <a:gd name="connsiteY43" fmla="*/ 415795 h 608556"/>
              <a:gd name="connsiteX44" fmla="*/ 65993 w 314863"/>
              <a:gd name="connsiteY44" fmla="*/ 578072 h 608556"/>
              <a:gd name="connsiteX45" fmla="*/ 15242 w 314863"/>
              <a:gd name="connsiteY45" fmla="*/ 578072 h 60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14863" h="608556">
                <a:moveTo>
                  <a:pt x="241223" y="588233"/>
                </a:moveTo>
                <a:lnTo>
                  <a:pt x="307292" y="588233"/>
                </a:lnTo>
                <a:cubicBezTo>
                  <a:pt x="311436" y="588233"/>
                  <a:pt x="314863" y="591660"/>
                  <a:pt x="314863" y="595884"/>
                </a:cubicBezTo>
                <a:lnTo>
                  <a:pt x="314863" y="600905"/>
                </a:lnTo>
                <a:cubicBezTo>
                  <a:pt x="314863" y="605129"/>
                  <a:pt x="311436" y="608556"/>
                  <a:pt x="307292" y="608556"/>
                </a:cubicBezTo>
                <a:lnTo>
                  <a:pt x="241223" y="608556"/>
                </a:lnTo>
                <a:cubicBezTo>
                  <a:pt x="236999" y="608556"/>
                  <a:pt x="233572" y="605129"/>
                  <a:pt x="233572" y="600905"/>
                </a:cubicBezTo>
                <a:lnTo>
                  <a:pt x="233572" y="595884"/>
                </a:lnTo>
                <a:cubicBezTo>
                  <a:pt x="233572" y="591660"/>
                  <a:pt x="236999" y="588233"/>
                  <a:pt x="241223" y="588233"/>
                </a:cubicBezTo>
                <a:close/>
                <a:moveTo>
                  <a:pt x="7571" y="588233"/>
                </a:moveTo>
                <a:lnTo>
                  <a:pt x="73640" y="588233"/>
                </a:lnTo>
                <a:cubicBezTo>
                  <a:pt x="77864" y="588233"/>
                  <a:pt x="81291" y="591660"/>
                  <a:pt x="81291" y="595884"/>
                </a:cubicBezTo>
                <a:lnTo>
                  <a:pt x="81291" y="600905"/>
                </a:lnTo>
                <a:cubicBezTo>
                  <a:pt x="81291" y="605129"/>
                  <a:pt x="77864" y="608556"/>
                  <a:pt x="73640" y="608556"/>
                </a:cubicBezTo>
                <a:lnTo>
                  <a:pt x="7571" y="608556"/>
                </a:lnTo>
                <a:cubicBezTo>
                  <a:pt x="3427" y="608556"/>
                  <a:pt x="0" y="605129"/>
                  <a:pt x="0" y="600905"/>
                </a:cubicBezTo>
                <a:lnTo>
                  <a:pt x="0" y="595884"/>
                </a:lnTo>
                <a:cubicBezTo>
                  <a:pt x="0" y="591660"/>
                  <a:pt x="3427" y="588233"/>
                  <a:pt x="7571" y="588233"/>
                </a:cubicBezTo>
                <a:close/>
                <a:moveTo>
                  <a:pt x="63921" y="334736"/>
                </a:moveTo>
                <a:lnTo>
                  <a:pt x="64399" y="395590"/>
                </a:lnTo>
                <a:lnTo>
                  <a:pt x="252824" y="395590"/>
                </a:lnTo>
                <a:lnTo>
                  <a:pt x="252984" y="334736"/>
                </a:lnTo>
                <a:close/>
                <a:moveTo>
                  <a:pt x="63204" y="253518"/>
                </a:moveTo>
                <a:lnTo>
                  <a:pt x="63682" y="314372"/>
                </a:lnTo>
                <a:lnTo>
                  <a:pt x="253063" y="314372"/>
                </a:lnTo>
                <a:lnTo>
                  <a:pt x="253223" y="253518"/>
                </a:lnTo>
                <a:close/>
                <a:moveTo>
                  <a:pt x="62487" y="172380"/>
                </a:moveTo>
                <a:lnTo>
                  <a:pt x="63045" y="233233"/>
                </a:lnTo>
                <a:lnTo>
                  <a:pt x="253302" y="233233"/>
                </a:lnTo>
                <a:lnTo>
                  <a:pt x="253462" y="172380"/>
                </a:lnTo>
                <a:close/>
                <a:moveTo>
                  <a:pt x="61770" y="91241"/>
                </a:moveTo>
                <a:lnTo>
                  <a:pt x="62328" y="152095"/>
                </a:lnTo>
                <a:lnTo>
                  <a:pt x="253541" y="152095"/>
                </a:lnTo>
                <a:lnTo>
                  <a:pt x="253701" y="91241"/>
                </a:lnTo>
                <a:close/>
                <a:moveTo>
                  <a:pt x="20341" y="0"/>
                </a:moveTo>
                <a:lnTo>
                  <a:pt x="60973" y="0"/>
                </a:lnTo>
                <a:lnTo>
                  <a:pt x="61611" y="71036"/>
                </a:lnTo>
                <a:lnTo>
                  <a:pt x="253780" y="71036"/>
                </a:lnTo>
                <a:lnTo>
                  <a:pt x="253940" y="0"/>
                </a:lnTo>
                <a:lnTo>
                  <a:pt x="294572" y="0"/>
                </a:lnTo>
                <a:lnTo>
                  <a:pt x="297998" y="578072"/>
                </a:lnTo>
                <a:lnTo>
                  <a:pt x="252267" y="578072"/>
                </a:lnTo>
                <a:lnTo>
                  <a:pt x="252745" y="415795"/>
                </a:lnTo>
                <a:lnTo>
                  <a:pt x="64638" y="415795"/>
                </a:lnTo>
                <a:lnTo>
                  <a:pt x="65993" y="578072"/>
                </a:lnTo>
                <a:lnTo>
                  <a:pt x="15242" y="578072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D523C1-1806-4C7E-82F1-B23E0CCED422}"/>
              </a:ext>
            </a:extLst>
          </p:cNvPr>
          <p:cNvSpPr/>
          <p:nvPr/>
        </p:nvSpPr>
        <p:spPr>
          <a:xfrm>
            <a:off x="0" y="1422497"/>
            <a:ext cx="2792096" cy="127319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336E8E-6F9B-46AC-986B-C72279E27C06}"/>
              </a:ext>
            </a:extLst>
          </p:cNvPr>
          <p:cNvSpPr txBox="1"/>
          <p:nvPr/>
        </p:nvSpPr>
        <p:spPr>
          <a:xfrm>
            <a:off x="555585" y="65516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目錄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9D0763-742B-46F3-8D77-8143CE865494}"/>
              </a:ext>
            </a:extLst>
          </p:cNvPr>
          <p:cNvSpPr/>
          <p:nvPr/>
        </p:nvSpPr>
        <p:spPr>
          <a:xfrm>
            <a:off x="-1" y="2317151"/>
            <a:ext cx="832913" cy="150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FC885594-D418-45BA-AA5F-D6D523F5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EEB6-FE77-401D-B153-1349CF1440F9}" type="slidenum">
              <a:rPr lang="en-US" smtClean="0"/>
              <a:t>5</a:t>
            </a:fld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5D15B8-0755-43E1-87F2-82E15CBE4C8E}"/>
              </a:ext>
            </a:extLst>
          </p:cNvPr>
          <p:cNvSpPr/>
          <p:nvPr/>
        </p:nvSpPr>
        <p:spPr>
          <a:xfrm>
            <a:off x="7167687" y="2995938"/>
            <a:ext cx="736998" cy="224676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3" algn="ctr" fontAlgn="base"/>
            <a:r>
              <a:rPr lang="en-US" altLang="zh-TW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CV</a:t>
            </a:r>
            <a:r>
              <a:rPr lang="zh-TW" alt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輔助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C6C45F-96F4-42B8-A1DB-CF497D88A663}"/>
              </a:ext>
            </a:extLst>
          </p:cNvPr>
          <p:cNvSpPr/>
          <p:nvPr/>
        </p:nvSpPr>
        <p:spPr>
          <a:xfrm>
            <a:off x="3327077" y="1982327"/>
            <a:ext cx="9669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fontAlgn="base">
              <a:spcBef>
                <a:spcPts val="60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1</a:t>
            </a:r>
            <a:r>
              <a:rPr lang="zh-TW" altLang="en-US" sz="2400" dirty="0"/>
              <a:t> </a:t>
            </a:r>
            <a:r>
              <a:rPr lang="zh-TW" altLang="en-US" sz="2800" dirty="0"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台大醫院資料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B05956-39CF-46FD-8A9E-5078FF86AE4D}"/>
              </a:ext>
            </a:extLst>
          </p:cNvPr>
          <p:cNvSpPr/>
          <p:nvPr/>
        </p:nvSpPr>
        <p:spPr>
          <a:xfrm>
            <a:off x="6047229" y="1982327"/>
            <a:ext cx="51058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fontAlgn="base"/>
            <a:r>
              <a:rPr lang="en-US" altLang="zh-TW" sz="2800" dirty="0">
                <a:solidFill>
                  <a:srgbClr val="F5773D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2</a:t>
            </a:r>
            <a:r>
              <a:rPr lang="zh-TW" altLang="en-US" sz="2800" dirty="0">
                <a:solidFill>
                  <a:srgbClr val="F5773D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模型輸入資料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1BC89B-AE4A-4AFD-AB46-500047A8E93D}"/>
              </a:ext>
            </a:extLst>
          </p:cNvPr>
          <p:cNvSpPr txBox="1"/>
          <p:nvPr/>
        </p:nvSpPr>
        <p:spPr>
          <a:xfrm>
            <a:off x="8803553" y="1996706"/>
            <a:ext cx="4403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3</a:t>
            </a:r>
            <a:r>
              <a:rPr lang="zh-TW" alt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電梯模擬系統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12B0AF-F2AB-42C5-9F94-F4F4434CF5EB}"/>
              </a:ext>
            </a:extLst>
          </p:cNvPr>
          <p:cNvSpPr/>
          <p:nvPr/>
        </p:nvSpPr>
        <p:spPr>
          <a:xfrm>
            <a:off x="6249424" y="3010317"/>
            <a:ext cx="6208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ctr" fontAlgn="base"/>
            <a:r>
              <a:rPr lang="en-US" altLang="zh-TW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1</a:t>
            </a:r>
            <a:r>
              <a:rPr lang="zh-TW" alt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參數介紹</a:t>
            </a:r>
            <a:endParaRPr lang="en-US" altLang="zh-TW" sz="2800" dirty="0">
              <a:solidFill>
                <a:srgbClr val="000000"/>
              </a:solidFill>
              <a:latin typeface="源泉圓體 TTF Medium" panose="020B0600000000000000" pitchFamily="34" charset="-120"/>
              <a:ea typeface="源泉圓體 TTF Medium" panose="020B0600000000000000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0645FD-46D8-41D5-8F72-2F2030C19BD3}"/>
              </a:ext>
            </a:extLst>
          </p:cNvPr>
          <p:cNvSpPr/>
          <p:nvPr/>
        </p:nvSpPr>
        <p:spPr>
          <a:xfrm>
            <a:off x="4611774" y="2995938"/>
            <a:ext cx="736998" cy="224676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3" algn="ctr" fontAlgn="base"/>
            <a:r>
              <a:rPr lang="en-US" altLang="zh-TW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</a:t>
            </a:r>
            <a:r>
              <a:rPr lang="zh-TW" alt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資料分析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FCC350-FCAB-40F2-9230-ADF87B4A1B20}"/>
              </a:ext>
            </a:extLst>
          </p:cNvPr>
          <p:cNvSpPr/>
          <p:nvPr/>
        </p:nvSpPr>
        <p:spPr>
          <a:xfrm>
            <a:off x="3862465" y="3010317"/>
            <a:ext cx="6208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ctr" fontAlgn="base"/>
            <a:r>
              <a:rPr lang="en-US" altLang="zh-TW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1</a:t>
            </a:r>
            <a:r>
              <a:rPr lang="zh-TW" alt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原始資料描述</a:t>
            </a:r>
            <a:endParaRPr lang="en-US" altLang="zh-TW" sz="2800" dirty="0">
              <a:solidFill>
                <a:srgbClr val="000000"/>
              </a:solidFill>
              <a:latin typeface="源泉圓體 TTF Medium" panose="020B0600000000000000" pitchFamily="34" charset="-120"/>
              <a:ea typeface="源泉圓體 TTF Medium" panose="020B0600000000000000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1D7BDCF-97D4-42EA-A768-D5FD0504630A}"/>
              </a:ext>
            </a:extLst>
          </p:cNvPr>
          <p:cNvSpPr/>
          <p:nvPr/>
        </p:nvSpPr>
        <p:spPr>
          <a:xfrm>
            <a:off x="9526367" y="2995938"/>
            <a:ext cx="736998" cy="224676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3" algn="ctr" fontAlgn="base"/>
            <a:r>
              <a:rPr lang="en-US" altLang="zh-TW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</a:t>
            </a:r>
            <a:r>
              <a:rPr lang="zh-TW" alt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實際模擬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BB5475-1299-4994-A3DA-A8031D848149}"/>
              </a:ext>
            </a:extLst>
          </p:cNvPr>
          <p:cNvSpPr/>
          <p:nvPr/>
        </p:nvSpPr>
        <p:spPr>
          <a:xfrm>
            <a:off x="8777058" y="3010317"/>
            <a:ext cx="620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ctr" fontAlgn="base"/>
            <a:r>
              <a:rPr lang="en-US" altLang="zh-TW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1</a:t>
            </a:r>
            <a:r>
              <a:rPr lang="zh-TW" altLang="en-US" sz="28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系統架構圖</a:t>
            </a:r>
            <a:endParaRPr lang="en-US" altLang="zh-TW" sz="2800" dirty="0">
              <a:solidFill>
                <a:srgbClr val="000000"/>
              </a:solidFill>
              <a:latin typeface="源泉圓體 TTF Medium" panose="020B0600000000000000" pitchFamily="34" charset="-120"/>
              <a:ea typeface="源泉圓體 TTF Medium" panose="020B0600000000000000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323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6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模型輸入資料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CF5C7BE-3DD3-443E-B8B8-FD0D548378D0}"/>
              </a:ext>
            </a:extLst>
          </p:cNvPr>
          <p:cNvGrpSpPr/>
          <p:nvPr/>
        </p:nvGrpSpPr>
        <p:grpSpPr>
          <a:xfrm>
            <a:off x="0" y="1612490"/>
            <a:ext cx="12201832" cy="4994787"/>
            <a:chOff x="0" y="1612490"/>
            <a:chExt cx="12201832" cy="499478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583BC54-5AE6-44C2-B99F-D51AF3923F64}"/>
                </a:ext>
              </a:extLst>
            </p:cNvPr>
            <p:cNvSpPr/>
            <p:nvPr/>
          </p:nvSpPr>
          <p:spPr>
            <a:xfrm>
              <a:off x="0" y="1612490"/>
              <a:ext cx="3185652" cy="4994787"/>
            </a:xfrm>
            <a:prstGeom prst="rect">
              <a:avLst/>
            </a:prstGeom>
            <a:solidFill>
              <a:srgbClr val="338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B2ECA1F-3A76-4D1A-8FD0-DC7D05968EE6}"/>
                </a:ext>
              </a:extLst>
            </p:cNvPr>
            <p:cNvSpPr/>
            <p:nvPr/>
          </p:nvSpPr>
          <p:spPr>
            <a:xfrm>
              <a:off x="3116826" y="1612490"/>
              <a:ext cx="9085006" cy="4994787"/>
            </a:xfrm>
            <a:prstGeom prst="rect">
              <a:avLst/>
            </a:prstGeom>
            <a:solidFill>
              <a:srgbClr val="C7E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38B396-6CDA-4E2A-A4BE-E36BCA5FEBE1}"/>
              </a:ext>
            </a:extLst>
          </p:cNvPr>
          <p:cNvSpPr txBox="1"/>
          <p:nvPr/>
        </p:nvSpPr>
        <p:spPr>
          <a:xfrm>
            <a:off x="1115961" y="2217054"/>
            <a:ext cx="884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  <a:latin typeface="+mn-ea"/>
              </a:rPr>
              <a:t>模型</a:t>
            </a:r>
            <a:endParaRPr lang="en-US" altLang="zh-TW" sz="4800" dirty="0">
              <a:solidFill>
                <a:schemeClr val="bg1"/>
              </a:solidFill>
              <a:latin typeface="+mn-ea"/>
            </a:endParaRPr>
          </a:p>
          <a:p>
            <a:endParaRPr lang="en-US" altLang="zh-TW" sz="4800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4800" dirty="0">
                <a:solidFill>
                  <a:schemeClr val="bg1"/>
                </a:solidFill>
                <a:latin typeface="+mn-ea"/>
              </a:rPr>
              <a:t>參數</a:t>
            </a:r>
            <a:endParaRPr lang="en-US" sz="4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55D2D0-9116-46E0-A6F9-BA31BA47B0F4}"/>
              </a:ext>
            </a:extLst>
          </p:cNvPr>
          <p:cNvSpPr/>
          <p:nvPr/>
        </p:nvSpPr>
        <p:spPr>
          <a:xfrm>
            <a:off x="1255710" y="3758065"/>
            <a:ext cx="497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  <a:latin typeface="+mn-ea"/>
              </a:rPr>
              <a:t>3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891880-F9D6-4E5B-8DE9-24F6F1BC9290}"/>
              </a:ext>
            </a:extLst>
          </p:cNvPr>
          <p:cNvSpPr/>
          <p:nvPr/>
        </p:nvSpPr>
        <p:spPr>
          <a:xfrm>
            <a:off x="4493342" y="255560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乘客外部呼叫間隔時間分佈</a:t>
            </a:r>
            <a:endParaRPr lang="zh-TW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每次外部呼叫之實際乘客數量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乘客目的地機率分佈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454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7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模型參數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36EBE9-C7FF-4AE4-B55F-6F17F53EC465}"/>
              </a:ext>
            </a:extLst>
          </p:cNvPr>
          <p:cNvSpPr/>
          <p:nvPr/>
        </p:nvSpPr>
        <p:spPr>
          <a:xfrm>
            <a:off x="2517641" y="626370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F5773D"/>
                </a:solidFill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乘客外部呼叫間隔時間分佈</a:t>
            </a:r>
          </a:p>
        </p:txBody>
      </p:sp>
      <p:pic>
        <p:nvPicPr>
          <p:cNvPr id="2050" name="Picture 2" descr="https://scontent.xx.fbcdn.net/v/t1.15752-9/95657664_1095348160844293_5666937750520070144_n.png?_nc_cat=109&amp;_nc_sid=b96e70&amp;_nc_ohc=oW_SGKKdBqQAX_vMOri&amp;_nc_ad=z-m&amp;_nc_cid=0&amp;_nc_zor=9&amp;_nc_ht=scontent.xx&amp;oh=8bd67803c91d0c1053aa29808fe67c27&amp;oe=5ED76C05">
            <a:extLst>
              <a:ext uri="{FF2B5EF4-FFF2-40B4-BE49-F238E27FC236}">
                <a16:creationId xmlns:a16="http://schemas.microsoft.com/office/drawing/2014/main" id="{DA0F479C-9EE2-4335-8C63-F1F9017C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712" y="2641388"/>
            <a:ext cx="3733734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B97ABE0-47E9-4870-98F0-2907B873F651}"/>
              </a:ext>
            </a:extLst>
          </p:cNvPr>
          <p:cNvSpPr/>
          <p:nvPr/>
        </p:nvSpPr>
        <p:spPr>
          <a:xfrm>
            <a:off x="437514" y="1221496"/>
            <a:ext cx="8568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338191"/>
                </a:solidFill>
                <a:latin typeface="+mn-ea"/>
                <a:cs typeface="Calibri" panose="020F0502020204030204" pitchFamily="34" charset="0"/>
              </a:rPr>
              <a:t>使用外部呼叫時間</a:t>
            </a:r>
            <a:r>
              <a:rPr lang="zh-TW" altLang="en-US" b="1" dirty="0">
                <a:solidFill>
                  <a:srgbClr val="338191"/>
                </a:solidFill>
                <a:latin typeface="+mn-ea"/>
                <a:cs typeface="Calibri" panose="020F0502020204030204" pitchFamily="34" charset="0"/>
              </a:rPr>
              <a:t>，找出最適分布佈，以此</a:t>
            </a:r>
            <a:r>
              <a:rPr lang="en-US" altLang="en-US" b="1" dirty="0" err="1">
                <a:solidFill>
                  <a:srgbClr val="338191"/>
                </a:solidFill>
                <a:latin typeface="+mn-ea"/>
                <a:cs typeface="Calibri" panose="020F0502020204030204" pitchFamily="34" charset="0"/>
              </a:rPr>
              <a:t>估計外部呼叫間隔時間</a:t>
            </a:r>
            <a:endParaRPr lang="en-US" b="1" dirty="0">
              <a:solidFill>
                <a:srgbClr val="338191"/>
              </a:solidFill>
              <a:latin typeface="+mn-ea"/>
              <a:cs typeface="Calibri" panose="020F0502020204030204" pitchFamily="34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9D2E95A-E2A3-4891-84F9-0F02AEDA5A8B}"/>
              </a:ext>
            </a:extLst>
          </p:cNvPr>
          <p:cNvCxnSpPr>
            <a:cxnSpLocks/>
          </p:cNvCxnSpPr>
          <p:nvPr/>
        </p:nvCxnSpPr>
        <p:spPr>
          <a:xfrm flipV="1">
            <a:off x="5657279" y="4085100"/>
            <a:ext cx="1028656" cy="1"/>
          </a:xfrm>
          <a:prstGeom prst="straightConnector1">
            <a:avLst/>
          </a:prstGeom>
          <a:ln w="76200">
            <a:solidFill>
              <a:srgbClr val="F577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https://lh3.googleusercontent.com/-KX6feE76qk3jDBfel6I_r5srsUeOAqLTd0EN8qx7kXt9BYofwtw_z8RcRBGoYV9HkCrwzrzuZyqkzsxElNwk3YWTbSkA3hy5HgxmW5BOpLkm-mpzN9UjBlpn-a3JbQCWuLk885Qf7I">
            <a:extLst>
              <a:ext uri="{FF2B5EF4-FFF2-40B4-BE49-F238E27FC236}">
                <a16:creationId xmlns:a16="http://schemas.microsoft.com/office/drawing/2014/main" id="{CE44D18A-33E6-4AEB-9054-8CD1AF324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598" y="4167967"/>
            <a:ext cx="3809371" cy="23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lh5.googleusercontent.com/I_iPvNVLl_y_EFcE9uz5GEZ-SBnFQZ7PEoVsfQebHYOJX707WhU8ggomzFipyqrnAqObUVAtHSiMZP5AJx_nEzMPemk38jn2R6ZRlQMsnaWyN70mBKySopHu3ikQBr-ChIkWW3mGlns">
            <a:extLst>
              <a:ext uri="{FF2B5EF4-FFF2-40B4-BE49-F238E27FC236}">
                <a16:creationId xmlns:a16="http://schemas.microsoft.com/office/drawing/2014/main" id="{29CA2C8F-907C-45A6-8E6B-D10383C0F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308" y="1753634"/>
            <a:ext cx="3679239" cy="23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18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橢圓 15">
            <a:extLst>
              <a:ext uri="{FF2B5EF4-FFF2-40B4-BE49-F238E27FC236}">
                <a16:creationId xmlns:a16="http://schemas.microsoft.com/office/drawing/2014/main" id="{935507E3-060C-4B2F-8F91-3054870D0D26}"/>
              </a:ext>
            </a:extLst>
          </p:cNvPr>
          <p:cNvSpPr/>
          <p:nvPr/>
        </p:nvSpPr>
        <p:spPr>
          <a:xfrm>
            <a:off x="993059" y="2798524"/>
            <a:ext cx="1866388" cy="1866388"/>
          </a:xfrm>
          <a:prstGeom prst="ellipse">
            <a:avLst/>
          </a:prstGeom>
          <a:solidFill>
            <a:srgbClr val="B8DEE6"/>
          </a:solidFill>
          <a:ln w="66675">
            <a:solidFill>
              <a:srgbClr val="338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D16F31A2-B986-46B2-A15B-F5E35EFC7CBC}"/>
              </a:ext>
            </a:extLst>
          </p:cNvPr>
          <p:cNvSpPr/>
          <p:nvPr/>
        </p:nvSpPr>
        <p:spPr>
          <a:xfrm>
            <a:off x="3962836" y="2798524"/>
            <a:ext cx="1866388" cy="1866388"/>
          </a:xfrm>
          <a:prstGeom prst="ellipse">
            <a:avLst/>
          </a:prstGeom>
          <a:solidFill>
            <a:srgbClr val="B8DEE6"/>
          </a:solidFill>
          <a:ln w="66675">
            <a:solidFill>
              <a:srgbClr val="338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8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模型參數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36EBE9-C7FF-4AE4-B55F-6F17F53EC465}"/>
              </a:ext>
            </a:extLst>
          </p:cNvPr>
          <p:cNvSpPr/>
          <p:nvPr/>
        </p:nvSpPr>
        <p:spPr>
          <a:xfrm>
            <a:off x="2517641" y="62637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F5773D"/>
                </a:solidFill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單次呼叫來客數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9D2E95A-E2A3-4891-84F9-0F02AEDA5A8B}"/>
              </a:ext>
            </a:extLst>
          </p:cNvPr>
          <p:cNvCxnSpPr>
            <a:cxnSpLocks/>
          </p:cNvCxnSpPr>
          <p:nvPr/>
        </p:nvCxnSpPr>
        <p:spPr>
          <a:xfrm flipV="1">
            <a:off x="3133009" y="3731718"/>
            <a:ext cx="627710" cy="1"/>
          </a:xfrm>
          <a:prstGeom prst="straightConnector1">
            <a:avLst/>
          </a:prstGeom>
          <a:ln w="76200">
            <a:solidFill>
              <a:srgbClr val="F577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967C8DE6-015C-4208-8064-8E51C24CCC00}"/>
              </a:ext>
            </a:extLst>
          </p:cNvPr>
          <p:cNvSpPr/>
          <p:nvPr/>
        </p:nvSpPr>
        <p:spPr>
          <a:xfrm>
            <a:off x="1148634" y="3408553"/>
            <a:ext cx="171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en-US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未知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 </a:t>
            </a:r>
            <a:endParaRPr lang="en-US" altLang="en-US" sz="900" dirty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實際乘客數量</a:t>
            </a:r>
            <a:endParaRPr lang="en-US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04A5A3-1626-4938-B132-7D50D6EB2A24}"/>
              </a:ext>
            </a:extLst>
          </p:cNvPr>
          <p:cNvSpPr/>
          <p:nvPr/>
        </p:nvSpPr>
        <p:spPr>
          <a:xfrm>
            <a:off x="4040623" y="3270053"/>
            <a:ext cx="1710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en-US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解方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en-US" altLang="en-US" sz="900" dirty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透過監視器</a:t>
            </a:r>
            <a:endParaRPr lang="en-US" altLang="en-US" sz="900" dirty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影像識別人數</a:t>
            </a:r>
            <a:endParaRPr lang="en-US" altLang="en-US" sz="9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453331E-D3D9-46DB-8662-ED8DAB6E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658" y="1811637"/>
            <a:ext cx="5452736" cy="36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2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9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模型參數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36EBE9-C7FF-4AE4-B55F-6F17F53EC465}"/>
              </a:ext>
            </a:extLst>
          </p:cNvPr>
          <p:cNvSpPr/>
          <p:nvPr/>
        </p:nvSpPr>
        <p:spPr>
          <a:xfrm>
            <a:off x="2517641" y="626370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F5773D"/>
                </a:solidFill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乘客目的地機率分佈</a:t>
            </a:r>
          </a:p>
        </p:txBody>
      </p:sp>
      <p:pic>
        <p:nvPicPr>
          <p:cNvPr id="7170" name="Picture 2" descr="https://lh6.googleusercontent.com/HGGn3WtukMF_gg6wTVKItlT7etVzK5qBXBF3vQ1UvUffdTYZcUpKZpaSTmBvapXof4h3iDq1m2hQ5NnrCeZuNRqCctzLSzoP2oxElIgLFlaewaQIiceaLFQ_-LXDWQNJP2MB0uJhIaQ">
            <a:extLst>
              <a:ext uri="{FF2B5EF4-FFF2-40B4-BE49-F238E27FC236}">
                <a16:creationId xmlns:a16="http://schemas.microsoft.com/office/drawing/2014/main" id="{1E6EF7CC-677F-464C-B09F-78952A45C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774415"/>
            <a:ext cx="980122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6445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0133;#6265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0133;#6265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0133;#6265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35925;#177504;#146574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35925;#177504;#146574;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1zkok">
      <a:majorFont>
        <a:latin typeface="Calibri" panose="020F0302020204030204"/>
        <a:ea typeface="源泉圓體 TTF Regular"/>
        <a:cs typeface=""/>
      </a:majorFont>
      <a:minorFont>
        <a:latin typeface="Calibri" panose="020F0502020204030204"/>
        <a:ea typeface="源泉圓體 TTF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404</Words>
  <Application>Microsoft Office PowerPoint</Application>
  <PresentationFormat>寬螢幕</PresentationFormat>
  <Paragraphs>114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Roboto</vt:lpstr>
      <vt:lpstr>新細明體</vt:lpstr>
      <vt:lpstr>源泉圓體 TTF Bold</vt:lpstr>
      <vt:lpstr>源泉圓體 TTF Medium</vt:lpstr>
      <vt:lpstr>源泉圓體 TTF Regular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蕭昀豪</dc:creator>
  <cp:lastModifiedBy>蕭昀豪</cp:lastModifiedBy>
  <cp:revision>68</cp:revision>
  <dcterms:created xsi:type="dcterms:W3CDTF">2020-07-01T00:38:31Z</dcterms:created>
  <dcterms:modified xsi:type="dcterms:W3CDTF">2020-09-02T23:53:00Z</dcterms:modified>
</cp:coreProperties>
</file>