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Konzeption Digitaler Inhalte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Tom Alby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sind Daten? Was sind Informationen?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Daten</a:t>
            </a:r>
          </a:p>
          <a:p>
            <a:pPr lvl="1"/>
            <a:r>
              <a:rPr/>
              <a:t>Roh, ungeordnet, noch nicht interpretiert</a:t>
            </a:r>
          </a:p>
          <a:p>
            <a:pPr lvl="1"/>
            <a:r>
              <a:rPr/>
              <a:t>Bestehen aus Zahlen, Zeichen, Fakten ohne Kontext</a:t>
            </a:r>
          </a:p>
          <a:p>
            <a:pPr lvl="0"/>
            <a:r>
              <a:rPr i="1"/>
              <a:t>Informationen</a:t>
            </a:r>
          </a:p>
          <a:p>
            <a:pPr lvl="1"/>
            <a:r>
              <a:rPr/>
              <a:t>Verarbeitete, kontextualisierte Daten</a:t>
            </a:r>
          </a:p>
          <a:p>
            <a:pPr lvl="1"/>
            <a:r>
              <a:rPr/>
              <a:t>Haben Bedeutung und Relevanz für eine Fragestellung</a:t>
            </a:r>
          </a:p>
          <a:p>
            <a:pPr lvl="1"/>
            <a:r>
              <a:rPr b="1"/>
              <a:t>Daten + Kontext = Information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DIKW-Pyramide</a:t>
            </a:r>
          </a:p>
        </p:txBody>
      </p:sp>
      <p:pic>
        <p:nvPicPr>
          <p:cNvPr descr="images/dikw-pyramid-removebg-pre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13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 oder Informationen?</a:t>
            </a:r>
          </a:p>
        </p:txBody>
      </p:sp>
      <p:pic>
        <p:nvPicPr>
          <p:cNvPr descr="images/daten-oder-information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48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Toms Pyramide</a:t>
            </a:r>
          </a:p>
        </p:txBody>
      </p:sp>
      <p:pic>
        <p:nvPicPr>
          <p:cNvPr descr="images/tatto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Woraus entsteht eine Aktion?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Über KPIs, Metriken und Ziele</a:t>
            </a:r>
          </a:p>
          <a:p>
            <a:pPr lvl="0"/>
            <a:r>
              <a:rPr/>
              <a:t>Ohne Ziele keine Aktion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Relevanz in der Aufmerksamkeitsökonomie</a:t>
            </a:r>
          </a:p>
        </p:txBody>
      </p:sp>
      <p:pic>
        <p:nvPicPr>
          <p:cNvPr descr="images/releva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193800"/>
            <a:ext cx="4775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Mining für Relevanz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Aufmerksamkeit als knappes Gut</a:t>
            </a:r>
            <a:r>
              <a:rPr/>
              <a:t>: In der „Attention Economy“ zahlen Nutzer*innen mit ihrer Aufmerksamkeit; Informationsüberflutung erfordert filternde Mechanismen.</a:t>
            </a:r>
          </a:p>
          <a:p>
            <a:pPr lvl="0"/>
            <a:r>
              <a:rPr b="1"/>
              <a:t>Data Mining als Brücke</a:t>
            </a:r>
            <a:r>
              <a:rPr/>
              <a:t>: Data Mining extrahiert Muster und Korrelationen aus großen Datenmengen, um relevante Informationen zu erzeugen.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Beispiel: Newsletter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Was ist das Ziel/sind die Ziele eines Newsletters?</a:t>
            </a:r>
          </a:p>
          <a:p>
            <a:pPr lvl="0"/>
            <a:r>
              <a:rPr/>
              <a:t>Was sind mögliche KPIs?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Wie funktioniert Data Mining?</a:t>
            </a:r>
          </a:p>
        </p:txBody>
      </p:sp>
      <p:pic>
        <p:nvPicPr>
          <p:cNvPr descr="images/CRISP-DM_Process_Diagr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193800"/>
            <a:ext cx="337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Mining-Sprachen und -Systeme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SPSS / PSPP</a:t>
            </a:r>
          </a:p>
          <a:p>
            <a:pPr lvl="0"/>
            <a:r>
              <a:rPr/>
              <a:t>SAS</a:t>
            </a:r>
          </a:p>
          <a:p>
            <a:pPr lvl="0"/>
            <a:r>
              <a:rPr/>
              <a:t>Python</a:t>
            </a:r>
          </a:p>
          <a:p>
            <a:pPr lvl="0"/>
            <a:r>
              <a:rPr/>
              <a:t>Scala</a:t>
            </a:r>
          </a:p>
          <a:p>
            <a:pPr lvl="0"/>
            <a:r>
              <a:rPr/>
              <a:t>Julia</a:t>
            </a:r>
          </a:p>
          <a:p>
            <a:pPr lvl="0"/>
            <a:r>
              <a:rPr/>
              <a:t>R</a:t>
            </a:r>
          </a:p>
          <a:p>
            <a:pPr lvl="0"/>
            <a:r>
              <a:rPr/>
              <a:t>Knime</a:t>
            </a:r>
          </a:p>
          <a:p>
            <a:pPr lvl="0"/>
            <a:r>
              <a:rPr/>
              <a:t>…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Sitzung 1: Einführung, Organisatorisches und Grundlage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ich geplant habe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Grundlagen Datenanalyse</a:t>
            </a:r>
          </a:p>
          <a:p>
            <a:pPr lvl="0"/>
            <a:r>
              <a:rPr/>
              <a:t>Data Mining</a:t>
            </a:r>
          </a:p>
          <a:p>
            <a:pPr lvl="0"/>
            <a:r>
              <a:rPr/>
              <a:t>A/B Testing</a:t>
            </a:r>
          </a:p>
          <a:p>
            <a:pPr lvl="0"/>
            <a:r>
              <a:rPr/>
              <a:t>Datenvisualisierung</a:t>
            </a:r>
          </a:p>
          <a:p>
            <a:pPr lvl="0"/>
            <a:r>
              <a:rPr/>
              <a:t>Data Story Telling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Welche Inhalte wünschen Sie sich noch?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Nächste Schritte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Woche 2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Woche 3 – Datenquellen und Formate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Content‑Datenquellen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Newsletter‑Systeme (z. B. Mailchimp, CleverReach): Öffnungs- und Klickraten, Bounce‑Rates.</a:t>
            </a:r>
          </a:p>
          <a:p>
            <a:pPr lvl="1" indent="0" marL="342900">
              <a:buNone/>
            </a:pPr>
            <a:r>
              <a:rPr/>
              <a:t>– Web‑Analyse (z. B. Matomo, Google Analytics): Pageviews, Sessions, Scroll‑Tiefe.</a:t>
            </a:r>
          </a:p>
          <a:p>
            <a:pPr lvl="1" indent="0" marL="342900">
              <a:buNone/>
            </a:pPr>
            <a:r>
              <a:rPr/>
              <a:t>– Social‑Media‑APIs (z. B. Twitter/X, Facebook, Instagram): Likes, Shares, Kommentare.</a:t>
            </a:r>
          </a:p>
          <a:p>
            <a:pPr lvl="0"/>
            <a:r>
              <a:rPr b="1"/>
              <a:t>Dateiformate und ihre Eigenschaften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CSV</a:t>
            </a:r>
            <a:r>
              <a:rPr/>
              <a:t>: Komma‑getrennte Werte; oft auch Semikolon oder Tab als Separator. Geeignet für viele Datensätze, aber keine expliziten Datentypen.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JSON</a:t>
            </a:r>
            <a:r>
              <a:rPr/>
              <a:t>: Hierarchische Struktur mit geschachtelten Objekten. Varianten wie NDJSON (Newline Delimited JSON) erschweren das Parsing.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ARFF</a:t>
            </a:r>
            <a:r>
              <a:rPr/>
              <a:t>: Wie CSV, enthält aber einen Header mit Attributinformationen; wird in Weka verwendet.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Excel</a:t>
            </a:r>
            <a:r>
              <a:rPr/>
              <a:t>: Proprietäres Format; für einfache Analysen geeignet, aber problematisch bei großen Datenmengen.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Parquet</a:t>
            </a:r>
            <a:r>
              <a:rPr/>
              <a:t>: Spaltenorientiertes, komprimiertes Format, ideal für Big‑Data‑Analyse (Erwähnung aus dem Data‑Mining‑Skript).</a:t>
            </a:r>
          </a:p>
          <a:p>
            <a:pPr lvl="0"/>
            <a:r>
              <a:rPr b="1"/>
              <a:t>Vor‑ und Nachteile</a:t>
            </a:r>
            <a:r>
              <a:rPr/>
              <a:t>: CSV ist universell, aber ohne Metadaten; JSON ist flexibel, aber schwer zu normalisieren; ARFF bietet Metadaten, aber ist weniger verbreitet; Excel ist benutzerfreundlich, aber potenziell fehleranfällig; Parquet ist effizient, benötigt aber spezielle Werkzeuge.</a:t>
            </a:r>
          </a:p>
          <a:p>
            <a:pPr lvl="0" indent="0" marL="0">
              <a:buNone/>
            </a:pPr>
            <a:r>
              <a:rPr b="1"/>
              <a:t>Bildplatzhalter:</a:t>
            </a:r>
            <a:r>
              <a:rPr/>
              <a:t> </a:t>
            </a:r>
            <a:r>
              <a:rPr i="1"/>
              <a:t>Beispiel für einen verschachtelten JSON‑Datensatz mit verschiedenen Haustieren.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Woche 4 – Datenqualität und ‑bereinigung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Warum Datenqualität wichtig ist</a:t>
            </a:r>
            <a:r>
              <a:rPr/>
              <a:t>: Unsaubere Daten führen zu falschen Erkenntnissen, schlechtem Modellverhalten und teuren Fehlentscheidungen.</a:t>
            </a:r>
          </a:p>
          <a:p>
            <a:pPr lvl="0"/>
            <a:r>
              <a:rPr b="1"/>
              <a:t>Typische Probleme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Fehlende Werte</a:t>
            </a:r>
            <a:r>
              <a:rPr/>
              <a:t>: Spalten oder Zeilen mit unvollständigen Informationen.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Duplikate</a:t>
            </a:r>
            <a:r>
              <a:rPr/>
              <a:t>: Redundante Datensätze verzerren die Analyse.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Inkonsistente Formate</a:t>
            </a:r>
            <a:r>
              <a:rPr/>
              <a:t>: Unterschiedliche Darstellungen (z. B. Datums‑ oder Währungsformate).</a:t>
            </a:r>
          </a:p>
          <a:p>
            <a:pPr lvl="0"/>
            <a:r>
              <a:rPr b="1"/>
              <a:t>Dimensionen der Datenqualität</a:t>
            </a:r>
          </a:p>
          <a:p>
            <a:pPr lvl="1" indent="-342900" marL="685800">
              <a:buAutoNum type="arabicPeriod"/>
            </a:pPr>
            <a:r>
              <a:rPr b="1"/>
              <a:t>Vollständigkeit</a:t>
            </a:r>
            <a:r>
              <a:rPr/>
              <a:t> – Sind alle benötigten Daten vorhanden?</a:t>
            </a:r>
          </a:p>
          <a:p>
            <a:pPr lvl="1" indent="-342900" marL="685800">
              <a:buAutoNum type="arabicPeriod"/>
            </a:pPr>
            <a:r>
              <a:rPr b="1"/>
              <a:t>Gültigkeit</a:t>
            </a:r>
            <a:r>
              <a:rPr/>
              <a:t> – Entsprechen Werte definierten Standards oder Bereichen?</a:t>
            </a:r>
          </a:p>
          <a:p>
            <a:pPr lvl="1" indent="-342900" marL="685800">
              <a:buAutoNum type="arabicPeriod"/>
            </a:pPr>
            <a:r>
              <a:rPr b="1"/>
              <a:t>Richtigkeit</a:t>
            </a:r>
            <a:r>
              <a:rPr/>
              <a:t> – Sind die Daten frei von Fehlern und plausibel?</a:t>
            </a:r>
          </a:p>
          <a:p>
            <a:pPr lvl="1" indent="-342900" marL="685800">
              <a:buAutoNum type="arabicPeriod"/>
            </a:pPr>
            <a:r>
              <a:rPr b="1"/>
              <a:t>Stimmigkeit</a:t>
            </a:r>
            <a:r>
              <a:rPr/>
              <a:t> – Passen die Daten über verschiedene Systeme hinweg zusammen?</a:t>
            </a:r>
          </a:p>
          <a:p>
            <a:pPr lvl="1" indent="-342900" marL="685800">
              <a:buAutoNum type="arabicPeriod"/>
            </a:pPr>
            <a:r>
              <a:rPr b="1"/>
              <a:t>Relevanz</a:t>
            </a:r>
            <a:r>
              <a:rPr/>
              <a:t> – Werden nur die benötigten Daten erfasst?</a:t>
            </a:r>
          </a:p>
          <a:p>
            <a:pPr lvl="1" indent="-342900" marL="685800">
              <a:buAutoNum type="arabicPeriod"/>
            </a:pPr>
            <a:r>
              <a:rPr b="1"/>
              <a:t>Aktualität</a:t>
            </a:r>
            <a:r>
              <a:rPr/>
              <a:t> – Sind die Daten aktuell und zeitnah?</a:t>
            </a:r>
          </a:p>
          <a:p>
            <a:pPr lvl="1" indent="-342900" marL="685800">
              <a:buAutoNum type="arabicPeriod"/>
            </a:pPr>
            <a:r>
              <a:rPr b="1"/>
              <a:t>Integrität</a:t>
            </a:r>
            <a:r>
              <a:rPr/>
              <a:t> – Wurden Dubletten entfernt und Beziehungen korrekt abgebildet?</a:t>
            </a:r>
          </a:p>
          <a:p>
            <a:pPr lvl="1" indent="-342900" marL="685800">
              <a:buAutoNum type="arabicPeriod"/>
            </a:pPr>
            <a:r>
              <a:rPr b="1"/>
              <a:t>Zugänglichkeit</a:t>
            </a:r>
            <a:r>
              <a:rPr/>
              <a:t> – Können die Daten problemlos abgerufen und genutzt werden?</a:t>
            </a:r>
          </a:p>
          <a:p>
            <a:pPr lvl="0"/>
            <a:r>
              <a:rPr b="1"/>
              <a:t>Reinigungsprozess</a:t>
            </a:r>
          </a:p>
          <a:p>
            <a:pPr lvl="1" indent="-342900" marL="685800">
              <a:buAutoNum type="arabicPeriod"/>
            </a:pPr>
            <a:r>
              <a:rPr b="1"/>
              <a:t>Technisch korrigieren</a:t>
            </a:r>
            <a:r>
              <a:rPr/>
              <a:t>: Datentypen festlegen, Zeichenketten normalisieren, Datumsformate konvertieren, Encoding vereinheitlichen.</a:t>
            </a:r>
          </a:p>
          <a:p>
            <a:pPr lvl="1" indent="-342900" marL="685800">
              <a:buAutoNum type="arabicPeriod"/>
            </a:pPr>
            <a:r>
              <a:rPr b="1"/>
              <a:t>Konsistenz herstellen</a:t>
            </a:r>
            <a:r>
              <a:rPr/>
              <a:t>: Fehlende Werte behandeln (löschen, imputieren), Ausreißer identifizieren, offensichtlich falsche Daten korrigieren, Inkonsistenzen auflösen.</a:t>
            </a:r>
          </a:p>
          <a:p>
            <a:pPr lvl="0"/>
            <a:r>
              <a:rPr b="1"/>
              <a:t>Paretoprinzip</a:t>
            </a:r>
            <a:r>
              <a:rPr/>
              <a:t>: Perfekte Datenreinigung ist kaum möglich – konzentrieren Sie sich auf die größten Probleme (80/20‑Regel).</a:t>
            </a:r>
          </a:p>
          <a:p>
            <a:pPr lvl="0" indent="0" marL="0">
              <a:buNone/>
            </a:pPr>
            <a:r>
              <a:rPr b="1"/>
              <a:t>Bildplatzhalter:</a:t>
            </a:r>
            <a:r>
              <a:rPr/>
              <a:t> </a:t>
            </a:r>
            <a:r>
              <a:rPr i="1"/>
              <a:t>Flowchart des Data‑Cleaning‑Prozesses von Rohdaten bis zu konsistenten Daten.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Woche 5 – Explorative Analyse &amp; Content‑Metriken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Deskriptive Analyse</a:t>
            </a:r>
            <a:r>
              <a:rPr/>
              <a:t>: Überblick über zentrale Tendenz (Mittelwert, Median, Modus) und Streuung (Varianz, Standardabweichung).</a:t>
            </a:r>
          </a:p>
          <a:p>
            <a:pPr lvl="0"/>
            <a:r>
              <a:rPr b="1"/>
              <a:t>Korrelation vs. Kausalität</a:t>
            </a:r>
            <a:r>
              <a:rPr/>
              <a:t>: Korrelation beschreibt einen statistischen Zusammenhang, impliziert aber keine Richtung; Scheinkorrelationen (z. B. Eis‑Konsum vs. Ertrinkende) verdeutlichen falsche Schlüsse.</a:t>
            </a:r>
          </a:p>
          <a:p>
            <a:pPr lvl="0"/>
            <a:r>
              <a:rPr b="1"/>
              <a:t>Content‑KPIs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Open Rate</a:t>
            </a:r>
            <a:r>
              <a:rPr/>
              <a:t> = Anzahl geöffneter E‑Mails ÷ Anzahl erfolgreich zugestellter E‑Mails × 100 %.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Click‑through Rate (CTR)</a:t>
            </a:r>
            <a:r>
              <a:rPr/>
              <a:t> = Anzahl Klicks ÷ Anzahl gesendeter E‑Mails × 100 %.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Click‑to‑open Rate (CTOR)</a:t>
            </a:r>
            <a:r>
              <a:rPr/>
              <a:t> = Anzahl Klicks ÷ Anzahl geöffneter E‑Mails × 100 %.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Engagement Rate</a:t>
            </a:r>
            <a:r>
              <a:rPr/>
              <a:t> (Social Media) = Summe aus Likes, Kommentaren, Shares ÷ Gesamtzahl der Follower × 100 %.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Bounce Rate</a:t>
            </a:r>
            <a:r>
              <a:rPr/>
              <a:t> = Anzahl hart oder weich zurückgesandter E‑Mails ÷ Anzahl gesendeter E‑Mails × 100 %.</a:t>
            </a:r>
          </a:p>
          <a:p>
            <a:pPr lvl="0"/>
            <a:r>
              <a:rPr b="1"/>
              <a:t>Interpretation</a:t>
            </a:r>
            <a:r>
              <a:rPr/>
              <a:t>: Hohe CTR bei niedriger Öffnungsrate kann ein Zeichen für gezielte Segmentierung sein; umgekehrt kann eine hohe Öffnungsrate ohne Klicks auf unattraktive Call‑to‑Actions hinweisen.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Woche 6 – Visualisierung &amp;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Fünf Schritte zur guten Visualisierung</a:t>
            </a:r>
          </a:p>
          <a:p>
            <a:pPr lvl="1" indent="-342900" marL="685800">
              <a:buAutoNum type="arabicPeriod"/>
            </a:pPr>
            <a:r>
              <a:rPr b="1"/>
              <a:t>Kontext verstehen</a:t>
            </a:r>
            <a:r>
              <a:rPr/>
              <a:t> – Zielgruppe, Handlungsaufforderung, verfügbare Daten.</a:t>
            </a:r>
          </a:p>
          <a:p>
            <a:pPr lvl="1" indent="-342900" marL="685800">
              <a:buAutoNum type="arabicPeriod"/>
            </a:pPr>
            <a:r>
              <a:rPr b="1"/>
              <a:t>Passendes Diagramm wählen</a:t>
            </a:r>
            <a:r>
              <a:rPr/>
              <a:t> – Text für einzelne Zahlen, Liniendiagramme für kontinuierliche Daten, Balkendiagramme für kategoriale Daten; vermeiden Sie Kuchen‑ und 3D‑Diagramme.</a:t>
            </a:r>
          </a:p>
          <a:p>
            <a:pPr lvl="1" indent="-342900" marL="685800">
              <a:buAutoNum type="arabicPeriod"/>
            </a:pPr>
            <a:r>
              <a:rPr b="1"/>
              <a:t>„Clutter“ entfernen</a:t>
            </a:r>
            <a:r>
              <a:rPr/>
              <a:t> – Alles weglassen, was keinen Informationswert hat; Weißraum nutzen.</a:t>
            </a:r>
          </a:p>
          <a:p>
            <a:pPr lvl="1" indent="-342900" marL="685800">
              <a:buAutoNum type="arabicPeriod"/>
            </a:pPr>
            <a:r>
              <a:rPr b="1"/>
              <a:t>Aufmerksamkeit lenken</a:t>
            </a:r>
            <a:r>
              <a:rPr/>
              <a:t> – Größe, Position und gelegentlich Farbe, um das Wesentliche hervorzuheben.</a:t>
            </a:r>
          </a:p>
          <a:p>
            <a:pPr lvl="1" indent="-342900" marL="685800">
              <a:buAutoNum type="arabicPeriod"/>
            </a:pPr>
            <a:r>
              <a:rPr b="1"/>
              <a:t>Storytelling</a:t>
            </a:r>
            <a:r>
              <a:rPr/>
              <a:t> – Daten in einen narrativen Rahmen mit Anfang, Spannung und Schluss (Call‑to‑Action) einbetten.</a:t>
            </a:r>
          </a:p>
          <a:p>
            <a:pPr lvl="0"/>
            <a:r>
              <a:rPr b="1"/>
              <a:t>Farben sinnvoll nutzen</a:t>
            </a:r>
            <a:r>
              <a:rPr/>
              <a:t>: Farben transportieren Bedeutung (Rot = Warnung). Diagramme müssen auch in Schwarz‑Weiß funktionieren.</a:t>
            </a:r>
          </a:p>
          <a:p>
            <a:pPr lvl="0"/>
            <a:r>
              <a:rPr b="1"/>
              <a:t>Beispiele für Visualisierungstypen</a:t>
            </a:r>
            <a:r>
              <a:rPr/>
              <a:t>: Histogramme, Boxplots, Heatmaps, Sankey‑Diagramme, Bubble‑Charts, Treemaps usw. Je nach Fragestellung eignen sich unterschiedliche Formen – komplexe Diagramme nur, wenn sie einen klaren Mehrwert liefern.</a:t>
            </a:r>
          </a:p>
          <a:p>
            <a:pPr lvl="0" indent="0" marL="0">
              <a:buNone/>
            </a:pPr>
            <a:r>
              <a:rPr b="1"/>
              <a:t>Bildplatzhalter:</a:t>
            </a:r>
            <a:r>
              <a:rPr/>
              <a:t> </a:t>
            </a:r>
            <a:r>
              <a:rPr i="1"/>
              <a:t>Abbildung eines aussagekräftigen Balkendiagramms und eines kontrastierenden, überladenen Kreisdiagramms.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Woche 7 – Interaktive Dashboards (Einführung)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Warum Dashboards?</a:t>
            </a:r>
            <a:r>
              <a:rPr/>
              <a:t>: Statt statischer Berichte ermöglichen Dashboards eine explorative Analyse; Nutzer*innen filtern, sortieren und fokussieren Daten eigenständig.</a:t>
            </a:r>
          </a:p>
          <a:p>
            <a:pPr lvl="0"/>
            <a:r>
              <a:rPr b="1"/>
              <a:t>Shiny (R)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R‑Paket für webbasierte interaktive Anwendungen.</a:t>
            </a:r>
          </a:p>
          <a:p>
            <a:pPr lvl="1" indent="0" marL="342900">
              <a:buNone/>
            </a:pPr>
            <a:r>
              <a:rPr/>
              <a:t>– Reaktive Programmierung: Die Oberfläche aktualisiert sich automatisch bei Änderungen von Inputs oder Daten.</a:t>
            </a:r>
          </a:p>
          <a:p>
            <a:pPr lvl="1" indent="0" marL="342900">
              <a:buNone/>
            </a:pPr>
            <a:r>
              <a:rPr/>
              <a:t>– Ideal für Analysen mit R und ggplot2; Deployment über Shiny‑Server.</a:t>
            </a:r>
          </a:p>
          <a:p>
            <a:pPr lvl="0"/>
            <a:r>
              <a:rPr b="1"/>
              <a:t>Streamlit (Python)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Python‑Framework für schnelle Web‑Apps; einfache Syntax, automatische UI‑Elemente.</a:t>
            </a:r>
          </a:p>
          <a:p>
            <a:pPr lvl="1" indent="0" marL="342900">
              <a:buNone/>
            </a:pPr>
            <a:r>
              <a:rPr/>
              <a:t>– Unterstützt Pandas‑DataFrames, Plotly und andere Bibliotheken.</a:t>
            </a:r>
          </a:p>
          <a:p>
            <a:pPr lvl="1" indent="0" marL="342900">
              <a:buNone/>
            </a:pPr>
            <a:r>
              <a:rPr/>
              <a:t>– Für Python‑affine Studierende eine Alternative zu Shiny.</a:t>
            </a:r>
          </a:p>
          <a:p>
            <a:pPr lvl="0"/>
            <a:r>
              <a:rPr b="1"/>
              <a:t>Dashboards planen</a:t>
            </a:r>
            <a:r>
              <a:rPr/>
              <a:t>: Definieren Sie die Fragestellung, wählen Sie geeignete KPIs und Visualisierungen und sorgen Sie für eine intuitive Navigation.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Woche 8 – Dashboard‑Projekte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Projektstart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Bilden Sie kleine Teams (2–3 Personen) und wählen Sie einen Content‑Datensatz (Newsletter, Podcast‑Statistiken, Social‑Media‑Analytics o. Ä.).</a:t>
            </a:r>
          </a:p>
          <a:p>
            <a:pPr lvl="1" indent="0" marL="342900">
              <a:buNone/>
            </a:pPr>
            <a:r>
              <a:rPr/>
              <a:t>– Formulieren Sie eine Forschungsfrage, z. B. „Welche Newsletter‑Rubriken erzielen überdurchschnittliche Klickraten?“</a:t>
            </a:r>
          </a:p>
          <a:p>
            <a:pPr lvl="1" indent="0" marL="342900">
              <a:buNone/>
            </a:pPr>
            <a:r>
              <a:rPr/>
              <a:t>– Laden Sie die Daten in Shiny oder Streamlit und beginnen Sie mit der Aufbereitung und ersten Visualisierung.</a:t>
            </a:r>
          </a:p>
          <a:p>
            <a:pPr lvl="0"/>
            <a:r>
              <a:rPr b="1"/>
              <a:t>Leitfragen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Welche Zielgruppe soll angesprochen werden?</a:t>
            </a:r>
          </a:p>
          <a:p>
            <a:pPr lvl="1" indent="0" marL="342900">
              <a:buNone/>
            </a:pPr>
            <a:r>
              <a:rPr/>
              <a:t>– Welche KPIs sind relevant?</a:t>
            </a:r>
          </a:p>
          <a:p>
            <a:pPr lvl="1" indent="0" marL="342900">
              <a:buNone/>
            </a:pPr>
            <a:r>
              <a:rPr/>
              <a:t>– Welche Filter und Interaktionen sind für Benutzer*innen sinnvoll?</a:t>
            </a:r>
          </a:p>
          <a:p>
            <a:pPr lvl="0"/>
            <a:r>
              <a:rPr b="1"/>
              <a:t>Tipps</a:t>
            </a:r>
            <a:r>
              <a:rPr/>
              <a:t>: Iterativ vorgehen, Zwischenergebnisse testen, Feedback einholen.</a:t>
            </a:r>
          </a:p>
          <a:p>
            <a:pPr lvl="0" indent="0" marL="0">
              <a:buNone/>
            </a:pPr>
            <a:r>
              <a:rPr b="1"/>
              <a:t>Bildplatzhalter:</a:t>
            </a:r>
            <a:r>
              <a:rPr/>
              <a:t> </a:t>
            </a:r>
            <a:r>
              <a:rPr i="1"/>
              <a:t>Screenshot eines einfachen Dashboards mit Filterelementen, Diagrammen und KPIs.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Aus dem Modulhandbuch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 Studierenden können Prozesse und Strukturen in der Informations- und Medienwirtschaft implementieren und Digital-Produkte entwickeln, indem sie</a:t>
            </a:r>
          </a:p>
          <a:p>
            <a:pPr lvl="0"/>
            <a:r>
              <a:rPr/>
              <a:t>digitale Inhalte, Daten- und Medienprodukte sowie interaktive Darstellungsformen beispielsweise mit Methoden der User Experience konzipieren und realisieren,</a:t>
            </a:r>
          </a:p>
          <a:p>
            <a:pPr lvl="0"/>
            <a:r>
              <a:rPr/>
              <a:t>um innovative Gestaltungsformate zu etablieren und damit Zielgruppen überprüfbar zu erreichen.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Woche 9 – Dashboard‑Projekte 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Insights entwickeln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Ergänzen Sie Segmentierungen (z. B. nach Newsletter‑Themen, Wochentag, Zielgruppe).</a:t>
            </a:r>
          </a:p>
          <a:p>
            <a:pPr lvl="1" indent="0" marL="342900">
              <a:buNone/>
            </a:pPr>
            <a:r>
              <a:rPr/>
              <a:t>– Identifizieren Sie Trends und Ausreißer; nutzen Sie Boxplots oder Heatmaps, um auffällige Muster sichtbar zu machen.</a:t>
            </a:r>
          </a:p>
          <a:p>
            <a:pPr lvl="1" indent="0" marL="342900">
              <a:buNone/>
            </a:pPr>
            <a:r>
              <a:rPr/>
              <a:t>– Integrieren Sie Benchmarking (z. B. Vergleich aktueller Kampagnen mit dem Durchschnitt).</a:t>
            </a:r>
          </a:p>
          <a:p>
            <a:pPr lvl="0"/>
            <a:r>
              <a:rPr b="1"/>
              <a:t>Benutzerführung verbessern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Klar strukturierte Navigation, aussagekräftige Überschriften.</a:t>
            </a:r>
          </a:p>
          <a:p>
            <a:pPr lvl="1" indent="0" marL="342900">
              <a:buNone/>
            </a:pPr>
            <a:r>
              <a:rPr/>
              <a:t>– Tooltips und Legenden zur Erklärung der Visualisierung.</a:t>
            </a:r>
          </a:p>
          <a:p>
            <a:pPr lvl="0"/>
            <a:r>
              <a:rPr b="1"/>
              <a:t>Peer‑Feedback</a:t>
            </a:r>
            <a:r>
              <a:rPr/>
              <a:t>: Teams stellen sich gegenseitig kurz ihre Zwischenergebnisse vor; nutzen Sie Feedback, um Visualisierungen zu schärfen und narrative Kohärenz zu stärken.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Woche 10 – Personalisierung &amp; Empfehlung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Zielgruppensegmentierung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Clustering</a:t>
            </a:r>
            <a:r>
              <a:rPr/>
              <a:t> (z. B. k‑Means): Gruppiert Nutzer*innen aufgrund ähnlicher Merkmale oder Verhaltensweisen; wichtig ist die Wahl der Distanzmetrik und der Anzahl der Cluster.</a:t>
            </a:r>
          </a:p>
          <a:p>
            <a:pPr lvl="1" indent="0" marL="342900">
              <a:buNone/>
            </a:pPr>
            <a:r>
              <a:rPr/>
              <a:t>– </a:t>
            </a:r>
            <a:r>
              <a:rPr b="1"/>
              <a:t>Hierarchische Clusterverfahren</a:t>
            </a:r>
            <a:r>
              <a:rPr/>
              <a:t>: Erstellen dendrogrammartige Strukturen; gut für explorative Analysen.</a:t>
            </a:r>
          </a:p>
          <a:p>
            <a:pPr lvl="0"/>
            <a:r>
              <a:rPr b="1"/>
              <a:t>Assoziationsregeln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Finden häufig auftretende Itemsets („Wenn Nutzer*in A die Rubrik ‚Finanzen‘ liest, klickt er/sie häufig auch auf ‚Investitionen‘“).</a:t>
            </a:r>
          </a:p>
          <a:p>
            <a:pPr lvl="1" indent="0" marL="342900">
              <a:buNone/>
            </a:pPr>
            <a:r>
              <a:rPr/>
              <a:t>– Kennzahlen: Support, Confidence, Lift.</a:t>
            </a:r>
          </a:p>
          <a:p>
            <a:pPr lvl="0"/>
            <a:r>
              <a:rPr b="1"/>
              <a:t>Personalisierte Inhalte</a:t>
            </a:r>
            <a:r>
              <a:rPr/>
              <a:t>: Ergebnisse der Segmentierung können in Dashboard‑Empfehlungen einfließen (z. B. „Top‑Artikel für Segment 1“).</a:t>
            </a:r>
          </a:p>
          <a:p>
            <a:pPr lvl="0"/>
            <a:r>
              <a:rPr b="1"/>
              <a:t>Ethische Aspekte</a:t>
            </a:r>
            <a:r>
              <a:rPr/>
              <a:t>: Personalisierung birgt Gefahr der Filterblase; lassen Sie Nutzer*innen Wahlmöglichkeiten und erklären Sie Empfehlungskriterien.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Woche 11 – Bias &amp; Verantwortung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Sampling‑Bias</a:t>
            </a:r>
            <a:r>
              <a:rPr/>
              <a:t>: Convenience‑Sampling und Non‑Responder führen zu nicht repräsentativen Daten; Umfragen mit freiwilligen Teilnehmer*innen sind anfällig für Verzerrungen.</a:t>
            </a:r>
          </a:p>
          <a:p>
            <a:pPr lvl="0"/>
            <a:r>
              <a:rPr b="1"/>
              <a:t>Antwortverzerrungen</a:t>
            </a:r>
            <a:r>
              <a:rPr/>
              <a:t>: Yes‑Bias, No‑Bias und Bias zur Mitte treten auf, wenn Teilnehmende dazu neigen, sozial erwünschte oder vermeintlich neutrale Antworten zu geben.</a:t>
            </a:r>
          </a:p>
          <a:p>
            <a:pPr lvl="0"/>
            <a:r>
              <a:rPr b="1"/>
              <a:t>Soziale Erwünschtheit</a:t>
            </a:r>
            <a:r>
              <a:rPr/>
              <a:t>: Menschen passen ihre Antworten an, um in einem guten Licht zu erscheinen.</a:t>
            </a:r>
          </a:p>
          <a:p>
            <a:pPr lvl="0"/>
            <a:r>
              <a:rPr b="1"/>
              <a:t>Confirmation Bias</a:t>
            </a:r>
            <a:r>
              <a:rPr/>
              <a:t>: Neigung, Informationen zu suchen oder zu interpretieren, die eigene Hypothesen bestätigen; während der Analyse bewusst gegenprüfen.</a:t>
            </a:r>
          </a:p>
          <a:p>
            <a:pPr lvl="0"/>
            <a:r>
              <a:rPr b="1"/>
              <a:t>Überlebensbias</a:t>
            </a:r>
            <a:r>
              <a:rPr/>
              <a:t>: Fokussiert nur erfolgreiche Beispiele und ignoriert „unsichtbare“ Misserfolge.</a:t>
            </a:r>
          </a:p>
          <a:p>
            <a:pPr lvl="0"/>
            <a:r>
              <a:rPr b="1"/>
              <a:t>Praktische Strategien</a:t>
            </a:r>
            <a:r>
              <a:rPr/>
              <a:t>:</a:t>
            </a:r>
          </a:p>
          <a:p>
            <a:pPr lvl="1" indent="0" marL="342900">
              <a:buNone/>
            </a:pPr>
            <a:r>
              <a:rPr/>
              <a:t>– Zufällige Stichproben und hohe Rücklaufquoten anstreben.</a:t>
            </a:r>
          </a:p>
          <a:p>
            <a:pPr lvl="1" indent="0" marL="342900">
              <a:buNone/>
            </a:pPr>
            <a:r>
              <a:rPr/>
              <a:t>– Skalen mit neutraler Mitte vermeiden, wo es sinnvoll ist.</a:t>
            </a:r>
          </a:p>
          <a:p>
            <a:pPr lvl="1" indent="0" marL="342900">
              <a:buNone/>
            </a:pPr>
            <a:r>
              <a:rPr/>
              <a:t>– Offene Fragen ergänzen, um vordefinierte Antwortmuster aufzulockern.</a:t>
            </a:r>
          </a:p>
          <a:p>
            <a:pPr lvl="1" indent="0" marL="342900">
              <a:buNone/>
            </a:pPr>
            <a:r>
              <a:rPr/>
              <a:t>– Bias‑Checks im Team diskutieren und bewusste Gegenbeispiele suchen.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Woche 12 – Wrap‑up &amp; Reflexion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Zusammenfassung</a:t>
            </a:r>
            <a:r>
              <a:rPr/>
              <a:t>: Von Daten zu Informationen und Insights; Data‑Cleaning und Qualitätsbewertung; explorative Analyse und Visualisierung; interaktive Dashboards; Personalisierung; Bias.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Aus dem Modulhandbuch,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 Studierenden können digitale Transformation verantwor- tungsbewusst und adressatengerecht gestalten, indem sie</a:t>
            </a:r>
          </a:p>
          <a:p>
            <a:pPr lvl="0"/>
            <a:r>
              <a:rPr/>
              <a:t>Prozesse und Strukturen in der Informations- und Medienwirtschaft implementieren und digitale Produkte konzipieren und entwickeln;</a:t>
            </a:r>
          </a:p>
          <a:p>
            <a:pPr lvl="0"/>
            <a:r>
              <a:rPr/>
              <a:t>Informationen, Inhalte und Datenbestände erschließen, kuratieren, aufbereiten, lizenzieren und publizieren;</a:t>
            </a:r>
          </a:p>
          <a:p>
            <a:pPr lvl="0"/>
            <a:r>
              <a:rPr/>
              <a:t>Daten, digitale Medien und Technologien zielgruppenspezifisch vermitteln und kommunizieren.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Kursziele und Prüfungsleistung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Rolle von Daten: Unterschied zwischen Daten, Informationen und Erkenntnissen verstehen und digitale Inhalte daran ausrichten.</a:t>
            </a:r>
          </a:p>
          <a:p>
            <a:pPr lvl="0"/>
            <a:r>
              <a:rPr/>
              <a:t>Datenaufbereitung: Formate (CSV, JSON, Excel …) kennen und Datenqualität sowie -bereinigung sicherstellen.</a:t>
            </a:r>
          </a:p>
          <a:p>
            <a:pPr lvl="0"/>
            <a:r>
              <a:rPr/>
              <a:t>Analyse &amp; Visualisierung: Content-Daten explorativ analysieren und klar visualisieren – mit Fokus auf gute Gestaltung und Storytelling.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Kursziele und Prüfungsleistung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Personalisierung und Empfehlung: Sie wenden einfache Segmentierungs‑ und Assoziationsverfahren an, um Inhalte zielgruppenspezifisch zu empfehlen.</a:t>
            </a:r>
          </a:p>
          <a:p>
            <a:pPr lvl="0"/>
            <a:r>
              <a:rPr/>
              <a:t>Verantwortungsvolle Analyse: Sie reflektieren Bias, Repräsentativität und ethische Aspekte in der Analyse von Nutzungsdaten.</a:t>
            </a:r>
          </a:p>
          <a:p>
            <a:pPr lvl="0"/>
            <a:r>
              <a:rPr/>
              <a:t>Prüfungsleistung: 20‑minütiges Referat (mündliche Prüfung) und/oder 3–5‑seitiger Kurzbericht (schriftliche Prüfung): Analyse eines Content‑Datensatzes, inkl. Datenaufbereitung, Visualisierung, Erkenntnisse und Reflexion).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Logistik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Keine Anwesenheitspflicht</a:t>
            </a:r>
          </a:p>
          <a:p>
            <a:pPr lvl="0"/>
            <a:r>
              <a:rPr/>
              <a:t>Teilnahme auch online möglich</a:t>
            </a:r>
          </a:p>
          <a:p>
            <a:pPr lvl="0"/>
            <a:r>
              <a:rPr/>
              <a:t>Moodle Einschreibepasswort: CommanderData!</a:t>
            </a:r>
          </a:p>
          <a:p>
            <a:pPr lvl="0"/>
            <a:r>
              <a:rPr/>
              <a:t>Sie entscheiden selbst, wie viel Sie hier im Kurs mitnehmen wollen :)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Warum erstellen wir Inhalte?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Wie messen wir den Erfolg? Was ist Erfolg?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Digitaler Inhalte</dc:title>
  <dc:creator>Dr. Tom Alby</dc:creator>
  <cp:keywords/>
  <dcterms:created xsi:type="dcterms:W3CDTF">2025-10-14T20:00:30Z</dcterms:created>
  <dcterms:modified xsi:type="dcterms:W3CDTF">2025-10-14T20:00:30Z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2025-10-14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institute">
    <vt:lpwstr>“HAW Hamburg”</vt:lpwstr>
  </property>
  <property fmtid="{D5CDD505-2E9C-101B-9397-08002B2CF9AE}" pid="12" name="institutes">
    <vt:lpwstr/>
  </property>
  <property fmtid="{D5CDD505-2E9C-101B-9397-08002B2CF9AE}" pid="13" name="labels">
    <vt:lpwstr/>
  </property>
  <property fmtid="{D5CDD505-2E9C-101B-9397-08002B2CF9AE}" pid="14" name="slide-number">
    <vt:lpwstr>True</vt:lpwstr>
  </property>
  <property fmtid="{D5CDD505-2E9C-101B-9397-08002B2CF9AE}" pid="15" name="toc-title">
    <vt:lpwstr>Table of contents</vt:lpwstr>
  </property>
</Properties>
</file>