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Konzeption Digitaler Inhalte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Tom Alby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2025-10-14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Was sind Daten? Was sind Informationen?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Daten</a:t>
            </a:r>
          </a:p>
          <a:p>
            <a:pPr lvl="1"/>
            <a:r>
              <a:rPr/>
              <a:t>Roh, ungeordnet, noch nicht interpretiert</a:t>
            </a:r>
          </a:p>
          <a:p>
            <a:pPr lvl="1"/>
            <a:r>
              <a:rPr/>
              <a:t>Bestehen aus Zahlen, Zeichen, Fakten ohne Kontext</a:t>
            </a:r>
          </a:p>
          <a:p>
            <a:pPr lvl="0"/>
            <a:r>
              <a:rPr i="1"/>
              <a:t>Informationen</a:t>
            </a:r>
          </a:p>
          <a:p>
            <a:pPr lvl="1"/>
            <a:r>
              <a:rPr/>
              <a:t>Verarbeitete, kontextualisierte Daten</a:t>
            </a:r>
          </a:p>
          <a:p>
            <a:pPr lvl="1"/>
            <a:r>
              <a:rPr/>
              <a:t>Haben Bedeutung und Relevanz für eine Fragestellung</a:t>
            </a:r>
          </a:p>
          <a:p>
            <a:pPr lvl="1"/>
            <a:r>
              <a:rPr b="1"/>
              <a:t>Daten + Kontext = Information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DIKW-Pyramide</a:t>
            </a:r>
          </a:p>
        </p:txBody>
      </p:sp>
      <p:pic>
        <p:nvPicPr>
          <p:cNvPr descr="images/dikw-pyramid-removebg-pre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193800"/>
            <a:ext cx="4013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Daten oder Informationen?</a:t>
            </a:r>
          </a:p>
        </p:txBody>
      </p:sp>
      <p:pic>
        <p:nvPicPr>
          <p:cNvPr descr="images/daten-oder-informatione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4200" y="1193800"/>
            <a:ext cx="5448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Toms Pyramide</a:t>
            </a:r>
          </a:p>
        </p:txBody>
      </p:sp>
      <p:pic>
        <p:nvPicPr>
          <p:cNvPr descr="images/tatto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Woraus entsteht eine Aktion?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Über KPIs, Metriken und Ziele</a:t>
            </a:r>
          </a:p>
          <a:p>
            <a:pPr lvl="0"/>
            <a:r>
              <a:rPr/>
              <a:t>Ohne Ziele keine Aktion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Relevanz in der Aufmerksamkeitsökonomie</a:t>
            </a:r>
          </a:p>
        </p:txBody>
      </p:sp>
      <p:pic>
        <p:nvPicPr>
          <p:cNvPr descr="images/relevan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193800"/>
            <a:ext cx="4775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Mining für Relevanz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Aufmerksamkeit als knappes Gut</a:t>
            </a:r>
            <a:r>
              <a:rPr/>
              <a:t>: In der „Attention Economy“ zahlen Nutzer*innen mit ihrer Aufmerksamkeit; Informationsüberflutung erfordert filternde Mechanismen.</a:t>
            </a:r>
          </a:p>
          <a:p>
            <a:pPr lvl="0"/>
            <a:r>
              <a:rPr b="1"/>
              <a:t>Data Mining als Brücke</a:t>
            </a:r>
            <a:r>
              <a:rPr/>
              <a:t>: Data Mining extrahiert Muster und Korrelationen aus großen Datenmengen, um relevante Informationen zu erzeugen.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Beispiel: Newsletter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Was ist das Ziel/sind die Ziele eines Newsletters?</a:t>
            </a:r>
          </a:p>
          <a:p>
            <a:pPr lvl="0"/>
            <a:r>
              <a:rPr/>
              <a:t>Was sind mögliche KPIs?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Wie funktioniert Data Mining?</a:t>
            </a:r>
          </a:p>
        </p:txBody>
      </p:sp>
      <p:pic>
        <p:nvPicPr>
          <p:cNvPr descr="images/CRISP-DM_Process_Diagra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82900" y="1193800"/>
            <a:ext cx="337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Mining-Sprachen und -Systeme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SPSS / PSPP</a:t>
            </a:r>
          </a:p>
          <a:p>
            <a:pPr lvl="0"/>
            <a:r>
              <a:rPr/>
              <a:t>SAS</a:t>
            </a:r>
          </a:p>
          <a:p>
            <a:pPr lvl="0"/>
            <a:r>
              <a:rPr/>
              <a:t>Python</a:t>
            </a:r>
          </a:p>
          <a:p>
            <a:pPr lvl="0"/>
            <a:r>
              <a:rPr/>
              <a:t>Scala</a:t>
            </a:r>
          </a:p>
          <a:p>
            <a:pPr lvl="0"/>
            <a:r>
              <a:rPr/>
              <a:t>Julia</a:t>
            </a:r>
          </a:p>
          <a:p>
            <a:pPr lvl="0"/>
            <a:r>
              <a:rPr/>
              <a:t>R</a:t>
            </a:r>
          </a:p>
          <a:p>
            <a:pPr lvl="0"/>
            <a:r>
              <a:rPr/>
              <a:t>Knime</a:t>
            </a:r>
          </a:p>
          <a:p>
            <a:pPr lvl="0"/>
            <a:r>
              <a:rPr/>
              <a:t>…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Sitzung 1: Einführung, Organisatorisches und Grundlage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Was ich geplant habe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Grundlagen Datenanalyse</a:t>
            </a:r>
          </a:p>
          <a:p>
            <a:pPr lvl="0"/>
            <a:r>
              <a:rPr/>
              <a:t>Data Mining</a:t>
            </a:r>
          </a:p>
          <a:p>
            <a:pPr lvl="0"/>
            <a:r>
              <a:rPr/>
              <a:t>A/B Testing</a:t>
            </a:r>
          </a:p>
          <a:p>
            <a:pPr lvl="0"/>
            <a:r>
              <a:rPr/>
              <a:t>Datenvisualisierung</a:t>
            </a:r>
          </a:p>
          <a:p>
            <a:pPr lvl="0"/>
            <a:r>
              <a:rPr/>
              <a:t>Interaktive Dashboards</a:t>
            </a:r>
          </a:p>
          <a:p>
            <a:pPr lvl="0"/>
            <a:r>
              <a:rPr/>
              <a:t>Data Story Telling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Welche Inhalte wünschen Sie sich noch?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Nächste Schritte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Suchen Sie sich einen Datensatz bzw. ein Thema</a:t>
            </a:r>
          </a:p>
          <a:p>
            <a:pPr lvl="0"/>
            <a:r>
              <a:rPr/>
              <a:t>Überlegen Sie sich ein Ziel und passende KPIs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Woche 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Aus dem Modulhandbuch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 Studierenden können Prozesse und Strukturen in der Informations- und Medienwirtschaft implementieren und Digital-Produkte entwickeln, indem sie</a:t>
            </a:r>
          </a:p>
          <a:p>
            <a:pPr lvl="0"/>
            <a:r>
              <a:rPr/>
              <a:t>digitale Inhalte, Daten- und Medienprodukte sowie interaktive Darstellungsformen beispielsweise mit Methoden der User Experience konzipieren und realisieren,</a:t>
            </a:r>
          </a:p>
          <a:p>
            <a:pPr lvl="0"/>
            <a:r>
              <a:rPr/>
              <a:t>um innovative Gestaltungsformate zu etablieren und damit Zielgruppen überprüfbar zu erreichen.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Aus dem Modulhandbuch,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 Studierenden können digitale Transformation verantwor- tungsbewusst und adressatengerecht gestalten, indem sie</a:t>
            </a:r>
          </a:p>
          <a:p>
            <a:pPr lvl="0"/>
            <a:r>
              <a:rPr/>
              <a:t>Prozesse und Strukturen in der Informations- und Medienwirtschaft implementieren und digitale Produkte konzipieren und entwickeln;</a:t>
            </a:r>
          </a:p>
          <a:p>
            <a:pPr lvl="0"/>
            <a:r>
              <a:rPr/>
              <a:t>Informationen, Inhalte und Datenbestände erschließen, kuratieren, aufbereiten, lizenzieren und publizieren;</a:t>
            </a:r>
          </a:p>
          <a:p>
            <a:pPr lvl="0"/>
            <a:r>
              <a:rPr/>
              <a:t>Daten, digitale Medien und Technologien zielgruppenspezifisch vermitteln und kommunizieren.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Kursziele und Prüfungsleistung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Rolle von Daten: Unterschied zwischen Daten, Informationen und Erkenntnissen verstehen und digitale Inhalte daran ausrichten.</a:t>
            </a:r>
          </a:p>
          <a:p>
            <a:pPr lvl="0"/>
            <a:r>
              <a:rPr/>
              <a:t>Datenaufbereitung: Formate (CSV, JSON, Excel …) kennen und Datenqualität sowie -bereinigung sicherstellen.</a:t>
            </a:r>
          </a:p>
          <a:p>
            <a:pPr lvl="0"/>
            <a:r>
              <a:rPr/>
              <a:t>Analyse &amp; Visualisierung: Content-Daten explorativ analysieren und klar visualisieren – mit Fokus auf gute Gestaltung und Storytelling.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Kursziele und Prüfungsleistung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Personalisierung und Empfehlung: Sie wenden einfache Segmentierungs‑ und Assoziationsverfahren an, um Inhalte zielgruppenspezifisch zu empfehlen.</a:t>
            </a:r>
          </a:p>
          <a:p>
            <a:pPr lvl="0"/>
            <a:r>
              <a:rPr/>
              <a:t>Verantwortungsvolle Analyse: Sie reflektieren Bias, Repräsentativität und ethische Aspekte in der Analyse von Nutzungsdaten.</a:t>
            </a:r>
          </a:p>
          <a:p>
            <a:pPr lvl="0"/>
            <a:r>
              <a:rPr/>
              <a:t>Prüfungsleistung: 20‑minütiges Referat (mündliche Prüfung) und/oder 3–5‑seitiger Kurzbericht (schriftliche Prüfung): Analyse eines Content‑Datensatzes, inkl. Datenaufbereitung, Visualisierung, Erkenntnisse und Reflexion).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Logistik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Keine Anwesenheitspflicht</a:t>
            </a:r>
          </a:p>
          <a:p>
            <a:pPr lvl="0"/>
            <a:r>
              <a:rPr/>
              <a:t>Teilnahme auch online möglich</a:t>
            </a:r>
          </a:p>
          <a:p>
            <a:pPr lvl="0"/>
            <a:r>
              <a:rPr/>
              <a:t>Moodle Einschreibepasswort: CommanderData!</a:t>
            </a:r>
          </a:p>
          <a:p>
            <a:pPr lvl="0"/>
            <a:r>
              <a:rPr/>
              <a:t>Sie entscheiden selbst, wie viel Sie hier im Kurs mitnehmen wollen - Ich mache nur Angebote</a:t>
            </a:r>
          </a:p>
          <a:p>
            <a:pPr lvl="0"/>
            <a:r>
              <a:rPr/>
              <a:t>ChatGPT &amp; Co sind ausdrücklich erlaubt, aber Sie müssen das Protokoll teilen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Warum erstellen wir Inhalte?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Wie messen wir den Erfolg? Was ist Erfolg?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Konzeption Digitaler Inhalte</dc:title>
  <dc:creator>Dr. Tom Alby</dc:creator>
  <cp:keywords/>
  <dcterms:created xsi:type="dcterms:W3CDTF">2025-10-14T20:08:22Z</dcterms:created>
  <dcterms:modified xsi:type="dcterms:W3CDTF">2025-10-14T20:08:22Z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ffiliation">
    <vt:lpwstr/>
  </property>
  <property fmtid="{D5CDD505-2E9C-101B-9397-08002B2CF9AE}" pid="6" name="by-author">
    <vt:lpwstr/>
  </property>
  <property fmtid="{D5CDD505-2E9C-101B-9397-08002B2CF9AE}" pid="7" name="date">
    <vt:lpwstr>2025-10-14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institute">
    <vt:lpwstr>“HAW Hamburg”</vt:lpwstr>
  </property>
  <property fmtid="{D5CDD505-2E9C-101B-9397-08002B2CF9AE}" pid="12" name="institutes">
    <vt:lpwstr/>
  </property>
  <property fmtid="{D5CDD505-2E9C-101B-9397-08002B2CF9AE}" pid="13" name="labels">
    <vt:lpwstr/>
  </property>
  <property fmtid="{D5CDD505-2E9C-101B-9397-08002B2CF9AE}" pid="14" name="slide-number">
    <vt:lpwstr>True</vt:lpwstr>
  </property>
  <property fmtid="{D5CDD505-2E9C-101B-9397-08002B2CF9AE}" pid="15" name="toc-title">
    <vt:lpwstr>Table of contents</vt:lpwstr>
  </property>
</Properties>
</file>