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3" Type="http://schemas.openxmlformats.org/officeDocument/2006/relationships/viewProps" Target="viewProps.xml" /><Relationship Id="rId5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5" Type="http://schemas.openxmlformats.org/officeDocument/2006/relationships/tableStyles" Target="tableStyles.xml" /><Relationship Id="rId5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Studierendenberatung@haw-hamburg.de" TargetMode="External" /><Relationship Id="rId3" Type="http://schemas.openxmlformats.org/officeDocument/2006/relationships/hyperlink" Target="mailto:krisenteam@haw-hamburg.de" TargetMode="External" /><Relationship Id="rId4" Type="http://schemas.openxmlformats.org/officeDocument/2006/relationships/hyperlink" Target="https://www.haw-hamburg.de/beratun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om.alby.de/analysis/data-science-seo.html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om.alby.de/analysis/data-science-seo.htm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p.sli.do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tom@alby.d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Statistik für die Angewandte Forschung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Tom Alby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Unterstützung für Studierende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Studentische Seelsorge, rund um die Uhr: 040 41170411</a:t>
            </a:r>
          </a:p>
          <a:p>
            <a:pPr lvl="0"/>
            <a:r>
              <a:rPr>
                <a:hlinkClick r:id="rId2"/>
              </a:rPr>
              <a:t>Studierendenberatung@haw-hamburg.de</a:t>
            </a:r>
          </a:p>
          <a:p>
            <a:pPr lvl="0"/>
            <a:r>
              <a:rPr>
                <a:hlinkClick r:id="rId3"/>
              </a:rPr>
              <a:t>krisenteam@haw-hamburg.de</a:t>
            </a:r>
          </a:p>
          <a:p>
            <a:pPr lvl="0"/>
            <a:r>
              <a:rPr/>
              <a:t>Psychologische Sprechzeit ohne Anmeldung (Dienstags 14-15 Uhr): +49 152 247 44 063</a:t>
            </a:r>
          </a:p>
          <a:p>
            <a:pPr lvl="0"/>
            <a:r>
              <a:rPr/>
              <a:t>Weitere Infos: </a:t>
            </a:r>
            <a:r>
              <a:rPr>
                <a:hlinkClick r:id="rId4"/>
              </a:rPr>
              <a:t>HAW Beratung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sind Daten?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sind Daten?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Daten</a:t>
            </a:r>
          </a:p>
          <a:p>
            <a:pPr lvl="1"/>
            <a:r>
              <a:rPr/>
              <a:t>Roh, ungeordnet, noch nicht interpretiert</a:t>
            </a:r>
            <a:br/>
          </a:p>
          <a:p>
            <a:pPr lvl="1"/>
            <a:r>
              <a:rPr/>
              <a:t>Bestehen aus Zahlen, Zeichen, Fakten ohne Kontext</a:t>
            </a:r>
            <a:br/>
          </a:p>
          <a:p>
            <a:pPr lvl="1"/>
            <a:r>
              <a:rPr/>
              <a:t>Beispiel: </a:t>
            </a:r>
            <a:r>
              <a:rPr>
                <a:latin typeface="Courier"/>
              </a:rPr>
              <a:t>42</a:t>
            </a:r>
            <a:r>
              <a:rPr/>
              <a:t>, </a:t>
            </a:r>
            <a:r>
              <a:rPr>
                <a:latin typeface="Courier"/>
              </a:rPr>
              <a:t>"blau"</a:t>
            </a:r>
            <a:r>
              <a:rPr/>
              <a:t>, </a:t>
            </a:r>
            <a:r>
              <a:rPr>
                <a:latin typeface="Courier"/>
              </a:rPr>
              <a:t>2025-04-14</a:t>
            </a:r>
          </a:p>
          <a:p>
            <a:pPr lvl="0"/>
            <a:r>
              <a:rPr b="1"/>
              <a:t>Informationen</a:t>
            </a:r>
          </a:p>
          <a:p>
            <a:pPr lvl="1"/>
            <a:r>
              <a:rPr/>
              <a:t>Verarbeitete, kontextualisierte Daten</a:t>
            </a:r>
            <a:br/>
          </a:p>
          <a:p>
            <a:pPr lvl="1"/>
            <a:r>
              <a:rPr/>
              <a:t>Haben Bedeutung und Relevanz für eine Fragestellung</a:t>
            </a:r>
            <a:br/>
          </a:p>
          <a:p>
            <a:pPr lvl="1"/>
            <a:r>
              <a:rPr/>
              <a:t>Beispiel: </a:t>
            </a:r>
            <a:r>
              <a:rPr i="1"/>
              <a:t>„Die Durchschnittstemperatur in Berlin am 14. April 2025 lag bei 18 °C – das sind 3 °C mehr als im April-Durchschnitt der letzten 30 Jahre.“</a:t>
            </a:r>
          </a:p>
          <a:p>
            <a:pPr lvl="0" indent="0" marL="0">
              <a:buNone/>
            </a:pPr>
            <a:r>
              <a:rPr b="1"/>
              <a:t>Kurz:</a:t>
            </a:r>
            <a:br/>
            <a:r>
              <a:rPr b="1"/>
              <a:t>Daten + Kontext = Information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Datenmerkmale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889000"/>
                <a:gridCol w="927100"/>
                <a:gridCol w="1282700"/>
                <a:gridCol w="3454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Statistische Einheit / Merkmalsträger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Merkmal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Merkmalsausprägung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 / Skala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Erläuterung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Haarfarbe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Rot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Kategorial / nominalskaliert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Keine Abstände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Postleitzahl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22703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Numerisch / nominalskaliert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Keine Abstände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Schulabschluss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Abitur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Kategorial / ordinalskaliert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Abstände vorhanden, aber willkürlich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Fußballteam 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Tabellenplatz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Numerisch / ordinalskaliert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Abstände vorhanden, aber willkürlich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Körpertemperatur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36,5°C/F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Numerisch / intervallskaliert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Abstände nicht willkürlich, aber kein Nullpunkt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Numerisch / Verhältnisskaliert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Nullpunkt bedeutet Abwesenheit der Eigenschaft, keine Negativwerte möglich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Datenmerkmale am Beispiel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00"/>
                <a:gridCol w="546100"/>
                <a:gridCol w="1092200"/>
                <a:gridCol w="914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avg_vote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Miss Jerry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1894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The Story of the Kelly Gang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$ 2250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Den sorte drøm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Cleopatra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$ 45000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L’Inferno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From the Manger to the Cross; or, Jesus of Nazareth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Madame DuBarry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Quo Vadis?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ITL 45000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Independenta Romaniei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ROL 400000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Richard III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$ 30000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5.5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Verschiedene Skalierungen: Nominal, Ordinal, Intervall, Verhältnis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Relevanz von Informationen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DIKW-Pyramide: Von Daten zu Weisheit</a:t>
            </a:r>
          </a:p>
          <a:p>
            <a:pPr lvl="0"/>
            <a:r>
              <a:rPr/>
              <a:t>Rolle von Daten in der Entscheidungsfindung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Einführung in Analytische Konzepte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Deskriptive, Explorative, und Inferenzielle Statistik</a:t>
            </a:r>
          </a:p>
          <a:p>
            <a:pPr lvl="0"/>
            <a:r>
              <a:rPr/>
              <a:t>Anwendungsbeispiele in der realen Welt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Technologie und Werkzeuge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Warum R und nicht Python oder SPSS?</a:t>
            </a:r>
          </a:p>
          <a:p>
            <a:pPr lvl="0"/>
            <a:r>
              <a:rPr/>
              <a:t>Vor- und Nachteile verschiedener Analyse-Software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Session 2: Einführung in R und RStudio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Willkommen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Kursstruktur (13 × 90 Min.)</a:t>
            </a:r>
          </a:p>
          <a:p>
            <a:pPr lvl="0"/>
            <a:r>
              <a:rPr/>
              <a:t>Praxisorientiert</a:t>
            </a:r>
          </a:p>
          <a:p>
            <a:pPr lvl="0"/>
            <a:r>
              <a:rPr/>
              <a:t>Visuell &amp; interaktiv</a:t>
            </a:r>
          </a:p>
          <a:p>
            <a:pPr lvl="0"/>
            <a:r>
              <a:rPr/>
              <a:t>Fokus auf Verständnis statt Formelwissen</a:t>
            </a:r>
          </a:p>
          <a:p>
            <a:pPr lvl="0"/>
            <a:r>
              <a:rPr/>
              <a:t>R + Tidyverse + Notebooks (RStudio)</a:t>
            </a:r>
          </a:p>
          <a:p>
            <a:pPr lvl="0"/>
            <a:r>
              <a:rPr/>
              <a:t>Statistik ohne Angst!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Einführung in R und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Grundlagen und fortgeschrittene Funktionen von R</a:t>
            </a:r>
          </a:p>
          <a:p>
            <a:pPr lvl="0"/>
            <a:r>
              <a:rPr/>
              <a:t>Überblick über die Benutzeroberfläche von RStudio und dessen Funktionen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Lageparameter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Einführung in verschiedene Lageparameter: Mittelwert, Median, Modus</a:t>
            </a:r>
          </a:p>
          <a:p>
            <a:pPr lvl="0"/>
            <a:r>
              <a:rPr/>
              <a:t>Anwendung in R mit praktischen Beispielen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Einführung in das Tidyverse-Paket für effiziente Datenmanipulation und -visualisierung</a:t>
            </a:r>
          </a:p>
          <a:p>
            <a:pPr lvl="0"/>
            <a:r>
              <a:rPr/>
              <a:t>Hands-on Beispiele zur Anwendung von </a:t>
            </a:r>
            <a:r>
              <a:rPr>
                <a:latin typeface="Courier"/>
              </a:rPr>
              <a:t>dplyr</a:t>
            </a:r>
            <a:r>
              <a:rPr/>
              <a:t> und </a:t>
            </a:r>
            <a:r>
              <a:rPr>
                <a:latin typeface="Courier"/>
              </a:rPr>
              <a:t>ggplot2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Explorative Datenanalyse mit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Vorteile der Nutzung von Jupyter Notebooks für die explorative Datenanalyse</a:t>
            </a:r>
          </a:p>
          <a:p>
            <a:pPr lvl="0"/>
            <a:r>
              <a:rPr/>
              <a:t>Praktisches Beispiel zur Analyse: </a:t>
            </a:r>
            <a:r>
              <a:rPr>
                <a:hlinkClick r:id="rId2"/>
              </a:rPr>
              <a:t>Data Science und SEO Analyse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Installation und Nutzung von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Anleitung zum Laden und Installieren von R-Packages</a:t>
            </a:r>
          </a:p>
          <a:p>
            <a:pPr lvl="0"/>
            <a:r>
              <a:rPr/>
              <a:t>Wichtige Packages für statistische Analysen und ihre Anwendungen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ersten Schritte mit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Nutzung von R als Taschenrechner und Einführung in grundlegende R-Operationen</a:t>
            </a:r>
          </a:p>
          <a:p>
            <a:pPr lvl="0"/>
            <a:r>
              <a:rPr/>
              <a:t>Verständnis der Objekt- und Funktionsstruktur in 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Datentypen und Datenstrukturen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Überblick über wichtige Datentypen und Datenstrukturen wie Vektoren, Dataframes, und Listen</a:t>
            </a:r>
          </a:p>
          <a:p>
            <a:pPr lvl="0"/>
            <a:r>
              <a:rPr/>
              <a:t>Anwendungsbeispiele zur Manipulation von Dataframes und anderen Objekten in 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 Arbeitsumgebung in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Erklärung der verschiedenen Bereiche der RStudio-Arbeitsumgebung</a:t>
            </a:r>
          </a:p>
          <a:p>
            <a:pPr lvl="0"/>
            <a:r>
              <a:rPr/>
              <a:t>Tipps zur effizienten Nutzung des Arbeitsspeichers und zur Fehlervermeidung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Sitzung 3: Explorative Datenanalyse mit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Einleitung</a:t>
            </a:r>
          </a:p>
          <a:p>
            <a:pPr lvl="0"/>
            <a:r>
              <a:rPr/>
              <a:t>Einsatz von Notebooks für die explorative Datenanalyse</a:t>
            </a:r>
          </a:p>
          <a:p>
            <a:pPr lvl="0"/>
            <a:r>
              <a:rPr/>
              <a:t>Integration von Gedanken, Code, Visualisierungen und Ergebnissen in einem Dokument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Vorteile von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Dokumentation der eigenen Arbeit</a:t>
            </a:r>
          </a:p>
          <a:p>
            <a:pPr lvl="0"/>
            <a:r>
              <a:rPr/>
              <a:t>Transparenz in der Zusammenarbeit</a:t>
            </a:r>
          </a:p>
          <a:p>
            <a:pPr lvl="0"/>
            <a:r>
              <a:rPr/>
              <a:t>Vielseitige Exportmöglichkeiten in verschiedene Formate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Einführung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Ziele der Veranstaltung</a:t>
            </a:r>
          </a:p>
          <a:p>
            <a:pPr lvl="0"/>
            <a:r>
              <a:rPr/>
              <a:t>Grundkenntnisse Statistik, nicht nur für die Uni :)</a:t>
            </a:r>
          </a:p>
          <a:p>
            <a:pPr lvl="0"/>
            <a:r>
              <a:rPr/>
              <a:t>Werkzeuge für Datenanalyse in der Bachelor-Arbeit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Praktische Anwendung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Beispielanalyse zur Data Science und SEO</a:t>
            </a:r>
          </a:p>
          <a:p>
            <a:pPr lvl="0"/>
            <a:r>
              <a:rPr/>
              <a:t>Erstellen eines eigenen Notebooks als Seminarprojekt</a:t>
            </a:r>
          </a:p>
          <a:p>
            <a:pPr lvl="0"/>
            <a:r>
              <a:rPr/>
              <a:t>Tipps zum effektiven Speichern und Versionieren der Arbeit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Installation und Nutzung von R-Packages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Wichtige R-Packages und deren Installation</a:t>
            </a:r>
          </a:p>
          <a:p>
            <a:pPr lvl="0"/>
            <a:r>
              <a:rPr/>
              <a:t>Anleitung zur Einrichtung der Arbeitsumgebung für die Analyse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Hands-on Übung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Erste Schritte mit R für Datenanalyse</a:t>
            </a:r>
          </a:p>
          <a:p>
            <a:pPr lvl="0"/>
            <a:r>
              <a:rPr/>
              <a:t>Verwendung von R als Taschenrechner</a:t>
            </a:r>
          </a:p>
          <a:p>
            <a:pPr lvl="0"/>
            <a:r>
              <a:rPr/>
              <a:t>Umgang mit verschiedenen Datentypen und Datenstrukturen in R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Dataframes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Grundlagen zu Data Frames</a:t>
            </a:r>
          </a:p>
          <a:p>
            <a:pPr lvl="0"/>
            <a:r>
              <a:rPr/>
              <a:t>Manipulation von Datenframes für Analysezwecke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Einführung eines neuen Datensatzes: BookCrossing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Diskussion über den BookCrossing-Datensatz und seine Besonderheiten.</a:t>
            </a:r>
          </a:p>
          <a:p>
            <a:pPr lvl="0"/>
            <a:r>
              <a:rPr/>
              <a:t>Vorbereitung und erste Schritte für die Datenanalyse mit diesem Datensatz.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Datenreinigung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Methoden zur Reinigung und Vorbereitung des BookCrossing-Datensatzes.</a:t>
            </a:r>
          </a:p>
          <a:p>
            <a:pPr lvl="0"/>
            <a:r>
              <a:rPr/>
              <a:t>Praktische Anwendung der gelernten Methoden zur Datenbereinigung.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Einführung in die Datenvisualisierung</a:t>
            </a:r>
          </a:p>
          <a:p>
            <a:pPr lvl="0"/>
            <a:r>
              <a:rPr/>
              <a:t>Grundlagen der Datenvisualisierung.</a:t>
            </a:r>
          </a:p>
          <a:p>
            <a:pPr lvl="0"/>
            <a:r>
              <a:rPr/>
              <a:t>Nutzung von ggplot2 zur Erstellung erster Visualisierungen.</a:t>
            </a:r>
          </a:p>
          <a:p>
            <a:pPr lvl="0"/>
            <a:r>
              <a:rPr/>
              <a:t>Interpretation der Ergebnisse durch visuelle Darstellungen.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Logistik und organisatorische Hinweise</a:t>
            </a:r>
          </a:p>
          <a:p>
            <a:pPr lvl="0"/>
            <a:r>
              <a:rPr/>
              <a:t>Planung der Termine für Präsentationen und weitere Kursaktivitäten.</a:t>
            </a:r>
          </a:p>
          <a:p>
            <a:pPr lvl="0"/>
            <a:r>
              <a:rPr/>
              <a:t>Hinweise zur Vorbereitung auf die kommenden Sessions.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Abschluss und Feedback</a:t>
            </a:r>
          </a:p>
          <a:p>
            <a:pPr lvl="0"/>
            <a:r>
              <a:rPr/>
              <a:t>Zusammenfassung der Session und Diskussion der wichtigsten Erkenntnisse.</a:t>
            </a:r>
          </a:p>
          <a:p>
            <a:pPr lvl="0"/>
            <a:r>
              <a:rPr/>
              <a:t>Feedbackrunde zur Verbesserung der weiteren Sessions.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Sitzung 5: Datenvisualisierung und Deskriptive Statistik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Einführung in Datenvisualisierung</a:t>
            </a:r>
          </a:p>
          <a:p>
            <a:pPr lvl="0"/>
            <a:r>
              <a:rPr/>
              <a:t>Grundlagen der Datenvisualisierung</a:t>
            </a:r>
          </a:p>
          <a:p>
            <a:pPr lvl="0"/>
            <a:r>
              <a:rPr/>
              <a:t>Auswahl der richtigen Visualisierungsarten für verschiedene Datentypen</a:t>
            </a:r>
          </a:p>
          <a:p>
            <a:pPr lvl="0"/>
            <a:r>
              <a:rPr/>
              <a:t>Einführung in gängige Visualisierungstools in 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Deskriptive Statistik verstehen</a:t>
            </a:r>
          </a:p>
          <a:p>
            <a:pPr lvl="0"/>
            <a:r>
              <a:rPr/>
              <a:t>Bedeutung deskriptiver statistischer Maße wie Mittelwert, Median, Modus</a:t>
            </a:r>
          </a:p>
          <a:p>
            <a:pPr lvl="0"/>
            <a:r>
              <a:rPr/>
              <a:t>Varianz, Standardabweichung und ihre Anwendungen in der Datenanalyse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Visualisierung von Verteilungen</a:t>
            </a:r>
          </a:p>
          <a:p>
            <a:pPr lvl="0"/>
            <a:r>
              <a:rPr/>
              <a:t>Erstellung von Histogrammen und Boxplots zur Darstellung von Datenverteilungen</a:t>
            </a:r>
          </a:p>
          <a:p>
            <a:pPr lvl="0"/>
            <a:r>
              <a:rPr/>
              <a:t>Interpretation von Verteilungsdiagrammen zur Erkennung von Mustern und Anomalien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Zusammenhänge visualisieren</a:t>
            </a:r>
          </a:p>
          <a:p>
            <a:pPr lvl="0"/>
            <a:r>
              <a:rPr/>
              <a:t>Scatter Plots und Korrelationsanalysen zur Untersuchung von Beziehungen zwischen Variablen</a:t>
            </a:r>
          </a:p>
          <a:p>
            <a:pPr lvl="0"/>
            <a:r>
              <a:rPr/>
              <a:t>Einführung in fortgeschrittene Methoden wie Heatmaps und Paired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Praktische Übungen</a:t>
            </a:r>
          </a:p>
          <a:p>
            <a:pPr lvl="0"/>
            <a:r>
              <a:rPr/>
              <a:t>Anwendung der erlernten Visualisierungstechniken auf einen Beispiel-Datensatz</a:t>
            </a:r>
          </a:p>
          <a:p>
            <a:pPr lvl="0"/>
            <a:r>
              <a:rPr/>
              <a:t>Gruppenarbeit zur Erstellung und Präsentation von Visualisierungen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Diskussion und Feedback</a:t>
            </a:r>
          </a:p>
          <a:p>
            <a:pPr lvl="0"/>
            <a:r>
              <a:rPr/>
              <a:t>Besprechung der Übungsergebnisse und Feedback zur Visualisierungspraxis</a:t>
            </a:r>
          </a:p>
          <a:p>
            <a:pPr lvl="0"/>
            <a:r>
              <a:rPr/>
              <a:t>Klärung von Fragen und Vorbereitung auf die nächste Sitzung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Sitzung 6: Korrelation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Warum sind Korrelationen interessant?</a:t>
            </a:r>
          </a:p>
          <a:p>
            <a:pPr lvl="0"/>
            <a:r>
              <a:rPr/>
              <a:t>Manche Sachverhalte liegen in der Vergangenheit.</a:t>
            </a:r>
          </a:p>
          <a:p>
            <a:pPr lvl="0"/>
            <a:r>
              <a:rPr/>
              <a:t>Manche Experimente können aus ethischen Gründen nicht durchgeführt werden.</a:t>
            </a:r>
          </a:p>
          <a:p>
            <a:pPr lvl="0"/>
            <a:r>
              <a:rPr b="1"/>
              <a:t>Beispiel</a:t>
            </a:r>
            <a:r>
              <a:rPr/>
              <a:t>: Wir messen die Blutwerte aller Kursteilnehmer. Die Hälfte des Kurses ernährt sich 2 Wochen lang vegan, die andere Hälfte isst nur Burger bei McDonald’s. Nach den 2 Wochen messen wir wieder die Blutwerte. Wie lange darf Tom dann noch an der HAW unterrichten?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Korrelation: Statistischer Zusammenhang</a:t>
            </a:r>
          </a:p>
          <a:p>
            <a:pPr lvl="0"/>
            <a:r>
              <a:rPr/>
              <a:t>Wiederholung des Konzepts des statistischen Zusammenhangs mehrfach betont.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Vor der Korrelation kommt die Kovarianz</a:t>
            </a:r>
          </a:p>
          <a:p>
            <a:pPr lvl="0"/>
            <a:r>
              <a:rPr/>
              <a:t>Kovarianz misst, wie zwei Variablen gemeinsam variieren.</a:t>
            </a:r>
          </a:p>
          <a:p>
            <a:pPr lvl="0"/>
            <a:r>
              <a:rPr/>
              <a:t>Berechnung durch Multiplikation der Abweichungen der Werte vom Mittelwert für beide Variablen und Bildung des Durchschnitts dieser Produkte.</a:t>
            </a:r>
          </a:p>
          <a:p>
            <a:pPr lvl="0"/>
            <a:r>
              <a:rPr/>
              <a:t>Eine positive Kovarianz bedeutet, dass die Variablen tendenziell zusammen steigen oder fallen.</a:t>
            </a:r>
          </a:p>
          <a:p>
            <a:pPr lvl="0"/>
            <a:r>
              <a:rPr/>
              <a:t>Die Interpretation der Kovarianz hängt von den Maßeinheiten der Variablen ab und ist daher bei unterschiedlichen Einheiten nicht leicht zu interpretieren.</a:t>
            </a:r>
          </a:p>
          <a:p>
            <a:pPr lvl="0"/>
            <a:r>
              <a:rPr/>
              <a:t>Die standardisierte Form der Kovarianz ist die Korrelation.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Wichtig</a:t>
            </a:r>
          </a:p>
          <a:p>
            <a:pPr lvl="0"/>
            <a:r>
              <a:rPr/>
              <a:t>Korrelation beinhaltet keine Richtung.</a:t>
            </a:r>
          </a:p>
          <a:p>
            <a:pPr lvl="0"/>
            <a:r>
              <a:rPr/>
              <a:t>Scheinkorrelation: zufällige oder indirekte Beziehung (z.B. Eis-Konsum und Anzahl Ertrunkener).</a:t>
            </a:r>
          </a:p>
          <a:p>
            <a:pPr lvl="0"/>
            <a:r>
              <a:rPr/>
              <a:t>Pearson‘s Korrelationskoeffizient reicht von 1 bis -1:</a:t>
            </a:r>
          </a:p>
          <a:p>
            <a:pPr lvl="1"/>
            <a:r>
              <a:rPr/>
              <a:t>|0.7/0.8| Hohe Korrelation</a:t>
            </a:r>
          </a:p>
          <a:p>
            <a:pPr lvl="1"/>
            <a:r>
              <a:rPr/>
              <a:t>|0.5| Moderate Korrelation</a:t>
            </a:r>
          </a:p>
          <a:p>
            <a:pPr lvl="1"/>
            <a:r>
              <a:rPr/>
              <a:t>|0.3| Schwache Korrelation</a:t>
            </a:r>
          </a:p>
          <a:p>
            <a:pPr lvl="1"/>
            <a:r>
              <a:rPr/>
              <a:t>0 Keine Korrelation</a:t>
            </a:r>
          </a:p>
          <a:p>
            <a:pPr lvl="0"/>
            <a:r>
              <a:rPr/>
              <a:t>Was könnte ein Beispiel für eine negative Korrelation sein?</a:t>
            </a:r>
          </a:p>
          <a:p>
            <a:pPr lvl="0"/>
            <a:r>
              <a:rPr/>
              <a:t>Erläuterung des p-Wertes folgt.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Unterschied Korrelation zu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Korrelation misst die Stärke des Zusammenhangs zwischen zwei Variablen.</a:t>
            </a:r>
          </a:p>
          <a:p>
            <a:pPr lvl="0"/>
            <a:r>
              <a:rPr/>
              <a:t>Regression prognostiziert den Wert einer abhängigen Variable basierend auf einer unabhängigen Variable.</a:t>
            </a:r>
          </a:p>
          <a:p>
            <a:pPr lvl="0"/>
            <a:r>
              <a:rPr/>
              <a:t>Pearson-Korrelation: Misst den linearen Zusammenhang zwischen zwei kontinuierlichen Variablen.</a:t>
            </a:r>
          </a:p>
          <a:p>
            <a:pPr lvl="0"/>
            <a:r>
              <a:rPr/>
              <a:t>Spearman-Korrelation: Misst den monotonen Zusammenhang zwischen zwei Variablen basierend auf ihren Rängen.</a:t>
            </a:r>
          </a:p>
          <a:p>
            <a:pPr lvl="0"/>
            <a:r>
              <a:rPr/>
              <a:t>Kendall-Tau-Korrelation: Misst die Übereinstimmung in der Rangordnung zwischen zwei Variablen.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Wofür brauche ich lineare Regression denn wirklich?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Anwendungsbeispiel: Ermittlung eines fairen Preises für gebrauchte Artikel, z.B. Spiegelreflexkameras.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Was Sie erwartet</a:t>
            </a:r>
          </a:p>
          <a:p>
            <a:pPr lvl="0"/>
            <a:r>
              <a:rPr b="1"/>
              <a:t>Tools und Techniken:</a:t>
            </a:r>
            <a:r>
              <a:rPr/>
              <a:t> Einführung in R und RStudio</a:t>
            </a:r>
          </a:p>
          <a:p>
            <a:pPr lvl="0"/>
            <a:r>
              <a:rPr b="1"/>
              <a:t>Fähigkeiten:</a:t>
            </a:r>
            <a:r>
              <a:rPr/>
              <a:t> Datenimport und -aufbereitung, explorative Datenanalyse, Datenvisualisierung</a:t>
            </a:r>
          </a:p>
          <a:p>
            <a:pPr lvl="0"/>
            <a:r>
              <a:rPr b="1"/>
              <a:t>Statistische Konzepte:</a:t>
            </a:r>
            <a:r>
              <a:rPr/>
              <a:t> Wahrscheinlichkeitsrechnung, lineare Regression, Hypothesentests, Korrelationen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Heteroskedastizität beachten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Diskussion über die Verteilung der Residuen um die Regressionslinie.</a:t>
            </a:r>
          </a:p>
          <a:p>
            <a:pPr lvl="0"/>
            <a:r>
              <a:rPr/>
              <a:t>Erklärung von Homoskedastizität und Heteroskedastizität und deren Bedeutung für das Modell.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mache ich bei einer nicht-linearen Beziehung?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Umgang mit nicht-linearen Beziehungen, z.B. Klickraten in Newslettern.</a:t>
            </a:r>
          </a:p>
          <a:p>
            <a:pPr lvl="0"/>
            <a:r>
              <a:rPr/>
              <a:t>Anwendung von Transformationen zur Verbesserung der Modellpassung.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Experimente - Die Statistik-Pille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Einführung eines hypothetischen Experiments zur Demonstration statistischer Prinzipien.</a:t>
            </a:r>
          </a:p>
          <a:p>
            <a:pPr lvl="0"/>
            <a:r>
              <a:rPr/>
              <a:t>Diskussion über die Auswirkungen der Intervention auf die Leistung.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Mittelwerte und ihre Bedeutung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Diskussion über die Bedeutung und Anwendung von Mittelwerten in verschiedenen Kontexten.</a:t>
            </a:r>
          </a:p>
          <a:p>
            <a:pPr lvl="0"/>
            <a:r>
              <a:rPr/>
              <a:t>Vergleich von Mittelwerten und deren statistische Signifikanz.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Klassische Statistische Inferenz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Einführung in die Konzepte der Nullhypothese und Alternativhypothese.</a:t>
            </a:r>
          </a:p>
          <a:p>
            <a:pPr lvl="0"/>
            <a:r>
              <a:rPr/>
              <a:t>Diskussion über die Bedeutung von Placebos und Behandlungsgruppen in Experimenten.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 Mittelwert einer Stichprobe und Central Limit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Erklärung des zentralen Grenzwertsatzes und seiner Bedeutung für die Inferenzstatistik.</a:t>
            </a:r>
          </a:p>
          <a:p>
            <a:pPr lvl="0"/>
            <a:r>
              <a:rPr/>
              <a:t>Diskussion über die Berechnung und Interpretation von Stichprobenmittelwerten.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Vom Zentralen Grenzwertsatz zum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Überleitung von den Grundlagen des zentralen Grenzwertsatzes zu den Anwendungen des t-Tests.</a:t>
            </a:r>
          </a:p>
          <a:p>
            <a:pPr lvl="0"/>
            <a:r>
              <a:rPr/>
              <a:t>Diskussion über die Schätzung von Populationsparametern und die Anwendung des t-Tests.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Guiness-Bier brachte die Lösung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Anekdote über William Sealy Gosset und die Entstehung der t-Verteilung.</a:t>
            </a:r>
          </a:p>
          <a:p>
            <a:pPr lvl="0"/>
            <a:r>
              <a:rPr/>
              <a:t>Diskussion über die Bedeutung von Freiheitsgraden und deren Einfluss auf die t-Verteilung.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Wichtige Annahmen des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Überblick über die Annahmen, die für die Durchführung des t-Tests erforderlich sind.</a:t>
            </a:r>
          </a:p>
          <a:p>
            <a:pPr lvl="0"/>
            <a:r>
              <a:rPr/>
              <a:t>Praktische Demonstration der Anwendung des t-Tests in R.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Was ist denn nun „Signifikanz“?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Diskussion über das Konzept der statistischen Signifikanz und die Interpretation von p-Werten.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Erwartungen und Interaktion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Slido:</a:t>
            </a:r>
            <a:r>
              <a:rPr/>
              <a:t> Interaktive Beteiligung über </a:t>
            </a:r>
            <a:r>
              <a:rPr>
                <a:hlinkClick r:id="rId2"/>
              </a:rPr>
              <a:t>Slido</a:t>
            </a:r>
          </a:p>
          <a:p>
            <a:pPr lvl="1"/>
            <a:r>
              <a:rPr/>
              <a:t>16 Uhr: #68430031</a:t>
            </a:r>
          </a:p>
          <a:p>
            <a:pPr lvl="1"/>
            <a:r>
              <a:rPr/>
              <a:t>18 Uhr: #68430032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Testauswahl und Interpretation der Ergebnisse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Überlegungen zur Auswahl geeigneter statistischer Tests.</a:t>
            </a:r>
          </a:p>
          <a:p>
            <a:pPr lvl="0"/>
            <a:r>
              <a:rPr/>
              <a:t>Diskussion über die Interpretation der Outputs statistischer Tests.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Rules of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Kontakt:</a:t>
            </a:r>
            <a:r>
              <a:rPr/>
              <a:t> </a:t>
            </a:r>
            <a:r>
              <a:rPr>
                <a:hlinkClick r:id="rId2"/>
              </a:rPr>
              <a:t>tom@alby.de</a:t>
            </a:r>
          </a:p>
          <a:p>
            <a:pPr lvl="0"/>
            <a:r>
              <a:rPr b="1"/>
              <a:t>Prüfungsleistung:</a:t>
            </a:r>
            <a:r>
              <a:rPr/>
              <a:t> Hausarbeit mit einer Bearbeitungszeit von sechs Wochen</a:t>
            </a:r>
          </a:p>
          <a:p>
            <a:pPr lvl="0"/>
            <a:r>
              <a:rPr b="1"/>
              <a:t>Fragen:</a:t>
            </a:r>
            <a:r>
              <a:rPr/>
              <a:t> Bitte unterbrechen Sie mich für Fragen</a:t>
            </a:r>
          </a:p>
          <a:p>
            <a:pPr lvl="0"/>
            <a:r>
              <a:rPr b="1"/>
              <a:t>Moodle:</a:t>
            </a:r>
            <a:r>
              <a:rPr/>
              <a:t> Einschreibeschlüssel: iLoveStats!</a:t>
            </a:r>
          </a:p>
          <a:p>
            <a:pPr lvl="0"/>
            <a:r>
              <a:rPr b="1"/>
              <a:t>Forum:</a:t>
            </a:r>
            <a:r>
              <a:rPr/>
              <a:t> Nutzen Sie das Forum im Moodle für Fragen, E-Mails nur in Ausnahmefällen</a:t>
            </a:r>
          </a:p>
          <a:p>
            <a:pPr lvl="0"/>
            <a:r>
              <a:rPr b="1"/>
              <a:t>Teilnahme:</a:t>
            </a:r>
            <a:r>
              <a:rPr/>
              <a:t> Präsenzpflicht, in Ausnahmefällen auch online via Zoom (HU), Aufzeichnungen verfügbar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Wie sieht die Hausarbeit aus?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Sie suchen sich einen Datensatz aus und lassen sich ihn von mir absegnen!</a:t>
            </a:r>
          </a:p>
          <a:p>
            <a:pPr lvl="0"/>
            <a:r>
              <a:rPr/>
              <a:t>Spezielles Dateiformat, das im Kurs vermittelt wird</a:t>
            </a:r>
          </a:p>
          <a:p>
            <a:pPr lvl="0"/>
            <a:r>
              <a:rPr/>
              <a:t>Enthält Code, Ergebnisse, Visualisierungen und Gedanken</a:t>
            </a:r>
          </a:p>
          <a:p>
            <a:pPr lvl="0"/>
            <a:r>
              <a:rPr/>
              <a:t>Deliverable wird während des Semesters vorbereitet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Darf ich ChatGPT nutzen?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Kurze Antwort: Ja</a:t>
            </a:r>
          </a:p>
          <a:p>
            <a:pPr lvl="0"/>
            <a:r>
              <a:rPr/>
              <a:t>Aber: Es ist relativ einfach zu erkennen, was von Ihnen stammt und was von ChatGPT</a:t>
            </a:r>
          </a:p>
          <a:p>
            <a:pPr lvl="0"/>
            <a:r>
              <a:rPr/>
              <a:t>Erstes Nichtbestehen in 15 Jahren kam durch ChatGPT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Installation von R/RStudio versus Cloud-Version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Diskussion der Vorteile und Notwendigkeit der Cloud-Version für dieses Semester</a:t>
            </a:r>
          </a:p>
          <a:p>
            <a:pPr lvl="0"/>
            <a:r>
              <a:rPr/>
              <a:t>Empfehlung für die Einrichtung einer stabilen Arbeitsumgebung für die Abschlussarbeit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für die Angewandte Forschung</dc:title>
  <dc:creator>Dr. Tom Alby</dc:creator>
  <cp:keywords/>
  <dcterms:created xsi:type="dcterms:W3CDTF">2025-04-14T12:13:38Z</dcterms:created>
  <dcterms:modified xsi:type="dcterms:W3CDTF">2025-04-14T12:13:38Z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heme">
    <vt:lpwstr>default</vt:lpwstr>
  </property>
  <property fmtid="{D5CDD505-2E9C-101B-9397-08002B2CF9AE}" pid="10" name="toc-title">
    <vt:lpwstr>Table of contents</vt:lpwstr>
  </property>
</Properties>
</file>