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0" y="477450"/>
            <a:ext cx="1456650" cy="14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1461" y="577817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798200" y="577808"/>
            <a:ext cx="5547600" cy="138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500"/>
              <a:t>Петрозаводский государственный университет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sz="1500"/>
              <a:t>Кафедра информатики и математического обеспечения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934200" y="2176150"/>
            <a:ext cx="72756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-RU" sz="2100" dirty="0" smtClean="0"/>
              <a:t>Анастасия Германовна Омельченко</a:t>
            </a:r>
            <a:endParaRPr lang="ru" sz="2100" dirty="0"/>
          </a:p>
        </p:txBody>
      </p:sp>
      <p:sp>
        <p:nvSpPr>
          <p:cNvPr id="60" name="Shape 60"/>
          <p:cNvSpPr txBox="1"/>
          <p:nvPr/>
        </p:nvSpPr>
        <p:spPr>
          <a:xfrm>
            <a:off x="934200" y="2716475"/>
            <a:ext cx="7275600" cy="9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200" dirty="0" smtClean="0">
                <a:solidFill>
                  <a:srgbClr val="0605A5"/>
                </a:solidFill>
              </a:rPr>
              <a:t>Разработка персонального интеллектуального помощника для подготовки к ЕГЭ и ОГЭ по информатике</a:t>
            </a:r>
            <a:endParaRPr lang="ru" sz="2200" dirty="0">
              <a:solidFill>
                <a:srgbClr val="0605A5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934200" y="4553000"/>
            <a:ext cx="72756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000"/>
              <a:t>Научный руководитель: ст. преподаватель А. В. Бородин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>
                <a:spcBef>
                  <a:spcPts val="0"/>
                </a:spcBef>
                <a:buNone/>
              </a:pPr>
              <a:t>1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</a:t>
            </a:r>
            <a:r>
              <a:rPr lang="ru" sz="1200" b="1" dirty="0" smtClean="0"/>
              <a:t>.12.2017</a:t>
            </a:r>
            <a:endParaRPr lang="ru" sz="1200" b="1" dirty="0"/>
          </a:p>
        </p:txBody>
      </p:sp>
      <p:sp>
        <p:nvSpPr>
          <p:cNvPr id="64" name="Shape 64"/>
          <p:cNvSpPr txBox="1"/>
          <p:nvPr/>
        </p:nvSpPr>
        <p:spPr>
          <a:xfrm>
            <a:off x="2287023" y="6635600"/>
            <a:ext cx="4569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>
                <a:solidFill>
                  <a:srgbClr val="FFFFFF"/>
                </a:solidFill>
              </a:rPr>
              <a:t>Анастасия Омельченко</a:t>
            </a:r>
            <a:endParaRPr lang="ru" sz="1200" b="1" dirty="0">
              <a:solidFill>
                <a:srgbClr val="FFFFFF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934200" y="3771550"/>
            <a:ext cx="72756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000"/>
              <a:t>Промежуточный отчет о научно-исследовательской работе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1825" y="170525"/>
            <a:ext cx="88428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200" dirty="0" smtClean="0">
                <a:solidFill>
                  <a:srgbClr val="0605A5"/>
                </a:solidFill>
              </a:rPr>
              <a:t>Введение</a:t>
            </a:r>
            <a:endParaRPr lang="ru" sz="2200" dirty="0">
              <a:solidFill>
                <a:srgbClr val="0605A5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61825" y="715925"/>
            <a:ext cx="8842800" cy="56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ru-RU" sz="2000" dirty="0" smtClean="0"/>
              <a:t>В последнее время в Республике Карелия замечена тенденция к снижению числа выпускников 11 классов, выбравших информатику для сдачи в форме ЕГЭ.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000" dirty="0" smtClean="0"/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000" dirty="0" smtClean="0"/>
              <a:t>Эта ситуация может быть вызвана низким уровнем подготовки к сдаче экзамена по данному предмета.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000" dirty="0" smtClean="0"/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000" dirty="0" smtClean="0"/>
              <a:t>Благодаря тому, что аудитория «</a:t>
            </a:r>
            <a:r>
              <a:rPr lang="ru-RU" sz="2000" dirty="0" err="1" smtClean="0"/>
              <a:t>ВКонтакте</a:t>
            </a:r>
            <a:r>
              <a:rPr lang="ru-RU" sz="2000" dirty="0" smtClean="0"/>
              <a:t>» насчитывает более 97</a:t>
            </a:r>
            <a:r>
              <a:rPr lang="ru-RU" sz="2000" dirty="0" smtClean="0"/>
              <a:t> </a:t>
            </a:r>
            <a:r>
              <a:rPr lang="ru-RU" sz="2000" dirty="0" smtClean="0"/>
              <a:t>миллионов человек ежемесячно, четверть из которых – младше 18 лет, а сама платформа предоставляет гибкий </a:t>
            </a:r>
            <a:r>
              <a:rPr lang="en-US" sz="2000" dirty="0" smtClean="0"/>
              <a:t>API </a:t>
            </a:r>
            <a:r>
              <a:rPr lang="ru-RU" sz="2000" dirty="0" smtClean="0"/>
              <a:t>для разработки пользовательских приложений, ее выгодно использовать для подготовки школьников.</a:t>
            </a:r>
            <a:endParaRPr lang="ru" sz="20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2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</a:t>
            </a:r>
            <a:r>
              <a:rPr lang="ru" sz="1200" b="1" dirty="0" smtClean="0"/>
              <a:t>.12.2017</a:t>
            </a:r>
            <a:endParaRPr lang="ru" sz="1200" b="1" dirty="0"/>
          </a:p>
        </p:txBody>
      </p:sp>
      <p:sp>
        <p:nvSpPr>
          <p:cNvPr id="102" name="Shape 102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ru" sz="1200" b="1" dirty="0" smtClean="0">
                <a:solidFill>
                  <a:srgbClr val="FFFFFF"/>
                </a:solidFill>
              </a:rPr>
              <a:t>Анастасия Омельченко</a:t>
            </a:r>
            <a:endParaRPr lang="ru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61825" y="170525"/>
            <a:ext cx="88428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200">
                <a:solidFill>
                  <a:srgbClr val="0605A5"/>
                </a:solidFill>
              </a:rPr>
              <a:t>Цель и задачи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3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</a:t>
            </a:r>
            <a:r>
              <a:rPr lang="ru" sz="1200" b="1" dirty="0" smtClean="0"/>
              <a:t>.12.2017</a:t>
            </a:r>
            <a:endParaRPr lang="ru" sz="1200" b="1" dirty="0"/>
          </a:p>
        </p:txBody>
      </p:sp>
      <p:sp>
        <p:nvSpPr>
          <p:cNvPr id="76" name="Shape 76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ru" sz="1200" b="1" dirty="0" smtClean="0">
                <a:solidFill>
                  <a:srgbClr val="FFFFFF"/>
                </a:solidFill>
              </a:rPr>
              <a:t>Анастасия Омельченко</a:t>
            </a:r>
            <a:endParaRPr lang="ru" sz="1200" b="1" dirty="0">
              <a:solidFill>
                <a:srgbClr val="FFFFFF"/>
              </a:solidFill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161825" y="1056950"/>
            <a:ext cx="8842800" cy="1826700"/>
            <a:chOff x="161825" y="715925"/>
            <a:chExt cx="8842800" cy="1826700"/>
          </a:xfrm>
        </p:grpSpPr>
        <p:grpSp>
          <p:nvGrpSpPr>
            <p:cNvPr id="78" name="Shape 78"/>
            <p:cNvGrpSpPr/>
            <p:nvPr/>
          </p:nvGrpSpPr>
          <p:grpSpPr>
            <a:xfrm>
              <a:off x="161825" y="715925"/>
              <a:ext cx="8842800" cy="479400"/>
              <a:chOff x="161825" y="715925"/>
              <a:chExt cx="8842800" cy="4794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161825" y="715925"/>
                <a:ext cx="8842800" cy="479400"/>
              </a:xfrm>
              <a:prstGeom prst="round2SameRect">
                <a:avLst>
                  <a:gd name="adj1" fmla="val 17956"/>
                  <a:gd name="adj2" fmla="val 0"/>
                </a:avLst>
              </a:prstGeom>
              <a:solidFill>
                <a:srgbClr val="00047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 txBox="1"/>
              <p:nvPr/>
            </p:nvSpPr>
            <p:spPr>
              <a:xfrm>
                <a:off x="253800" y="769775"/>
                <a:ext cx="86364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ru" sz="2200">
                    <a:solidFill>
                      <a:srgbClr val="FFFFFF"/>
                    </a:solidFill>
                  </a:rPr>
                  <a:t>Цель работы</a:t>
                </a: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161825" y="1195325"/>
              <a:ext cx="8842800" cy="1347300"/>
              <a:chOff x="161825" y="1195325"/>
              <a:chExt cx="8842800" cy="1347300"/>
            </a:xfrm>
          </p:grpSpPr>
          <p:sp>
            <p:nvSpPr>
              <p:cNvPr id="82" name="Shape 82"/>
              <p:cNvSpPr/>
              <p:nvPr/>
            </p:nvSpPr>
            <p:spPr>
              <a:xfrm rot="10800000">
                <a:off x="161825" y="1195325"/>
                <a:ext cx="8842800" cy="1347300"/>
              </a:xfrm>
              <a:prstGeom prst="round2SameRect">
                <a:avLst>
                  <a:gd name="adj1" fmla="val 17956"/>
                  <a:gd name="adj2" fmla="val 0"/>
                </a:avLst>
              </a:prstGeom>
              <a:solidFill>
                <a:srgbClr val="E6E6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Shape 83"/>
              <p:cNvSpPr txBox="1"/>
              <p:nvPr/>
            </p:nvSpPr>
            <p:spPr>
              <a:xfrm>
                <a:off x="283075" y="1259575"/>
                <a:ext cx="8609400" cy="11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buNone/>
                </a:pPr>
                <a:r>
                  <a:rPr lang="ru" sz="2000" dirty="0"/>
                  <a:t>Разработать </a:t>
                </a:r>
                <a:r>
                  <a:rPr lang="ru" sz="2000" dirty="0" smtClean="0"/>
                  <a:t>программу-бота на платформе «В</a:t>
                </a:r>
                <a:r>
                  <a:rPr lang="ru-RU" sz="2000" dirty="0" smtClean="0"/>
                  <a:t>к</a:t>
                </a:r>
                <a:r>
                  <a:rPr lang="ru" sz="2000" dirty="0" smtClean="0"/>
                  <a:t>онтакте», предназначенную для подготовки школьников к сдаче ЕГЭ и ОГЭ по информатике.</a:t>
                </a:r>
                <a:endParaRPr lang="ru" sz="2000" dirty="0"/>
              </a:p>
            </p:txBody>
          </p:sp>
        </p:grpSp>
      </p:grpSp>
      <p:grpSp>
        <p:nvGrpSpPr>
          <p:cNvPr id="84" name="Shape 84"/>
          <p:cNvGrpSpPr/>
          <p:nvPr/>
        </p:nvGrpSpPr>
        <p:grpSpPr>
          <a:xfrm>
            <a:off x="161825" y="3148475"/>
            <a:ext cx="8842800" cy="2404050"/>
            <a:chOff x="161825" y="715925"/>
            <a:chExt cx="8842800" cy="2404050"/>
          </a:xfrm>
        </p:grpSpPr>
        <p:grpSp>
          <p:nvGrpSpPr>
            <p:cNvPr id="85" name="Shape 85"/>
            <p:cNvGrpSpPr/>
            <p:nvPr/>
          </p:nvGrpSpPr>
          <p:grpSpPr>
            <a:xfrm>
              <a:off x="161825" y="715925"/>
              <a:ext cx="8842800" cy="479400"/>
              <a:chOff x="161825" y="715925"/>
              <a:chExt cx="8842800" cy="47940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161825" y="715925"/>
                <a:ext cx="8842800" cy="479400"/>
              </a:xfrm>
              <a:prstGeom prst="round2SameRect">
                <a:avLst>
                  <a:gd name="adj1" fmla="val 17956"/>
                  <a:gd name="adj2" fmla="val 0"/>
                </a:avLst>
              </a:prstGeom>
              <a:solidFill>
                <a:srgbClr val="00047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" name="Shape 87"/>
              <p:cNvSpPr txBox="1"/>
              <p:nvPr/>
            </p:nvSpPr>
            <p:spPr>
              <a:xfrm>
                <a:off x="253800" y="769775"/>
                <a:ext cx="86364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ru" sz="2200">
                    <a:solidFill>
                      <a:srgbClr val="FFFFFF"/>
                    </a:solidFill>
                  </a:rPr>
                  <a:t>Задачи</a:t>
                </a:r>
              </a:p>
            </p:txBody>
          </p:sp>
        </p:grpSp>
        <p:grpSp>
          <p:nvGrpSpPr>
            <p:cNvPr id="88" name="Shape 88"/>
            <p:cNvGrpSpPr/>
            <p:nvPr/>
          </p:nvGrpSpPr>
          <p:grpSpPr>
            <a:xfrm>
              <a:off x="161825" y="1195475"/>
              <a:ext cx="8842800" cy="1924500"/>
              <a:chOff x="161825" y="1195475"/>
              <a:chExt cx="8842800" cy="1924500"/>
            </a:xfrm>
          </p:grpSpPr>
          <p:sp>
            <p:nvSpPr>
              <p:cNvPr id="89" name="Shape 89"/>
              <p:cNvSpPr/>
              <p:nvPr/>
            </p:nvSpPr>
            <p:spPr>
              <a:xfrm rot="10800000">
                <a:off x="161825" y="1195475"/>
                <a:ext cx="8842800" cy="1924500"/>
              </a:xfrm>
              <a:prstGeom prst="round2SameRect">
                <a:avLst>
                  <a:gd name="adj1" fmla="val 9208"/>
                  <a:gd name="adj2" fmla="val 0"/>
                </a:avLst>
              </a:prstGeom>
              <a:solidFill>
                <a:srgbClr val="E6E6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" name="Shape 90"/>
              <p:cNvSpPr txBox="1"/>
              <p:nvPr/>
            </p:nvSpPr>
            <p:spPr>
              <a:xfrm>
                <a:off x="283075" y="1259575"/>
                <a:ext cx="8609400" cy="17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➢"/>
                </a:pPr>
                <a:r>
                  <a:rPr lang="ru" sz="2000" dirty="0" smtClean="0"/>
                  <a:t>Реализовать возможность получения у бота задание (случайное, типовое)</a:t>
                </a:r>
                <a:r>
                  <a:rPr lang="en-US" sz="2000" dirty="0" smtClean="0"/>
                  <a:t>;</a:t>
                </a:r>
                <a:endParaRPr lang="ru" sz="2000" dirty="0"/>
              </a:p>
              <a:p>
                <a:pPr marL="45720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➢"/>
                </a:pPr>
                <a:r>
                  <a:rPr lang="ru" sz="2000" dirty="0" smtClean="0"/>
                  <a:t>Реализовать возможность получения у бота сгенерированного варианта экзаменационной работы;</a:t>
                </a:r>
                <a:endParaRPr lang="ru" sz="2000" dirty="0"/>
              </a:p>
              <a:p>
                <a:pPr marL="457200" lvl="0" indent="-355600" algn="just" rtl="0">
                  <a:spcBef>
                    <a:spcPts val="0"/>
                  </a:spcBef>
                  <a:buSzPts val="2000"/>
                  <a:buChar char="➢"/>
                </a:pPr>
                <a:r>
                  <a:rPr lang="ru" sz="2000" dirty="0" smtClean="0"/>
                  <a:t>Расширить функционал программы. </a:t>
                </a:r>
                <a:endParaRPr lang="ru" sz="2000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1825" y="170525"/>
            <a:ext cx="88428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200">
                <a:solidFill>
                  <a:srgbClr val="0605A5"/>
                </a:solidFill>
              </a:rPr>
              <a:t>Заключение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1825" y="715925"/>
            <a:ext cx="8842800" cy="56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ru" sz="2000" dirty="0"/>
              <a:t>Полученные результаты:</a:t>
            </a:r>
          </a:p>
          <a:p>
            <a:pPr marL="457200" lvl="0" indent="-35560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 smtClean="0"/>
              <a:t>Начато изучение языка </a:t>
            </a:r>
            <a:r>
              <a:rPr lang="en-US" sz="2000" dirty="0" smtClean="0"/>
              <a:t>PHP</a:t>
            </a:r>
            <a:r>
              <a:rPr lang="ru" sz="2000" dirty="0" smtClean="0">
                <a:solidFill>
                  <a:schemeClr val="dk1"/>
                </a:solidFill>
              </a:rPr>
              <a:t>;</a:t>
            </a:r>
            <a:endParaRPr lang="ru" sz="20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 dirty="0" smtClean="0"/>
              <a:t>Написан прототип бота</a:t>
            </a:r>
            <a:r>
              <a:rPr lang="ru" sz="2000" dirty="0" smtClean="0"/>
              <a:t>;</a:t>
            </a:r>
            <a:endParaRPr lang="ru" sz="2000" dirty="0"/>
          </a:p>
          <a:p>
            <a:pPr marL="457200" lvl="0" indent="-355600" algn="just" rtl="0">
              <a:spcBef>
                <a:spcPts val="0"/>
              </a:spcBef>
              <a:buSzPts val="2000"/>
              <a:buChar char="●"/>
            </a:pPr>
            <a:r>
              <a:rPr lang="ru" sz="2000" dirty="0" smtClean="0"/>
              <a:t>Составлена начальная диаграмма состояний</a:t>
            </a:r>
          </a:p>
          <a:p>
            <a:pPr marL="457200" lvl="0" indent="-355600" algn="just" rtl="0">
              <a:spcBef>
                <a:spcPts val="0"/>
              </a:spcBef>
              <a:buSzPts val="2000"/>
              <a:buChar char="●"/>
            </a:pPr>
            <a:r>
              <a:rPr lang="ru" sz="2000" dirty="0" smtClean="0"/>
              <a:t>Начато проектирование функционала</a:t>
            </a:r>
          </a:p>
          <a:p>
            <a:pPr marL="457200" lvl="0" indent="-355600" algn="just" rtl="0">
              <a:spcBef>
                <a:spcPts val="0"/>
              </a:spcBef>
              <a:buSzPts val="2000"/>
              <a:buChar char="●"/>
            </a:pPr>
            <a:r>
              <a:rPr lang="ru" sz="2000" dirty="0" smtClean="0"/>
              <a:t>Начато изучение документации по работе с </a:t>
            </a:r>
            <a:r>
              <a:rPr lang="en-US" sz="2000" dirty="0" smtClean="0"/>
              <a:t>API </a:t>
            </a:r>
            <a:r>
              <a:rPr lang="ru-RU" sz="2000" dirty="0" smtClean="0"/>
              <a:t>«</a:t>
            </a:r>
            <a:r>
              <a:rPr lang="ru-RU" sz="2000" dirty="0" err="1" smtClean="0"/>
              <a:t>ВКонтакте</a:t>
            </a:r>
            <a:r>
              <a:rPr lang="ru-RU" sz="2000" dirty="0" smtClean="0"/>
              <a:t>»</a:t>
            </a:r>
            <a:endParaRPr lang="ru" sz="20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4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</a:t>
            </a:r>
            <a:r>
              <a:rPr lang="ru" sz="1200" b="1" dirty="0" smtClean="0"/>
              <a:t>.12.2017</a:t>
            </a:r>
            <a:endParaRPr lang="ru" sz="1200" b="1" dirty="0"/>
          </a:p>
        </p:txBody>
      </p:sp>
      <p:sp>
        <p:nvSpPr>
          <p:cNvPr id="102" name="Shape 102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ru" sz="1200" b="1" dirty="0" smtClean="0">
                <a:solidFill>
                  <a:srgbClr val="FFFFFF"/>
                </a:solidFill>
              </a:rPr>
              <a:t>Анастасия Омельченко</a:t>
            </a:r>
            <a:endParaRPr lang="ru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6614300"/>
            <a:ext cx="9144000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988" y="6614300"/>
            <a:ext cx="4569875" cy="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326" y="5736400"/>
            <a:ext cx="718300" cy="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61825" y="208650"/>
            <a:ext cx="8842800" cy="617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400"/>
              <a:t>Спасибо за внимание!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856925" y="6642425"/>
            <a:ext cx="2286900" cy="1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</a:rPr>
              <a:t>Слайд №</a:t>
            </a:r>
            <a:fld id="{00000000-1234-1234-1234-123412341234}" type="slidenum">
              <a:rPr lang="ru" sz="1200" b="1">
                <a:solidFill>
                  <a:srgbClr val="000000"/>
                </a:solidFill>
              </a:rPr>
              <a:pPr marL="0" lvl="0" indent="0" algn="ctr" rtl="0">
                <a:spcBef>
                  <a:spcPts val="0"/>
                </a:spcBef>
                <a:buNone/>
              </a:pPr>
              <a:t>5</a:t>
            </a:fld>
            <a:endParaRPr lang="ru" sz="1200" b="1">
              <a:solidFill>
                <a:srgbClr val="00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0" y="6642300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 dirty="0" smtClean="0"/>
              <a:t>24</a:t>
            </a:r>
            <a:r>
              <a:rPr lang="ru" sz="1200" b="1" dirty="0" smtClean="0"/>
              <a:t>.12.2017</a:t>
            </a:r>
            <a:endParaRPr lang="ru" sz="1200" b="1" dirty="0"/>
          </a:p>
        </p:txBody>
      </p:sp>
      <p:sp>
        <p:nvSpPr>
          <p:cNvPr id="113" name="Shape 113"/>
          <p:cNvSpPr txBox="1"/>
          <p:nvPr/>
        </p:nvSpPr>
        <p:spPr>
          <a:xfrm>
            <a:off x="3428463" y="6635588"/>
            <a:ext cx="2286900" cy="1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ru" sz="1200" b="1" dirty="0" smtClean="0">
                <a:solidFill>
                  <a:srgbClr val="FFFFFF"/>
                </a:solidFill>
              </a:rPr>
              <a:t>Анастасия Омельченко</a:t>
            </a:r>
            <a:endParaRPr lang="ru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236</Words>
  <PresentationFormat>Экран (4:3)</PresentationFormat>
  <Paragraphs>42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Simple Light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Anthony</dc:creator>
  <cp:lastModifiedBy>Anton</cp:lastModifiedBy>
  <cp:revision>5</cp:revision>
  <dcterms:modified xsi:type="dcterms:W3CDTF">2017-12-23T23:22:59Z</dcterms:modified>
</cp:coreProperties>
</file>