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20"/>
  </p:notesMasterIdLst>
  <p:sldIdLst>
    <p:sldId id="530" r:id="rId2"/>
    <p:sldId id="524" r:id="rId3"/>
    <p:sldId id="491" r:id="rId4"/>
    <p:sldId id="492" r:id="rId5"/>
    <p:sldId id="264" r:id="rId6"/>
    <p:sldId id="552" r:id="rId7"/>
    <p:sldId id="553" r:id="rId8"/>
    <p:sldId id="265" r:id="rId9"/>
    <p:sldId id="495" r:id="rId10"/>
    <p:sldId id="547" r:id="rId11"/>
    <p:sldId id="548" r:id="rId12"/>
    <p:sldId id="549" r:id="rId13"/>
    <p:sldId id="559" r:id="rId14"/>
    <p:sldId id="560" r:id="rId15"/>
    <p:sldId id="490" r:id="rId16"/>
    <p:sldId id="554" r:id="rId17"/>
    <p:sldId id="555" r:id="rId18"/>
    <p:sldId id="5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8E2AEF7-D2A6-4B39-B5BA-7BAEA789C309}">
          <p14:sldIdLst>
            <p14:sldId id="530"/>
            <p14:sldId id="524"/>
            <p14:sldId id="491"/>
            <p14:sldId id="492"/>
            <p14:sldId id="264"/>
            <p14:sldId id="552"/>
            <p14:sldId id="553"/>
            <p14:sldId id="265"/>
            <p14:sldId id="495"/>
            <p14:sldId id="547"/>
            <p14:sldId id="548"/>
            <p14:sldId id="549"/>
            <p14:sldId id="559"/>
            <p14:sldId id="560"/>
            <p14:sldId id="490"/>
            <p14:sldId id="554"/>
            <p14:sldId id="555"/>
            <p14:sldId id="5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s17102" initials="c" lastIdx="2" clrIdx="0">
    <p:extLst>
      <p:ext uri="{19B8F6BF-5375-455C-9EA6-DF929625EA0E}">
        <p15:presenceInfo xmlns:p15="http://schemas.microsoft.com/office/powerpoint/2012/main" userId="cs1710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78000" autoAdjust="0"/>
  </p:normalViewPr>
  <p:slideViewPr>
    <p:cSldViewPr snapToGrid="0">
      <p:cViewPr varScale="1">
        <p:scale>
          <a:sx n="89" d="100"/>
          <a:sy n="89" d="100"/>
        </p:scale>
        <p:origin x="15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31D5D-3412-418A-AEBF-4F29C69CC2C4}" type="datetimeFigureOut">
              <a:rPr kumimoji="1" lang="ja-JP" altLang="en-US" smtClean="0"/>
              <a:t>2021/3/19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26E68-FB6E-4C26-9F69-8AFCBB29E4CF}" type="slidenum">
              <a:rPr kumimoji="1" lang="ja-JP" altLang="en-US" smtClean="0"/>
              <a:t>‹#›</a:t>
            </a:fld>
            <a:endParaRPr kumimoji="1" lang="ja-JP" altLang="en-US"/>
          </a:p>
        </p:txBody>
      </p:sp>
    </p:spTree>
    <p:extLst>
      <p:ext uri="{BB962C8B-B14F-4D97-AF65-F5344CB8AC3E}">
        <p14:creationId xmlns:p14="http://schemas.microsoft.com/office/powerpoint/2010/main" val="30091932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こちらがユーザが操作するメイン画面になります。基本的な流れとしては、このパネルに出てきたコードから一つずつ選んでいき、コード進行を作ることになります。</a:t>
            </a:r>
            <a:endParaRPr kumimoji="1" lang="en-US" altLang="ja-JP" dirty="0"/>
          </a:p>
          <a:p>
            <a:r>
              <a:rPr kumimoji="1" lang="ja-JP" altLang="en-US" dirty="0"/>
              <a:t>まず、最初にスケールを選択していただきます。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a:t>
            </a:fld>
            <a:endParaRPr kumimoji="1" lang="ja-JP" altLang="en-US"/>
          </a:p>
        </p:txBody>
      </p:sp>
    </p:spTree>
    <p:extLst>
      <p:ext uri="{BB962C8B-B14F-4D97-AF65-F5344CB8AC3E}">
        <p14:creationId xmlns:p14="http://schemas.microsoft.com/office/powerpoint/2010/main" val="31338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a:t>
            </a:r>
            <a:r>
              <a:rPr kumimoji="1" lang="ja-JP" altLang="en-US" dirty="0"/>
              <a:t>を選択すると、スタックに</a:t>
            </a:r>
            <a:r>
              <a:rPr kumimoji="1" lang="en-US" altLang="ja-JP" dirty="0"/>
              <a:t>F</a:t>
            </a:r>
            <a:r>
              <a:rPr kumimoji="1" lang="ja-JP" altLang="en-US" dirty="0"/>
              <a:t>を入れます。</a:t>
            </a:r>
            <a:r>
              <a:rPr kumimoji="1" lang="en-US" altLang="ja-JP" dirty="0"/>
              <a:t>F</a:t>
            </a:r>
            <a:r>
              <a:rPr kumimoji="1" lang="ja-JP" altLang="en-US" dirty="0"/>
              <a:t>の次に、</a:t>
            </a:r>
            <a:r>
              <a:rPr kumimoji="1" lang="en-US" altLang="ja-JP" dirty="0"/>
              <a:t>C</a:t>
            </a:r>
            <a:r>
              <a:rPr kumimoji="1" lang="ja-JP" altLang="en-US" dirty="0"/>
              <a:t>と</a:t>
            </a:r>
            <a:r>
              <a:rPr kumimoji="1" lang="en-US" altLang="ja-JP" dirty="0"/>
              <a:t>G</a:t>
            </a:r>
            <a:r>
              <a:rPr kumimoji="1" lang="ja-JP" altLang="en-US" dirty="0"/>
              <a:t>が推薦されますが、この例では、</a:t>
            </a:r>
            <a:r>
              <a:rPr kumimoji="1" lang="en-US" altLang="ja-JP" dirty="0"/>
              <a:t>C</a:t>
            </a:r>
            <a:r>
              <a:rPr kumimoji="1" lang="ja-JP" altLang="en-US" dirty="0"/>
              <a:t>を選択したとします。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10</a:t>
            </a:fld>
            <a:endParaRPr kumimoji="1" lang="ja-JP" altLang="en-US"/>
          </a:p>
        </p:txBody>
      </p:sp>
    </p:spTree>
    <p:extLst>
      <p:ext uri="{BB962C8B-B14F-4D97-AF65-F5344CB8AC3E}">
        <p14:creationId xmlns:p14="http://schemas.microsoft.com/office/powerpoint/2010/main" val="2704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すると、スタックに</a:t>
            </a:r>
            <a:r>
              <a:rPr kumimoji="1" lang="en-US" altLang="ja-JP" dirty="0"/>
              <a:t>C</a:t>
            </a:r>
            <a:r>
              <a:rPr kumimoji="1" lang="ja-JP" altLang="en-US" dirty="0"/>
              <a:t>が入って、</a:t>
            </a:r>
            <a:r>
              <a:rPr kumimoji="1" lang="en-US" altLang="ja-JP" dirty="0"/>
              <a:t>G</a:t>
            </a:r>
            <a:r>
              <a:rPr kumimoji="1" lang="ja-JP" altLang="en-US" dirty="0"/>
              <a:t>が推薦されます。この例では、推薦コードが</a:t>
            </a:r>
            <a:r>
              <a:rPr kumimoji="1" lang="en-US" altLang="ja-JP" dirty="0"/>
              <a:t>G</a:t>
            </a:r>
            <a:r>
              <a:rPr kumimoji="1" lang="ja-JP" altLang="en-US" dirty="0"/>
              <a:t>しかないので、</a:t>
            </a:r>
            <a:r>
              <a:rPr kumimoji="1" lang="en-US" altLang="ja-JP" dirty="0"/>
              <a:t>G</a:t>
            </a:r>
            <a:r>
              <a:rPr kumimoji="1" lang="ja-JP" altLang="en-US" dirty="0"/>
              <a:t>を選んだとします。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11</a:t>
            </a:fld>
            <a:endParaRPr kumimoji="1" lang="ja-JP" altLang="en-US"/>
          </a:p>
        </p:txBody>
      </p:sp>
    </p:spTree>
    <p:extLst>
      <p:ext uri="{BB962C8B-B14F-4D97-AF65-F5344CB8AC3E}">
        <p14:creationId xmlns:p14="http://schemas.microsoft.com/office/powerpoint/2010/main" val="246205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a:t>
            </a:r>
            <a:r>
              <a:rPr kumimoji="1" lang="ja-JP" altLang="en-US" dirty="0"/>
              <a:t>を選ぶと、スタックに</a:t>
            </a:r>
            <a:r>
              <a:rPr kumimoji="1" lang="en-US" altLang="ja-JP" dirty="0"/>
              <a:t>G</a:t>
            </a:r>
            <a:r>
              <a:rPr kumimoji="1" lang="ja-JP" altLang="en-US" dirty="0"/>
              <a:t>が入ります。また、次のコードとして</a:t>
            </a:r>
            <a:r>
              <a:rPr kumimoji="1" lang="en-US" altLang="ja-JP" dirty="0" err="1"/>
              <a:t>Em</a:t>
            </a:r>
            <a:r>
              <a:rPr kumimoji="1" lang="ja-JP" altLang="en-US" dirty="0"/>
              <a:t>と</a:t>
            </a:r>
            <a:r>
              <a:rPr kumimoji="1" lang="en-US" altLang="ja-JP" dirty="0"/>
              <a:t>Am</a:t>
            </a:r>
            <a:r>
              <a:rPr kumimoji="1" lang="ja-JP" altLang="en-US" dirty="0"/>
              <a:t>が推薦されます。こんな感じで、コード進行を作っていきます。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12</a:t>
            </a:fld>
            <a:endParaRPr kumimoji="1" lang="ja-JP" altLang="en-US"/>
          </a:p>
        </p:txBody>
      </p:sp>
    </p:spTree>
    <p:extLst>
      <p:ext uri="{BB962C8B-B14F-4D97-AF65-F5344CB8AC3E}">
        <p14:creationId xmlns:p14="http://schemas.microsoft.com/office/powerpoint/2010/main" val="352470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もし、データベースに</a:t>
            </a:r>
            <a:r>
              <a:rPr kumimoji="1" lang="en-US" altLang="ja-JP" dirty="0"/>
              <a:t>Am-F-C-G</a:t>
            </a:r>
            <a:r>
              <a:rPr kumimoji="1" lang="ja-JP" altLang="en-US" dirty="0"/>
              <a:t>の次のコードがない場合、例えば曲の最後のコードまで探索が終わった場合などがありますが、こんな場合は、スタックが一回リセットされてリセットされた後、</a:t>
            </a:r>
            <a:r>
              <a:rPr kumimoji="1" lang="en-US" altLang="ja-JP" dirty="0"/>
              <a:t>G</a:t>
            </a:r>
            <a:r>
              <a:rPr kumimoji="1" lang="ja-JP" altLang="en-US" dirty="0"/>
              <a:t>だけが入ります。　</a:t>
            </a:r>
            <a:r>
              <a:rPr kumimoji="1" lang="en-US" altLang="ja-JP" dirty="0"/>
              <a:t>G</a:t>
            </a:r>
            <a:r>
              <a:rPr kumimoji="1" lang="ja-JP" altLang="en-US" dirty="0"/>
              <a:t>が最後のコードなので、これ以上探索しません。</a:t>
            </a:r>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13</a:t>
            </a:fld>
            <a:endParaRPr kumimoji="1" lang="ja-JP" altLang="en-US"/>
          </a:p>
        </p:txBody>
      </p:sp>
    </p:spTree>
    <p:extLst>
      <p:ext uri="{BB962C8B-B14F-4D97-AF65-F5344CB8AC3E}">
        <p14:creationId xmlns:p14="http://schemas.microsoft.com/office/powerpoint/2010/main" val="390665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スタックには</a:t>
            </a:r>
            <a:r>
              <a:rPr kumimoji="1" lang="en-US" altLang="ja-JP" dirty="0"/>
              <a:t>G</a:t>
            </a:r>
            <a:r>
              <a:rPr kumimoji="1" lang="ja-JP" altLang="en-US" dirty="0"/>
              <a:t>しか入ってないので、結局</a:t>
            </a:r>
            <a:r>
              <a:rPr kumimoji="1" lang="en-US" altLang="ja-JP" dirty="0"/>
              <a:t>G</a:t>
            </a:r>
            <a:r>
              <a:rPr kumimoji="1" lang="ja-JP" altLang="en-US" dirty="0"/>
              <a:t>の次に来るコードすべてが推薦コードになります。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14</a:t>
            </a:fld>
            <a:endParaRPr kumimoji="1" lang="ja-JP" altLang="en-US"/>
          </a:p>
        </p:txBody>
      </p:sp>
    </p:spTree>
    <p:extLst>
      <p:ext uri="{BB962C8B-B14F-4D97-AF65-F5344CB8AC3E}">
        <p14:creationId xmlns:p14="http://schemas.microsoft.com/office/powerpoint/2010/main" val="502609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そのほか、類似コード進行検索という機能があります。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類似コード進行検索は、現在のコード進行と類似したコード進行を検索して、そのコード進行と現在のコード進行を入れ替えることができる機能です。</a:t>
            </a:r>
            <a:endParaRPr kumimoji="1" lang="en-US" altLang="ja-JP" dirty="0"/>
          </a:p>
          <a:p>
            <a:endParaRPr kumimoji="1" lang="en-US" altLang="ja-JP" dirty="0"/>
          </a:p>
          <a:p>
            <a:r>
              <a:rPr kumimoji="1" lang="ja-JP" altLang="en-US" dirty="0"/>
              <a:t>この機能は、データ数が十分じゃないとき、推薦を行っていく途中で推薦ができなくなる場合の対策として考えています。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また、参照ファイルというところがありますが、こちらはデータベースを手動で指定した場合ここにそのファイル経路が表示されます。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15</a:t>
            </a:fld>
            <a:endParaRPr kumimoji="1" lang="ja-JP" altLang="en-US"/>
          </a:p>
        </p:txBody>
      </p:sp>
    </p:spTree>
    <p:extLst>
      <p:ext uri="{BB962C8B-B14F-4D97-AF65-F5344CB8AC3E}">
        <p14:creationId xmlns:p14="http://schemas.microsoft.com/office/powerpoint/2010/main" val="13785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それでは、類似コード進行推薦について説明させていただきます。</a:t>
            </a:r>
            <a:endParaRPr kumimoji="1" lang="en-US" altLang="ja-JP" dirty="0"/>
          </a:p>
          <a:p>
            <a:r>
              <a:rPr kumimoji="1" lang="ja-JP" altLang="en-US" dirty="0"/>
              <a:t>まずは、データベースから同じ長さのコード進行を探します。</a:t>
            </a:r>
            <a:endParaRPr kumimoji="1" lang="en-US" altLang="ja-JP" dirty="0"/>
          </a:p>
          <a:p>
            <a:endParaRPr kumimoji="1" lang="en-US" altLang="ja-JP" dirty="0"/>
          </a:p>
          <a:p>
            <a:r>
              <a:rPr kumimoji="1" lang="ja-JP" altLang="en-US" dirty="0"/>
              <a:t>例えば、</a:t>
            </a:r>
            <a:r>
              <a:rPr kumimoji="1" lang="en-US" altLang="ja-JP" dirty="0"/>
              <a:t>F-C-G-Am</a:t>
            </a:r>
            <a:r>
              <a:rPr kumimoji="1" lang="ja-JP" altLang="en-US" dirty="0"/>
              <a:t>と</a:t>
            </a:r>
            <a:r>
              <a:rPr kumimoji="1" lang="en-US" altLang="ja-JP" dirty="0"/>
              <a:t>Em-E7-Am-Gm</a:t>
            </a:r>
            <a:r>
              <a:rPr kumimoji="1" lang="ja-JP" altLang="en-US" dirty="0"/>
              <a:t>が同じ長さのコード進行なので、これらのコード進行との類似度を求めてみます。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16</a:t>
            </a:fld>
            <a:endParaRPr kumimoji="1" lang="ja-JP" altLang="en-US"/>
          </a:p>
        </p:txBody>
      </p:sp>
    </p:spTree>
    <p:extLst>
      <p:ext uri="{BB962C8B-B14F-4D97-AF65-F5344CB8AC3E}">
        <p14:creationId xmlns:p14="http://schemas.microsoft.com/office/powerpoint/2010/main" val="273446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まずはコード進行１の方から類似度を求めてみます。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最初に、ｎ－</a:t>
            </a:r>
            <a:r>
              <a:rPr kumimoji="1" lang="en-US" altLang="ja-JP" dirty="0"/>
              <a:t>gram</a:t>
            </a:r>
            <a:r>
              <a:rPr kumimoji="1" lang="ja-JP" altLang="en-US" dirty="0"/>
              <a:t>を使ってコード進行を分割します。　</a:t>
            </a:r>
            <a:r>
              <a:rPr kumimoji="1" lang="en-US" altLang="ja-JP" dirty="0"/>
              <a:t>n-gram</a:t>
            </a:r>
            <a:r>
              <a:rPr kumimoji="1" lang="ja-JP" altLang="en-US" dirty="0"/>
              <a:t>は</a:t>
            </a:r>
            <a:r>
              <a:rPr kumimoji="1" lang="ja-JP" altLang="en-US" sz="1200" dirty="0"/>
              <a:t>文字列を連続した最大</a:t>
            </a:r>
            <a:r>
              <a:rPr kumimoji="1" lang="en-US" altLang="ja-JP" sz="1200" dirty="0"/>
              <a:t>n</a:t>
            </a:r>
            <a:r>
              <a:rPr kumimoji="1" lang="ja-JP" altLang="en-US" sz="1200" dirty="0"/>
              <a:t>文字で分割する方法であり、今回の例では</a:t>
            </a:r>
            <a:r>
              <a:rPr kumimoji="1" lang="en-US" altLang="ja-JP" sz="1200" dirty="0"/>
              <a:t>n=4</a:t>
            </a:r>
            <a:r>
              <a:rPr kumimoji="1" lang="ja-JP" altLang="en-US" sz="1200" dirty="0"/>
              <a:t>を使っています。</a:t>
            </a:r>
          </a:p>
          <a:p>
            <a:endParaRPr kumimoji="1" lang="en-US" altLang="ja-JP" dirty="0"/>
          </a:p>
          <a:p>
            <a:r>
              <a:rPr kumimoji="1" lang="en-US" altLang="ja-JP" dirty="0"/>
              <a:t>n-gram</a:t>
            </a:r>
            <a:r>
              <a:rPr kumimoji="1" lang="ja-JP" altLang="en-US" dirty="0"/>
              <a:t>を使うとこのように分割されます。</a:t>
            </a:r>
            <a:endParaRPr kumimoji="1" lang="en-US" altLang="ja-JP" dirty="0"/>
          </a:p>
          <a:p>
            <a:endParaRPr kumimoji="1" lang="en-US" altLang="ja-JP" dirty="0"/>
          </a:p>
          <a:p>
            <a:r>
              <a:rPr kumimoji="1" lang="ja-JP" altLang="en-US" dirty="0"/>
              <a:t>そして、類似度を計算します。類似度は全体数分の一致数で求めます。</a:t>
            </a:r>
            <a:endParaRPr kumimoji="1" lang="en-US" altLang="ja-JP" dirty="0"/>
          </a:p>
          <a:p>
            <a:r>
              <a:rPr kumimoji="1" lang="ja-JP" altLang="en-US" dirty="0"/>
              <a:t>コード進行１との類似度は</a:t>
            </a:r>
            <a:r>
              <a:rPr kumimoji="1" lang="en-US" altLang="ja-JP" dirty="0"/>
              <a:t>0.7</a:t>
            </a:r>
            <a:r>
              <a:rPr kumimoji="1" lang="ja-JP" altLang="en-US" dirty="0"/>
              <a:t>です。</a:t>
            </a:r>
            <a:endParaRPr kumimoji="1" lang="en-US" altLang="ja-JP" dirty="0"/>
          </a:p>
          <a:p>
            <a:endParaRPr kumimoji="1" lang="en-US" altLang="ja-JP" dirty="0"/>
          </a:p>
          <a:p>
            <a:r>
              <a:rPr kumimoji="1" lang="ja-JP" altLang="en-US" dirty="0"/>
              <a:t>また、性質が似ているコード間には加算点を付与することで、音楽的な要素も考慮しています。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17</a:t>
            </a:fld>
            <a:endParaRPr kumimoji="1" lang="ja-JP" altLang="en-US"/>
          </a:p>
        </p:txBody>
      </p:sp>
    </p:spTree>
    <p:extLst>
      <p:ext uri="{BB962C8B-B14F-4D97-AF65-F5344CB8AC3E}">
        <p14:creationId xmlns:p14="http://schemas.microsoft.com/office/powerpoint/2010/main" val="416144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次は、コード進行</a:t>
            </a:r>
            <a:r>
              <a:rPr kumimoji="1" lang="en-US" altLang="ja-JP" dirty="0"/>
              <a:t>2</a:t>
            </a:r>
            <a:r>
              <a:rPr kumimoji="1" lang="ja-JP" altLang="en-US" dirty="0"/>
              <a:t>との類似度を求めてみます。さっきと同様にコード進行</a:t>
            </a:r>
            <a:r>
              <a:rPr kumimoji="1" lang="en-US" altLang="ja-JP" dirty="0"/>
              <a:t>2</a:t>
            </a:r>
            <a:r>
              <a:rPr kumimoji="1" lang="ja-JP" altLang="en-US" dirty="0"/>
              <a:t>を分割します。　</a:t>
            </a:r>
            <a:endParaRPr kumimoji="1" lang="en-US" altLang="ja-JP" dirty="0"/>
          </a:p>
          <a:p>
            <a:endParaRPr kumimoji="1" lang="en-US" altLang="ja-JP" dirty="0"/>
          </a:p>
          <a:p>
            <a:r>
              <a:rPr kumimoji="1" lang="ja-JP" altLang="en-US" dirty="0"/>
              <a:t>そして、類似度を計算します。コード進行２との類似度は</a:t>
            </a:r>
            <a:r>
              <a:rPr kumimoji="1" lang="en-US" altLang="ja-JP" dirty="0"/>
              <a:t>0.1</a:t>
            </a:r>
            <a:r>
              <a:rPr kumimoji="1" lang="ja-JP" altLang="en-US" dirty="0"/>
              <a:t>です。</a:t>
            </a:r>
            <a:endParaRPr kumimoji="1" lang="en-US" altLang="ja-JP" dirty="0"/>
          </a:p>
          <a:p>
            <a:endParaRPr kumimoji="1" lang="en-US" altLang="ja-JP" dirty="0"/>
          </a:p>
          <a:p>
            <a:r>
              <a:rPr kumimoji="1" lang="ja-JP" altLang="en-US" dirty="0"/>
              <a:t>こんな感じでコード進行</a:t>
            </a:r>
            <a:r>
              <a:rPr kumimoji="1" lang="en-US" altLang="ja-JP" dirty="0"/>
              <a:t>1</a:t>
            </a:r>
            <a:r>
              <a:rPr kumimoji="1" lang="ja-JP" altLang="en-US" dirty="0"/>
              <a:t>の方が２より現在のコード進行に似ていると判断できます。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18</a:t>
            </a:fld>
            <a:endParaRPr kumimoji="1" lang="ja-JP" altLang="en-US"/>
          </a:p>
        </p:txBody>
      </p:sp>
    </p:spTree>
    <p:extLst>
      <p:ext uri="{BB962C8B-B14F-4D97-AF65-F5344CB8AC3E}">
        <p14:creationId xmlns:p14="http://schemas.microsoft.com/office/powerpoint/2010/main" val="300630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スケールを選択すると、次はコード進行の最初のコードを選択していただきます。この</a:t>
            </a:r>
            <a:r>
              <a:rPr kumimoji="1" lang="en-US" altLang="ja-JP" dirty="0" err="1"/>
              <a:t>C,F,Am,Dm</a:t>
            </a:r>
            <a:r>
              <a:rPr kumimoji="1" lang="ja-JP" altLang="en-US" dirty="0"/>
              <a:t>というのがコードになります。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2</a:t>
            </a:fld>
            <a:endParaRPr kumimoji="1" lang="ja-JP" altLang="en-US"/>
          </a:p>
        </p:txBody>
      </p:sp>
    </p:spTree>
    <p:extLst>
      <p:ext uri="{BB962C8B-B14F-4D97-AF65-F5344CB8AC3E}">
        <p14:creationId xmlns:p14="http://schemas.microsoft.com/office/powerpoint/2010/main" val="200829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のコードを選択すると、パネル下の「コード進行」というところに選択したコードが表示されます。また、次に来るコードとして推薦されたコードが現れ、そこから次のコードを選択していただくようになっ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3</a:t>
            </a:fld>
            <a:endParaRPr kumimoji="1" lang="ja-JP" altLang="en-US"/>
          </a:p>
        </p:txBody>
      </p:sp>
    </p:spTree>
    <p:extLst>
      <p:ext uri="{BB962C8B-B14F-4D97-AF65-F5344CB8AC3E}">
        <p14:creationId xmlns:p14="http://schemas.microsoft.com/office/powerpoint/2010/main" val="160475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コードを選択すると、前のコードと同様に、コード進行というところに選択したコードが追加されます。これを繰り返しながらコード進行を作っていきます。また、作成されたコード進行に対して、そのコード進行がどのようなアーティストの楽曲で使われ、どんなジャンルの曲で使われたかも算出し表示されます。今回は具体的なアーティスト名は著作権の都合上隠しています。</a:t>
            </a:r>
            <a:endParaRPr kumimoji="1" lang="en-US" altLang="ja-JP" dirty="0"/>
          </a:p>
          <a:p>
            <a:endParaRPr kumimoji="1" lang="en-US" altLang="ja-JP" dirty="0"/>
          </a:p>
          <a:p>
            <a:r>
              <a:rPr kumimoji="1" lang="ja-JP" altLang="en-US" dirty="0"/>
              <a:t>作ったコード進行を聞いてみたい場合は、再生ボタンを押すとそのコード進行の音が流れます。また、リセット・戻すボタンでコード進行の編集ができます。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4</a:t>
            </a:fld>
            <a:endParaRPr kumimoji="1" lang="ja-JP" altLang="en-US"/>
          </a:p>
        </p:txBody>
      </p:sp>
    </p:spTree>
    <p:extLst>
      <p:ext uri="{BB962C8B-B14F-4D97-AF65-F5344CB8AC3E}">
        <p14:creationId xmlns:p14="http://schemas.microsoft.com/office/powerpoint/2010/main" val="210817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次に、コード進行推薦の</a:t>
            </a:r>
            <a:r>
              <a:rPr kumimoji="1" lang="en-US" altLang="ja-JP" dirty="0"/>
              <a:t>2</a:t>
            </a:r>
            <a:r>
              <a:rPr kumimoji="1" lang="ja-JP" altLang="en-US" dirty="0"/>
              <a:t>つの推薦アルゴリズムについて説明いたします。</a:t>
            </a:r>
            <a:endParaRPr kumimoji="1" lang="en-US" altLang="ja-JP" dirty="0"/>
          </a:p>
          <a:p>
            <a:endParaRPr kumimoji="1" lang="en-US" altLang="ja-JP" dirty="0"/>
          </a:p>
          <a:p>
            <a:r>
              <a:rPr kumimoji="1" lang="ja-JP" altLang="en-US" dirty="0"/>
              <a:t>まず、単純推定は推薦されるコードの直前のコードのみが推薦の判断対象になるアルゴリズムです。単純推定は直前のコードからいける全てのコードを推薦対象とするので、推薦されるコード数は多いですが、そこでどんなコードを選ぶかはユーザ自身の判断が重要になってきます。</a:t>
            </a:r>
            <a:endParaRPr kumimoji="1" lang="en-US" altLang="ja-JP" dirty="0"/>
          </a:p>
          <a:p>
            <a:endParaRPr kumimoji="1" lang="en-US" altLang="ja-JP" dirty="0"/>
          </a:p>
          <a:p>
            <a:r>
              <a:rPr kumimoji="1" lang="ja-JP" altLang="en-US" dirty="0"/>
              <a:t>次に、多重推定です。多重推定は、作成されたコード進行の全てのコードを推薦の対象として推薦を行うアルゴリズムで、その分推薦されるコード数は少ないですが、安定したコード進行を作ることができ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5</a:t>
            </a:fld>
            <a:endParaRPr kumimoji="1" lang="ja-JP" altLang="en-US"/>
          </a:p>
        </p:txBody>
      </p:sp>
    </p:spTree>
    <p:extLst>
      <p:ext uri="{BB962C8B-B14F-4D97-AF65-F5344CB8AC3E}">
        <p14:creationId xmlns:p14="http://schemas.microsoft.com/office/powerpoint/2010/main" val="236768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それでは、単純推定アルゴリズムについてもう少し具体的な例を見ながら説明していきます。</a:t>
            </a:r>
            <a:endParaRPr kumimoji="1" lang="en-US" altLang="ja-JP" dirty="0"/>
          </a:p>
          <a:p>
            <a:endParaRPr kumimoji="1" lang="en-US" altLang="ja-JP" dirty="0"/>
          </a:p>
          <a:p>
            <a:r>
              <a:rPr kumimoji="1" lang="ja-JP" altLang="en-US" dirty="0"/>
              <a:t>例えば、</a:t>
            </a:r>
            <a:r>
              <a:rPr kumimoji="1" lang="en-US" altLang="ja-JP" dirty="0"/>
              <a:t>Am-F-C-G</a:t>
            </a:r>
            <a:r>
              <a:rPr kumimoji="1" lang="ja-JP" altLang="en-US" dirty="0"/>
              <a:t>というコード進行で、</a:t>
            </a:r>
            <a:r>
              <a:rPr kumimoji="1" lang="en-US" altLang="ja-JP" dirty="0"/>
              <a:t>G</a:t>
            </a:r>
            <a:r>
              <a:rPr kumimoji="1" lang="ja-JP" altLang="en-US" dirty="0"/>
              <a:t>の次に来るコードを単純推定で推薦するとします。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6</a:t>
            </a:fld>
            <a:endParaRPr kumimoji="1" lang="ja-JP" altLang="en-US"/>
          </a:p>
        </p:txBody>
      </p:sp>
    </p:spTree>
    <p:extLst>
      <p:ext uri="{BB962C8B-B14F-4D97-AF65-F5344CB8AC3E}">
        <p14:creationId xmlns:p14="http://schemas.microsoft.com/office/powerpoint/2010/main" val="273353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単純推定アルゴリズムによると、こんな感じでコードが推薦されます。先に述べたように単純推定アルゴリズムはコード進行の最後のコードだけを見てそこから進行するコードを推薦するので、このコード進行では</a:t>
            </a:r>
            <a:r>
              <a:rPr kumimoji="1" lang="en-US" altLang="ja-JP" dirty="0"/>
              <a:t>G</a:t>
            </a:r>
            <a:r>
              <a:rPr kumimoji="1" lang="ja-JP" altLang="en-US" dirty="0"/>
              <a:t>から行けるすべてのコードが推薦対象になります。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7</a:t>
            </a:fld>
            <a:endParaRPr kumimoji="1" lang="ja-JP" altLang="en-US"/>
          </a:p>
        </p:txBody>
      </p:sp>
    </p:spTree>
    <p:extLst>
      <p:ext uri="{BB962C8B-B14F-4D97-AF65-F5344CB8AC3E}">
        <p14:creationId xmlns:p14="http://schemas.microsoft.com/office/powerpoint/2010/main" val="100184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多重推定アルゴリズムについてもう少し詳しく説明させていただきます。多重推定アルゴリズムは、推薦を行うためにコード進行の最初からそのコード進行がデータベースに存在するかを確認してい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8</a:t>
            </a:fld>
            <a:endParaRPr kumimoji="1" lang="ja-JP" altLang="en-US"/>
          </a:p>
        </p:txBody>
      </p:sp>
    </p:spTree>
    <p:extLst>
      <p:ext uri="{BB962C8B-B14F-4D97-AF65-F5344CB8AC3E}">
        <p14:creationId xmlns:p14="http://schemas.microsoft.com/office/powerpoint/2010/main" val="72948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まずは、最初のコード</a:t>
            </a:r>
            <a:r>
              <a:rPr kumimoji="1" lang="en-US" altLang="ja-JP" dirty="0"/>
              <a:t>Am</a:t>
            </a:r>
            <a:r>
              <a:rPr kumimoji="1" lang="ja-JP" altLang="en-US" dirty="0"/>
              <a:t>がスタックに入ります。＜アニメーション＞このスタックは、多重推定が終わった後でコード推薦を行うときに使われます。</a:t>
            </a:r>
            <a:endParaRPr kumimoji="1" lang="en-US" altLang="ja-JP" dirty="0"/>
          </a:p>
          <a:p>
            <a:r>
              <a:rPr kumimoji="1" lang="en-US" altLang="ja-JP" dirty="0"/>
              <a:t>Am</a:t>
            </a:r>
            <a:r>
              <a:rPr kumimoji="1" lang="ja-JP" altLang="en-US" dirty="0"/>
              <a:t>の後、</a:t>
            </a:r>
            <a:r>
              <a:rPr kumimoji="1" lang="en-US" altLang="ja-JP" dirty="0"/>
              <a:t>F,C,G</a:t>
            </a:r>
            <a:r>
              <a:rPr kumimoji="1" lang="ja-JP" altLang="en-US" dirty="0"/>
              <a:t>ｍなどいろんなコードが推薦されるんですけど、今回はユーザが</a:t>
            </a:r>
            <a:r>
              <a:rPr kumimoji="1" lang="en-US" altLang="ja-JP" dirty="0"/>
              <a:t>F</a:t>
            </a:r>
            <a:r>
              <a:rPr kumimoji="1" lang="ja-JP" altLang="en-US" dirty="0"/>
              <a:t>を選んだとします。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3A26E68-FB6E-4C26-9F69-8AFCBB29E4CF}" type="slidenum">
              <a:rPr kumimoji="1" lang="ja-JP" altLang="en-US" smtClean="0"/>
              <a:t>9</a:t>
            </a:fld>
            <a:endParaRPr kumimoji="1" lang="ja-JP" altLang="en-US"/>
          </a:p>
        </p:txBody>
      </p:sp>
    </p:spTree>
    <p:extLst>
      <p:ext uri="{BB962C8B-B14F-4D97-AF65-F5344CB8AC3E}">
        <p14:creationId xmlns:p14="http://schemas.microsoft.com/office/powerpoint/2010/main" val="266496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E46F1E8-0511-46DB-907E-99E3991A951A}" type="datetime1">
              <a:rPr kumimoji="1" lang="ja-JP" altLang="en-US" smtClean="0"/>
              <a:t>2021/3/19</a:t>
            </a:fld>
            <a:endParaRPr kumimoji="1" lang="ja-JP"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105379C-8E03-4D7D-90D1-4330F4209141}" type="slidenum">
              <a:rPr kumimoji="1" lang="ja-JP" altLang="en-US"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64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41238694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25847952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21918158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57D36F3-7BAE-4D85-BE8D-FACFE699B83C}" type="datetime1">
              <a:rPr kumimoji="1" lang="ja-JP" altLang="en-US" smtClean="0"/>
              <a:t>2021/3/19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09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3523846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10414098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D572E8-EA1F-4C68-9184-D0CD70380A78}" type="datetime1">
              <a:rPr kumimoji="1" lang="ja-JP" altLang="en-US" smtClean="0"/>
              <a:t>2021/3/19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100346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2D0B6-5CE1-4B7B-A6B2-6394B71FB166}" type="datetime1">
              <a:rPr kumimoji="1" lang="ja-JP" altLang="en-US" smtClean="0"/>
              <a:t>2021/3/19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391337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68AFF8-3072-46B4-9AE2-22214307B3BD}" type="datetime1">
              <a:rPr kumimoji="1" lang="ja-JP" altLang="en-US" smtClean="0"/>
              <a:t>2021/3/19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14297788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9E98D68-9EFE-465E-AC1A-C524262A1914}" type="datetime1">
              <a:rPr kumimoji="1" lang="ja-JP" altLang="en-US" smtClean="0"/>
              <a:t>2021/3/19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24522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368AFF8-3072-46B4-9AE2-22214307B3BD}" type="datetime1">
              <a:rPr kumimoji="1" lang="ja-JP" altLang="en-US" smtClean="0"/>
              <a:t>2021/3/19</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105379C-8E03-4D7D-90D1-4330F4209141}" type="slidenum">
              <a:rPr kumimoji="1" lang="ja-JP" altLang="en-US" smtClean="0"/>
              <a:t>‹#›</a:t>
            </a:fld>
            <a:endParaRPr kumimoji="1" lang="ja-JP" altLang="en-US"/>
          </a:p>
        </p:txBody>
      </p:sp>
    </p:spTree>
    <p:extLst>
      <p:ext uri="{BB962C8B-B14F-4D97-AF65-F5344CB8AC3E}">
        <p14:creationId xmlns:p14="http://schemas.microsoft.com/office/powerpoint/2010/main" val="1331493293"/>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hdr="0" ftr="0" dt="0"/>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7677C1B6-D664-4193-A239-81B87459C892}"/>
              </a:ext>
            </a:extLst>
          </p:cNvPr>
          <p:cNvSpPr>
            <a:spLocks noGrp="1"/>
          </p:cNvSpPr>
          <p:nvPr>
            <p:ph type="sldNum" sz="quarter" idx="12"/>
          </p:nvPr>
        </p:nvSpPr>
        <p:spPr/>
        <p:txBody>
          <a:bodyPr/>
          <a:lstStyle/>
          <a:p>
            <a:fld id="{7105379C-8E03-4D7D-90D1-4330F4209141}" type="slidenum">
              <a:rPr kumimoji="1" lang="ja-JP" altLang="en-US" sz="2800" smtClean="0"/>
              <a:t>1</a:t>
            </a:fld>
            <a:endParaRPr kumimoji="1" lang="ja-JP" altLang="en-US" dirty="0"/>
          </a:p>
        </p:txBody>
      </p:sp>
      <p:sp>
        <p:nvSpPr>
          <p:cNvPr id="13" name="タイトル 1">
            <a:extLst>
              <a:ext uri="{FF2B5EF4-FFF2-40B4-BE49-F238E27FC236}">
                <a16:creationId xmlns:a16="http://schemas.microsoft.com/office/drawing/2014/main" id="{39FCB252-3AED-41F3-AF67-02E52824980E}"/>
              </a:ext>
            </a:extLst>
          </p:cNvPr>
          <p:cNvSpPr>
            <a:spLocks noGrp="1"/>
          </p:cNvSpPr>
          <p:nvPr>
            <p:ph type="title"/>
          </p:nvPr>
        </p:nvSpPr>
        <p:spPr>
          <a:xfrm>
            <a:off x="531812" y="492678"/>
            <a:ext cx="7606348" cy="1259894"/>
          </a:xfrm>
        </p:spPr>
        <p:txBody>
          <a:bodyPr>
            <a:noAutofit/>
          </a:bodyPr>
          <a:lstStyle/>
          <a:p>
            <a:r>
              <a:rPr kumimoji="1" lang="ja-JP" altLang="en-US" sz="3200" dirty="0">
                <a:solidFill>
                  <a:srgbClr val="A6B727"/>
                </a:solidFill>
              </a:rPr>
              <a:t>アプリケーションの動作（メイン画面）</a:t>
            </a:r>
          </a:p>
        </p:txBody>
      </p:sp>
      <p:sp>
        <p:nvSpPr>
          <p:cNvPr id="14" name="Content Placeholder 8">
            <a:extLst>
              <a:ext uri="{FF2B5EF4-FFF2-40B4-BE49-F238E27FC236}">
                <a16:creationId xmlns:a16="http://schemas.microsoft.com/office/drawing/2014/main" id="{036620F0-1E11-41C6-A443-586BA798F4A2}"/>
              </a:ext>
            </a:extLst>
          </p:cNvPr>
          <p:cNvSpPr>
            <a:spLocks noGrp="1"/>
          </p:cNvSpPr>
          <p:nvPr>
            <p:ph idx="1"/>
          </p:nvPr>
        </p:nvSpPr>
        <p:spPr>
          <a:xfrm>
            <a:off x="531812" y="1458516"/>
            <a:ext cx="2955100" cy="653171"/>
          </a:xfrm>
        </p:spPr>
        <p:style>
          <a:lnRef idx="2">
            <a:schemeClr val="accent1"/>
          </a:lnRef>
          <a:fillRef idx="1">
            <a:schemeClr val="lt1"/>
          </a:fillRef>
          <a:effectRef idx="0">
            <a:schemeClr val="accent1"/>
          </a:effectRef>
          <a:fontRef idx="minor">
            <a:schemeClr val="dk1"/>
          </a:fontRef>
        </p:style>
        <p:txBody>
          <a:bodyPr anchor="ctr">
            <a:normAutofit/>
          </a:bodyPr>
          <a:lstStyle/>
          <a:p>
            <a:r>
              <a:rPr lang="ja-JP" altLang="en-US" sz="2000" dirty="0"/>
              <a:t>スケールを選択</a:t>
            </a:r>
            <a:endParaRPr lang="en-US" altLang="ja-JP" sz="2000" dirty="0">
              <a:solidFill>
                <a:schemeClr val="tx1"/>
              </a:solidFill>
            </a:endParaRPr>
          </a:p>
        </p:txBody>
      </p:sp>
      <p:pic>
        <p:nvPicPr>
          <p:cNvPr id="16" name="図 15">
            <a:extLst>
              <a:ext uri="{FF2B5EF4-FFF2-40B4-BE49-F238E27FC236}">
                <a16:creationId xmlns:a16="http://schemas.microsoft.com/office/drawing/2014/main" id="{550FA121-30A5-498B-B741-9D6124FC3A2A}"/>
              </a:ext>
            </a:extLst>
          </p:cNvPr>
          <p:cNvPicPr>
            <a:picLocks noChangeAspect="1"/>
          </p:cNvPicPr>
          <p:nvPr/>
        </p:nvPicPr>
        <p:blipFill rotWithShape="1">
          <a:blip r:embed="rId3">
            <a:extLst>
              <a:ext uri="{28A0092B-C50C-407E-A947-70E740481C1C}">
                <a14:useLocalDpi xmlns:a14="http://schemas.microsoft.com/office/drawing/2010/main" val="0"/>
              </a:ext>
            </a:extLst>
          </a:blip>
          <a:srcRect r="16902" b="22361"/>
          <a:stretch/>
        </p:blipFill>
        <p:spPr>
          <a:xfrm>
            <a:off x="3669413" y="1458516"/>
            <a:ext cx="7990775" cy="3995227"/>
          </a:xfrm>
          <a:prstGeom prst="rect">
            <a:avLst/>
          </a:prstGeom>
          <a:ln>
            <a:solidFill>
              <a:schemeClr val="tx1"/>
            </a:solidFill>
          </a:ln>
        </p:spPr>
      </p:pic>
      <p:sp>
        <p:nvSpPr>
          <p:cNvPr id="17" name="四角形: 角を丸くする 16">
            <a:extLst>
              <a:ext uri="{FF2B5EF4-FFF2-40B4-BE49-F238E27FC236}">
                <a16:creationId xmlns:a16="http://schemas.microsoft.com/office/drawing/2014/main" id="{B62F318A-E8CA-45FF-9C3A-214354244C6D}"/>
              </a:ext>
            </a:extLst>
          </p:cNvPr>
          <p:cNvSpPr/>
          <p:nvPr/>
        </p:nvSpPr>
        <p:spPr>
          <a:xfrm>
            <a:off x="3911019" y="1608094"/>
            <a:ext cx="1143000" cy="522514"/>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 name="テキスト ボックス 2">
            <a:extLst>
              <a:ext uri="{FF2B5EF4-FFF2-40B4-BE49-F238E27FC236}">
                <a16:creationId xmlns:a16="http://schemas.microsoft.com/office/drawing/2014/main" id="{CF4B4CC0-EE0C-4310-8243-F5A63B94C0B8}"/>
              </a:ext>
            </a:extLst>
          </p:cNvPr>
          <p:cNvSpPr txBox="1"/>
          <p:nvPr/>
        </p:nvSpPr>
        <p:spPr>
          <a:xfrm>
            <a:off x="870857" y="5770621"/>
            <a:ext cx="10831285" cy="584775"/>
          </a:xfrm>
          <a:prstGeom prst="rect">
            <a:avLst/>
          </a:prstGeom>
          <a:noFill/>
        </p:spPr>
        <p:txBody>
          <a:bodyPr wrap="square" rtlCol="0">
            <a:spAutoFit/>
          </a:bodyPr>
          <a:lstStyle/>
          <a:p>
            <a:r>
              <a:rPr kumimoji="1" lang="ja-JP" altLang="en-US" sz="1600" dirty="0"/>
              <a:t>スケール：音の集まり。</a:t>
            </a:r>
            <a:r>
              <a:rPr kumimoji="1" lang="en-US" altLang="ja-JP" sz="1600" dirty="0"/>
              <a:t>C</a:t>
            </a:r>
            <a:r>
              <a:rPr kumimoji="1" lang="ja-JP" altLang="en-US" sz="1600" dirty="0"/>
              <a:t>メジャースケールはド・レ・ミ・ファ・ソ・ラ・シという７つの音で構成されている</a:t>
            </a:r>
            <a:endParaRPr kumimoji="1" lang="en-US" altLang="ja-JP" sz="1600" dirty="0"/>
          </a:p>
          <a:p>
            <a:r>
              <a:rPr kumimoji="1" lang="ja-JP" altLang="en-US" sz="1600" dirty="0"/>
              <a:t>　　　　　　スケールの音を基準として基本的なコード（ダイアトニックコード）が派生される</a:t>
            </a:r>
            <a:endParaRPr kumimoji="1" lang="en-US" altLang="ja-JP" sz="1600" dirty="0"/>
          </a:p>
        </p:txBody>
      </p:sp>
    </p:spTree>
    <p:extLst>
      <p:ext uri="{BB962C8B-B14F-4D97-AF65-F5344CB8AC3E}">
        <p14:creationId xmlns:p14="http://schemas.microsoft.com/office/powerpoint/2010/main" val="304185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10</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F</a:t>
            </a: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89023768-FFF9-4113-821E-7D4680AFBD71}"/>
              </a:ext>
            </a:extLst>
          </p:cNvPr>
          <p:cNvSpPr txBox="1">
            <a:spLocks/>
          </p:cNvSpPr>
          <p:nvPr/>
        </p:nvSpPr>
        <p:spPr>
          <a:xfrm>
            <a:off x="626849" y="45323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0070C0"/>
                </a:solidFill>
              </a:rPr>
              <a:t>多重推定</a:t>
            </a:r>
            <a:r>
              <a:rPr lang="ja-JP" altLang="en-US" sz="3200" dirty="0">
                <a:solidFill>
                  <a:srgbClr val="A6B727"/>
                </a:solidFill>
              </a:rPr>
              <a:t>アルゴリズム</a:t>
            </a:r>
          </a:p>
        </p:txBody>
      </p:sp>
      <p:pic>
        <p:nvPicPr>
          <p:cNvPr id="15" name="図 14" descr="テーブル&#10;&#10;自動的に生成された説明">
            <a:extLst>
              <a:ext uri="{FF2B5EF4-FFF2-40B4-BE49-F238E27FC236}">
                <a16:creationId xmlns:a16="http://schemas.microsoft.com/office/drawing/2014/main" id="{2EF61654-5353-4AAC-A762-B4A150335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496" y="534247"/>
            <a:ext cx="2810118" cy="3080860"/>
          </a:xfrm>
          <a:prstGeom prst="rect">
            <a:avLst/>
          </a:prstGeom>
          <a:ln>
            <a:solidFill>
              <a:schemeClr val="tx1"/>
            </a:solidFill>
          </a:ln>
        </p:spPr>
      </p:pic>
      <p:sp>
        <p:nvSpPr>
          <p:cNvPr id="17" name="四角形: 角を丸くする 16">
            <a:extLst>
              <a:ext uri="{FF2B5EF4-FFF2-40B4-BE49-F238E27FC236}">
                <a16:creationId xmlns:a16="http://schemas.microsoft.com/office/drawing/2014/main" id="{AD9E7BFF-C26D-43E7-AB01-DC9969586BC7}"/>
              </a:ext>
            </a:extLst>
          </p:cNvPr>
          <p:cNvSpPr/>
          <p:nvPr/>
        </p:nvSpPr>
        <p:spPr>
          <a:xfrm>
            <a:off x="9671593" y="534246"/>
            <a:ext cx="791755" cy="281557"/>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846569-4F44-4EE0-AAAC-A977FDAB06AB}"/>
              </a:ext>
            </a:extLst>
          </p:cNvPr>
          <p:cNvSpPr/>
          <p:nvPr/>
        </p:nvSpPr>
        <p:spPr>
          <a:xfrm>
            <a:off x="9295420" y="1654304"/>
            <a:ext cx="725255"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65FE3A3-68CD-4936-A89C-320E9838960A}"/>
              </a:ext>
            </a:extLst>
          </p:cNvPr>
          <p:cNvSpPr/>
          <p:nvPr/>
        </p:nvSpPr>
        <p:spPr>
          <a:xfrm>
            <a:off x="10020676" y="2192871"/>
            <a:ext cx="782275" cy="28030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6" name="四角形: 角を丸くする 25">
            <a:extLst>
              <a:ext uri="{FF2B5EF4-FFF2-40B4-BE49-F238E27FC236}">
                <a16:creationId xmlns:a16="http://schemas.microsoft.com/office/drawing/2014/main" id="{6A91729A-C986-4B4B-8072-8013DC38F8D8}"/>
              </a:ext>
            </a:extLst>
          </p:cNvPr>
          <p:cNvSpPr/>
          <p:nvPr/>
        </p:nvSpPr>
        <p:spPr>
          <a:xfrm>
            <a:off x="8470569" y="2738877"/>
            <a:ext cx="764425" cy="31872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8AFF57A0-B70E-4205-9A46-61D2D07F4CEF}"/>
              </a:ext>
            </a:extLst>
          </p:cNvPr>
          <p:cNvSpPr/>
          <p:nvPr/>
        </p:nvSpPr>
        <p:spPr>
          <a:xfrm>
            <a:off x="9619343" y="3322774"/>
            <a:ext cx="844006" cy="318622"/>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3CF5421-F498-4284-9F6E-DA91E5A6143C}"/>
              </a:ext>
            </a:extLst>
          </p:cNvPr>
          <p:cNvCxnSpPr>
            <a:cxnSpLocks/>
          </p:cNvCxnSpPr>
          <p:nvPr/>
        </p:nvCxnSpPr>
        <p:spPr>
          <a:xfrm>
            <a:off x="6304479" y="2738877"/>
            <a:ext cx="396767" cy="23295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238C9EA1-A260-4635-9129-07ECD1FAD90B}"/>
              </a:ext>
            </a:extLst>
          </p:cNvPr>
          <p:cNvCxnSpPr>
            <a:cxnSpLocks/>
            <a:endCxn id="23" idx="2"/>
          </p:cNvCxnSpPr>
          <p:nvPr/>
        </p:nvCxnSpPr>
        <p:spPr>
          <a:xfrm>
            <a:off x="9671593" y="776792"/>
            <a:ext cx="976529" cy="17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6D5B449-FFDA-45D2-8BBE-47258D303101}"/>
              </a:ext>
            </a:extLst>
          </p:cNvPr>
          <p:cNvCxnSpPr>
            <a:cxnSpLocks/>
            <a:endCxn id="25" idx="2"/>
          </p:cNvCxnSpPr>
          <p:nvPr/>
        </p:nvCxnSpPr>
        <p:spPr>
          <a:xfrm flipV="1">
            <a:off x="9295420" y="1912328"/>
            <a:ext cx="946813" cy="23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C3D2DB49-4BD0-435D-9C6B-A537CC09E551}"/>
              </a:ext>
            </a:extLst>
          </p:cNvPr>
          <p:cNvCxnSpPr>
            <a:cxnSpLocks/>
            <a:endCxn id="27" idx="2"/>
          </p:cNvCxnSpPr>
          <p:nvPr/>
        </p:nvCxnSpPr>
        <p:spPr>
          <a:xfrm flipV="1">
            <a:off x="10091530" y="2469634"/>
            <a:ext cx="938821" cy="5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57485A3C-A6E1-4C83-A5E6-20FC3E460BBE}"/>
              </a:ext>
            </a:extLst>
          </p:cNvPr>
          <p:cNvCxnSpPr>
            <a:cxnSpLocks/>
            <a:endCxn id="29" idx="2"/>
          </p:cNvCxnSpPr>
          <p:nvPr/>
        </p:nvCxnSpPr>
        <p:spPr>
          <a:xfrm>
            <a:off x="8623300" y="3017358"/>
            <a:ext cx="8301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698C0FC3-52D1-4B12-A825-A8DF479FAE1D}"/>
              </a:ext>
            </a:extLst>
          </p:cNvPr>
          <p:cNvCxnSpPr>
            <a:cxnSpLocks/>
            <a:endCxn id="30" idx="2"/>
          </p:cNvCxnSpPr>
          <p:nvPr/>
        </p:nvCxnSpPr>
        <p:spPr>
          <a:xfrm flipV="1">
            <a:off x="9675592" y="3588557"/>
            <a:ext cx="984275" cy="26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四角形: 角を丸くする 22">
            <a:extLst>
              <a:ext uri="{FF2B5EF4-FFF2-40B4-BE49-F238E27FC236}">
                <a16:creationId xmlns:a16="http://schemas.microsoft.com/office/drawing/2014/main" id="{CA78B391-707C-41EA-9EB9-8DE6434475DD}"/>
              </a:ext>
            </a:extLst>
          </p:cNvPr>
          <p:cNvSpPr/>
          <p:nvPr/>
        </p:nvSpPr>
        <p:spPr>
          <a:xfrm>
            <a:off x="10457007" y="525182"/>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BFC1506D-8C26-44C1-9038-0AF70A67A47A}"/>
              </a:ext>
            </a:extLst>
          </p:cNvPr>
          <p:cNvSpPr/>
          <p:nvPr/>
        </p:nvSpPr>
        <p:spPr>
          <a:xfrm>
            <a:off x="10051118" y="164357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B29C7FC3-792E-4175-BB25-7F5C171C15B7}"/>
              </a:ext>
            </a:extLst>
          </p:cNvPr>
          <p:cNvSpPr/>
          <p:nvPr/>
        </p:nvSpPr>
        <p:spPr>
          <a:xfrm>
            <a:off x="10839236" y="220088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B60676B9-4854-4A01-BA88-404CB2F7E4BE}"/>
              </a:ext>
            </a:extLst>
          </p:cNvPr>
          <p:cNvSpPr/>
          <p:nvPr/>
        </p:nvSpPr>
        <p:spPr>
          <a:xfrm>
            <a:off x="9262378" y="274860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67829D86-7918-4992-BA17-03B44DB3E3FD}"/>
              </a:ext>
            </a:extLst>
          </p:cNvPr>
          <p:cNvSpPr/>
          <p:nvPr/>
        </p:nvSpPr>
        <p:spPr>
          <a:xfrm>
            <a:off x="10468752" y="3319804"/>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3612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11</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F </a:t>
            </a:r>
            <a:r>
              <a:rPr kumimoji="1" lang="ja-JP" altLang="en-US" sz="3600" dirty="0"/>
              <a:t> </a:t>
            </a:r>
            <a:r>
              <a:rPr kumimoji="1" lang="en-US" altLang="ja-JP" sz="3600" dirty="0"/>
              <a:t>C</a:t>
            </a: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89023768-FFF9-4113-821E-7D4680AFBD71}"/>
              </a:ext>
            </a:extLst>
          </p:cNvPr>
          <p:cNvSpPr txBox="1">
            <a:spLocks/>
          </p:cNvSpPr>
          <p:nvPr/>
        </p:nvSpPr>
        <p:spPr>
          <a:xfrm>
            <a:off x="626849" y="45323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0070C0"/>
                </a:solidFill>
              </a:rPr>
              <a:t>多重推定</a:t>
            </a:r>
            <a:r>
              <a:rPr lang="ja-JP" altLang="en-US" sz="3200" dirty="0">
                <a:solidFill>
                  <a:srgbClr val="A6B727"/>
                </a:solidFill>
              </a:rPr>
              <a:t>アルゴリズム</a:t>
            </a:r>
          </a:p>
        </p:txBody>
      </p:sp>
      <p:pic>
        <p:nvPicPr>
          <p:cNvPr id="15" name="図 14" descr="テーブル&#10;&#10;自動的に生成された説明">
            <a:extLst>
              <a:ext uri="{FF2B5EF4-FFF2-40B4-BE49-F238E27FC236}">
                <a16:creationId xmlns:a16="http://schemas.microsoft.com/office/drawing/2014/main" id="{2EF61654-5353-4AAC-A762-B4A150335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496" y="534247"/>
            <a:ext cx="2810118" cy="3080860"/>
          </a:xfrm>
          <a:prstGeom prst="rect">
            <a:avLst/>
          </a:prstGeom>
          <a:ln>
            <a:solidFill>
              <a:schemeClr val="tx1"/>
            </a:solidFill>
          </a:ln>
        </p:spPr>
      </p:pic>
      <p:sp>
        <p:nvSpPr>
          <p:cNvPr id="17" name="四角形: 角を丸くする 16">
            <a:extLst>
              <a:ext uri="{FF2B5EF4-FFF2-40B4-BE49-F238E27FC236}">
                <a16:creationId xmlns:a16="http://schemas.microsoft.com/office/drawing/2014/main" id="{AD9E7BFF-C26D-43E7-AB01-DC9969586BC7}"/>
              </a:ext>
            </a:extLst>
          </p:cNvPr>
          <p:cNvSpPr/>
          <p:nvPr/>
        </p:nvSpPr>
        <p:spPr>
          <a:xfrm>
            <a:off x="9671593" y="534246"/>
            <a:ext cx="1131358"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846569-4F44-4EE0-AAAC-A977FDAB06AB}"/>
              </a:ext>
            </a:extLst>
          </p:cNvPr>
          <p:cNvSpPr/>
          <p:nvPr/>
        </p:nvSpPr>
        <p:spPr>
          <a:xfrm>
            <a:off x="9295420" y="1654304"/>
            <a:ext cx="1131358"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A91729A-C986-4B4B-8072-8013DC38F8D8}"/>
              </a:ext>
            </a:extLst>
          </p:cNvPr>
          <p:cNvSpPr/>
          <p:nvPr/>
        </p:nvSpPr>
        <p:spPr>
          <a:xfrm>
            <a:off x="8470569" y="2738878"/>
            <a:ext cx="1201024" cy="317042"/>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8AFF57A0-B70E-4205-9A46-61D2D07F4CEF}"/>
              </a:ext>
            </a:extLst>
          </p:cNvPr>
          <p:cNvSpPr/>
          <p:nvPr/>
        </p:nvSpPr>
        <p:spPr>
          <a:xfrm>
            <a:off x="9619343" y="3322774"/>
            <a:ext cx="1201024" cy="29233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3CF5421-F498-4284-9F6E-DA91E5A6143C}"/>
              </a:ext>
            </a:extLst>
          </p:cNvPr>
          <p:cNvCxnSpPr>
            <a:cxnSpLocks/>
          </p:cNvCxnSpPr>
          <p:nvPr/>
        </p:nvCxnSpPr>
        <p:spPr>
          <a:xfrm>
            <a:off x="6797460" y="2738877"/>
            <a:ext cx="200748" cy="22964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20203D6B-DB56-4B00-ADC0-5849E03EC459}"/>
              </a:ext>
            </a:extLst>
          </p:cNvPr>
          <p:cNvCxnSpPr>
            <a:cxnSpLocks/>
          </p:cNvCxnSpPr>
          <p:nvPr/>
        </p:nvCxnSpPr>
        <p:spPr>
          <a:xfrm>
            <a:off x="9671593" y="815804"/>
            <a:ext cx="15490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2C479E14-7F3B-47B5-ABAF-1F5362DC274D}"/>
              </a:ext>
            </a:extLst>
          </p:cNvPr>
          <p:cNvCxnSpPr>
            <a:cxnSpLocks/>
          </p:cNvCxnSpPr>
          <p:nvPr/>
        </p:nvCxnSpPr>
        <p:spPr>
          <a:xfrm>
            <a:off x="9329530" y="1958805"/>
            <a:ext cx="14908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F8A59B9E-DE7E-48D7-9DFC-51346B9E9922}"/>
              </a:ext>
            </a:extLst>
          </p:cNvPr>
          <p:cNvCxnSpPr>
            <a:cxnSpLocks/>
          </p:cNvCxnSpPr>
          <p:nvPr/>
        </p:nvCxnSpPr>
        <p:spPr>
          <a:xfrm flipV="1">
            <a:off x="8556261" y="3042231"/>
            <a:ext cx="1495952" cy="13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A8C6385A-63A1-4D4A-AA54-6C395BDFFD3A}"/>
              </a:ext>
            </a:extLst>
          </p:cNvPr>
          <p:cNvCxnSpPr>
            <a:cxnSpLocks/>
          </p:cNvCxnSpPr>
          <p:nvPr/>
        </p:nvCxnSpPr>
        <p:spPr>
          <a:xfrm>
            <a:off x="9671593" y="3615107"/>
            <a:ext cx="1476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D647E2A2-C62B-4B2B-8C6E-CAEE4D58031B}"/>
              </a:ext>
            </a:extLst>
          </p:cNvPr>
          <p:cNvSpPr/>
          <p:nvPr/>
        </p:nvSpPr>
        <p:spPr>
          <a:xfrm>
            <a:off x="10844632" y="517944"/>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F101D285-BAC2-4308-9041-BE5D31484079}"/>
              </a:ext>
            </a:extLst>
          </p:cNvPr>
          <p:cNvSpPr/>
          <p:nvPr/>
        </p:nvSpPr>
        <p:spPr>
          <a:xfrm>
            <a:off x="10430661" y="165671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DC0FC544-9E18-4E67-89B9-21F38AA952BC}"/>
              </a:ext>
            </a:extLst>
          </p:cNvPr>
          <p:cNvSpPr/>
          <p:nvPr/>
        </p:nvSpPr>
        <p:spPr>
          <a:xfrm>
            <a:off x="9669984" y="277347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B1B9A9F7-8B0E-484B-83BB-AB2C784DAC69}"/>
              </a:ext>
            </a:extLst>
          </p:cNvPr>
          <p:cNvSpPr/>
          <p:nvPr/>
        </p:nvSpPr>
        <p:spPr>
          <a:xfrm>
            <a:off x="10838376" y="3334563"/>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7984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12</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F </a:t>
            </a:r>
            <a:r>
              <a:rPr kumimoji="1" lang="ja-JP" altLang="en-US" sz="3600" dirty="0"/>
              <a:t> </a:t>
            </a:r>
            <a:r>
              <a:rPr kumimoji="1" lang="en-US" altLang="ja-JP" sz="3600" dirty="0"/>
              <a:t>C</a:t>
            </a:r>
            <a:r>
              <a:rPr kumimoji="1" lang="ja-JP" altLang="en-US" sz="3600" dirty="0"/>
              <a:t>  </a:t>
            </a:r>
            <a:r>
              <a:rPr kumimoji="1" lang="en-US" altLang="ja-JP" sz="3600" dirty="0"/>
              <a:t>G</a:t>
            </a: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89023768-FFF9-4113-821E-7D4680AFBD71}"/>
              </a:ext>
            </a:extLst>
          </p:cNvPr>
          <p:cNvSpPr txBox="1">
            <a:spLocks/>
          </p:cNvSpPr>
          <p:nvPr/>
        </p:nvSpPr>
        <p:spPr>
          <a:xfrm>
            <a:off x="626849" y="45323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0070C0"/>
                </a:solidFill>
              </a:rPr>
              <a:t>多重推定</a:t>
            </a:r>
            <a:r>
              <a:rPr lang="ja-JP" altLang="en-US" sz="3200" dirty="0">
                <a:solidFill>
                  <a:srgbClr val="A6B727"/>
                </a:solidFill>
              </a:rPr>
              <a:t>アルゴリズム</a:t>
            </a:r>
          </a:p>
        </p:txBody>
      </p:sp>
      <p:pic>
        <p:nvPicPr>
          <p:cNvPr id="15" name="図 14" descr="テーブル&#10;&#10;自動的に生成された説明">
            <a:extLst>
              <a:ext uri="{FF2B5EF4-FFF2-40B4-BE49-F238E27FC236}">
                <a16:creationId xmlns:a16="http://schemas.microsoft.com/office/drawing/2014/main" id="{2EF61654-5353-4AAC-A762-B4A150335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496" y="534247"/>
            <a:ext cx="2810118" cy="3080860"/>
          </a:xfrm>
          <a:prstGeom prst="rect">
            <a:avLst/>
          </a:prstGeom>
          <a:ln>
            <a:solidFill>
              <a:schemeClr val="tx1"/>
            </a:solidFill>
          </a:ln>
        </p:spPr>
      </p:pic>
      <p:sp>
        <p:nvSpPr>
          <p:cNvPr id="17" name="四角形: 角を丸くする 16">
            <a:extLst>
              <a:ext uri="{FF2B5EF4-FFF2-40B4-BE49-F238E27FC236}">
                <a16:creationId xmlns:a16="http://schemas.microsoft.com/office/drawing/2014/main" id="{AD9E7BFF-C26D-43E7-AB01-DC9969586BC7}"/>
              </a:ext>
            </a:extLst>
          </p:cNvPr>
          <p:cNvSpPr/>
          <p:nvPr/>
        </p:nvSpPr>
        <p:spPr>
          <a:xfrm>
            <a:off x="9671593" y="534246"/>
            <a:ext cx="1567021" cy="25968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846569-4F44-4EE0-AAAC-A977FDAB06AB}"/>
              </a:ext>
            </a:extLst>
          </p:cNvPr>
          <p:cNvSpPr/>
          <p:nvPr/>
        </p:nvSpPr>
        <p:spPr>
          <a:xfrm>
            <a:off x="9295420" y="1654304"/>
            <a:ext cx="1567021"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A91729A-C986-4B4B-8072-8013DC38F8D8}"/>
              </a:ext>
            </a:extLst>
          </p:cNvPr>
          <p:cNvSpPr/>
          <p:nvPr/>
        </p:nvSpPr>
        <p:spPr>
          <a:xfrm>
            <a:off x="8470569" y="2738878"/>
            <a:ext cx="1587831" cy="317042"/>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8AFF57A0-B70E-4205-9A46-61D2D07F4CEF}"/>
              </a:ext>
            </a:extLst>
          </p:cNvPr>
          <p:cNvSpPr/>
          <p:nvPr/>
        </p:nvSpPr>
        <p:spPr>
          <a:xfrm>
            <a:off x="9619342" y="3322774"/>
            <a:ext cx="1619271" cy="29233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3CF5421-F498-4284-9F6E-DA91E5A6143C}"/>
              </a:ext>
            </a:extLst>
          </p:cNvPr>
          <p:cNvCxnSpPr>
            <a:cxnSpLocks/>
          </p:cNvCxnSpPr>
          <p:nvPr/>
        </p:nvCxnSpPr>
        <p:spPr>
          <a:xfrm flipH="1">
            <a:off x="7168896" y="2703615"/>
            <a:ext cx="283587" cy="22585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86490195-A899-40A7-ADFD-9D15C2BC5B4C}"/>
              </a:ext>
            </a:extLst>
          </p:cNvPr>
          <p:cNvCxnSpPr>
            <a:cxnSpLocks/>
          </p:cNvCxnSpPr>
          <p:nvPr/>
        </p:nvCxnSpPr>
        <p:spPr>
          <a:xfrm>
            <a:off x="9671593" y="793935"/>
            <a:ext cx="1364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1297AF5B-A96B-4587-94FF-79400AD0A3CB}"/>
              </a:ext>
            </a:extLst>
          </p:cNvPr>
          <p:cNvCxnSpPr>
            <a:cxnSpLocks/>
            <a:endCxn id="22" idx="2"/>
          </p:cNvCxnSpPr>
          <p:nvPr/>
        </p:nvCxnSpPr>
        <p:spPr>
          <a:xfrm flipV="1">
            <a:off x="9295420" y="1925471"/>
            <a:ext cx="1755108" cy="10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195CE377-D337-4E61-8190-31DD0646A698}"/>
              </a:ext>
            </a:extLst>
          </p:cNvPr>
          <p:cNvCxnSpPr>
            <a:cxnSpLocks/>
            <a:endCxn id="23" idx="2"/>
          </p:cNvCxnSpPr>
          <p:nvPr/>
        </p:nvCxnSpPr>
        <p:spPr>
          <a:xfrm flipV="1">
            <a:off x="8568616" y="3016518"/>
            <a:ext cx="1699170" cy="3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065B35A-7049-45EF-A254-89FEA75E3E71}"/>
              </a:ext>
            </a:extLst>
          </p:cNvPr>
          <p:cNvCxnSpPr>
            <a:cxnSpLocks/>
          </p:cNvCxnSpPr>
          <p:nvPr/>
        </p:nvCxnSpPr>
        <p:spPr>
          <a:xfrm>
            <a:off x="9671593" y="3615107"/>
            <a:ext cx="1364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ABFA4BA0-36AB-4BBF-B70D-483D49A0ADE5}"/>
              </a:ext>
            </a:extLst>
          </p:cNvPr>
          <p:cNvSpPr/>
          <p:nvPr/>
        </p:nvSpPr>
        <p:spPr>
          <a:xfrm>
            <a:off x="10859413" y="165671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83F8E66E-BB23-43D0-ABB6-93C304331F3E}"/>
              </a:ext>
            </a:extLst>
          </p:cNvPr>
          <p:cNvSpPr/>
          <p:nvPr/>
        </p:nvSpPr>
        <p:spPr>
          <a:xfrm>
            <a:off x="10076671" y="274776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3BDFE19-AF30-4CBF-9558-1EA0B37AAC52}"/>
              </a:ext>
            </a:extLst>
          </p:cNvPr>
          <p:cNvSpPr/>
          <p:nvPr/>
        </p:nvSpPr>
        <p:spPr>
          <a:xfrm>
            <a:off x="8975834" y="932672"/>
            <a:ext cx="1082566"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推薦コード</a:t>
            </a:r>
          </a:p>
        </p:txBody>
      </p:sp>
      <p:cxnSp>
        <p:nvCxnSpPr>
          <p:cNvPr id="27" name="直線コネクタ 26">
            <a:extLst>
              <a:ext uri="{FF2B5EF4-FFF2-40B4-BE49-F238E27FC236}">
                <a16:creationId xmlns:a16="http://schemas.microsoft.com/office/drawing/2014/main" id="{551D690E-DC66-418E-84C9-CB0AD5FE8DA2}"/>
              </a:ext>
            </a:extLst>
          </p:cNvPr>
          <p:cNvCxnSpPr>
            <a:cxnSpLocks/>
            <a:stCxn id="25" idx="3"/>
            <a:endCxn id="22" idx="1"/>
          </p:cNvCxnSpPr>
          <p:nvPr/>
        </p:nvCxnSpPr>
        <p:spPr>
          <a:xfrm>
            <a:off x="10058400" y="1163900"/>
            <a:ext cx="801013" cy="627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69FD057-86D6-4679-94D6-910A6B601719}"/>
              </a:ext>
            </a:extLst>
          </p:cNvPr>
          <p:cNvCxnSpPr>
            <a:cxnSpLocks/>
            <a:stCxn id="25" idx="2"/>
            <a:endCxn id="23" idx="0"/>
          </p:cNvCxnSpPr>
          <p:nvPr/>
        </p:nvCxnSpPr>
        <p:spPr>
          <a:xfrm>
            <a:off x="9517117" y="1395127"/>
            <a:ext cx="750669" cy="13526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2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13</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F </a:t>
            </a:r>
            <a:r>
              <a:rPr kumimoji="1" lang="ja-JP" altLang="en-US" sz="3600" dirty="0"/>
              <a:t> </a:t>
            </a:r>
            <a:r>
              <a:rPr kumimoji="1" lang="en-US" altLang="ja-JP" sz="3600" dirty="0"/>
              <a:t>C</a:t>
            </a:r>
            <a:r>
              <a:rPr kumimoji="1" lang="ja-JP" altLang="en-US" sz="3600" dirty="0"/>
              <a:t>  </a:t>
            </a:r>
            <a:r>
              <a:rPr kumimoji="1" lang="en-US" altLang="ja-JP" sz="3600" dirty="0"/>
              <a:t>G</a:t>
            </a: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89023768-FFF9-4113-821E-7D4680AFBD71}"/>
              </a:ext>
            </a:extLst>
          </p:cNvPr>
          <p:cNvSpPr txBox="1">
            <a:spLocks/>
          </p:cNvSpPr>
          <p:nvPr/>
        </p:nvSpPr>
        <p:spPr>
          <a:xfrm>
            <a:off x="626849" y="45323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0070C0"/>
                </a:solidFill>
              </a:rPr>
              <a:t>多重推定</a:t>
            </a:r>
            <a:r>
              <a:rPr lang="ja-JP" altLang="en-US" sz="3200" dirty="0">
                <a:solidFill>
                  <a:srgbClr val="A6B727"/>
                </a:solidFill>
              </a:rPr>
              <a:t>アルゴリズム</a:t>
            </a:r>
          </a:p>
        </p:txBody>
      </p:sp>
      <p:pic>
        <p:nvPicPr>
          <p:cNvPr id="15" name="図 14">
            <a:extLst>
              <a:ext uri="{FF2B5EF4-FFF2-40B4-BE49-F238E27FC236}">
                <a16:creationId xmlns:a16="http://schemas.microsoft.com/office/drawing/2014/main" id="{2EF61654-5353-4AAC-A762-B4A150335C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28496" y="534247"/>
            <a:ext cx="2810117" cy="3080860"/>
          </a:xfrm>
          <a:prstGeom prst="rect">
            <a:avLst/>
          </a:prstGeom>
          <a:ln w="28575">
            <a:solidFill>
              <a:srgbClr val="FF0000"/>
            </a:solidFill>
          </a:ln>
          <a:effectLst>
            <a:glow rad="63500">
              <a:schemeClr val="accent2">
                <a:satMod val="175000"/>
                <a:alpha val="40000"/>
              </a:schemeClr>
            </a:glow>
          </a:effectLst>
        </p:spPr>
      </p:pic>
      <p:sp>
        <p:nvSpPr>
          <p:cNvPr id="18" name="四角形: 角を丸くする 17">
            <a:extLst>
              <a:ext uri="{FF2B5EF4-FFF2-40B4-BE49-F238E27FC236}">
                <a16:creationId xmlns:a16="http://schemas.microsoft.com/office/drawing/2014/main" id="{AB846569-4F44-4EE0-AAAC-A977FDAB06AB}"/>
              </a:ext>
            </a:extLst>
          </p:cNvPr>
          <p:cNvSpPr/>
          <p:nvPr/>
        </p:nvSpPr>
        <p:spPr>
          <a:xfrm>
            <a:off x="9295420" y="1654304"/>
            <a:ext cx="1567021"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A91729A-C986-4B4B-8072-8013DC38F8D8}"/>
              </a:ext>
            </a:extLst>
          </p:cNvPr>
          <p:cNvSpPr/>
          <p:nvPr/>
        </p:nvSpPr>
        <p:spPr>
          <a:xfrm>
            <a:off x="8470569" y="2738878"/>
            <a:ext cx="1587831" cy="317042"/>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09A60E8-38CA-4FDC-A033-3B774F06008F}"/>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G</a:t>
            </a:r>
            <a:endParaRPr kumimoji="1" lang="ja-JP" altLang="en-US" sz="3600" dirty="0"/>
          </a:p>
        </p:txBody>
      </p:sp>
      <p:cxnSp>
        <p:nvCxnSpPr>
          <p:cNvPr id="17" name="直線矢印コネクタ 16">
            <a:extLst>
              <a:ext uri="{FF2B5EF4-FFF2-40B4-BE49-F238E27FC236}">
                <a16:creationId xmlns:a16="http://schemas.microsoft.com/office/drawing/2014/main" id="{E305B9EB-9FE9-49CD-B5FE-7DF7AAB1E22B}"/>
              </a:ext>
            </a:extLst>
          </p:cNvPr>
          <p:cNvCxnSpPr>
            <a:cxnSpLocks/>
          </p:cNvCxnSpPr>
          <p:nvPr/>
        </p:nvCxnSpPr>
        <p:spPr>
          <a:xfrm flipV="1">
            <a:off x="9295420" y="1935862"/>
            <a:ext cx="1363055" cy="11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12A6FE56-46AC-4C20-8456-A255B43850BE}"/>
              </a:ext>
            </a:extLst>
          </p:cNvPr>
          <p:cNvCxnSpPr>
            <a:cxnSpLocks/>
          </p:cNvCxnSpPr>
          <p:nvPr/>
        </p:nvCxnSpPr>
        <p:spPr>
          <a:xfrm>
            <a:off x="8530516" y="3055920"/>
            <a:ext cx="13373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6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2">
                                            <p:txEl>
                                              <p:pRg st="0" end="0"/>
                                            </p:txEl>
                                          </p:spTgt>
                                        </p:tgtEl>
                                      </p:cBhvr>
                                    </p:animEffect>
                                    <p:set>
                                      <p:cBhvr>
                                        <p:cTn id="7"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14</a:t>
            </a:fld>
            <a:endParaRPr kumimoji="1" lang="ja-JP" altLang="en-US"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2104120"/>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highlight>
                  <a:srgbClr val="FFFF00"/>
                </a:highlight>
              </a:rPr>
              <a:t>G</a:t>
            </a:r>
            <a:endParaRPr kumimoji="1" lang="ja-JP" altLang="en-US" sz="3600" dirty="0">
              <a:highlight>
                <a:srgbClr val="FFFF00"/>
              </a:highlight>
            </a:endParaRPr>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1654304"/>
            <a:ext cx="2810118" cy="369332"/>
          </a:xfrm>
          <a:prstGeom prst="rect">
            <a:avLst/>
          </a:prstGeom>
          <a:noFill/>
        </p:spPr>
        <p:txBody>
          <a:bodyPr wrap="square" rtlCol="0">
            <a:spAutoFit/>
          </a:bodyPr>
          <a:lstStyle/>
          <a:p>
            <a:r>
              <a:rPr kumimoji="1" lang="ja-JP" altLang="en-US" b="1" dirty="0"/>
              <a:t>スタック</a:t>
            </a:r>
          </a:p>
        </p:txBody>
      </p:sp>
      <p:sp>
        <p:nvSpPr>
          <p:cNvPr id="10" name="タイトル 1">
            <a:extLst>
              <a:ext uri="{FF2B5EF4-FFF2-40B4-BE49-F238E27FC236}">
                <a16:creationId xmlns:a16="http://schemas.microsoft.com/office/drawing/2014/main" id="{89023768-FFF9-4113-821E-7D4680AFBD71}"/>
              </a:ext>
            </a:extLst>
          </p:cNvPr>
          <p:cNvSpPr txBox="1">
            <a:spLocks/>
          </p:cNvSpPr>
          <p:nvPr/>
        </p:nvSpPr>
        <p:spPr>
          <a:xfrm>
            <a:off x="626849" y="45323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0070C0"/>
                </a:solidFill>
              </a:rPr>
              <a:t>多重推定</a:t>
            </a:r>
            <a:r>
              <a:rPr lang="ja-JP" altLang="en-US" sz="3200" dirty="0">
                <a:solidFill>
                  <a:srgbClr val="A6B727"/>
                </a:solidFill>
              </a:rPr>
              <a:t>アルゴリズム</a:t>
            </a:r>
          </a:p>
        </p:txBody>
      </p:sp>
      <p:pic>
        <p:nvPicPr>
          <p:cNvPr id="15" name="図 14">
            <a:extLst>
              <a:ext uri="{FF2B5EF4-FFF2-40B4-BE49-F238E27FC236}">
                <a16:creationId xmlns:a16="http://schemas.microsoft.com/office/drawing/2014/main" id="{2EF61654-5353-4AAC-A762-B4A150335C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19664" y="3323906"/>
            <a:ext cx="2810117" cy="3080860"/>
          </a:xfrm>
          <a:prstGeom prst="rect">
            <a:avLst/>
          </a:prstGeom>
          <a:ln>
            <a:solidFill>
              <a:schemeClr val="tx1"/>
            </a:solidFill>
          </a:ln>
        </p:spPr>
      </p:pic>
      <p:sp>
        <p:nvSpPr>
          <p:cNvPr id="17" name="四角形: 角を丸くする 16">
            <a:extLst>
              <a:ext uri="{FF2B5EF4-FFF2-40B4-BE49-F238E27FC236}">
                <a16:creationId xmlns:a16="http://schemas.microsoft.com/office/drawing/2014/main" id="{AD9E7BFF-C26D-43E7-AB01-DC9969586BC7}"/>
              </a:ext>
            </a:extLst>
          </p:cNvPr>
          <p:cNvSpPr/>
          <p:nvPr/>
        </p:nvSpPr>
        <p:spPr>
          <a:xfrm>
            <a:off x="5668779" y="3323906"/>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846569-4F44-4EE0-AAAC-A977FDAB06AB}"/>
              </a:ext>
            </a:extLst>
          </p:cNvPr>
          <p:cNvSpPr/>
          <p:nvPr/>
        </p:nvSpPr>
        <p:spPr>
          <a:xfrm>
            <a:off x="6852327" y="4443963"/>
            <a:ext cx="401282" cy="233281"/>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A91729A-C986-4B4B-8072-8013DC38F8D8}"/>
              </a:ext>
            </a:extLst>
          </p:cNvPr>
          <p:cNvSpPr/>
          <p:nvPr/>
        </p:nvSpPr>
        <p:spPr>
          <a:xfrm>
            <a:off x="6062761" y="5528537"/>
            <a:ext cx="386807" cy="29233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8AFF57A0-B70E-4205-9A46-61D2D07F4CEF}"/>
              </a:ext>
            </a:extLst>
          </p:cNvPr>
          <p:cNvSpPr/>
          <p:nvPr/>
        </p:nvSpPr>
        <p:spPr>
          <a:xfrm>
            <a:off x="5636412" y="6124127"/>
            <a:ext cx="459588" cy="29233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FEA8972C-B5B6-4F4D-A91E-1AE3453B4A97}"/>
              </a:ext>
            </a:extLst>
          </p:cNvPr>
          <p:cNvSpPr/>
          <p:nvPr/>
        </p:nvSpPr>
        <p:spPr>
          <a:xfrm>
            <a:off x="6067339" y="6124127"/>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0813BA5-757D-42F1-B903-C057BF934526}"/>
              </a:ext>
            </a:extLst>
          </p:cNvPr>
          <p:cNvSpPr/>
          <p:nvPr/>
        </p:nvSpPr>
        <p:spPr>
          <a:xfrm>
            <a:off x="8120533" y="3981508"/>
            <a:ext cx="1082566"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推薦コード</a:t>
            </a:r>
          </a:p>
        </p:txBody>
      </p:sp>
      <p:cxnSp>
        <p:nvCxnSpPr>
          <p:cNvPr id="21" name="直線コネクタ 20">
            <a:extLst>
              <a:ext uri="{FF2B5EF4-FFF2-40B4-BE49-F238E27FC236}">
                <a16:creationId xmlns:a16="http://schemas.microsoft.com/office/drawing/2014/main" id="{0BA66673-5F1E-45A6-B69D-6C319FD842D7}"/>
              </a:ext>
            </a:extLst>
          </p:cNvPr>
          <p:cNvCxnSpPr>
            <a:cxnSpLocks/>
            <a:stCxn id="20" idx="1"/>
            <a:endCxn id="19" idx="3"/>
          </p:cNvCxnSpPr>
          <p:nvPr/>
        </p:nvCxnSpPr>
        <p:spPr>
          <a:xfrm flipH="1">
            <a:off x="6059005" y="4212736"/>
            <a:ext cx="2061528" cy="1765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0E831A4-8161-4336-BDF0-D630997FD523}"/>
              </a:ext>
            </a:extLst>
          </p:cNvPr>
          <p:cNvCxnSpPr>
            <a:cxnSpLocks/>
            <a:stCxn id="20" idx="1"/>
            <a:endCxn id="36" idx="3"/>
          </p:cNvCxnSpPr>
          <p:nvPr/>
        </p:nvCxnSpPr>
        <p:spPr>
          <a:xfrm flipH="1">
            <a:off x="7606173" y="4212736"/>
            <a:ext cx="514360" cy="11798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7BCC7CBE-AE3F-45A4-925B-970B3E15EE6A}"/>
              </a:ext>
            </a:extLst>
          </p:cNvPr>
          <p:cNvSpPr/>
          <p:nvPr/>
        </p:nvSpPr>
        <p:spPr>
          <a:xfrm>
            <a:off x="5274797" y="3854223"/>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8ABB0BF8-DA17-4BE1-8BB2-90D11400A943}"/>
              </a:ext>
            </a:extLst>
          </p:cNvPr>
          <p:cNvSpPr/>
          <p:nvPr/>
        </p:nvSpPr>
        <p:spPr>
          <a:xfrm>
            <a:off x="6841818" y="3885523"/>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25252DF-73D3-4934-A9C9-58BB1397DC56}"/>
              </a:ext>
            </a:extLst>
          </p:cNvPr>
          <p:cNvSpPr/>
          <p:nvPr/>
        </p:nvSpPr>
        <p:spPr>
          <a:xfrm>
            <a:off x="5274797" y="4443059"/>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8D805834-FCF7-4393-8EC1-8E8A16FD3C9B}"/>
              </a:ext>
            </a:extLst>
          </p:cNvPr>
          <p:cNvSpPr/>
          <p:nvPr/>
        </p:nvSpPr>
        <p:spPr>
          <a:xfrm>
            <a:off x="5259776" y="5283752"/>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B07E8F74-A5F9-493F-945C-A24BB9F09906}"/>
              </a:ext>
            </a:extLst>
          </p:cNvPr>
          <p:cNvSpPr/>
          <p:nvPr/>
        </p:nvSpPr>
        <p:spPr>
          <a:xfrm>
            <a:off x="7229923" y="4992382"/>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D82C3E6F-C278-421D-A24E-C12BFDA5E4FB}"/>
              </a:ext>
            </a:extLst>
          </p:cNvPr>
          <p:cNvSpPr/>
          <p:nvPr/>
        </p:nvSpPr>
        <p:spPr>
          <a:xfrm>
            <a:off x="5274797" y="5844259"/>
            <a:ext cx="393982" cy="244785"/>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BC1A1512-D9F8-49C1-9C59-752D19DC4B77}"/>
              </a:ext>
            </a:extLst>
          </p:cNvPr>
          <p:cNvSpPr/>
          <p:nvPr/>
        </p:nvSpPr>
        <p:spPr>
          <a:xfrm>
            <a:off x="6069986" y="331192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9F86D3AD-FE21-4559-A0CC-A713A2625A03}"/>
              </a:ext>
            </a:extLst>
          </p:cNvPr>
          <p:cNvSpPr/>
          <p:nvPr/>
        </p:nvSpPr>
        <p:spPr>
          <a:xfrm>
            <a:off x="5668779" y="387149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32782383-539F-4C21-8FC5-2B97679AC430}"/>
              </a:ext>
            </a:extLst>
          </p:cNvPr>
          <p:cNvSpPr/>
          <p:nvPr/>
        </p:nvSpPr>
        <p:spPr>
          <a:xfrm>
            <a:off x="7241676" y="388326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E6494F63-5F45-4F15-9A39-E56B691B972E}"/>
              </a:ext>
            </a:extLst>
          </p:cNvPr>
          <p:cNvSpPr/>
          <p:nvPr/>
        </p:nvSpPr>
        <p:spPr>
          <a:xfrm>
            <a:off x="5679692" y="4443279"/>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1A58B8D1-4446-4B39-957C-4DD61B58ACA4}"/>
              </a:ext>
            </a:extLst>
          </p:cNvPr>
          <p:cNvSpPr/>
          <p:nvPr/>
        </p:nvSpPr>
        <p:spPr>
          <a:xfrm>
            <a:off x="5660002" y="525904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39AAC4A5-F1BF-462B-92A2-CBC0A086F9BE}"/>
              </a:ext>
            </a:extLst>
          </p:cNvPr>
          <p:cNvSpPr/>
          <p:nvPr/>
        </p:nvSpPr>
        <p:spPr>
          <a:xfrm>
            <a:off x="5676776" y="5843680"/>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A9942F17-1B56-4147-ADB5-57DFF387A3D7}"/>
              </a:ext>
            </a:extLst>
          </p:cNvPr>
          <p:cNvSpPr/>
          <p:nvPr/>
        </p:nvSpPr>
        <p:spPr>
          <a:xfrm>
            <a:off x="6822662" y="5258172"/>
            <a:ext cx="401282" cy="292332"/>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082C2F34-9BF0-4256-AFC9-49416D26CDBF}"/>
              </a:ext>
            </a:extLst>
          </p:cNvPr>
          <p:cNvSpPr/>
          <p:nvPr/>
        </p:nvSpPr>
        <p:spPr>
          <a:xfrm>
            <a:off x="7223944" y="5258172"/>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6869A57-F6F7-4ABF-BF9A-4F1B71E64F00}"/>
              </a:ext>
            </a:extLst>
          </p:cNvPr>
          <p:cNvCxnSpPr>
            <a:stCxn id="20" idx="1"/>
            <a:endCxn id="33" idx="3"/>
          </p:cNvCxnSpPr>
          <p:nvPr/>
        </p:nvCxnSpPr>
        <p:spPr>
          <a:xfrm flipH="1" flipV="1">
            <a:off x="7623905" y="4017642"/>
            <a:ext cx="496628" cy="195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CDF6BDE-BFF5-4745-A548-AAF434364FC7}"/>
              </a:ext>
            </a:extLst>
          </p:cNvPr>
          <p:cNvCxnSpPr>
            <a:stCxn id="20" idx="1"/>
            <a:endCxn id="31" idx="3"/>
          </p:cNvCxnSpPr>
          <p:nvPr/>
        </p:nvCxnSpPr>
        <p:spPr>
          <a:xfrm flipH="1" flipV="1">
            <a:off x="6452215" y="3446298"/>
            <a:ext cx="1668318" cy="76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3556374-B959-4D7E-A35B-076FA83F7243}"/>
              </a:ext>
            </a:extLst>
          </p:cNvPr>
          <p:cNvCxnSpPr>
            <a:stCxn id="20" idx="1"/>
            <a:endCxn id="32" idx="3"/>
          </p:cNvCxnSpPr>
          <p:nvPr/>
        </p:nvCxnSpPr>
        <p:spPr>
          <a:xfrm flipH="1" flipV="1">
            <a:off x="6051008" y="4005875"/>
            <a:ext cx="2069525" cy="206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F9315EE-EB66-4A43-A079-AC43E9CEF152}"/>
              </a:ext>
            </a:extLst>
          </p:cNvPr>
          <p:cNvCxnSpPr>
            <a:stCxn id="20" idx="1"/>
            <a:endCxn id="34" idx="3"/>
          </p:cNvCxnSpPr>
          <p:nvPr/>
        </p:nvCxnSpPr>
        <p:spPr>
          <a:xfrm flipH="1">
            <a:off x="6061921" y="4212736"/>
            <a:ext cx="2058612" cy="364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047A893-32B9-448E-A83C-A1C4240BAC0B}"/>
              </a:ext>
            </a:extLst>
          </p:cNvPr>
          <p:cNvCxnSpPr>
            <a:stCxn id="20" idx="1"/>
            <a:endCxn id="35" idx="3"/>
          </p:cNvCxnSpPr>
          <p:nvPr/>
        </p:nvCxnSpPr>
        <p:spPr>
          <a:xfrm flipH="1">
            <a:off x="6042231" y="4212736"/>
            <a:ext cx="2078302" cy="1180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E6B6C3A-663C-495B-B431-7201E5BD00FE}"/>
              </a:ext>
            </a:extLst>
          </p:cNvPr>
          <p:cNvCxnSpPr>
            <a:stCxn id="20" idx="1"/>
            <a:endCxn id="16" idx="3"/>
          </p:cNvCxnSpPr>
          <p:nvPr/>
        </p:nvCxnSpPr>
        <p:spPr>
          <a:xfrm flipH="1">
            <a:off x="6449568" y="4212736"/>
            <a:ext cx="1670965" cy="2045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E33BA38-A97E-4E65-AB08-34F7CA0A76BB}"/>
              </a:ext>
            </a:extLst>
          </p:cNvPr>
          <p:cNvCxnSpPr>
            <a:cxnSpLocks/>
          </p:cNvCxnSpPr>
          <p:nvPr/>
        </p:nvCxnSpPr>
        <p:spPr>
          <a:xfrm flipV="1">
            <a:off x="5865564" y="3568263"/>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B5373252-77F8-429F-8CD2-79C1923B681C}"/>
              </a:ext>
            </a:extLst>
          </p:cNvPr>
          <p:cNvCxnSpPr/>
          <p:nvPr/>
        </p:nvCxnSpPr>
        <p:spPr>
          <a:xfrm flipV="1">
            <a:off x="5455164" y="413989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35C895F1-0510-47A1-BB38-277701668C37}"/>
              </a:ext>
            </a:extLst>
          </p:cNvPr>
          <p:cNvCxnSpPr/>
          <p:nvPr/>
        </p:nvCxnSpPr>
        <p:spPr>
          <a:xfrm flipV="1">
            <a:off x="7015370" y="4130823"/>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FACFC109-05D7-4ACB-90CD-0BFE3118FFD2}"/>
              </a:ext>
            </a:extLst>
          </p:cNvPr>
          <p:cNvCxnSpPr/>
          <p:nvPr/>
        </p:nvCxnSpPr>
        <p:spPr>
          <a:xfrm flipV="1">
            <a:off x="5485709" y="4693531"/>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EAA2BE4E-5D75-4703-911A-FD95C07504E6}"/>
              </a:ext>
            </a:extLst>
          </p:cNvPr>
          <p:cNvCxnSpPr/>
          <p:nvPr/>
        </p:nvCxnSpPr>
        <p:spPr>
          <a:xfrm flipV="1">
            <a:off x="7000492" y="5528727"/>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D45C49BC-5501-4858-A97C-A779F3C7B46F}"/>
              </a:ext>
            </a:extLst>
          </p:cNvPr>
          <p:cNvCxnSpPr/>
          <p:nvPr/>
        </p:nvCxnSpPr>
        <p:spPr>
          <a:xfrm flipV="1">
            <a:off x="5443384" y="5529853"/>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A17254DA-0787-471D-B81F-6F5A2516E3BD}"/>
              </a:ext>
            </a:extLst>
          </p:cNvPr>
          <p:cNvCxnSpPr/>
          <p:nvPr/>
        </p:nvCxnSpPr>
        <p:spPr>
          <a:xfrm flipV="1">
            <a:off x="5443384" y="611110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59648B8D-08CA-444D-9AB8-3ECAAC6531EB}"/>
              </a:ext>
            </a:extLst>
          </p:cNvPr>
          <p:cNvCxnSpPr/>
          <p:nvPr/>
        </p:nvCxnSpPr>
        <p:spPr>
          <a:xfrm flipV="1">
            <a:off x="5825034" y="6387886"/>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823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7677C1B6-D664-4193-A239-81B87459C892}"/>
              </a:ext>
            </a:extLst>
          </p:cNvPr>
          <p:cNvSpPr>
            <a:spLocks noGrp="1"/>
          </p:cNvSpPr>
          <p:nvPr>
            <p:ph type="sldNum" sz="quarter" idx="12"/>
          </p:nvPr>
        </p:nvSpPr>
        <p:spPr/>
        <p:txBody>
          <a:bodyPr/>
          <a:lstStyle/>
          <a:p>
            <a:fld id="{7105379C-8E03-4D7D-90D1-4330F4209141}" type="slidenum">
              <a:rPr kumimoji="1" lang="ja-JP" altLang="en-US" sz="2800" smtClean="0"/>
              <a:t>15</a:t>
            </a:fld>
            <a:endParaRPr kumimoji="1" lang="ja-JP" altLang="en-US" dirty="0"/>
          </a:p>
        </p:txBody>
      </p:sp>
      <p:sp>
        <p:nvSpPr>
          <p:cNvPr id="13" name="タイトル 1">
            <a:extLst>
              <a:ext uri="{FF2B5EF4-FFF2-40B4-BE49-F238E27FC236}">
                <a16:creationId xmlns:a16="http://schemas.microsoft.com/office/drawing/2014/main" id="{39FCB252-3AED-41F3-AF67-02E52824980E}"/>
              </a:ext>
            </a:extLst>
          </p:cNvPr>
          <p:cNvSpPr>
            <a:spLocks noGrp="1"/>
          </p:cNvSpPr>
          <p:nvPr>
            <p:ph type="title"/>
          </p:nvPr>
        </p:nvSpPr>
        <p:spPr>
          <a:xfrm>
            <a:off x="531812" y="492678"/>
            <a:ext cx="7606348" cy="1259894"/>
          </a:xfrm>
        </p:spPr>
        <p:txBody>
          <a:bodyPr>
            <a:noAutofit/>
          </a:bodyPr>
          <a:lstStyle/>
          <a:p>
            <a:r>
              <a:rPr kumimoji="1" lang="ja-JP" altLang="en-US" sz="3200" dirty="0">
                <a:solidFill>
                  <a:srgbClr val="A6B727"/>
                </a:solidFill>
              </a:rPr>
              <a:t>アプリケーションの動作（メイン画面）</a:t>
            </a:r>
          </a:p>
        </p:txBody>
      </p:sp>
      <p:pic>
        <p:nvPicPr>
          <p:cNvPr id="16" name="図 15">
            <a:extLst>
              <a:ext uri="{FF2B5EF4-FFF2-40B4-BE49-F238E27FC236}">
                <a16:creationId xmlns:a16="http://schemas.microsoft.com/office/drawing/2014/main" id="{550FA121-30A5-498B-B741-9D6124FC3A2A}"/>
              </a:ext>
            </a:extLst>
          </p:cNvPr>
          <p:cNvPicPr>
            <a:picLocks noChangeAspect="1"/>
          </p:cNvPicPr>
          <p:nvPr/>
        </p:nvPicPr>
        <p:blipFill rotWithShape="1">
          <a:blip r:embed="rId3">
            <a:extLst>
              <a:ext uri="{28A0092B-C50C-407E-A947-70E740481C1C}">
                <a14:useLocalDpi xmlns:a14="http://schemas.microsoft.com/office/drawing/2010/main" val="0"/>
              </a:ext>
            </a:extLst>
          </a:blip>
          <a:srcRect r="16902" b="22361"/>
          <a:stretch/>
        </p:blipFill>
        <p:spPr>
          <a:xfrm>
            <a:off x="3877056" y="1470602"/>
            <a:ext cx="7966601" cy="3983141"/>
          </a:xfrm>
          <a:prstGeom prst="rect">
            <a:avLst/>
          </a:prstGeom>
          <a:ln>
            <a:solidFill>
              <a:schemeClr val="tx1"/>
            </a:solidFill>
          </a:ln>
        </p:spPr>
      </p:pic>
      <p:cxnSp>
        <p:nvCxnSpPr>
          <p:cNvPr id="18" name="直線矢印コネクタ 17">
            <a:extLst>
              <a:ext uri="{FF2B5EF4-FFF2-40B4-BE49-F238E27FC236}">
                <a16:creationId xmlns:a16="http://schemas.microsoft.com/office/drawing/2014/main" id="{FC0264E4-48B7-486D-8FF2-B7C2F8606653}"/>
              </a:ext>
            </a:extLst>
          </p:cNvPr>
          <p:cNvCxnSpPr>
            <a:cxnSpLocks/>
          </p:cNvCxnSpPr>
          <p:nvPr/>
        </p:nvCxnSpPr>
        <p:spPr>
          <a:xfrm flipH="1">
            <a:off x="3409950" y="2764272"/>
            <a:ext cx="759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5A63448-6E47-4A6C-BA25-DEE237C7DC98}"/>
              </a:ext>
            </a:extLst>
          </p:cNvPr>
          <p:cNvSpPr txBox="1"/>
          <p:nvPr/>
        </p:nvSpPr>
        <p:spPr>
          <a:xfrm>
            <a:off x="608416" y="2471884"/>
            <a:ext cx="2801534" cy="584775"/>
          </a:xfrm>
          <a:prstGeom prst="rect">
            <a:avLst/>
          </a:prstGeom>
          <a:noFill/>
          <a:ln>
            <a:solidFill>
              <a:srgbClr val="A6B727"/>
            </a:solidFill>
          </a:ln>
        </p:spPr>
        <p:txBody>
          <a:bodyPr wrap="square" rtlCol="0">
            <a:spAutoFit/>
          </a:bodyPr>
          <a:lstStyle/>
          <a:p>
            <a:r>
              <a:rPr kumimoji="1" lang="ja-JP" altLang="en-US" sz="1600" dirty="0"/>
              <a:t>現在のコード進行と</a:t>
            </a:r>
            <a:r>
              <a:rPr kumimoji="1" lang="ja-JP" altLang="en-US" sz="1600" b="1" dirty="0"/>
              <a:t>類似</a:t>
            </a:r>
            <a:endParaRPr kumimoji="1" lang="en-US" altLang="ja-JP" sz="1600" b="1" dirty="0"/>
          </a:p>
          <a:p>
            <a:r>
              <a:rPr kumimoji="1" lang="ja-JP" altLang="en-US" sz="1600" b="1" dirty="0"/>
              <a:t>した</a:t>
            </a:r>
            <a:r>
              <a:rPr kumimoji="1" lang="ja-JP" altLang="en-US" sz="1600" dirty="0"/>
              <a:t>コード進行を検索</a:t>
            </a:r>
          </a:p>
        </p:txBody>
      </p:sp>
      <p:sp>
        <p:nvSpPr>
          <p:cNvPr id="11" name="テキスト ボックス 10">
            <a:extLst>
              <a:ext uri="{FF2B5EF4-FFF2-40B4-BE49-F238E27FC236}">
                <a16:creationId xmlns:a16="http://schemas.microsoft.com/office/drawing/2014/main" id="{F63204E4-F63D-47CB-A458-E6036A1F1CB8}"/>
              </a:ext>
            </a:extLst>
          </p:cNvPr>
          <p:cNvSpPr txBox="1"/>
          <p:nvPr/>
        </p:nvSpPr>
        <p:spPr>
          <a:xfrm>
            <a:off x="608416" y="3594716"/>
            <a:ext cx="2801534" cy="584775"/>
          </a:xfrm>
          <a:prstGeom prst="rect">
            <a:avLst/>
          </a:prstGeom>
          <a:noFill/>
          <a:ln>
            <a:solidFill>
              <a:srgbClr val="A6B727"/>
            </a:solidFill>
          </a:ln>
        </p:spPr>
        <p:txBody>
          <a:bodyPr wrap="square" rtlCol="0">
            <a:spAutoFit/>
          </a:bodyPr>
          <a:lstStyle/>
          <a:p>
            <a:r>
              <a:rPr kumimoji="1" lang="ja-JP" altLang="en-US" sz="1600" dirty="0"/>
              <a:t>現在のコード進行を入れ替えることも可能</a:t>
            </a:r>
            <a:endParaRPr kumimoji="1" lang="en-US" altLang="ja-JP" sz="1600" dirty="0"/>
          </a:p>
        </p:txBody>
      </p:sp>
      <p:cxnSp>
        <p:nvCxnSpPr>
          <p:cNvPr id="3" name="直線矢印コネクタ 2">
            <a:extLst>
              <a:ext uri="{FF2B5EF4-FFF2-40B4-BE49-F238E27FC236}">
                <a16:creationId xmlns:a16="http://schemas.microsoft.com/office/drawing/2014/main" id="{8990D81E-8663-486B-8EB0-377C489B419B}"/>
              </a:ext>
            </a:extLst>
          </p:cNvPr>
          <p:cNvCxnSpPr>
            <a:stCxn id="25" idx="2"/>
            <a:endCxn id="11" idx="0"/>
          </p:cNvCxnSpPr>
          <p:nvPr/>
        </p:nvCxnSpPr>
        <p:spPr>
          <a:xfrm>
            <a:off x="2009183" y="3056659"/>
            <a:ext cx="0" cy="538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116EBEE-62DD-40B4-854E-7273BF03477C}"/>
              </a:ext>
            </a:extLst>
          </p:cNvPr>
          <p:cNvSpPr txBox="1"/>
          <p:nvPr/>
        </p:nvSpPr>
        <p:spPr>
          <a:xfrm>
            <a:off x="870857" y="5770621"/>
            <a:ext cx="10831285" cy="584775"/>
          </a:xfrm>
          <a:prstGeom prst="rect">
            <a:avLst/>
          </a:prstGeom>
          <a:noFill/>
        </p:spPr>
        <p:txBody>
          <a:bodyPr wrap="square" rtlCol="0">
            <a:spAutoFit/>
          </a:bodyPr>
          <a:lstStyle/>
          <a:p>
            <a:r>
              <a:rPr kumimoji="1" lang="ja-JP" altLang="en-US" sz="1600" dirty="0"/>
              <a:t>スケール：音の集まり。</a:t>
            </a:r>
            <a:r>
              <a:rPr kumimoji="1" lang="en-US" altLang="ja-JP" sz="1600" dirty="0"/>
              <a:t>C</a:t>
            </a:r>
            <a:r>
              <a:rPr kumimoji="1" lang="ja-JP" altLang="en-US" sz="1600" dirty="0"/>
              <a:t>メジャースケールはド・レ・ミ・ファ・ソ・ラ・シという７つの音で構成されている</a:t>
            </a:r>
            <a:endParaRPr kumimoji="1" lang="en-US" altLang="ja-JP" sz="1600" dirty="0"/>
          </a:p>
          <a:p>
            <a:r>
              <a:rPr kumimoji="1" lang="ja-JP" altLang="en-US" sz="1600" dirty="0"/>
              <a:t>　　　　　　スケールの音を基準として基本的なコード（ダイアトニックコード）が派生される</a:t>
            </a:r>
            <a:endParaRPr kumimoji="1" lang="en-US" altLang="ja-JP" sz="1600" dirty="0"/>
          </a:p>
        </p:txBody>
      </p:sp>
      <p:sp>
        <p:nvSpPr>
          <p:cNvPr id="12" name="四角形: 角を丸くする 11">
            <a:extLst>
              <a:ext uri="{FF2B5EF4-FFF2-40B4-BE49-F238E27FC236}">
                <a16:creationId xmlns:a16="http://schemas.microsoft.com/office/drawing/2014/main" id="{216CC6F2-D2E1-49F5-B43C-B40D57EA7B54}"/>
              </a:ext>
            </a:extLst>
          </p:cNvPr>
          <p:cNvSpPr/>
          <p:nvPr/>
        </p:nvSpPr>
        <p:spPr>
          <a:xfrm>
            <a:off x="3919247" y="2584703"/>
            <a:ext cx="1435181" cy="471955"/>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cxnSp>
        <p:nvCxnSpPr>
          <p:cNvPr id="14" name="直線矢印コネクタ 13">
            <a:extLst>
              <a:ext uri="{FF2B5EF4-FFF2-40B4-BE49-F238E27FC236}">
                <a16:creationId xmlns:a16="http://schemas.microsoft.com/office/drawing/2014/main" id="{3172002A-CC76-4868-9C17-2D8949B143CC}"/>
              </a:ext>
            </a:extLst>
          </p:cNvPr>
          <p:cNvCxnSpPr>
            <a:cxnSpLocks/>
          </p:cNvCxnSpPr>
          <p:nvPr/>
        </p:nvCxnSpPr>
        <p:spPr>
          <a:xfrm flipH="1">
            <a:off x="3051183" y="3542218"/>
            <a:ext cx="1118481" cy="1263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A83926C-A7AD-41D9-84F2-C5B3EBFA0375}"/>
              </a:ext>
            </a:extLst>
          </p:cNvPr>
          <p:cNvSpPr txBox="1"/>
          <p:nvPr/>
        </p:nvSpPr>
        <p:spPr>
          <a:xfrm>
            <a:off x="608416" y="4636502"/>
            <a:ext cx="2801534" cy="338554"/>
          </a:xfrm>
          <a:prstGeom prst="rect">
            <a:avLst/>
          </a:prstGeom>
          <a:noFill/>
        </p:spPr>
        <p:txBody>
          <a:bodyPr wrap="square" rtlCol="0">
            <a:spAutoFit/>
          </a:bodyPr>
          <a:lstStyle/>
          <a:p>
            <a:r>
              <a:rPr kumimoji="1" lang="ja-JP" altLang="en-US" sz="1600" dirty="0"/>
              <a:t>データベースの経路表示</a:t>
            </a:r>
          </a:p>
        </p:txBody>
      </p:sp>
    </p:spTree>
    <p:extLst>
      <p:ext uri="{BB962C8B-B14F-4D97-AF65-F5344CB8AC3E}">
        <p14:creationId xmlns:p14="http://schemas.microsoft.com/office/powerpoint/2010/main" val="71871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16</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 </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243498"/>
            <a:ext cx="9859504" cy="619730"/>
          </a:xfrm>
          <a:prstGeom prst="rect">
            <a:avLst/>
          </a:prstGeom>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F – C – G – Am </a:t>
            </a:r>
            <a:endParaRPr kumimoji="1" lang="ja-JP" altLang="en-US" sz="2800" dirty="0">
              <a:solidFill>
                <a:schemeClr val="tx1"/>
              </a:solidFill>
            </a:endParaRPr>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3793682"/>
            <a:ext cx="2810118" cy="369332"/>
          </a:xfrm>
          <a:prstGeom prst="rect">
            <a:avLst/>
          </a:prstGeom>
          <a:noFill/>
        </p:spPr>
        <p:txBody>
          <a:bodyPr wrap="square" rtlCol="0">
            <a:spAutoFit/>
          </a:bodyPr>
          <a:lstStyle/>
          <a:p>
            <a:r>
              <a:rPr kumimoji="1" lang="ja-JP" altLang="en-US" b="1" dirty="0"/>
              <a:t>コード進行１</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現在のコード進行</a:t>
            </a:r>
          </a:p>
        </p:txBody>
      </p:sp>
      <p:sp>
        <p:nvSpPr>
          <p:cNvPr id="10" name="タイトル 1">
            <a:extLst>
              <a:ext uri="{FF2B5EF4-FFF2-40B4-BE49-F238E27FC236}">
                <a16:creationId xmlns:a16="http://schemas.microsoft.com/office/drawing/2014/main" id="{FEE064B1-BC7B-4B49-890E-332EE1E05ECD}"/>
              </a:ext>
            </a:extLst>
          </p:cNvPr>
          <p:cNvSpPr>
            <a:spLocks noGrp="1"/>
          </p:cNvSpPr>
          <p:nvPr>
            <p:ph type="title"/>
          </p:nvPr>
        </p:nvSpPr>
        <p:spPr>
          <a:xfrm>
            <a:off x="626849" y="453234"/>
            <a:ext cx="8911687" cy="1280890"/>
          </a:xfrm>
        </p:spPr>
        <p:txBody>
          <a:bodyPr>
            <a:normAutofit/>
          </a:bodyPr>
          <a:lstStyle/>
          <a:p>
            <a:r>
              <a:rPr lang="ja-JP" altLang="en-US" sz="3200" dirty="0">
                <a:solidFill>
                  <a:srgbClr val="A6B727"/>
                </a:solidFill>
              </a:rPr>
              <a:t>類似コード進行推薦</a:t>
            </a:r>
            <a:endParaRPr kumimoji="1" lang="ja-JP" altLang="en-US" sz="3200" dirty="0">
              <a:solidFill>
                <a:srgbClr val="A6B727"/>
              </a:solidFill>
            </a:endParaRPr>
          </a:p>
        </p:txBody>
      </p:sp>
      <p:pic>
        <p:nvPicPr>
          <p:cNvPr id="23" name="図 22" descr="テーブル&#10;&#10;自動的に生成された説明">
            <a:extLst>
              <a:ext uri="{FF2B5EF4-FFF2-40B4-BE49-F238E27FC236}">
                <a16:creationId xmlns:a16="http://schemas.microsoft.com/office/drawing/2014/main" id="{14107C0C-8B05-4F0D-9054-93EDAF139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105" y="1052005"/>
            <a:ext cx="2810118" cy="3080860"/>
          </a:xfrm>
          <a:prstGeom prst="rect">
            <a:avLst/>
          </a:prstGeom>
          <a:ln w="28575">
            <a:solidFill>
              <a:srgbClr val="FF0000"/>
            </a:solidFill>
          </a:ln>
        </p:spPr>
      </p:pic>
      <p:cxnSp>
        <p:nvCxnSpPr>
          <p:cNvPr id="24" name="直線矢印コネクタ 23">
            <a:extLst>
              <a:ext uri="{FF2B5EF4-FFF2-40B4-BE49-F238E27FC236}">
                <a16:creationId xmlns:a16="http://schemas.microsoft.com/office/drawing/2014/main" id="{E8DBA994-D7AB-4308-874E-7A941FA7CFB7}"/>
              </a:ext>
            </a:extLst>
          </p:cNvPr>
          <p:cNvCxnSpPr/>
          <p:nvPr/>
        </p:nvCxnSpPr>
        <p:spPr>
          <a:xfrm>
            <a:off x="8618105" y="901782"/>
            <a:ext cx="28101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3FC89A04-831B-4388-91B6-01E4E10BB36D}"/>
              </a:ext>
            </a:extLst>
          </p:cNvPr>
          <p:cNvSpPr/>
          <p:nvPr/>
        </p:nvSpPr>
        <p:spPr>
          <a:xfrm>
            <a:off x="8618105" y="383489"/>
            <a:ext cx="2127870"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コード進行のデータ</a:t>
            </a:r>
          </a:p>
        </p:txBody>
      </p:sp>
      <p:sp>
        <p:nvSpPr>
          <p:cNvPr id="26" name="テキスト ボックス 25">
            <a:extLst>
              <a:ext uri="{FF2B5EF4-FFF2-40B4-BE49-F238E27FC236}">
                <a16:creationId xmlns:a16="http://schemas.microsoft.com/office/drawing/2014/main" id="{158E88E6-B2A7-4005-9710-CBBB3B0C1C23}"/>
              </a:ext>
            </a:extLst>
          </p:cNvPr>
          <p:cNvSpPr txBox="1"/>
          <p:nvPr/>
        </p:nvSpPr>
        <p:spPr>
          <a:xfrm>
            <a:off x="8002774" y="1032732"/>
            <a:ext cx="718458" cy="338554"/>
          </a:xfrm>
          <a:prstGeom prst="rect">
            <a:avLst/>
          </a:prstGeom>
          <a:noFill/>
        </p:spPr>
        <p:txBody>
          <a:bodyPr wrap="square" rtlCol="0">
            <a:spAutoFit/>
          </a:bodyPr>
          <a:lstStyle/>
          <a:p>
            <a:r>
              <a:rPr kumimoji="1" lang="en-US" altLang="ja-JP" sz="1600" dirty="0"/>
              <a:t>1</a:t>
            </a:r>
            <a:r>
              <a:rPr kumimoji="1" lang="ja-JP" altLang="en-US" sz="1600" dirty="0"/>
              <a:t>曲目</a:t>
            </a:r>
          </a:p>
        </p:txBody>
      </p:sp>
      <p:sp>
        <p:nvSpPr>
          <p:cNvPr id="27" name="テキスト ボックス 26">
            <a:extLst>
              <a:ext uri="{FF2B5EF4-FFF2-40B4-BE49-F238E27FC236}">
                <a16:creationId xmlns:a16="http://schemas.microsoft.com/office/drawing/2014/main" id="{41919D98-274B-4FB1-B273-6F33F70D8503}"/>
              </a:ext>
            </a:extLst>
          </p:cNvPr>
          <p:cNvSpPr txBox="1"/>
          <p:nvPr/>
        </p:nvSpPr>
        <p:spPr>
          <a:xfrm>
            <a:off x="8002774" y="1304289"/>
            <a:ext cx="718458" cy="338554"/>
          </a:xfrm>
          <a:prstGeom prst="rect">
            <a:avLst/>
          </a:prstGeom>
          <a:noFill/>
        </p:spPr>
        <p:txBody>
          <a:bodyPr wrap="square" rtlCol="0">
            <a:spAutoFit/>
          </a:bodyPr>
          <a:lstStyle/>
          <a:p>
            <a:r>
              <a:rPr kumimoji="1" lang="en-US" altLang="ja-JP" sz="1600" dirty="0"/>
              <a:t>2</a:t>
            </a:r>
            <a:r>
              <a:rPr kumimoji="1" lang="ja-JP" altLang="en-US" sz="1600" dirty="0"/>
              <a:t>曲目</a:t>
            </a:r>
          </a:p>
        </p:txBody>
      </p:sp>
      <p:sp>
        <p:nvSpPr>
          <p:cNvPr id="28" name="テキスト ボックス 27">
            <a:extLst>
              <a:ext uri="{FF2B5EF4-FFF2-40B4-BE49-F238E27FC236}">
                <a16:creationId xmlns:a16="http://schemas.microsoft.com/office/drawing/2014/main" id="{301E6E83-68B7-442C-947F-BBC0C3F1865B}"/>
              </a:ext>
            </a:extLst>
          </p:cNvPr>
          <p:cNvSpPr txBox="1"/>
          <p:nvPr/>
        </p:nvSpPr>
        <p:spPr>
          <a:xfrm>
            <a:off x="8002774" y="1633185"/>
            <a:ext cx="718458" cy="1569660"/>
          </a:xfrm>
          <a:prstGeom prst="rect">
            <a:avLst/>
          </a:prstGeom>
          <a:noFill/>
        </p:spPr>
        <p:txBody>
          <a:bodyPr wrap="square" rtlCol="0">
            <a:spAutoFit/>
          </a:bodyPr>
          <a:lstStyle/>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endParaRPr kumimoji="1" lang="ja-JP" altLang="en-US" sz="1600" dirty="0"/>
          </a:p>
        </p:txBody>
      </p:sp>
      <p:sp>
        <p:nvSpPr>
          <p:cNvPr id="29" name="テキスト ボックス 28">
            <a:extLst>
              <a:ext uri="{FF2B5EF4-FFF2-40B4-BE49-F238E27FC236}">
                <a16:creationId xmlns:a16="http://schemas.microsoft.com/office/drawing/2014/main" id="{71B6742A-1B43-47F8-9925-403FF2C37D67}"/>
              </a:ext>
            </a:extLst>
          </p:cNvPr>
          <p:cNvSpPr txBox="1"/>
          <p:nvPr/>
        </p:nvSpPr>
        <p:spPr>
          <a:xfrm>
            <a:off x="11428223" y="957621"/>
            <a:ext cx="2400587" cy="369332"/>
          </a:xfrm>
          <a:prstGeom prst="rect">
            <a:avLst/>
          </a:prstGeom>
          <a:noFill/>
        </p:spPr>
        <p:txBody>
          <a:bodyPr wrap="square" rtlCol="0">
            <a:spAutoFit/>
          </a:bodyPr>
          <a:lstStyle/>
          <a:p>
            <a:r>
              <a:rPr kumimoji="1" lang="en-US" altLang="ja-JP" b="1" dirty="0"/>
              <a:t>. . . </a:t>
            </a:r>
          </a:p>
        </p:txBody>
      </p:sp>
      <p:sp>
        <p:nvSpPr>
          <p:cNvPr id="30" name="テキスト ボックス 29">
            <a:extLst>
              <a:ext uri="{FF2B5EF4-FFF2-40B4-BE49-F238E27FC236}">
                <a16:creationId xmlns:a16="http://schemas.microsoft.com/office/drawing/2014/main" id="{C3CDCF1B-D8FB-4A44-9EBE-68586591F4E2}"/>
              </a:ext>
            </a:extLst>
          </p:cNvPr>
          <p:cNvSpPr txBox="1"/>
          <p:nvPr/>
        </p:nvSpPr>
        <p:spPr>
          <a:xfrm>
            <a:off x="11428223" y="1221705"/>
            <a:ext cx="2400587" cy="369332"/>
          </a:xfrm>
          <a:prstGeom prst="rect">
            <a:avLst/>
          </a:prstGeom>
          <a:noFill/>
        </p:spPr>
        <p:txBody>
          <a:bodyPr wrap="square" rtlCol="0">
            <a:spAutoFit/>
          </a:bodyPr>
          <a:lstStyle/>
          <a:p>
            <a:r>
              <a:rPr kumimoji="1" lang="en-US" altLang="ja-JP" b="1" dirty="0"/>
              <a:t>. . . </a:t>
            </a:r>
          </a:p>
        </p:txBody>
      </p:sp>
      <p:sp>
        <p:nvSpPr>
          <p:cNvPr id="16" name="四角形: 角を丸くする 15">
            <a:extLst>
              <a:ext uri="{FF2B5EF4-FFF2-40B4-BE49-F238E27FC236}">
                <a16:creationId xmlns:a16="http://schemas.microsoft.com/office/drawing/2014/main" id="{0507DFD8-79A5-4309-AB3A-35BFEF918C3A}"/>
              </a:ext>
            </a:extLst>
          </p:cNvPr>
          <p:cNvSpPr/>
          <p:nvPr/>
        </p:nvSpPr>
        <p:spPr>
          <a:xfrm>
            <a:off x="8721232" y="1049497"/>
            <a:ext cx="1567021" cy="281558"/>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A1403F24-A5B0-42FE-806D-1A51ED2FE88B}"/>
              </a:ext>
            </a:extLst>
          </p:cNvPr>
          <p:cNvSpPr/>
          <p:nvPr/>
        </p:nvSpPr>
        <p:spPr>
          <a:xfrm>
            <a:off x="9091142" y="1864077"/>
            <a:ext cx="1567021" cy="281558"/>
          </a:xfrm>
          <a:prstGeom prst="roundRect">
            <a:avLst/>
          </a:prstGeom>
          <a:no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A856F2F-4CF8-42A8-93CD-53DDFD51A099}"/>
              </a:ext>
            </a:extLst>
          </p:cNvPr>
          <p:cNvSpPr/>
          <p:nvPr/>
        </p:nvSpPr>
        <p:spPr>
          <a:xfrm>
            <a:off x="1379110" y="5438668"/>
            <a:ext cx="9859504" cy="619730"/>
          </a:xfrm>
          <a:prstGeom prst="rect">
            <a:avLst/>
          </a:prstGeom>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err="1">
                <a:solidFill>
                  <a:schemeClr val="tx1"/>
                </a:solidFill>
              </a:rPr>
              <a:t>Em</a:t>
            </a:r>
            <a:r>
              <a:rPr kumimoji="1" lang="en-US" altLang="ja-JP" sz="2800" dirty="0">
                <a:solidFill>
                  <a:schemeClr val="tx1"/>
                </a:solidFill>
              </a:rPr>
              <a:t> – E7 – Am – Gm </a:t>
            </a:r>
            <a:endParaRPr kumimoji="1" lang="ja-JP" altLang="en-US" sz="2800" dirty="0">
              <a:solidFill>
                <a:schemeClr val="tx1"/>
              </a:solidFill>
            </a:endParaRPr>
          </a:p>
        </p:txBody>
      </p:sp>
      <p:sp>
        <p:nvSpPr>
          <p:cNvPr id="19" name="テキスト ボックス 18">
            <a:extLst>
              <a:ext uri="{FF2B5EF4-FFF2-40B4-BE49-F238E27FC236}">
                <a16:creationId xmlns:a16="http://schemas.microsoft.com/office/drawing/2014/main" id="{EAC0F50B-3EDB-4A04-BA6D-B0B84C242A00}"/>
              </a:ext>
            </a:extLst>
          </p:cNvPr>
          <p:cNvSpPr txBox="1"/>
          <p:nvPr/>
        </p:nvSpPr>
        <p:spPr>
          <a:xfrm>
            <a:off x="1379110" y="4988852"/>
            <a:ext cx="2810118" cy="369332"/>
          </a:xfrm>
          <a:prstGeom prst="rect">
            <a:avLst/>
          </a:prstGeom>
          <a:noFill/>
        </p:spPr>
        <p:txBody>
          <a:bodyPr wrap="square" rtlCol="0">
            <a:spAutoFit/>
          </a:bodyPr>
          <a:lstStyle/>
          <a:p>
            <a:r>
              <a:rPr kumimoji="1" lang="ja-JP" altLang="en-US" b="1" dirty="0"/>
              <a:t>コード進行２</a:t>
            </a:r>
          </a:p>
        </p:txBody>
      </p:sp>
    </p:spTree>
    <p:extLst>
      <p:ext uri="{BB962C8B-B14F-4D97-AF65-F5344CB8AC3E}">
        <p14:creationId xmlns:p14="http://schemas.microsoft.com/office/powerpoint/2010/main" val="7062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17</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3171625" cy="481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Am – F – C – G </a:t>
            </a:r>
            <a:endParaRPr kumimoji="1" lang="ja-JP" altLang="en-US" sz="28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2954193"/>
            <a:ext cx="3171625" cy="4818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F – C – G – Am </a:t>
            </a:r>
            <a:endParaRPr kumimoji="1" lang="ja-JP" altLang="en-US" sz="2800" dirty="0">
              <a:solidFill>
                <a:schemeClr val="tx1"/>
              </a:solidFill>
            </a:endParaRPr>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2584861"/>
            <a:ext cx="4070714" cy="369332"/>
          </a:xfrm>
          <a:prstGeom prst="rect">
            <a:avLst/>
          </a:prstGeom>
          <a:noFill/>
        </p:spPr>
        <p:txBody>
          <a:bodyPr wrap="square" rtlCol="0">
            <a:spAutoFit/>
          </a:bodyPr>
          <a:lstStyle/>
          <a:p>
            <a:r>
              <a:rPr kumimoji="1" lang="ja-JP" altLang="en-US" b="1" dirty="0"/>
              <a:t>コード進行１</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現在のコード進行</a:t>
            </a:r>
          </a:p>
        </p:txBody>
      </p:sp>
      <p:sp>
        <p:nvSpPr>
          <p:cNvPr id="10" name="タイトル 1">
            <a:extLst>
              <a:ext uri="{FF2B5EF4-FFF2-40B4-BE49-F238E27FC236}">
                <a16:creationId xmlns:a16="http://schemas.microsoft.com/office/drawing/2014/main" id="{FEE064B1-BC7B-4B49-890E-332EE1E05ECD}"/>
              </a:ext>
            </a:extLst>
          </p:cNvPr>
          <p:cNvSpPr>
            <a:spLocks noGrp="1"/>
          </p:cNvSpPr>
          <p:nvPr>
            <p:ph type="title"/>
          </p:nvPr>
        </p:nvSpPr>
        <p:spPr>
          <a:xfrm>
            <a:off x="626849" y="453234"/>
            <a:ext cx="8911687" cy="1280890"/>
          </a:xfrm>
        </p:spPr>
        <p:txBody>
          <a:bodyPr>
            <a:normAutofit/>
          </a:bodyPr>
          <a:lstStyle/>
          <a:p>
            <a:r>
              <a:rPr lang="ja-JP" altLang="en-US" sz="3200" dirty="0">
                <a:solidFill>
                  <a:srgbClr val="A6B727"/>
                </a:solidFill>
              </a:rPr>
              <a:t>類似コード進行推薦</a:t>
            </a:r>
            <a:endParaRPr kumimoji="1" lang="ja-JP" altLang="en-US" sz="3200" dirty="0">
              <a:solidFill>
                <a:srgbClr val="A6B727"/>
              </a:solidFill>
            </a:endParaRPr>
          </a:p>
        </p:txBody>
      </p:sp>
      <p:sp>
        <p:nvSpPr>
          <p:cNvPr id="2" name="テキスト ボックス 1">
            <a:extLst>
              <a:ext uri="{FF2B5EF4-FFF2-40B4-BE49-F238E27FC236}">
                <a16:creationId xmlns:a16="http://schemas.microsoft.com/office/drawing/2014/main" id="{D4C510C3-F025-44FC-AB97-FB0B92EA4321}"/>
              </a:ext>
            </a:extLst>
          </p:cNvPr>
          <p:cNvSpPr txBox="1"/>
          <p:nvPr/>
        </p:nvSpPr>
        <p:spPr>
          <a:xfrm>
            <a:off x="4730233" y="1199867"/>
            <a:ext cx="7352300" cy="2523768"/>
          </a:xfrm>
          <a:prstGeom prst="rect">
            <a:avLst/>
          </a:prstGeom>
          <a:noFill/>
        </p:spPr>
        <p:txBody>
          <a:bodyPr wrap="square" rtlCol="0">
            <a:spAutoFit/>
          </a:bodyPr>
          <a:lstStyle/>
          <a:p>
            <a:pPr marL="342900" indent="-342900">
              <a:buAutoNum type="arabicPeriod"/>
            </a:pPr>
            <a:r>
              <a:rPr kumimoji="1" lang="en-US" altLang="ja-JP" dirty="0">
                <a:solidFill>
                  <a:srgbClr val="7030A0"/>
                </a:solidFill>
              </a:rPr>
              <a:t>n-gram</a:t>
            </a:r>
            <a:r>
              <a:rPr kumimoji="1" lang="ja-JP" altLang="en-US" dirty="0"/>
              <a:t>を使ってコード進行を分割</a:t>
            </a:r>
            <a:endParaRPr kumimoji="1" lang="en-US" altLang="ja-JP" dirty="0"/>
          </a:p>
          <a:p>
            <a:r>
              <a:rPr kumimoji="1" lang="ja-JP" altLang="en-US" dirty="0"/>
              <a:t>例）</a:t>
            </a:r>
            <a:r>
              <a:rPr kumimoji="1" lang="en-US" altLang="ja-JP" dirty="0"/>
              <a:t> </a:t>
            </a:r>
          </a:p>
          <a:p>
            <a:r>
              <a:rPr kumimoji="1" lang="en-US" altLang="ja-JP" dirty="0"/>
              <a:t>Am – F – C – G</a:t>
            </a:r>
            <a:r>
              <a:rPr kumimoji="1" lang="ja-JP" altLang="en-US" dirty="0"/>
              <a:t>は</a:t>
            </a:r>
            <a:endParaRPr kumimoji="1" lang="en-US" altLang="ja-JP" dirty="0"/>
          </a:p>
          <a:p>
            <a:endParaRPr kumimoji="1" lang="en-US" altLang="ja-JP" dirty="0"/>
          </a:p>
          <a:p>
            <a:r>
              <a:rPr kumimoji="1" lang="ja-JP" altLang="en-US" dirty="0"/>
              <a:t> </a:t>
            </a:r>
            <a:r>
              <a:rPr kumimoji="1" lang="en-US" altLang="ja-JP" dirty="0">
                <a:solidFill>
                  <a:srgbClr val="FF0000"/>
                </a:solidFill>
              </a:rPr>
              <a:t>[Am]  [F]  [C]  [G]  </a:t>
            </a:r>
            <a:r>
              <a:rPr kumimoji="1" lang="en-US" altLang="ja-JP" dirty="0"/>
              <a:t>[Am-F]  </a:t>
            </a:r>
            <a:r>
              <a:rPr kumimoji="1" lang="en-US" altLang="ja-JP" dirty="0">
                <a:solidFill>
                  <a:srgbClr val="FF0000"/>
                </a:solidFill>
              </a:rPr>
              <a:t>[F-C]  [C-G]  </a:t>
            </a:r>
            <a:r>
              <a:rPr kumimoji="1" lang="en-US" altLang="ja-JP" dirty="0"/>
              <a:t>[Am-F-C]</a:t>
            </a:r>
            <a:r>
              <a:rPr kumimoji="1" lang="ja-JP" altLang="en-US" dirty="0"/>
              <a:t>  </a:t>
            </a:r>
            <a:r>
              <a:rPr kumimoji="1" lang="en-US" altLang="ja-JP" dirty="0">
                <a:solidFill>
                  <a:srgbClr val="FF0000"/>
                </a:solidFill>
              </a:rPr>
              <a:t>[F-C-G] </a:t>
            </a:r>
            <a:r>
              <a:rPr kumimoji="1" lang="ja-JP" altLang="en-US" dirty="0">
                <a:solidFill>
                  <a:srgbClr val="FF0000"/>
                </a:solidFill>
              </a:rPr>
              <a:t> </a:t>
            </a:r>
            <a:r>
              <a:rPr kumimoji="1" lang="en-US" altLang="ja-JP" dirty="0"/>
              <a:t>[Am-F-C-G]</a:t>
            </a:r>
          </a:p>
          <a:p>
            <a:endParaRPr kumimoji="1" lang="en-US" altLang="ja-JP" sz="1400" dirty="0"/>
          </a:p>
          <a:p>
            <a:r>
              <a:rPr kumimoji="1" lang="en-US" altLang="ja-JP" dirty="0"/>
              <a:t>F – C – G – Am</a:t>
            </a:r>
            <a:r>
              <a:rPr kumimoji="1" lang="ja-JP" altLang="en-US" dirty="0"/>
              <a:t>は</a:t>
            </a:r>
            <a:endParaRPr kumimoji="1" lang="en-US" altLang="ja-JP" dirty="0"/>
          </a:p>
          <a:p>
            <a:endParaRPr kumimoji="1" lang="en-US" altLang="ja-JP" dirty="0"/>
          </a:p>
          <a:p>
            <a:r>
              <a:rPr kumimoji="1" lang="ja-JP" altLang="en-US" sz="1400" dirty="0"/>
              <a:t> </a:t>
            </a:r>
            <a:r>
              <a:rPr kumimoji="1" lang="en-US" altLang="ja-JP" dirty="0">
                <a:solidFill>
                  <a:srgbClr val="FF0000"/>
                </a:solidFill>
              </a:rPr>
              <a:t>[F] </a:t>
            </a:r>
            <a:r>
              <a:rPr kumimoji="1" lang="ja-JP" altLang="en-US" dirty="0">
                <a:solidFill>
                  <a:srgbClr val="FF0000"/>
                </a:solidFill>
              </a:rPr>
              <a:t> </a:t>
            </a:r>
            <a:r>
              <a:rPr kumimoji="1" lang="en-US" altLang="ja-JP" dirty="0">
                <a:solidFill>
                  <a:srgbClr val="FF0000"/>
                </a:solidFill>
              </a:rPr>
              <a:t>[C]  [G]  [Am]  [F-C]  [C-G]  </a:t>
            </a:r>
            <a:r>
              <a:rPr kumimoji="1" lang="en-US" altLang="ja-JP" dirty="0"/>
              <a:t>[G-Am]  </a:t>
            </a:r>
            <a:r>
              <a:rPr kumimoji="1" lang="en-US" altLang="ja-JP" dirty="0">
                <a:solidFill>
                  <a:srgbClr val="FF0000"/>
                </a:solidFill>
              </a:rPr>
              <a:t>[F-C-G]  </a:t>
            </a:r>
            <a:r>
              <a:rPr kumimoji="1" lang="en-US" altLang="ja-JP" dirty="0"/>
              <a:t>[C-G-Am]  [F-C-G-Am]</a:t>
            </a:r>
            <a:r>
              <a:rPr kumimoji="1" lang="en-US" altLang="ja-JP" sz="1400" dirty="0"/>
              <a:t> </a:t>
            </a:r>
            <a:endParaRPr kumimoji="1" lang="ja-JP" altLang="en-US" sz="1400" dirty="0"/>
          </a:p>
        </p:txBody>
      </p:sp>
      <p:sp>
        <p:nvSpPr>
          <p:cNvPr id="18" name="テキスト ボックス 17">
            <a:extLst>
              <a:ext uri="{FF2B5EF4-FFF2-40B4-BE49-F238E27FC236}">
                <a16:creationId xmlns:a16="http://schemas.microsoft.com/office/drawing/2014/main" id="{9D262120-05C7-49DC-A7B4-26818BB17E6C}"/>
              </a:ext>
            </a:extLst>
          </p:cNvPr>
          <p:cNvSpPr txBox="1"/>
          <p:nvPr/>
        </p:nvSpPr>
        <p:spPr>
          <a:xfrm>
            <a:off x="4719820" y="3764908"/>
            <a:ext cx="5018567" cy="1569660"/>
          </a:xfrm>
          <a:prstGeom prst="rect">
            <a:avLst/>
          </a:prstGeom>
          <a:noFill/>
        </p:spPr>
        <p:txBody>
          <a:bodyPr wrap="square" rtlCol="0">
            <a:spAutoFit/>
          </a:bodyPr>
          <a:lstStyle/>
          <a:p>
            <a:r>
              <a:rPr kumimoji="1" lang="en-US" altLang="ja-JP" dirty="0"/>
              <a:t>2</a:t>
            </a:r>
            <a:r>
              <a:rPr kumimoji="1" lang="ja-JP" altLang="en-US" dirty="0"/>
              <a:t>．類似度を計算</a:t>
            </a:r>
            <a:endParaRPr kumimoji="1" lang="en-US" altLang="ja-JP" dirty="0"/>
          </a:p>
          <a:p>
            <a:r>
              <a:rPr kumimoji="1" lang="ja-JP" altLang="en-US" dirty="0">
                <a:solidFill>
                  <a:srgbClr val="FF0000"/>
                </a:solidFill>
              </a:rPr>
              <a:t>類似度 </a:t>
            </a:r>
            <a:r>
              <a:rPr kumimoji="1" lang="en-US" altLang="ja-JP" dirty="0">
                <a:solidFill>
                  <a:srgbClr val="FF0000"/>
                </a:solidFill>
              </a:rPr>
              <a:t>= </a:t>
            </a:r>
            <a:r>
              <a:rPr kumimoji="1" lang="ja-JP" altLang="en-US" dirty="0">
                <a:solidFill>
                  <a:srgbClr val="FF0000"/>
                </a:solidFill>
              </a:rPr>
              <a:t>一致数 </a:t>
            </a:r>
            <a:r>
              <a:rPr kumimoji="1" lang="en-US" altLang="ja-JP" dirty="0">
                <a:solidFill>
                  <a:srgbClr val="FF0000"/>
                </a:solidFill>
              </a:rPr>
              <a:t>/ </a:t>
            </a:r>
            <a:r>
              <a:rPr kumimoji="1" lang="ja-JP" altLang="en-US" dirty="0">
                <a:solidFill>
                  <a:srgbClr val="FF0000"/>
                </a:solidFill>
              </a:rPr>
              <a:t>全体数</a:t>
            </a:r>
            <a:endParaRPr kumimoji="1" lang="en-US" altLang="ja-JP" dirty="0">
              <a:solidFill>
                <a:srgbClr val="FF0000"/>
              </a:solidFill>
            </a:endParaRPr>
          </a:p>
          <a:p>
            <a:r>
              <a:rPr kumimoji="1" lang="ja-JP" altLang="en-US" dirty="0"/>
              <a:t>例）</a:t>
            </a:r>
            <a:r>
              <a:rPr kumimoji="1" lang="en-US" altLang="ja-JP" dirty="0"/>
              <a:t> </a:t>
            </a:r>
          </a:p>
          <a:p>
            <a:r>
              <a:rPr kumimoji="1" lang="ja-JP" altLang="en-US" dirty="0"/>
              <a:t>上記の例では</a:t>
            </a:r>
            <a:endParaRPr kumimoji="1" lang="en-US" altLang="ja-JP" dirty="0"/>
          </a:p>
          <a:p>
            <a:r>
              <a:rPr kumimoji="1" lang="ja-JP" altLang="en-US" b="1" dirty="0"/>
              <a:t>類似度 </a:t>
            </a:r>
            <a:r>
              <a:rPr kumimoji="1" lang="en-US" altLang="ja-JP" b="1" dirty="0"/>
              <a:t>= 7/ 10 =</a:t>
            </a:r>
            <a:r>
              <a:rPr kumimoji="1" lang="en-US" altLang="ja-JP" sz="2400" b="1" dirty="0"/>
              <a:t> 0.7</a:t>
            </a:r>
            <a:endParaRPr kumimoji="1" lang="ja-JP" altLang="en-US" sz="2400" b="1" dirty="0"/>
          </a:p>
        </p:txBody>
      </p:sp>
      <p:sp>
        <p:nvSpPr>
          <p:cNvPr id="19" name="テキスト ボックス 18">
            <a:extLst>
              <a:ext uri="{FF2B5EF4-FFF2-40B4-BE49-F238E27FC236}">
                <a16:creationId xmlns:a16="http://schemas.microsoft.com/office/drawing/2014/main" id="{AC5C2A9F-0287-4466-A6F2-20821A57F3D0}"/>
              </a:ext>
            </a:extLst>
          </p:cNvPr>
          <p:cNvSpPr txBox="1"/>
          <p:nvPr/>
        </p:nvSpPr>
        <p:spPr>
          <a:xfrm>
            <a:off x="4730233" y="5336095"/>
            <a:ext cx="5018567" cy="646331"/>
          </a:xfrm>
          <a:prstGeom prst="rect">
            <a:avLst/>
          </a:prstGeom>
          <a:noFill/>
        </p:spPr>
        <p:txBody>
          <a:bodyPr wrap="square" rtlCol="0">
            <a:spAutoFit/>
          </a:bodyPr>
          <a:lstStyle/>
          <a:p>
            <a:r>
              <a:rPr kumimoji="1" lang="en-US" altLang="ja-JP" dirty="0"/>
              <a:t>3</a:t>
            </a:r>
            <a:r>
              <a:rPr kumimoji="1" lang="ja-JP" altLang="en-US" dirty="0"/>
              <a:t>．加算点</a:t>
            </a:r>
            <a:endParaRPr kumimoji="1" lang="en-US" altLang="ja-JP" dirty="0"/>
          </a:p>
          <a:p>
            <a:r>
              <a:rPr kumimoji="1" lang="ja-JP" altLang="en-US" dirty="0"/>
              <a:t>性質が似ているコード間には加算点を付与</a:t>
            </a:r>
            <a:endParaRPr kumimoji="1" lang="en-US" altLang="ja-JP" dirty="0"/>
          </a:p>
        </p:txBody>
      </p:sp>
      <p:cxnSp>
        <p:nvCxnSpPr>
          <p:cNvPr id="6" name="直線矢印コネクタ 5">
            <a:extLst>
              <a:ext uri="{FF2B5EF4-FFF2-40B4-BE49-F238E27FC236}">
                <a16:creationId xmlns:a16="http://schemas.microsoft.com/office/drawing/2014/main" id="{DF540242-71FB-49B4-B298-6E9E932CA91A}"/>
              </a:ext>
            </a:extLst>
          </p:cNvPr>
          <p:cNvCxnSpPr>
            <a:cxnSpLocks/>
          </p:cNvCxnSpPr>
          <p:nvPr/>
        </p:nvCxnSpPr>
        <p:spPr>
          <a:xfrm flipH="1">
            <a:off x="5048329" y="2568799"/>
            <a:ext cx="393798" cy="7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ED1C442-7373-4DB3-9E81-7CF759B3FB4D}"/>
              </a:ext>
            </a:extLst>
          </p:cNvPr>
          <p:cNvSpPr/>
          <p:nvPr/>
        </p:nvSpPr>
        <p:spPr>
          <a:xfrm>
            <a:off x="1379110" y="3909272"/>
            <a:ext cx="3171625" cy="4818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Em-E7-Gm-Am</a:t>
            </a:r>
            <a:endParaRPr kumimoji="1" lang="ja-JP" altLang="en-US" sz="2800" dirty="0">
              <a:solidFill>
                <a:schemeClr val="tx1"/>
              </a:solidFill>
            </a:endParaRPr>
          </a:p>
        </p:txBody>
      </p:sp>
      <p:sp>
        <p:nvSpPr>
          <p:cNvPr id="16" name="テキスト ボックス 15">
            <a:extLst>
              <a:ext uri="{FF2B5EF4-FFF2-40B4-BE49-F238E27FC236}">
                <a16:creationId xmlns:a16="http://schemas.microsoft.com/office/drawing/2014/main" id="{405E1BD0-BFF9-4836-B0C7-10EE3ACA6C7E}"/>
              </a:ext>
            </a:extLst>
          </p:cNvPr>
          <p:cNvSpPr txBox="1"/>
          <p:nvPr/>
        </p:nvSpPr>
        <p:spPr>
          <a:xfrm>
            <a:off x="1379110" y="3539940"/>
            <a:ext cx="4070714" cy="646331"/>
          </a:xfrm>
          <a:prstGeom prst="rect">
            <a:avLst/>
          </a:prstGeom>
          <a:noFill/>
        </p:spPr>
        <p:txBody>
          <a:bodyPr wrap="square" rtlCol="0">
            <a:spAutoFit/>
          </a:bodyPr>
          <a:lstStyle/>
          <a:p>
            <a:r>
              <a:rPr kumimoji="1" lang="ja-JP" altLang="en-US" b="1" dirty="0"/>
              <a:t>コード進行２</a:t>
            </a:r>
          </a:p>
          <a:p>
            <a:endParaRPr kumimoji="1" lang="ja-JP" altLang="en-US" b="1" dirty="0"/>
          </a:p>
        </p:txBody>
      </p:sp>
      <p:cxnSp>
        <p:nvCxnSpPr>
          <p:cNvPr id="17" name="直線矢印コネクタ 16">
            <a:extLst>
              <a:ext uri="{FF2B5EF4-FFF2-40B4-BE49-F238E27FC236}">
                <a16:creationId xmlns:a16="http://schemas.microsoft.com/office/drawing/2014/main" id="{E44646D1-08B6-40C5-927F-2631B6565982}"/>
              </a:ext>
            </a:extLst>
          </p:cNvPr>
          <p:cNvCxnSpPr>
            <a:cxnSpLocks/>
          </p:cNvCxnSpPr>
          <p:nvPr/>
        </p:nvCxnSpPr>
        <p:spPr>
          <a:xfrm flipH="1">
            <a:off x="5853271" y="2626811"/>
            <a:ext cx="322354" cy="73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F9FFFB6-79A8-45E3-87DB-0CA8A45FED8C}"/>
              </a:ext>
            </a:extLst>
          </p:cNvPr>
          <p:cNvCxnSpPr>
            <a:cxnSpLocks/>
          </p:cNvCxnSpPr>
          <p:nvPr/>
        </p:nvCxnSpPr>
        <p:spPr>
          <a:xfrm flipH="1">
            <a:off x="5366945" y="2610726"/>
            <a:ext cx="370779" cy="75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73478BC-9D2C-4CDD-9B83-33FA94F26BE7}"/>
              </a:ext>
            </a:extLst>
          </p:cNvPr>
          <p:cNvCxnSpPr>
            <a:cxnSpLocks/>
          </p:cNvCxnSpPr>
          <p:nvPr/>
        </p:nvCxnSpPr>
        <p:spPr>
          <a:xfrm>
            <a:off x="5260470" y="2640899"/>
            <a:ext cx="863203" cy="74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4653FF1-B4B4-4E28-9D94-7D80B93EB762}"/>
              </a:ext>
            </a:extLst>
          </p:cNvPr>
          <p:cNvCxnSpPr>
            <a:cxnSpLocks/>
          </p:cNvCxnSpPr>
          <p:nvPr/>
        </p:nvCxnSpPr>
        <p:spPr>
          <a:xfrm flipH="1">
            <a:off x="6871663" y="2657433"/>
            <a:ext cx="548720" cy="72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3E5E32E-D906-4202-B056-D98E134F5097}"/>
              </a:ext>
            </a:extLst>
          </p:cNvPr>
          <p:cNvCxnSpPr>
            <a:cxnSpLocks/>
          </p:cNvCxnSpPr>
          <p:nvPr/>
        </p:nvCxnSpPr>
        <p:spPr>
          <a:xfrm flipH="1">
            <a:off x="7409092" y="2641671"/>
            <a:ext cx="552490" cy="75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24AFB6D-70E6-4D96-A842-8FD336DA474D}"/>
              </a:ext>
            </a:extLst>
          </p:cNvPr>
          <p:cNvCxnSpPr>
            <a:cxnSpLocks/>
          </p:cNvCxnSpPr>
          <p:nvPr/>
        </p:nvCxnSpPr>
        <p:spPr>
          <a:xfrm flipH="1">
            <a:off x="9017721" y="2645063"/>
            <a:ext cx="623618" cy="72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吹き出し: 四角形 3">
            <a:extLst>
              <a:ext uri="{FF2B5EF4-FFF2-40B4-BE49-F238E27FC236}">
                <a16:creationId xmlns:a16="http://schemas.microsoft.com/office/drawing/2014/main" id="{285A8DE7-83C9-4160-BFD2-095646EF796F}"/>
              </a:ext>
            </a:extLst>
          </p:cNvPr>
          <p:cNvSpPr/>
          <p:nvPr/>
        </p:nvSpPr>
        <p:spPr>
          <a:xfrm>
            <a:off x="5286659" y="608203"/>
            <a:ext cx="5666142" cy="480724"/>
          </a:xfrm>
          <a:prstGeom prst="wedgeRectCallout">
            <a:avLst>
              <a:gd name="adj1" fmla="val -45899"/>
              <a:gd name="adj2" fmla="val 811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sz="1400" dirty="0"/>
          </a:p>
          <a:p>
            <a:pPr algn="ctr"/>
            <a:r>
              <a:rPr kumimoji="1" lang="ja-JP" altLang="en-US" sz="1400" dirty="0"/>
              <a:t>文字列を連続した最大</a:t>
            </a:r>
            <a:r>
              <a:rPr kumimoji="1" lang="en-US" altLang="ja-JP" sz="1400" dirty="0"/>
              <a:t>n</a:t>
            </a:r>
            <a:r>
              <a:rPr kumimoji="1" lang="ja-JP" altLang="en-US" sz="1400" dirty="0"/>
              <a:t>文字で分割する手法（本研究では</a:t>
            </a:r>
            <a:r>
              <a:rPr kumimoji="1" lang="en-US" altLang="ja-JP" sz="1400" dirty="0"/>
              <a:t>n=4</a:t>
            </a:r>
            <a:r>
              <a:rPr kumimoji="1" lang="ja-JP" altLang="en-US" sz="1400" dirty="0"/>
              <a:t>）</a:t>
            </a:r>
          </a:p>
          <a:p>
            <a:pPr algn="ctr"/>
            <a:endParaRPr kumimoji="1" lang="ja-JP" altLang="en-US" dirty="0"/>
          </a:p>
        </p:txBody>
      </p:sp>
    </p:spTree>
    <p:extLst>
      <p:ext uri="{BB962C8B-B14F-4D97-AF65-F5344CB8AC3E}">
        <p14:creationId xmlns:p14="http://schemas.microsoft.com/office/powerpoint/2010/main" val="122530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fade">
                                      <p:cBhvr>
                                        <p:cTn id="41" dur="500"/>
                                        <p:tgtEl>
                                          <p:spTgt spid="19">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xEl>
                                              <p:pRg st="1" end="1"/>
                                            </p:txEl>
                                          </p:spTgt>
                                        </p:tgtEl>
                                        <p:attrNameLst>
                                          <p:attrName>style.visibility</p:attrName>
                                        </p:attrNameLst>
                                      </p:cBhvr>
                                      <p:to>
                                        <p:strVal val="visible"/>
                                      </p:to>
                                    </p:set>
                                    <p:animEffect transition="in" filter="fade">
                                      <p:cBhvr>
                                        <p:cTn id="44"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18</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3171625" cy="481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Am – F – C – G </a:t>
            </a:r>
            <a:endParaRPr kumimoji="1" lang="ja-JP" altLang="en-US" sz="28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2584861"/>
            <a:ext cx="4070714" cy="369332"/>
          </a:xfrm>
          <a:prstGeom prst="rect">
            <a:avLst/>
          </a:prstGeom>
          <a:noFill/>
        </p:spPr>
        <p:txBody>
          <a:bodyPr wrap="square" rtlCol="0">
            <a:spAutoFit/>
          </a:bodyPr>
          <a:lstStyle/>
          <a:p>
            <a:r>
              <a:rPr kumimoji="1" lang="ja-JP" altLang="en-US" b="1" dirty="0"/>
              <a:t>コード進行１</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現在のコード進行</a:t>
            </a:r>
          </a:p>
        </p:txBody>
      </p:sp>
      <p:sp>
        <p:nvSpPr>
          <p:cNvPr id="10" name="タイトル 1">
            <a:extLst>
              <a:ext uri="{FF2B5EF4-FFF2-40B4-BE49-F238E27FC236}">
                <a16:creationId xmlns:a16="http://schemas.microsoft.com/office/drawing/2014/main" id="{FEE064B1-BC7B-4B49-890E-332EE1E05ECD}"/>
              </a:ext>
            </a:extLst>
          </p:cNvPr>
          <p:cNvSpPr>
            <a:spLocks noGrp="1"/>
          </p:cNvSpPr>
          <p:nvPr>
            <p:ph type="title"/>
          </p:nvPr>
        </p:nvSpPr>
        <p:spPr>
          <a:xfrm>
            <a:off x="626849" y="453234"/>
            <a:ext cx="8911687" cy="1280890"/>
          </a:xfrm>
        </p:spPr>
        <p:txBody>
          <a:bodyPr>
            <a:normAutofit/>
          </a:bodyPr>
          <a:lstStyle/>
          <a:p>
            <a:r>
              <a:rPr lang="ja-JP" altLang="en-US" sz="3200" dirty="0">
                <a:solidFill>
                  <a:srgbClr val="A6B727"/>
                </a:solidFill>
              </a:rPr>
              <a:t>類似コード進行推薦</a:t>
            </a:r>
            <a:endParaRPr kumimoji="1" lang="ja-JP" altLang="en-US" sz="3200" dirty="0">
              <a:solidFill>
                <a:srgbClr val="A6B727"/>
              </a:solidFill>
            </a:endParaRPr>
          </a:p>
        </p:txBody>
      </p:sp>
      <p:sp>
        <p:nvSpPr>
          <p:cNvPr id="2" name="テキスト ボックス 1">
            <a:extLst>
              <a:ext uri="{FF2B5EF4-FFF2-40B4-BE49-F238E27FC236}">
                <a16:creationId xmlns:a16="http://schemas.microsoft.com/office/drawing/2014/main" id="{D4C510C3-F025-44FC-AB97-FB0B92EA4321}"/>
              </a:ext>
            </a:extLst>
          </p:cNvPr>
          <p:cNvSpPr txBox="1"/>
          <p:nvPr/>
        </p:nvSpPr>
        <p:spPr>
          <a:xfrm>
            <a:off x="4730205" y="1199867"/>
            <a:ext cx="7806700" cy="2523768"/>
          </a:xfrm>
          <a:prstGeom prst="rect">
            <a:avLst/>
          </a:prstGeom>
          <a:noFill/>
        </p:spPr>
        <p:txBody>
          <a:bodyPr wrap="square" rtlCol="0">
            <a:spAutoFit/>
          </a:bodyPr>
          <a:lstStyle/>
          <a:p>
            <a:pPr marL="342900" indent="-342900">
              <a:buAutoNum type="arabicPeriod"/>
            </a:pPr>
            <a:r>
              <a:rPr kumimoji="1" lang="en-US" altLang="ja-JP" dirty="0">
                <a:solidFill>
                  <a:srgbClr val="7030A0"/>
                </a:solidFill>
              </a:rPr>
              <a:t>n-gram</a:t>
            </a:r>
            <a:r>
              <a:rPr kumimoji="1" lang="ja-JP" altLang="en-US" dirty="0"/>
              <a:t>を使ってコード進行を分割</a:t>
            </a:r>
            <a:endParaRPr kumimoji="1" lang="en-US" altLang="ja-JP" dirty="0"/>
          </a:p>
          <a:p>
            <a:r>
              <a:rPr kumimoji="1" lang="ja-JP" altLang="en-US" dirty="0"/>
              <a:t>例）</a:t>
            </a:r>
            <a:endParaRPr kumimoji="1" lang="en-US" altLang="ja-JP" dirty="0"/>
          </a:p>
          <a:p>
            <a:r>
              <a:rPr kumimoji="1" lang="en-US" altLang="ja-JP" dirty="0"/>
              <a:t>Am – F – C – G</a:t>
            </a:r>
            <a:r>
              <a:rPr kumimoji="1" lang="ja-JP" altLang="en-US" dirty="0"/>
              <a:t>は</a:t>
            </a:r>
            <a:endParaRPr kumimoji="1" lang="en-US" altLang="ja-JP" dirty="0"/>
          </a:p>
          <a:p>
            <a:endParaRPr kumimoji="1" lang="en-US" altLang="ja-JP" dirty="0"/>
          </a:p>
          <a:p>
            <a:r>
              <a:rPr kumimoji="1" lang="ja-JP" altLang="en-US" dirty="0">
                <a:solidFill>
                  <a:srgbClr val="FF0000"/>
                </a:solidFill>
              </a:rPr>
              <a:t> </a:t>
            </a:r>
            <a:r>
              <a:rPr kumimoji="1" lang="en-US" altLang="ja-JP" dirty="0">
                <a:solidFill>
                  <a:srgbClr val="FF0000"/>
                </a:solidFill>
              </a:rPr>
              <a:t>[Am]  </a:t>
            </a:r>
            <a:r>
              <a:rPr kumimoji="1" lang="en-US" altLang="ja-JP" dirty="0"/>
              <a:t>[F]  [C]</a:t>
            </a:r>
            <a:r>
              <a:rPr kumimoji="1" lang="en-US" altLang="ja-JP" dirty="0">
                <a:solidFill>
                  <a:srgbClr val="FF0000"/>
                </a:solidFill>
              </a:rPr>
              <a:t>  </a:t>
            </a:r>
            <a:r>
              <a:rPr kumimoji="1" lang="en-US" altLang="ja-JP" dirty="0"/>
              <a:t>[G]</a:t>
            </a:r>
            <a:r>
              <a:rPr kumimoji="1" lang="en-US" altLang="ja-JP" dirty="0">
                <a:solidFill>
                  <a:srgbClr val="FF0000"/>
                </a:solidFill>
              </a:rPr>
              <a:t>  </a:t>
            </a:r>
            <a:r>
              <a:rPr kumimoji="1" lang="en-US" altLang="ja-JP" dirty="0"/>
              <a:t>[Am-F]  [F-C]  [C-G]  [Am-F-C]  [F-C-G]  [Am-F-C-G]</a:t>
            </a:r>
          </a:p>
          <a:p>
            <a:endParaRPr kumimoji="1" lang="en-US" altLang="ja-JP" sz="1400" dirty="0"/>
          </a:p>
          <a:p>
            <a:r>
              <a:rPr kumimoji="1" lang="en-US" altLang="ja-JP" dirty="0"/>
              <a:t>Dm – G – Am – A#</a:t>
            </a:r>
            <a:r>
              <a:rPr kumimoji="1" lang="ja-JP" altLang="en-US" dirty="0"/>
              <a:t>は</a:t>
            </a:r>
            <a:endParaRPr kumimoji="1" lang="en-US" altLang="ja-JP" dirty="0"/>
          </a:p>
          <a:p>
            <a:endParaRPr kumimoji="1" lang="en-US" altLang="ja-JP" dirty="0"/>
          </a:p>
          <a:p>
            <a:r>
              <a:rPr kumimoji="1" lang="ja-JP" altLang="en-US" dirty="0"/>
              <a:t> </a:t>
            </a:r>
            <a:r>
              <a:rPr kumimoji="1" lang="en-US" altLang="ja-JP" sz="1400" dirty="0"/>
              <a:t>[</a:t>
            </a:r>
            <a:r>
              <a:rPr kumimoji="1" lang="en-US" altLang="ja-JP" sz="1400" dirty="0" err="1"/>
              <a:t>Em</a:t>
            </a:r>
            <a:r>
              <a:rPr kumimoji="1" lang="en-US" altLang="ja-JP" sz="1400" dirty="0"/>
              <a:t>]  [E7]  [Gm]  </a:t>
            </a:r>
            <a:r>
              <a:rPr kumimoji="1" lang="en-US" altLang="ja-JP" sz="1400" dirty="0">
                <a:solidFill>
                  <a:srgbClr val="FF0000"/>
                </a:solidFill>
              </a:rPr>
              <a:t>[Am]  </a:t>
            </a:r>
            <a:r>
              <a:rPr kumimoji="1" lang="en-US" altLang="ja-JP" sz="1400" dirty="0"/>
              <a:t>[Em-E7]  [E7-Gm]  [Gm-Am]  [Em-E7-Gm]  [E7-Gm-Am]  [Em-E7-Gm-Am] </a:t>
            </a:r>
            <a:endParaRPr kumimoji="1" lang="ja-JP" altLang="en-US" sz="1400" dirty="0"/>
          </a:p>
        </p:txBody>
      </p:sp>
      <p:sp>
        <p:nvSpPr>
          <p:cNvPr id="18" name="テキスト ボックス 17">
            <a:extLst>
              <a:ext uri="{FF2B5EF4-FFF2-40B4-BE49-F238E27FC236}">
                <a16:creationId xmlns:a16="http://schemas.microsoft.com/office/drawing/2014/main" id="{9D262120-05C7-49DC-A7B4-26818BB17E6C}"/>
              </a:ext>
            </a:extLst>
          </p:cNvPr>
          <p:cNvSpPr txBox="1"/>
          <p:nvPr/>
        </p:nvSpPr>
        <p:spPr>
          <a:xfrm>
            <a:off x="4730205" y="3765969"/>
            <a:ext cx="5018567" cy="1631216"/>
          </a:xfrm>
          <a:prstGeom prst="rect">
            <a:avLst/>
          </a:prstGeom>
          <a:noFill/>
        </p:spPr>
        <p:txBody>
          <a:bodyPr wrap="square" rtlCol="0">
            <a:spAutoFit/>
          </a:bodyPr>
          <a:lstStyle/>
          <a:p>
            <a:r>
              <a:rPr kumimoji="1" lang="en-US" altLang="ja-JP" dirty="0"/>
              <a:t>2</a:t>
            </a:r>
            <a:r>
              <a:rPr kumimoji="1" lang="ja-JP" altLang="en-US" dirty="0"/>
              <a:t>．類似度を計算</a:t>
            </a:r>
            <a:endParaRPr kumimoji="1" lang="en-US" altLang="ja-JP" dirty="0"/>
          </a:p>
          <a:p>
            <a:r>
              <a:rPr kumimoji="1" lang="ja-JP" altLang="en-US" dirty="0">
                <a:solidFill>
                  <a:srgbClr val="FF0000"/>
                </a:solidFill>
              </a:rPr>
              <a:t>類似度 </a:t>
            </a:r>
            <a:r>
              <a:rPr kumimoji="1" lang="en-US" altLang="ja-JP" dirty="0">
                <a:solidFill>
                  <a:srgbClr val="FF0000"/>
                </a:solidFill>
              </a:rPr>
              <a:t>= </a:t>
            </a:r>
            <a:r>
              <a:rPr kumimoji="1" lang="ja-JP" altLang="en-US" dirty="0">
                <a:solidFill>
                  <a:srgbClr val="FF0000"/>
                </a:solidFill>
              </a:rPr>
              <a:t>一致数 </a:t>
            </a:r>
            <a:r>
              <a:rPr kumimoji="1" lang="en-US" altLang="ja-JP" dirty="0">
                <a:solidFill>
                  <a:srgbClr val="FF0000"/>
                </a:solidFill>
              </a:rPr>
              <a:t>/ </a:t>
            </a:r>
            <a:r>
              <a:rPr kumimoji="1" lang="ja-JP" altLang="en-US" dirty="0">
                <a:solidFill>
                  <a:srgbClr val="FF0000"/>
                </a:solidFill>
              </a:rPr>
              <a:t>全体数</a:t>
            </a:r>
            <a:endParaRPr kumimoji="1" lang="en-US" altLang="ja-JP" dirty="0">
              <a:solidFill>
                <a:srgbClr val="FF0000"/>
              </a:solidFill>
            </a:endParaRPr>
          </a:p>
          <a:p>
            <a:r>
              <a:rPr kumimoji="1" lang="ja-JP" altLang="en-US" dirty="0"/>
              <a:t>例）</a:t>
            </a:r>
            <a:endParaRPr kumimoji="1" lang="en-US" altLang="ja-JP" dirty="0"/>
          </a:p>
          <a:p>
            <a:r>
              <a:rPr kumimoji="1" lang="ja-JP" altLang="en-US" dirty="0"/>
              <a:t>上記の例では</a:t>
            </a:r>
            <a:endParaRPr kumimoji="1" lang="en-US" altLang="ja-JP" dirty="0"/>
          </a:p>
          <a:p>
            <a:r>
              <a:rPr kumimoji="1" lang="ja-JP" altLang="en-US" b="1" dirty="0"/>
              <a:t>類似度 </a:t>
            </a:r>
            <a:r>
              <a:rPr kumimoji="1" lang="en-US" altLang="ja-JP" b="1" dirty="0"/>
              <a:t>= 1/ 10 =</a:t>
            </a:r>
            <a:r>
              <a:rPr kumimoji="1" lang="en-US" altLang="ja-JP" sz="2800" b="1" dirty="0"/>
              <a:t> 0.1</a:t>
            </a:r>
            <a:endParaRPr kumimoji="1" lang="ja-JP" altLang="en-US" sz="2800" b="1" dirty="0"/>
          </a:p>
        </p:txBody>
      </p:sp>
      <p:sp>
        <p:nvSpPr>
          <p:cNvPr id="19" name="テキスト ボックス 18">
            <a:extLst>
              <a:ext uri="{FF2B5EF4-FFF2-40B4-BE49-F238E27FC236}">
                <a16:creationId xmlns:a16="http://schemas.microsoft.com/office/drawing/2014/main" id="{AC5C2A9F-0287-4466-A6F2-20821A57F3D0}"/>
              </a:ext>
            </a:extLst>
          </p:cNvPr>
          <p:cNvSpPr txBox="1"/>
          <p:nvPr/>
        </p:nvSpPr>
        <p:spPr>
          <a:xfrm>
            <a:off x="4730205" y="5347186"/>
            <a:ext cx="5018567" cy="646331"/>
          </a:xfrm>
          <a:prstGeom prst="rect">
            <a:avLst/>
          </a:prstGeom>
          <a:noFill/>
        </p:spPr>
        <p:txBody>
          <a:bodyPr wrap="square" rtlCol="0">
            <a:spAutoFit/>
          </a:bodyPr>
          <a:lstStyle/>
          <a:p>
            <a:r>
              <a:rPr kumimoji="1" lang="en-US" altLang="ja-JP" dirty="0"/>
              <a:t>3</a:t>
            </a:r>
            <a:r>
              <a:rPr kumimoji="1" lang="ja-JP" altLang="en-US" dirty="0"/>
              <a:t>．加算点</a:t>
            </a:r>
            <a:endParaRPr kumimoji="1" lang="en-US" altLang="ja-JP" dirty="0"/>
          </a:p>
          <a:p>
            <a:r>
              <a:rPr kumimoji="1" lang="ja-JP" altLang="en-US" dirty="0"/>
              <a:t>性質が似ているコード間には加算点を付与</a:t>
            </a:r>
            <a:endParaRPr kumimoji="1" lang="en-US" altLang="ja-JP" dirty="0"/>
          </a:p>
        </p:txBody>
      </p:sp>
      <p:sp>
        <p:nvSpPr>
          <p:cNvPr id="15" name="正方形/長方形 14">
            <a:extLst>
              <a:ext uri="{FF2B5EF4-FFF2-40B4-BE49-F238E27FC236}">
                <a16:creationId xmlns:a16="http://schemas.microsoft.com/office/drawing/2014/main" id="{3ED1C442-7373-4DB3-9E81-7CF759B3FB4D}"/>
              </a:ext>
            </a:extLst>
          </p:cNvPr>
          <p:cNvSpPr/>
          <p:nvPr/>
        </p:nvSpPr>
        <p:spPr>
          <a:xfrm>
            <a:off x="1379110" y="3909272"/>
            <a:ext cx="3171625" cy="4818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Em-E7-Gm-Am</a:t>
            </a:r>
            <a:endParaRPr kumimoji="1" lang="ja-JP" altLang="en-US" sz="2800" dirty="0">
              <a:solidFill>
                <a:schemeClr val="tx1"/>
              </a:solidFill>
            </a:endParaRPr>
          </a:p>
        </p:txBody>
      </p:sp>
      <p:sp>
        <p:nvSpPr>
          <p:cNvPr id="16" name="テキスト ボックス 15">
            <a:extLst>
              <a:ext uri="{FF2B5EF4-FFF2-40B4-BE49-F238E27FC236}">
                <a16:creationId xmlns:a16="http://schemas.microsoft.com/office/drawing/2014/main" id="{405E1BD0-BFF9-4836-B0C7-10EE3ACA6C7E}"/>
              </a:ext>
            </a:extLst>
          </p:cNvPr>
          <p:cNvSpPr txBox="1"/>
          <p:nvPr/>
        </p:nvSpPr>
        <p:spPr>
          <a:xfrm>
            <a:off x="1379110" y="3539940"/>
            <a:ext cx="4070714" cy="646331"/>
          </a:xfrm>
          <a:prstGeom prst="rect">
            <a:avLst/>
          </a:prstGeom>
          <a:noFill/>
        </p:spPr>
        <p:txBody>
          <a:bodyPr wrap="square" rtlCol="0">
            <a:spAutoFit/>
          </a:bodyPr>
          <a:lstStyle/>
          <a:p>
            <a:r>
              <a:rPr kumimoji="1" lang="ja-JP" altLang="en-US" b="1" dirty="0"/>
              <a:t>コード進行２</a:t>
            </a:r>
          </a:p>
          <a:p>
            <a:endParaRPr kumimoji="1" lang="ja-JP" altLang="en-US" b="1" dirty="0"/>
          </a:p>
        </p:txBody>
      </p:sp>
      <p:cxnSp>
        <p:nvCxnSpPr>
          <p:cNvPr id="7" name="直線矢印コネクタ 6">
            <a:extLst>
              <a:ext uri="{FF2B5EF4-FFF2-40B4-BE49-F238E27FC236}">
                <a16:creationId xmlns:a16="http://schemas.microsoft.com/office/drawing/2014/main" id="{BDB6EC0E-50B3-4732-B2D5-7007B3EB7D51}"/>
              </a:ext>
            </a:extLst>
          </p:cNvPr>
          <p:cNvCxnSpPr>
            <a:cxnSpLocks/>
          </p:cNvCxnSpPr>
          <p:nvPr/>
        </p:nvCxnSpPr>
        <p:spPr>
          <a:xfrm>
            <a:off x="5090428" y="2615847"/>
            <a:ext cx="1194788" cy="8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4A0C366-F743-4BE4-BDAE-B87538C127BD}"/>
              </a:ext>
            </a:extLst>
          </p:cNvPr>
          <p:cNvSpPr txBox="1"/>
          <p:nvPr/>
        </p:nvSpPr>
        <p:spPr>
          <a:xfrm>
            <a:off x="1156253" y="5468174"/>
            <a:ext cx="8823934" cy="892552"/>
          </a:xfrm>
          <a:prstGeom prst="rect">
            <a:avLst/>
          </a:prstGeom>
          <a:noFill/>
        </p:spPr>
        <p:txBody>
          <a:bodyPr wrap="square" rtlCol="0">
            <a:spAutoFit/>
          </a:bodyPr>
          <a:lstStyle/>
          <a:p>
            <a:r>
              <a:rPr kumimoji="1" lang="ja-JP" altLang="en-US" sz="1600" dirty="0">
                <a:solidFill>
                  <a:schemeClr val="bg1">
                    <a:lumMod val="50000"/>
                  </a:schemeClr>
                </a:solidFill>
              </a:rPr>
              <a:t>コード進行</a:t>
            </a:r>
            <a:r>
              <a:rPr kumimoji="1" lang="en-US" altLang="ja-JP" sz="1600" dirty="0">
                <a:solidFill>
                  <a:schemeClr val="bg1">
                    <a:lumMod val="50000"/>
                  </a:schemeClr>
                </a:solidFill>
              </a:rPr>
              <a:t>1</a:t>
            </a:r>
            <a:r>
              <a:rPr kumimoji="1" lang="ja-JP" altLang="en-US" sz="1600" dirty="0">
                <a:solidFill>
                  <a:schemeClr val="bg1">
                    <a:lumMod val="50000"/>
                  </a:schemeClr>
                </a:solidFill>
              </a:rPr>
              <a:t>との類似度</a:t>
            </a:r>
            <a:r>
              <a:rPr kumimoji="1" lang="en-US" altLang="ja-JP" sz="1600" dirty="0">
                <a:solidFill>
                  <a:schemeClr val="bg1">
                    <a:lumMod val="50000"/>
                  </a:schemeClr>
                </a:solidFill>
              </a:rPr>
              <a:t>=0.7</a:t>
            </a:r>
          </a:p>
          <a:p>
            <a:r>
              <a:rPr kumimoji="1" lang="ja-JP" altLang="en-US" sz="1600" dirty="0">
                <a:solidFill>
                  <a:schemeClr val="bg1">
                    <a:lumMod val="50000"/>
                  </a:schemeClr>
                </a:solidFill>
              </a:rPr>
              <a:t>コード進行</a:t>
            </a:r>
            <a:r>
              <a:rPr kumimoji="1" lang="en-US" altLang="ja-JP" sz="1600" dirty="0">
                <a:solidFill>
                  <a:schemeClr val="bg1">
                    <a:lumMod val="50000"/>
                  </a:schemeClr>
                </a:solidFill>
              </a:rPr>
              <a:t>2</a:t>
            </a:r>
            <a:r>
              <a:rPr kumimoji="1" lang="ja-JP" altLang="en-US" sz="1600" dirty="0">
                <a:solidFill>
                  <a:schemeClr val="bg1">
                    <a:lumMod val="50000"/>
                  </a:schemeClr>
                </a:solidFill>
              </a:rPr>
              <a:t>との類似度</a:t>
            </a:r>
            <a:r>
              <a:rPr kumimoji="1" lang="en-US" altLang="ja-JP" sz="1600" dirty="0">
                <a:solidFill>
                  <a:schemeClr val="bg1">
                    <a:lumMod val="50000"/>
                  </a:schemeClr>
                </a:solidFill>
              </a:rPr>
              <a:t>=0.1</a:t>
            </a:r>
            <a:endParaRPr kumimoji="1" lang="en-US" altLang="ja-JP" sz="1600" dirty="0">
              <a:solidFill>
                <a:srgbClr val="FF0000"/>
              </a:solidFill>
            </a:endParaRPr>
          </a:p>
          <a:p>
            <a:r>
              <a:rPr kumimoji="1" lang="ja-JP" altLang="en-US" sz="2000" dirty="0">
                <a:solidFill>
                  <a:srgbClr val="FF0000"/>
                </a:solidFill>
              </a:rPr>
              <a:t>コード進行１の方が類似度が高い</a:t>
            </a:r>
          </a:p>
        </p:txBody>
      </p:sp>
      <p:sp>
        <p:nvSpPr>
          <p:cNvPr id="20" name="正方形/長方形 19">
            <a:extLst>
              <a:ext uri="{FF2B5EF4-FFF2-40B4-BE49-F238E27FC236}">
                <a16:creationId xmlns:a16="http://schemas.microsoft.com/office/drawing/2014/main" id="{E712E258-5642-4DBB-AFEC-1839DF0F596A}"/>
              </a:ext>
            </a:extLst>
          </p:cNvPr>
          <p:cNvSpPr/>
          <p:nvPr/>
        </p:nvSpPr>
        <p:spPr>
          <a:xfrm>
            <a:off x="1379110" y="2954193"/>
            <a:ext cx="3171625" cy="4818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F – C – G – Am </a:t>
            </a: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7826" y="2944200"/>
            <a:ext cx="3171625" cy="48185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solidFill>
                  <a:schemeClr val="tx1"/>
                </a:solidFill>
              </a:rPr>
              <a:t>F – C – G – Am </a:t>
            </a:r>
            <a:endParaRPr kumimoji="1" lang="ja-JP" altLang="en-US" sz="2800" dirty="0">
              <a:solidFill>
                <a:schemeClr val="tx1"/>
              </a:solidFill>
            </a:endParaRPr>
          </a:p>
        </p:txBody>
      </p:sp>
      <p:sp>
        <p:nvSpPr>
          <p:cNvPr id="21" name="吹き出し: 四角形 20">
            <a:extLst>
              <a:ext uri="{FF2B5EF4-FFF2-40B4-BE49-F238E27FC236}">
                <a16:creationId xmlns:a16="http://schemas.microsoft.com/office/drawing/2014/main" id="{453A6EE8-6654-4A27-AFB4-7746FC7CFCB1}"/>
              </a:ext>
            </a:extLst>
          </p:cNvPr>
          <p:cNvSpPr/>
          <p:nvPr/>
        </p:nvSpPr>
        <p:spPr>
          <a:xfrm>
            <a:off x="5286659" y="608203"/>
            <a:ext cx="5666142" cy="480724"/>
          </a:xfrm>
          <a:prstGeom prst="wedgeRectCallout">
            <a:avLst>
              <a:gd name="adj1" fmla="val -45899"/>
              <a:gd name="adj2" fmla="val 8113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sz="1400" dirty="0"/>
          </a:p>
          <a:p>
            <a:pPr algn="ctr"/>
            <a:r>
              <a:rPr kumimoji="1" lang="ja-JP" altLang="en-US" sz="1400" dirty="0"/>
              <a:t>文字列を連続した最大</a:t>
            </a:r>
            <a:r>
              <a:rPr kumimoji="1" lang="en-US" altLang="ja-JP" sz="1400" dirty="0"/>
              <a:t>n</a:t>
            </a:r>
            <a:r>
              <a:rPr kumimoji="1" lang="ja-JP" altLang="en-US" sz="1400" dirty="0"/>
              <a:t>文字で分割する手法（本研究では</a:t>
            </a:r>
            <a:r>
              <a:rPr kumimoji="1" lang="en-US" altLang="ja-JP" sz="1400" dirty="0"/>
              <a:t>n=4</a:t>
            </a:r>
            <a:r>
              <a:rPr kumimoji="1" lang="ja-JP" altLang="en-US" sz="1400" dirty="0"/>
              <a:t>）</a:t>
            </a:r>
          </a:p>
          <a:p>
            <a:pPr algn="ctr"/>
            <a:endParaRPr kumimoji="1" lang="ja-JP" altLang="en-US" dirty="0"/>
          </a:p>
        </p:txBody>
      </p:sp>
    </p:spTree>
    <p:extLst>
      <p:ext uri="{BB962C8B-B14F-4D97-AF65-F5344CB8AC3E}">
        <p14:creationId xmlns:p14="http://schemas.microsoft.com/office/powerpoint/2010/main" val="22721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5" grpId="0"/>
      <p:bldP spid="12"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8">
            <a:extLst>
              <a:ext uri="{FF2B5EF4-FFF2-40B4-BE49-F238E27FC236}">
                <a16:creationId xmlns:a16="http://schemas.microsoft.com/office/drawing/2014/main" id="{15B470D8-1338-4E83-A01A-D98BED50E66E}"/>
              </a:ext>
            </a:extLst>
          </p:cNvPr>
          <p:cNvSpPr>
            <a:spLocks noGrp="1"/>
          </p:cNvSpPr>
          <p:nvPr>
            <p:ph idx="1"/>
          </p:nvPr>
        </p:nvSpPr>
        <p:spPr>
          <a:xfrm>
            <a:off x="531813" y="1425985"/>
            <a:ext cx="2955968" cy="653171"/>
          </a:xfrm>
        </p:spPr>
        <p:style>
          <a:lnRef idx="2">
            <a:schemeClr val="accent1"/>
          </a:lnRef>
          <a:fillRef idx="1">
            <a:schemeClr val="lt1"/>
          </a:fillRef>
          <a:effectRef idx="0">
            <a:schemeClr val="accent1"/>
          </a:effectRef>
          <a:fontRef idx="minor">
            <a:schemeClr val="dk1"/>
          </a:fontRef>
        </p:style>
        <p:txBody>
          <a:bodyPr anchor="ctr">
            <a:normAutofit/>
          </a:bodyPr>
          <a:lstStyle/>
          <a:p>
            <a:r>
              <a:rPr lang="ja-JP" altLang="en-US" sz="2000" dirty="0"/>
              <a:t>スケールを選択</a:t>
            </a:r>
            <a:endParaRPr lang="en-US" altLang="ja-JP" sz="2000" dirty="0">
              <a:solidFill>
                <a:schemeClr val="tx1"/>
              </a:solidFill>
            </a:endParaRPr>
          </a:p>
        </p:txBody>
      </p:sp>
      <p:sp>
        <p:nvSpPr>
          <p:cNvPr id="6" name="スライド番号プレースホルダー 5">
            <a:extLst>
              <a:ext uri="{FF2B5EF4-FFF2-40B4-BE49-F238E27FC236}">
                <a16:creationId xmlns:a16="http://schemas.microsoft.com/office/drawing/2014/main" id="{7677C1B6-D664-4193-A239-81B87459C892}"/>
              </a:ext>
            </a:extLst>
          </p:cNvPr>
          <p:cNvSpPr>
            <a:spLocks noGrp="1"/>
          </p:cNvSpPr>
          <p:nvPr>
            <p:ph type="sldNum" sz="quarter" idx="12"/>
          </p:nvPr>
        </p:nvSpPr>
        <p:spPr/>
        <p:txBody>
          <a:bodyPr/>
          <a:lstStyle/>
          <a:p>
            <a:fld id="{7105379C-8E03-4D7D-90D1-4330F4209141}" type="slidenum">
              <a:rPr kumimoji="1" lang="ja-JP" altLang="en-US" sz="2800" smtClean="0"/>
              <a:t>2</a:t>
            </a:fld>
            <a:endParaRPr kumimoji="1" lang="ja-JP" altLang="en-US" dirty="0"/>
          </a:p>
        </p:txBody>
      </p:sp>
      <p:pic>
        <p:nvPicPr>
          <p:cNvPr id="9" name="図 8">
            <a:extLst>
              <a:ext uri="{FF2B5EF4-FFF2-40B4-BE49-F238E27FC236}">
                <a16:creationId xmlns:a16="http://schemas.microsoft.com/office/drawing/2014/main" id="{96B52005-2C31-4214-89FB-E6EDD9D3CC75}"/>
              </a:ext>
            </a:extLst>
          </p:cNvPr>
          <p:cNvPicPr>
            <a:picLocks noChangeAspect="1"/>
          </p:cNvPicPr>
          <p:nvPr/>
        </p:nvPicPr>
        <p:blipFill rotWithShape="1">
          <a:blip r:embed="rId3">
            <a:extLst>
              <a:ext uri="{28A0092B-C50C-407E-A947-70E740481C1C}">
                <a14:useLocalDpi xmlns:a14="http://schemas.microsoft.com/office/drawing/2010/main" val="0"/>
              </a:ext>
            </a:extLst>
          </a:blip>
          <a:srcRect t="3285" r="19213" b="21642"/>
          <a:stretch/>
        </p:blipFill>
        <p:spPr>
          <a:xfrm>
            <a:off x="3682276" y="1425985"/>
            <a:ext cx="7971703" cy="4060415"/>
          </a:xfrm>
          <a:prstGeom prst="rect">
            <a:avLst/>
          </a:prstGeom>
          <a:ln>
            <a:solidFill>
              <a:schemeClr val="tx1"/>
            </a:solidFill>
          </a:ln>
        </p:spPr>
      </p:pic>
      <p:sp>
        <p:nvSpPr>
          <p:cNvPr id="11" name="Content Placeholder 8">
            <a:extLst>
              <a:ext uri="{FF2B5EF4-FFF2-40B4-BE49-F238E27FC236}">
                <a16:creationId xmlns:a16="http://schemas.microsoft.com/office/drawing/2014/main" id="{CE1A4106-241A-457E-8456-DFC0C5B4890A}"/>
              </a:ext>
            </a:extLst>
          </p:cNvPr>
          <p:cNvSpPr txBox="1">
            <a:spLocks/>
          </p:cNvSpPr>
          <p:nvPr/>
        </p:nvSpPr>
        <p:spPr>
          <a:xfrm>
            <a:off x="531813" y="2650857"/>
            <a:ext cx="2955968" cy="65317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9pPr>
          </a:lstStyle>
          <a:p>
            <a:r>
              <a:rPr lang="ja-JP" altLang="en-US" sz="2000" dirty="0">
                <a:solidFill>
                  <a:schemeClr val="tx1"/>
                </a:solidFill>
              </a:rPr>
              <a:t>最初のコードを選ぶ</a:t>
            </a:r>
            <a:endParaRPr lang="en-US" altLang="ja-JP" sz="2000" dirty="0">
              <a:solidFill>
                <a:schemeClr val="tx1"/>
              </a:solidFill>
            </a:endParaRPr>
          </a:p>
        </p:txBody>
      </p:sp>
      <p:cxnSp>
        <p:nvCxnSpPr>
          <p:cNvPr id="15" name="直線矢印コネクタ 14">
            <a:extLst>
              <a:ext uri="{FF2B5EF4-FFF2-40B4-BE49-F238E27FC236}">
                <a16:creationId xmlns:a16="http://schemas.microsoft.com/office/drawing/2014/main" id="{928CA441-E3A8-4664-B30E-E07151291DE1}"/>
              </a:ext>
            </a:extLst>
          </p:cNvPr>
          <p:cNvCxnSpPr/>
          <p:nvPr/>
        </p:nvCxnSpPr>
        <p:spPr>
          <a:xfrm>
            <a:off x="1994849" y="2078602"/>
            <a:ext cx="0" cy="589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BEAED90-573D-4A7F-B671-CC734301A952}"/>
              </a:ext>
            </a:extLst>
          </p:cNvPr>
          <p:cNvSpPr/>
          <p:nvPr/>
        </p:nvSpPr>
        <p:spPr>
          <a:xfrm>
            <a:off x="5047488" y="1553011"/>
            <a:ext cx="2328672" cy="632677"/>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12" name="タイトル 1">
            <a:extLst>
              <a:ext uri="{FF2B5EF4-FFF2-40B4-BE49-F238E27FC236}">
                <a16:creationId xmlns:a16="http://schemas.microsoft.com/office/drawing/2014/main" id="{246394B0-0C0E-4E1F-BB4D-2B0B4BC75A12}"/>
              </a:ext>
            </a:extLst>
          </p:cNvPr>
          <p:cNvSpPr>
            <a:spLocks noGrp="1"/>
          </p:cNvSpPr>
          <p:nvPr>
            <p:ph type="title"/>
          </p:nvPr>
        </p:nvSpPr>
        <p:spPr>
          <a:xfrm>
            <a:off x="531811" y="492677"/>
            <a:ext cx="7684725" cy="1259894"/>
          </a:xfrm>
        </p:spPr>
        <p:txBody>
          <a:bodyPr>
            <a:noAutofit/>
          </a:bodyPr>
          <a:lstStyle/>
          <a:p>
            <a:r>
              <a:rPr kumimoji="1" lang="ja-JP" altLang="en-US" sz="3200" dirty="0">
                <a:solidFill>
                  <a:srgbClr val="A6B727"/>
                </a:solidFill>
              </a:rPr>
              <a:t>アプリケーションの動作（メイン画面）</a:t>
            </a:r>
          </a:p>
        </p:txBody>
      </p:sp>
      <p:sp>
        <p:nvSpPr>
          <p:cNvPr id="2" name="テキスト ボックス 1">
            <a:extLst>
              <a:ext uri="{FF2B5EF4-FFF2-40B4-BE49-F238E27FC236}">
                <a16:creationId xmlns:a16="http://schemas.microsoft.com/office/drawing/2014/main" id="{055F4DAF-0854-47A2-8084-985746261468}"/>
              </a:ext>
            </a:extLst>
          </p:cNvPr>
          <p:cNvSpPr txBox="1"/>
          <p:nvPr/>
        </p:nvSpPr>
        <p:spPr>
          <a:xfrm>
            <a:off x="8050604" y="2144486"/>
            <a:ext cx="886132" cy="307777"/>
          </a:xfrm>
          <a:prstGeom prst="rect">
            <a:avLst/>
          </a:prstGeom>
          <a:solidFill>
            <a:schemeClr val="bg1"/>
          </a:solidFill>
          <a:ln>
            <a:solidFill>
              <a:schemeClr val="tx1"/>
            </a:solidFill>
          </a:ln>
        </p:spPr>
        <p:txBody>
          <a:bodyPr wrap="square" rtlCol="0">
            <a:spAutoFit/>
          </a:bodyPr>
          <a:lstStyle/>
          <a:p>
            <a:r>
              <a:rPr kumimoji="1" lang="ja-JP" altLang="en-US" sz="1400" dirty="0"/>
              <a:t>コード</a:t>
            </a:r>
          </a:p>
        </p:txBody>
      </p:sp>
      <p:cxnSp>
        <p:nvCxnSpPr>
          <p:cNvPr id="4" name="直線コネクタ 3">
            <a:extLst>
              <a:ext uri="{FF2B5EF4-FFF2-40B4-BE49-F238E27FC236}">
                <a16:creationId xmlns:a16="http://schemas.microsoft.com/office/drawing/2014/main" id="{B190CB2C-382B-4FAB-A69C-740AA77544D8}"/>
              </a:ext>
            </a:extLst>
          </p:cNvPr>
          <p:cNvCxnSpPr>
            <a:cxnSpLocks/>
            <a:stCxn id="2" idx="1"/>
            <a:endCxn id="10" idx="3"/>
          </p:cNvCxnSpPr>
          <p:nvPr/>
        </p:nvCxnSpPr>
        <p:spPr>
          <a:xfrm flipH="1" flipV="1">
            <a:off x="7376160" y="1869350"/>
            <a:ext cx="674444" cy="429025"/>
          </a:xfrm>
          <a:prstGeom prst="line">
            <a:avLst/>
          </a:prstGeom>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3EFAAF10-3FB6-41E4-953F-B6CDC2671AEB}"/>
              </a:ext>
            </a:extLst>
          </p:cNvPr>
          <p:cNvSpPr txBox="1"/>
          <p:nvPr/>
        </p:nvSpPr>
        <p:spPr>
          <a:xfrm>
            <a:off x="870857" y="5770621"/>
            <a:ext cx="10831285" cy="584775"/>
          </a:xfrm>
          <a:prstGeom prst="rect">
            <a:avLst/>
          </a:prstGeom>
          <a:noFill/>
        </p:spPr>
        <p:txBody>
          <a:bodyPr wrap="square" rtlCol="0">
            <a:spAutoFit/>
          </a:bodyPr>
          <a:lstStyle/>
          <a:p>
            <a:r>
              <a:rPr kumimoji="1" lang="ja-JP" altLang="en-US" sz="1600" dirty="0"/>
              <a:t>スケール：音の集まり。</a:t>
            </a:r>
            <a:r>
              <a:rPr kumimoji="1" lang="en-US" altLang="ja-JP" sz="1600" dirty="0"/>
              <a:t>C</a:t>
            </a:r>
            <a:r>
              <a:rPr kumimoji="1" lang="ja-JP" altLang="en-US" sz="1600" dirty="0"/>
              <a:t>メジャースケールはド・レ・ミ・ファ・ソ・ラ・シという７つの音で構成されている</a:t>
            </a:r>
            <a:endParaRPr kumimoji="1" lang="en-US" altLang="ja-JP" sz="1600" dirty="0"/>
          </a:p>
          <a:p>
            <a:r>
              <a:rPr kumimoji="1" lang="ja-JP" altLang="en-US" sz="1600" dirty="0"/>
              <a:t>　　　　　　スケールの音を基準として基本的なコード（ダイアトニックコード）が派生される</a:t>
            </a:r>
            <a:endParaRPr kumimoji="1" lang="en-US" altLang="ja-JP" sz="1600" dirty="0"/>
          </a:p>
        </p:txBody>
      </p:sp>
    </p:spTree>
    <p:extLst>
      <p:ext uri="{BB962C8B-B14F-4D97-AF65-F5344CB8AC3E}">
        <p14:creationId xmlns:p14="http://schemas.microsoft.com/office/powerpoint/2010/main" val="41887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8">
            <a:extLst>
              <a:ext uri="{FF2B5EF4-FFF2-40B4-BE49-F238E27FC236}">
                <a16:creationId xmlns:a16="http://schemas.microsoft.com/office/drawing/2014/main" id="{15B470D8-1338-4E83-A01A-D98BED50E66E}"/>
              </a:ext>
            </a:extLst>
          </p:cNvPr>
          <p:cNvSpPr>
            <a:spLocks noGrp="1"/>
          </p:cNvSpPr>
          <p:nvPr>
            <p:ph idx="1"/>
          </p:nvPr>
        </p:nvSpPr>
        <p:spPr>
          <a:xfrm>
            <a:off x="531812" y="1425985"/>
            <a:ext cx="2969031" cy="653171"/>
          </a:xfrm>
        </p:spPr>
        <p:style>
          <a:lnRef idx="2">
            <a:schemeClr val="accent1"/>
          </a:lnRef>
          <a:fillRef idx="1">
            <a:schemeClr val="lt1"/>
          </a:fillRef>
          <a:effectRef idx="0">
            <a:schemeClr val="accent1"/>
          </a:effectRef>
          <a:fontRef idx="minor">
            <a:schemeClr val="dk1"/>
          </a:fontRef>
        </p:style>
        <p:txBody>
          <a:bodyPr anchor="ctr">
            <a:normAutofit/>
          </a:bodyPr>
          <a:lstStyle/>
          <a:p>
            <a:r>
              <a:rPr lang="ja-JP" altLang="en-US" sz="2000" dirty="0"/>
              <a:t>スケールを選択</a:t>
            </a:r>
            <a:endParaRPr lang="en-US" altLang="ja-JP" sz="2000" dirty="0">
              <a:solidFill>
                <a:schemeClr val="tx1"/>
              </a:solidFill>
            </a:endParaRPr>
          </a:p>
        </p:txBody>
      </p:sp>
      <p:sp>
        <p:nvSpPr>
          <p:cNvPr id="6" name="スライド番号プレースホルダー 5">
            <a:extLst>
              <a:ext uri="{FF2B5EF4-FFF2-40B4-BE49-F238E27FC236}">
                <a16:creationId xmlns:a16="http://schemas.microsoft.com/office/drawing/2014/main" id="{7677C1B6-D664-4193-A239-81B87459C892}"/>
              </a:ext>
            </a:extLst>
          </p:cNvPr>
          <p:cNvSpPr>
            <a:spLocks noGrp="1"/>
          </p:cNvSpPr>
          <p:nvPr>
            <p:ph type="sldNum" sz="quarter" idx="12"/>
          </p:nvPr>
        </p:nvSpPr>
        <p:spPr/>
        <p:txBody>
          <a:bodyPr/>
          <a:lstStyle/>
          <a:p>
            <a:fld id="{7105379C-8E03-4D7D-90D1-4330F4209141}" type="slidenum">
              <a:rPr kumimoji="1" lang="ja-JP" altLang="en-US" sz="2800" smtClean="0"/>
              <a:t>3</a:t>
            </a:fld>
            <a:endParaRPr kumimoji="1" lang="ja-JP" altLang="en-US" dirty="0"/>
          </a:p>
        </p:txBody>
      </p:sp>
      <p:pic>
        <p:nvPicPr>
          <p:cNvPr id="9" name="図 8">
            <a:extLst>
              <a:ext uri="{FF2B5EF4-FFF2-40B4-BE49-F238E27FC236}">
                <a16:creationId xmlns:a16="http://schemas.microsoft.com/office/drawing/2014/main" id="{96B52005-2C31-4214-89FB-E6EDD9D3CC75}"/>
              </a:ext>
            </a:extLst>
          </p:cNvPr>
          <p:cNvPicPr>
            <a:picLocks noChangeAspect="1"/>
          </p:cNvPicPr>
          <p:nvPr/>
        </p:nvPicPr>
        <p:blipFill rotWithShape="1">
          <a:blip r:embed="rId3">
            <a:extLst>
              <a:ext uri="{28A0092B-C50C-407E-A947-70E740481C1C}">
                <a14:useLocalDpi xmlns:a14="http://schemas.microsoft.com/office/drawing/2010/main" val="0"/>
              </a:ext>
            </a:extLst>
          </a:blip>
          <a:srcRect l="499" t="2081" r="20111" b="22806"/>
          <a:stretch/>
        </p:blipFill>
        <p:spPr>
          <a:xfrm>
            <a:off x="3696942" y="1425984"/>
            <a:ext cx="7904429" cy="4111079"/>
          </a:xfrm>
          <a:prstGeom prst="rect">
            <a:avLst/>
          </a:prstGeom>
          <a:ln>
            <a:solidFill>
              <a:schemeClr val="tx1"/>
            </a:solidFill>
          </a:ln>
        </p:spPr>
      </p:pic>
      <p:sp>
        <p:nvSpPr>
          <p:cNvPr id="11" name="Content Placeholder 8">
            <a:extLst>
              <a:ext uri="{FF2B5EF4-FFF2-40B4-BE49-F238E27FC236}">
                <a16:creationId xmlns:a16="http://schemas.microsoft.com/office/drawing/2014/main" id="{CE1A4106-241A-457E-8456-DFC0C5B4890A}"/>
              </a:ext>
            </a:extLst>
          </p:cNvPr>
          <p:cNvSpPr txBox="1">
            <a:spLocks/>
          </p:cNvSpPr>
          <p:nvPr/>
        </p:nvSpPr>
        <p:spPr>
          <a:xfrm>
            <a:off x="531812" y="2656547"/>
            <a:ext cx="2969031" cy="65317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9pPr>
          </a:lstStyle>
          <a:p>
            <a:r>
              <a:rPr lang="ja-JP" altLang="en-US" sz="2000" dirty="0">
                <a:solidFill>
                  <a:schemeClr val="tx1"/>
                </a:solidFill>
              </a:rPr>
              <a:t>最初のコードを選ぶ</a:t>
            </a:r>
            <a:endParaRPr lang="en-US" altLang="ja-JP" sz="2000" dirty="0">
              <a:solidFill>
                <a:schemeClr val="tx1"/>
              </a:solidFill>
            </a:endParaRPr>
          </a:p>
        </p:txBody>
      </p:sp>
      <p:sp>
        <p:nvSpPr>
          <p:cNvPr id="12" name="Content Placeholder 8">
            <a:extLst>
              <a:ext uri="{FF2B5EF4-FFF2-40B4-BE49-F238E27FC236}">
                <a16:creationId xmlns:a16="http://schemas.microsoft.com/office/drawing/2014/main" id="{11178A4D-2D57-458A-87EE-B30FFB27A942}"/>
              </a:ext>
            </a:extLst>
          </p:cNvPr>
          <p:cNvSpPr txBox="1">
            <a:spLocks/>
          </p:cNvSpPr>
          <p:nvPr/>
        </p:nvSpPr>
        <p:spPr>
          <a:xfrm>
            <a:off x="531812" y="3898822"/>
            <a:ext cx="2969031" cy="65317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9pPr>
          </a:lstStyle>
          <a:p>
            <a:r>
              <a:rPr lang="ja-JP" altLang="en-US" sz="2000" dirty="0">
                <a:solidFill>
                  <a:schemeClr val="tx1"/>
                </a:solidFill>
              </a:rPr>
              <a:t>推薦されたコード　からコードを選ぶ</a:t>
            </a:r>
            <a:endParaRPr lang="en-US" altLang="ja-JP" sz="2000" dirty="0">
              <a:solidFill>
                <a:schemeClr val="tx1"/>
              </a:solidFill>
            </a:endParaRPr>
          </a:p>
        </p:txBody>
      </p:sp>
      <p:cxnSp>
        <p:nvCxnSpPr>
          <p:cNvPr id="15" name="直線矢印コネクタ 14">
            <a:extLst>
              <a:ext uri="{FF2B5EF4-FFF2-40B4-BE49-F238E27FC236}">
                <a16:creationId xmlns:a16="http://schemas.microsoft.com/office/drawing/2014/main" id="{928CA441-E3A8-4664-B30E-E07151291DE1}"/>
              </a:ext>
            </a:extLst>
          </p:cNvPr>
          <p:cNvCxnSpPr/>
          <p:nvPr/>
        </p:nvCxnSpPr>
        <p:spPr>
          <a:xfrm>
            <a:off x="2016326" y="2079156"/>
            <a:ext cx="0" cy="589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A734F35C-0195-48B5-AFB6-60FCC4AA60FD}"/>
              </a:ext>
            </a:extLst>
          </p:cNvPr>
          <p:cNvSpPr/>
          <p:nvPr/>
        </p:nvSpPr>
        <p:spPr>
          <a:xfrm>
            <a:off x="6432642" y="4591080"/>
            <a:ext cx="2118289" cy="51435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14" name="タイトル 1">
            <a:extLst>
              <a:ext uri="{FF2B5EF4-FFF2-40B4-BE49-F238E27FC236}">
                <a16:creationId xmlns:a16="http://schemas.microsoft.com/office/drawing/2014/main" id="{1E3F0B95-22C1-4BDF-A538-EAFF36D643BA}"/>
              </a:ext>
            </a:extLst>
          </p:cNvPr>
          <p:cNvSpPr>
            <a:spLocks noGrp="1"/>
          </p:cNvSpPr>
          <p:nvPr>
            <p:ph type="title"/>
          </p:nvPr>
        </p:nvSpPr>
        <p:spPr>
          <a:xfrm>
            <a:off x="531812" y="492677"/>
            <a:ext cx="7789228" cy="1259894"/>
          </a:xfrm>
        </p:spPr>
        <p:txBody>
          <a:bodyPr>
            <a:noAutofit/>
          </a:bodyPr>
          <a:lstStyle/>
          <a:p>
            <a:r>
              <a:rPr kumimoji="1" lang="ja-JP" altLang="en-US" sz="3200" dirty="0">
                <a:solidFill>
                  <a:srgbClr val="A6B727"/>
                </a:solidFill>
              </a:rPr>
              <a:t>アプリケーションの動作（メイン画面）</a:t>
            </a:r>
          </a:p>
        </p:txBody>
      </p:sp>
      <p:sp>
        <p:nvSpPr>
          <p:cNvPr id="16" name="テキスト ボックス 15">
            <a:extLst>
              <a:ext uri="{FF2B5EF4-FFF2-40B4-BE49-F238E27FC236}">
                <a16:creationId xmlns:a16="http://schemas.microsoft.com/office/drawing/2014/main" id="{472B0CE9-4692-4361-9C2A-05AFD33F7C98}"/>
              </a:ext>
            </a:extLst>
          </p:cNvPr>
          <p:cNvSpPr txBox="1"/>
          <p:nvPr/>
        </p:nvSpPr>
        <p:spPr>
          <a:xfrm>
            <a:off x="870857" y="5770621"/>
            <a:ext cx="10831285" cy="584775"/>
          </a:xfrm>
          <a:prstGeom prst="rect">
            <a:avLst/>
          </a:prstGeom>
          <a:noFill/>
        </p:spPr>
        <p:txBody>
          <a:bodyPr wrap="square" rtlCol="0">
            <a:spAutoFit/>
          </a:bodyPr>
          <a:lstStyle/>
          <a:p>
            <a:r>
              <a:rPr kumimoji="1" lang="ja-JP" altLang="en-US" sz="1600" dirty="0"/>
              <a:t>スケール：音の集まり。</a:t>
            </a:r>
            <a:r>
              <a:rPr kumimoji="1" lang="en-US" altLang="ja-JP" sz="1600" dirty="0"/>
              <a:t>C</a:t>
            </a:r>
            <a:r>
              <a:rPr kumimoji="1" lang="ja-JP" altLang="en-US" sz="1600" dirty="0"/>
              <a:t>メジャースケールはド・レ・ミ・ファ・ソ・ラ・シという７つの音で構成されている</a:t>
            </a:r>
            <a:endParaRPr kumimoji="1" lang="en-US" altLang="ja-JP" sz="1600" dirty="0"/>
          </a:p>
          <a:p>
            <a:r>
              <a:rPr kumimoji="1" lang="ja-JP" altLang="en-US" sz="1600" dirty="0"/>
              <a:t>　　　　　　スケールの音を基準として基本的なコード（ダイアトニックコード）が派生される</a:t>
            </a:r>
            <a:endParaRPr kumimoji="1" lang="en-US" altLang="ja-JP" sz="1600" dirty="0"/>
          </a:p>
        </p:txBody>
      </p:sp>
      <p:cxnSp>
        <p:nvCxnSpPr>
          <p:cNvPr id="17" name="直線矢印コネクタ 16">
            <a:extLst>
              <a:ext uri="{FF2B5EF4-FFF2-40B4-BE49-F238E27FC236}">
                <a16:creationId xmlns:a16="http://schemas.microsoft.com/office/drawing/2014/main" id="{E2F1CF2D-F86A-42F8-913C-C7D30FDBA6BC}"/>
              </a:ext>
            </a:extLst>
          </p:cNvPr>
          <p:cNvCxnSpPr/>
          <p:nvPr/>
        </p:nvCxnSpPr>
        <p:spPr>
          <a:xfrm>
            <a:off x="2016326" y="3309718"/>
            <a:ext cx="0" cy="589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8">
            <a:extLst>
              <a:ext uri="{FF2B5EF4-FFF2-40B4-BE49-F238E27FC236}">
                <a16:creationId xmlns:a16="http://schemas.microsoft.com/office/drawing/2014/main" id="{15B470D8-1338-4E83-A01A-D98BED50E66E}"/>
              </a:ext>
            </a:extLst>
          </p:cNvPr>
          <p:cNvSpPr>
            <a:spLocks noGrp="1"/>
          </p:cNvSpPr>
          <p:nvPr>
            <p:ph idx="1"/>
          </p:nvPr>
        </p:nvSpPr>
        <p:spPr>
          <a:xfrm>
            <a:off x="531813" y="1403372"/>
            <a:ext cx="2951616" cy="653171"/>
          </a:xfrm>
        </p:spPr>
        <p:style>
          <a:lnRef idx="2">
            <a:schemeClr val="accent1"/>
          </a:lnRef>
          <a:fillRef idx="1">
            <a:schemeClr val="lt1"/>
          </a:fillRef>
          <a:effectRef idx="0">
            <a:schemeClr val="accent1"/>
          </a:effectRef>
          <a:fontRef idx="minor">
            <a:schemeClr val="dk1"/>
          </a:fontRef>
        </p:style>
        <p:txBody>
          <a:bodyPr anchor="ctr">
            <a:normAutofit/>
          </a:bodyPr>
          <a:lstStyle/>
          <a:p>
            <a:r>
              <a:rPr lang="ja-JP" altLang="en-US" sz="2000" dirty="0"/>
              <a:t>スケールを選択</a:t>
            </a:r>
            <a:endParaRPr lang="en-US" altLang="ja-JP" sz="2000" dirty="0">
              <a:solidFill>
                <a:schemeClr val="tx1"/>
              </a:solidFill>
            </a:endParaRPr>
          </a:p>
        </p:txBody>
      </p:sp>
      <p:sp>
        <p:nvSpPr>
          <p:cNvPr id="6" name="スライド番号プレースホルダー 5">
            <a:extLst>
              <a:ext uri="{FF2B5EF4-FFF2-40B4-BE49-F238E27FC236}">
                <a16:creationId xmlns:a16="http://schemas.microsoft.com/office/drawing/2014/main" id="{7677C1B6-D664-4193-A239-81B87459C892}"/>
              </a:ext>
            </a:extLst>
          </p:cNvPr>
          <p:cNvSpPr>
            <a:spLocks noGrp="1"/>
          </p:cNvSpPr>
          <p:nvPr>
            <p:ph type="sldNum" sz="quarter" idx="12"/>
          </p:nvPr>
        </p:nvSpPr>
        <p:spPr/>
        <p:txBody>
          <a:bodyPr/>
          <a:lstStyle/>
          <a:p>
            <a:fld id="{7105379C-8E03-4D7D-90D1-4330F4209141}" type="slidenum">
              <a:rPr kumimoji="1" lang="ja-JP" altLang="en-US" sz="2800" smtClean="0"/>
              <a:t>4</a:t>
            </a:fld>
            <a:endParaRPr kumimoji="1" lang="ja-JP" altLang="en-US" dirty="0"/>
          </a:p>
        </p:txBody>
      </p:sp>
      <p:pic>
        <p:nvPicPr>
          <p:cNvPr id="9" name="図 8">
            <a:extLst>
              <a:ext uri="{FF2B5EF4-FFF2-40B4-BE49-F238E27FC236}">
                <a16:creationId xmlns:a16="http://schemas.microsoft.com/office/drawing/2014/main" id="{96B52005-2C31-4214-89FB-E6EDD9D3CC75}"/>
              </a:ext>
            </a:extLst>
          </p:cNvPr>
          <p:cNvPicPr>
            <a:picLocks noChangeAspect="1"/>
          </p:cNvPicPr>
          <p:nvPr/>
        </p:nvPicPr>
        <p:blipFill rotWithShape="1">
          <a:blip r:embed="rId3">
            <a:extLst>
              <a:ext uri="{28A0092B-C50C-407E-A947-70E740481C1C}">
                <a14:useLocalDpi xmlns:a14="http://schemas.microsoft.com/office/drawing/2010/main" val="0"/>
              </a:ext>
            </a:extLst>
          </a:blip>
          <a:srcRect t="3758" r="19233" b="21862"/>
          <a:stretch/>
        </p:blipFill>
        <p:spPr>
          <a:xfrm>
            <a:off x="3685822" y="1403372"/>
            <a:ext cx="8016320" cy="4051256"/>
          </a:xfrm>
          <a:prstGeom prst="rect">
            <a:avLst/>
          </a:prstGeom>
          <a:ln>
            <a:solidFill>
              <a:schemeClr val="tx1"/>
            </a:solidFill>
          </a:ln>
        </p:spPr>
      </p:pic>
      <p:sp>
        <p:nvSpPr>
          <p:cNvPr id="11" name="Content Placeholder 8">
            <a:extLst>
              <a:ext uri="{FF2B5EF4-FFF2-40B4-BE49-F238E27FC236}">
                <a16:creationId xmlns:a16="http://schemas.microsoft.com/office/drawing/2014/main" id="{CE1A4106-241A-457E-8456-DFC0C5B4890A}"/>
              </a:ext>
            </a:extLst>
          </p:cNvPr>
          <p:cNvSpPr txBox="1">
            <a:spLocks/>
          </p:cNvSpPr>
          <p:nvPr/>
        </p:nvSpPr>
        <p:spPr>
          <a:xfrm>
            <a:off x="531813" y="2645647"/>
            <a:ext cx="2951616" cy="65317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9pPr>
          </a:lstStyle>
          <a:p>
            <a:r>
              <a:rPr lang="ja-JP" altLang="en-US" sz="2000" dirty="0">
                <a:solidFill>
                  <a:schemeClr val="tx1"/>
                </a:solidFill>
              </a:rPr>
              <a:t>最初のコードを選ぶ</a:t>
            </a:r>
            <a:endParaRPr lang="en-US" altLang="ja-JP" sz="2000" dirty="0">
              <a:solidFill>
                <a:schemeClr val="tx1"/>
              </a:solidFill>
            </a:endParaRPr>
          </a:p>
        </p:txBody>
      </p:sp>
      <p:sp>
        <p:nvSpPr>
          <p:cNvPr id="12" name="Content Placeholder 8">
            <a:extLst>
              <a:ext uri="{FF2B5EF4-FFF2-40B4-BE49-F238E27FC236}">
                <a16:creationId xmlns:a16="http://schemas.microsoft.com/office/drawing/2014/main" id="{11178A4D-2D57-458A-87EE-B30FFB27A942}"/>
              </a:ext>
            </a:extLst>
          </p:cNvPr>
          <p:cNvSpPr txBox="1">
            <a:spLocks/>
          </p:cNvSpPr>
          <p:nvPr/>
        </p:nvSpPr>
        <p:spPr>
          <a:xfrm>
            <a:off x="531813" y="3887922"/>
            <a:ext cx="2951616" cy="65317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dk1"/>
                </a:solidFill>
                <a:latin typeface="+mn-lt"/>
                <a:ea typeface="+mn-ea"/>
                <a:cs typeface="+mn-cs"/>
              </a:defRPr>
            </a:lvl9pPr>
          </a:lstStyle>
          <a:p>
            <a:r>
              <a:rPr lang="ja-JP" altLang="en-US" sz="2000" dirty="0">
                <a:solidFill>
                  <a:schemeClr val="tx1"/>
                </a:solidFill>
              </a:rPr>
              <a:t>推薦されたコード　からコードを選ぶ</a:t>
            </a:r>
            <a:endParaRPr lang="en-US" altLang="ja-JP" sz="2000" dirty="0">
              <a:solidFill>
                <a:schemeClr val="tx1"/>
              </a:solidFill>
            </a:endParaRPr>
          </a:p>
        </p:txBody>
      </p:sp>
      <p:cxnSp>
        <p:nvCxnSpPr>
          <p:cNvPr id="13" name="直線矢印コネクタ 12">
            <a:extLst>
              <a:ext uri="{FF2B5EF4-FFF2-40B4-BE49-F238E27FC236}">
                <a16:creationId xmlns:a16="http://schemas.microsoft.com/office/drawing/2014/main" id="{03906651-F3A7-4471-81C8-074B3DD2C578}"/>
              </a:ext>
            </a:extLst>
          </p:cNvPr>
          <p:cNvCxnSpPr>
            <a:cxnSpLocks/>
            <a:stCxn id="11" idx="2"/>
            <a:endCxn id="12" idx="0"/>
          </p:cNvCxnSpPr>
          <p:nvPr/>
        </p:nvCxnSpPr>
        <p:spPr>
          <a:xfrm>
            <a:off x="2007621" y="3298818"/>
            <a:ext cx="0" cy="589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28CA441-E3A8-4664-B30E-E07151291DE1}"/>
              </a:ext>
            </a:extLst>
          </p:cNvPr>
          <p:cNvCxnSpPr/>
          <p:nvPr/>
        </p:nvCxnSpPr>
        <p:spPr>
          <a:xfrm>
            <a:off x="2007621" y="2056543"/>
            <a:ext cx="0" cy="589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A734F35C-0195-48B5-AFB6-60FCC4AA60FD}"/>
              </a:ext>
            </a:extLst>
          </p:cNvPr>
          <p:cNvSpPr/>
          <p:nvPr/>
        </p:nvSpPr>
        <p:spPr>
          <a:xfrm>
            <a:off x="6410466" y="4436112"/>
            <a:ext cx="2118289" cy="51435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14" name="四角形: 角を丸くする 13">
            <a:extLst>
              <a:ext uri="{FF2B5EF4-FFF2-40B4-BE49-F238E27FC236}">
                <a16:creationId xmlns:a16="http://schemas.microsoft.com/office/drawing/2014/main" id="{1A931C52-DC49-4726-91F8-AF61AD10BA8B}"/>
              </a:ext>
            </a:extLst>
          </p:cNvPr>
          <p:cNvSpPr/>
          <p:nvPr/>
        </p:nvSpPr>
        <p:spPr>
          <a:xfrm>
            <a:off x="9147810" y="4866865"/>
            <a:ext cx="2229939" cy="51435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6" name="四角形: 角を丸くする 15">
            <a:extLst>
              <a:ext uri="{FF2B5EF4-FFF2-40B4-BE49-F238E27FC236}">
                <a16:creationId xmlns:a16="http://schemas.microsoft.com/office/drawing/2014/main" id="{AA60C24E-EF6B-482F-9799-6C8DF357554D}"/>
              </a:ext>
            </a:extLst>
          </p:cNvPr>
          <p:cNvSpPr/>
          <p:nvPr/>
        </p:nvSpPr>
        <p:spPr>
          <a:xfrm>
            <a:off x="3750842" y="3476596"/>
            <a:ext cx="2457231" cy="2171758"/>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7" name="タイトル 1">
            <a:extLst>
              <a:ext uri="{FF2B5EF4-FFF2-40B4-BE49-F238E27FC236}">
                <a16:creationId xmlns:a16="http://schemas.microsoft.com/office/drawing/2014/main" id="{96C79A64-208D-49AD-949C-4077CDECB608}"/>
              </a:ext>
            </a:extLst>
          </p:cNvPr>
          <p:cNvSpPr txBox="1">
            <a:spLocks/>
          </p:cNvSpPr>
          <p:nvPr/>
        </p:nvSpPr>
        <p:spPr>
          <a:xfrm>
            <a:off x="531812" y="492678"/>
            <a:ext cx="8220302" cy="1259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3200" dirty="0">
                <a:solidFill>
                  <a:srgbClr val="A6B727"/>
                </a:solidFill>
              </a:rPr>
              <a:t>アプリケーションの動作（メイン画面）</a:t>
            </a:r>
          </a:p>
        </p:txBody>
      </p:sp>
      <p:sp>
        <p:nvSpPr>
          <p:cNvPr id="18" name="テキスト ボックス 17">
            <a:extLst>
              <a:ext uri="{FF2B5EF4-FFF2-40B4-BE49-F238E27FC236}">
                <a16:creationId xmlns:a16="http://schemas.microsoft.com/office/drawing/2014/main" id="{41ACAEAF-F287-4E7F-ABD1-6DE87F03FA9D}"/>
              </a:ext>
            </a:extLst>
          </p:cNvPr>
          <p:cNvSpPr txBox="1"/>
          <p:nvPr/>
        </p:nvSpPr>
        <p:spPr>
          <a:xfrm>
            <a:off x="870857" y="5770621"/>
            <a:ext cx="10831285" cy="584775"/>
          </a:xfrm>
          <a:prstGeom prst="rect">
            <a:avLst/>
          </a:prstGeom>
          <a:noFill/>
        </p:spPr>
        <p:txBody>
          <a:bodyPr wrap="square" rtlCol="0">
            <a:spAutoFit/>
          </a:bodyPr>
          <a:lstStyle/>
          <a:p>
            <a:r>
              <a:rPr kumimoji="1" lang="ja-JP" altLang="en-US" sz="1600" dirty="0"/>
              <a:t>スケール：音の集まり。</a:t>
            </a:r>
            <a:r>
              <a:rPr kumimoji="1" lang="en-US" altLang="ja-JP" sz="1600" dirty="0"/>
              <a:t>C</a:t>
            </a:r>
            <a:r>
              <a:rPr kumimoji="1" lang="ja-JP" altLang="en-US" sz="1600" dirty="0"/>
              <a:t>メジャースケールはド・レ・ミ・ファ・ソ・ラ・シという７つの音で構成されている</a:t>
            </a:r>
            <a:endParaRPr kumimoji="1" lang="en-US" altLang="ja-JP" sz="1600" dirty="0"/>
          </a:p>
          <a:p>
            <a:r>
              <a:rPr kumimoji="1" lang="ja-JP" altLang="en-US" sz="1600" dirty="0"/>
              <a:t>　　　　　　スケールの音を基準として基本的なコード（ダイアトニックコード）が派生される</a:t>
            </a:r>
            <a:endParaRPr kumimoji="1" lang="en-US" altLang="ja-JP" sz="1600" dirty="0"/>
          </a:p>
        </p:txBody>
      </p:sp>
    </p:spTree>
    <p:extLst>
      <p:ext uri="{BB962C8B-B14F-4D97-AF65-F5344CB8AC3E}">
        <p14:creationId xmlns:p14="http://schemas.microsoft.com/office/powerpoint/2010/main" val="329716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20A17-0426-4335-A062-C4E2E1B55164}"/>
              </a:ext>
            </a:extLst>
          </p:cNvPr>
          <p:cNvSpPr>
            <a:spLocks noGrp="1"/>
          </p:cNvSpPr>
          <p:nvPr>
            <p:ph type="title"/>
          </p:nvPr>
        </p:nvSpPr>
        <p:spPr>
          <a:xfrm>
            <a:off x="505265" y="371599"/>
            <a:ext cx="8911687" cy="1280890"/>
          </a:xfrm>
        </p:spPr>
        <p:txBody>
          <a:bodyPr>
            <a:normAutofit/>
          </a:bodyPr>
          <a:lstStyle/>
          <a:p>
            <a:r>
              <a:rPr kumimoji="1" lang="ja-JP" altLang="en-US" sz="3200" dirty="0">
                <a:solidFill>
                  <a:srgbClr val="A6B727"/>
                </a:solidFill>
              </a:rPr>
              <a:t>推薦アルゴリズム</a:t>
            </a:r>
          </a:p>
        </p:txBody>
      </p:sp>
      <p:sp>
        <p:nvSpPr>
          <p:cNvPr id="5" name="スライド番号プレースホルダー 4">
            <a:extLst>
              <a:ext uri="{FF2B5EF4-FFF2-40B4-BE49-F238E27FC236}">
                <a16:creationId xmlns:a16="http://schemas.microsoft.com/office/drawing/2014/main" id="{D30C4856-1A3D-4951-A4D2-C721D3817585}"/>
              </a:ext>
            </a:extLst>
          </p:cNvPr>
          <p:cNvSpPr>
            <a:spLocks noGrp="1"/>
          </p:cNvSpPr>
          <p:nvPr>
            <p:ph type="sldNum" sz="quarter" idx="12"/>
          </p:nvPr>
        </p:nvSpPr>
        <p:spPr/>
        <p:txBody>
          <a:bodyPr/>
          <a:lstStyle/>
          <a:p>
            <a:fld id="{7105379C-8E03-4D7D-90D1-4330F4209141}" type="slidenum">
              <a:rPr kumimoji="1" lang="ja-JP" altLang="en-US" sz="2800" smtClean="0"/>
              <a:t>5</a:t>
            </a:fld>
            <a:endParaRPr kumimoji="1" lang="ja-JP" altLang="en-US" dirty="0"/>
          </a:p>
        </p:txBody>
      </p:sp>
      <p:grpSp>
        <p:nvGrpSpPr>
          <p:cNvPr id="22" name="グループ化 21">
            <a:extLst>
              <a:ext uri="{FF2B5EF4-FFF2-40B4-BE49-F238E27FC236}">
                <a16:creationId xmlns:a16="http://schemas.microsoft.com/office/drawing/2014/main" id="{21A86381-6665-4FA0-9CE1-7146BB3BCEA7}"/>
              </a:ext>
            </a:extLst>
          </p:cNvPr>
          <p:cNvGrpSpPr/>
          <p:nvPr/>
        </p:nvGrpSpPr>
        <p:grpSpPr>
          <a:xfrm>
            <a:off x="1563688" y="1579752"/>
            <a:ext cx="5305647" cy="1701873"/>
            <a:chOff x="0" y="197895"/>
            <a:chExt cx="6871565" cy="4447662"/>
          </a:xfrm>
        </p:grpSpPr>
        <p:sp>
          <p:nvSpPr>
            <p:cNvPr id="26" name="正方形/長方形 25">
              <a:extLst>
                <a:ext uri="{FF2B5EF4-FFF2-40B4-BE49-F238E27FC236}">
                  <a16:creationId xmlns:a16="http://schemas.microsoft.com/office/drawing/2014/main" id="{D51E8071-6C8F-42E5-9CCE-241E5243854D}"/>
                </a:ext>
              </a:extLst>
            </p:cNvPr>
            <p:cNvSpPr/>
            <p:nvPr/>
          </p:nvSpPr>
          <p:spPr>
            <a:xfrm>
              <a:off x="0" y="487557"/>
              <a:ext cx="6832212" cy="41580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テキスト ボックス 26">
              <a:extLst>
                <a:ext uri="{FF2B5EF4-FFF2-40B4-BE49-F238E27FC236}">
                  <a16:creationId xmlns:a16="http://schemas.microsoft.com/office/drawing/2014/main" id="{D1AC777B-7181-4B37-BBF6-E60061BAF4D7}"/>
                </a:ext>
              </a:extLst>
            </p:cNvPr>
            <p:cNvSpPr txBox="1"/>
            <p:nvPr/>
          </p:nvSpPr>
          <p:spPr>
            <a:xfrm>
              <a:off x="39353" y="197895"/>
              <a:ext cx="6832212" cy="415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0256" tIns="687324" rIns="530256" bIns="234696" numCol="1" spcCol="1270" anchor="t" anchorCtr="0">
              <a:noAutofit/>
            </a:bodyPr>
            <a:lstStyle/>
            <a:p>
              <a:pPr marL="285750" lvl="1" indent="-285750" algn="l" defTabSz="1466850">
                <a:lnSpc>
                  <a:spcPct val="90000"/>
                </a:lnSpc>
                <a:spcBef>
                  <a:spcPct val="0"/>
                </a:spcBef>
                <a:spcAft>
                  <a:spcPct val="15000"/>
                </a:spcAft>
                <a:buChar char="•"/>
              </a:pPr>
              <a:r>
                <a:rPr kumimoji="1" lang="ja-JP" altLang="en-US" kern="1200" dirty="0"/>
                <a:t>直前のコードのみがコード推薦の対象</a:t>
              </a:r>
              <a:endParaRPr kumimoji="1" lang="en-US" altLang="ja-JP" kern="1200" dirty="0"/>
            </a:p>
            <a:p>
              <a:pPr marL="285750" lvl="1" indent="-285750" algn="l" defTabSz="1466850">
                <a:lnSpc>
                  <a:spcPct val="90000"/>
                </a:lnSpc>
                <a:spcBef>
                  <a:spcPct val="0"/>
                </a:spcBef>
                <a:spcAft>
                  <a:spcPct val="15000"/>
                </a:spcAft>
                <a:buChar char="•"/>
              </a:pPr>
              <a:r>
                <a:rPr kumimoji="1" lang="ja-JP" altLang="en-US" kern="1200" dirty="0"/>
                <a:t>推薦されるコード数は多い</a:t>
              </a:r>
              <a:endParaRPr kumimoji="1" lang="en-US" altLang="ja-JP" kern="1200" dirty="0"/>
            </a:p>
            <a:p>
              <a:pPr marL="285750" lvl="1" indent="-285750" algn="l" defTabSz="1466850">
                <a:lnSpc>
                  <a:spcPct val="90000"/>
                </a:lnSpc>
                <a:spcBef>
                  <a:spcPct val="0"/>
                </a:spcBef>
                <a:spcAft>
                  <a:spcPct val="15000"/>
                </a:spcAft>
                <a:buChar char="•"/>
              </a:pPr>
              <a:r>
                <a:rPr kumimoji="1" lang="ja-JP" altLang="en-US" kern="1200" dirty="0"/>
                <a:t>ユーザ自身の判断も重要</a:t>
              </a:r>
              <a:endParaRPr kumimoji="1" lang="en-US" altLang="ja-JP" kern="1200" dirty="0"/>
            </a:p>
            <a:p>
              <a:pPr marL="285750" lvl="1" indent="-285750" algn="l" defTabSz="1466850">
                <a:lnSpc>
                  <a:spcPct val="90000"/>
                </a:lnSpc>
                <a:spcBef>
                  <a:spcPct val="0"/>
                </a:spcBef>
                <a:spcAft>
                  <a:spcPct val="15000"/>
                </a:spcAft>
                <a:buChar char="•"/>
              </a:pPr>
              <a:endParaRPr kumimoji="1" lang="ja-JP" altLang="en-US" sz="2400" kern="1200" dirty="0"/>
            </a:p>
          </p:txBody>
        </p:sp>
      </p:grpSp>
      <p:grpSp>
        <p:nvGrpSpPr>
          <p:cNvPr id="23" name="グループ化 22">
            <a:extLst>
              <a:ext uri="{FF2B5EF4-FFF2-40B4-BE49-F238E27FC236}">
                <a16:creationId xmlns:a16="http://schemas.microsoft.com/office/drawing/2014/main" id="{63CB8DC2-0F93-4B61-8D1D-B4ED5EADC67C}"/>
              </a:ext>
            </a:extLst>
          </p:cNvPr>
          <p:cNvGrpSpPr/>
          <p:nvPr/>
        </p:nvGrpSpPr>
        <p:grpSpPr>
          <a:xfrm>
            <a:off x="1752898" y="1382896"/>
            <a:ext cx="4818244" cy="656073"/>
            <a:chOff x="341610" y="477"/>
            <a:chExt cx="4782548" cy="974160"/>
          </a:xfrm>
          <a:solidFill>
            <a:schemeClr val="accent6">
              <a:lumMod val="20000"/>
              <a:lumOff val="80000"/>
            </a:schemeClr>
          </a:solidFill>
        </p:grpSpPr>
        <p:sp>
          <p:nvSpPr>
            <p:cNvPr id="24" name="四角形: 角を丸くする 23">
              <a:extLst>
                <a:ext uri="{FF2B5EF4-FFF2-40B4-BE49-F238E27FC236}">
                  <a16:creationId xmlns:a16="http://schemas.microsoft.com/office/drawing/2014/main" id="{048E206C-92EF-442A-B94A-B0293F69FBE9}"/>
                </a:ext>
              </a:extLst>
            </p:cNvPr>
            <p:cNvSpPr/>
            <p:nvPr/>
          </p:nvSpPr>
          <p:spPr>
            <a:xfrm>
              <a:off x="341610" y="477"/>
              <a:ext cx="4782548" cy="974160"/>
            </a:xfrm>
            <a:prstGeom prst="roundRect">
              <a:avLst/>
            </a:prstGeom>
            <a:grp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5" name="四角形: 角を丸くする 6">
              <a:extLst>
                <a:ext uri="{FF2B5EF4-FFF2-40B4-BE49-F238E27FC236}">
                  <a16:creationId xmlns:a16="http://schemas.microsoft.com/office/drawing/2014/main" id="{F282B546-B1B1-4165-9C0D-509342EC20D3}"/>
                </a:ext>
              </a:extLst>
            </p:cNvPr>
            <p:cNvSpPr txBox="1"/>
            <p:nvPr/>
          </p:nvSpPr>
          <p:spPr>
            <a:xfrm>
              <a:off x="389165" y="48032"/>
              <a:ext cx="4687438" cy="8790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0769" tIns="0" rIns="180769" bIns="0" numCol="1" spcCol="1270" anchor="ctr" anchorCtr="0">
              <a:noAutofit/>
            </a:bodyPr>
            <a:lstStyle/>
            <a:p>
              <a:pPr marL="0" lvl="0" indent="0" algn="l" defTabSz="1466850">
                <a:lnSpc>
                  <a:spcPct val="90000"/>
                </a:lnSpc>
                <a:spcBef>
                  <a:spcPct val="0"/>
                </a:spcBef>
                <a:spcAft>
                  <a:spcPct val="35000"/>
                </a:spcAft>
                <a:buNone/>
              </a:pPr>
              <a:r>
                <a:rPr lang="ja-JP" altLang="en-US" sz="3300" kern="1200" dirty="0">
                  <a:solidFill>
                    <a:srgbClr val="00B050"/>
                  </a:solidFill>
                </a:rPr>
                <a:t>単純推定</a:t>
              </a:r>
              <a:endParaRPr lang="en-US" sz="3300" kern="1200" dirty="0">
                <a:solidFill>
                  <a:srgbClr val="00B050"/>
                </a:solidFill>
              </a:endParaRPr>
            </a:p>
          </p:txBody>
        </p:sp>
      </p:grpSp>
      <p:grpSp>
        <p:nvGrpSpPr>
          <p:cNvPr id="28" name="グループ化 27">
            <a:extLst>
              <a:ext uri="{FF2B5EF4-FFF2-40B4-BE49-F238E27FC236}">
                <a16:creationId xmlns:a16="http://schemas.microsoft.com/office/drawing/2014/main" id="{1F623BD1-0949-4E36-974E-AEDD78EE1F6C}"/>
              </a:ext>
            </a:extLst>
          </p:cNvPr>
          <p:cNvGrpSpPr/>
          <p:nvPr/>
        </p:nvGrpSpPr>
        <p:grpSpPr>
          <a:xfrm>
            <a:off x="1563688" y="3935609"/>
            <a:ext cx="5305647" cy="1960365"/>
            <a:chOff x="0" y="138621"/>
            <a:chExt cx="6871565" cy="4506936"/>
          </a:xfrm>
        </p:grpSpPr>
        <p:sp>
          <p:nvSpPr>
            <p:cNvPr id="29" name="正方形/長方形 28">
              <a:extLst>
                <a:ext uri="{FF2B5EF4-FFF2-40B4-BE49-F238E27FC236}">
                  <a16:creationId xmlns:a16="http://schemas.microsoft.com/office/drawing/2014/main" id="{274ADE50-2117-47CD-AB5F-6212E0A4CE57}"/>
                </a:ext>
              </a:extLst>
            </p:cNvPr>
            <p:cNvSpPr/>
            <p:nvPr/>
          </p:nvSpPr>
          <p:spPr>
            <a:xfrm>
              <a:off x="0" y="487557"/>
              <a:ext cx="6832212" cy="41580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テキスト ボックス 29">
              <a:extLst>
                <a:ext uri="{FF2B5EF4-FFF2-40B4-BE49-F238E27FC236}">
                  <a16:creationId xmlns:a16="http://schemas.microsoft.com/office/drawing/2014/main" id="{4ADDFCDE-884A-4B6A-A452-7D0197E37425}"/>
                </a:ext>
              </a:extLst>
            </p:cNvPr>
            <p:cNvSpPr txBox="1"/>
            <p:nvPr/>
          </p:nvSpPr>
          <p:spPr>
            <a:xfrm>
              <a:off x="39353" y="138621"/>
              <a:ext cx="6832212" cy="415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0256" tIns="687324" rIns="530256" bIns="234696" numCol="1" spcCol="1270" anchor="t" anchorCtr="0">
              <a:noAutofit/>
            </a:bodyPr>
            <a:lstStyle/>
            <a:p>
              <a:pPr marL="285750" lvl="1" indent="-285750" algn="l" defTabSz="1466850">
                <a:lnSpc>
                  <a:spcPct val="90000"/>
                </a:lnSpc>
                <a:spcBef>
                  <a:spcPct val="0"/>
                </a:spcBef>
                <a:spcAft>
                  <a:spcPct val="15000"/>
                </a:spcAft>
                <a:buChar char="•"/>
              </a:pPr>
              <a:r>
                <a:rPr kumimoji="1" lang="ja-JP" altLang="en-US" kern="1200" dirty="0"/>
                <a:t>作成されたコード進行の</a:t>
              </a:r>
              <a:endParaRPr kumimoji="1" lang="en-US" altLang="ja-JP" kern="1200" dirty="0"/>
            </a:p>
            <a:p>
              <a:pPr marL="0" lvl="1" algn="l" defTabSz="1466850">
                <a:lnSpc>
                  <a:spcPct val="90000"/>
                </a:lnSpc>
                <a:spcBef>
                  <a:spcPct val="0"/>
                </a:spcBef>
                <a:spcAft>
                  <a:spcPct val="15000"/>
                </a:spcAft>
              </a:pPr>
              <a:r>
                <a:rPr kumimoji="1" lang="ja-JP" altLang="en-US" dirty="0"/>
                <a:t>　</a:t>
              </a:r>
              <a:r>
                <a:rPr kumimoji="1" lang="ja-JP" altLang="en-US" kern="1200" dirty="0"/>
                <a:t>全てのコードが推薦の対象</a:t>
              </a:r>
              <a:endParaRPr kumimoji="1" lang="en-US" altLang="ja-JP" kern="1200" dirty="0"/>
            </a:p>
            <a:p>
              <a:pPr marL="285750" lvl="1" indent="-285750" algn="l" defTabSz="1466850">
                <a:lnSpc>
                  <a:spcPct val="90000"/>
                </a:lnSpc>
                <a:spcBef>
                  <a:spcPct val="0"/>
                </a:spcBef>
                <a:spcAft>
                  <a:spcPct val="15000"/>
                </a:spcAft>
                <a:buChar char="•"/>
              </a:pPr>
              <a:r>
                <a:rPr kumimoji="1" lang="ja-JP" altLang="en-US" dirty="0"/>
                <a:t>推薦されるコード数が少ない</a:t>
              </a:r>
              <a:endParaRPr kumimoji="1" lang="en-US" altLang="ja-JP" dirty="0"/>
            </a:p>
            <a:p>
              <a:pPr marL="285750" lvl="1" indent="-285750" algn="l" defTabSz="1466850">
                <a:lnSpc>
                  <a:spcPct val="90000"/>
                </a:lnSpc>
                <a:spcBef>
                  <a:spcPct val="0"/>
                </a:spcBef>
                <a:spcAft>
                  <a:spcPct val="15000"/>
                </a:spcAft>
                <a:buChar char="•"/>
              </a:pPr>
              <a:r>
                <a:rPr kumimoji="1" lang="ja-JP" altLang="en-US" dirty="0"/>
                <a:t>選択の自由度は落ちるが安定</a:t>
              </a:r>
              <a:endParaRPr kumimoji="1" lang="ja-JP" altLang="en-US" kern="1200" dirty="0"/>
            </a:p>
          </p:txBody>
        </p:sp>
      </p:grpSp>
      <p:grpSp>
        <p:nvGrpSpPr>
          <p:cNvPr id="31" name="グループ化 30">
            <a:extLst>
              <a:ext uri="{FF2B5EF4-FFF2-40B4-BE49-F238E27FC236}">
                <a16:creationId xmlns:a16="http://schemas.microsoft.com/office/drawing/2014/main" id="{1C523E0F-A61D-4072-AB3E-F3E5ECDF6C57}"/>
              </a:ext>
            </a:extLst>
          </p:cNvPr>
          <p:cNvGrpSpPr/>
          <p:nvPr/>
        </p:nvGrpSpPr>
        <p:grpSpPr>
          <a:xfrm>
            <a:off x="1752898" y="3804975"/>
            <a:ext cx="4818244" cy="656073"/>
            <a:chOff x="341610" y="477"/>
            <a:chExt cx="4782548" cy="974160"/>
          </a:xfrm>
          <a:solidFill>
            <a:schemeClr val="accent6">
              <a:lumMod val="20000"/>
              <a:lumOff val="80000"/>
            </a:schemeClr>
          </a:solidFill>
        </p:grpSpPr>
        <p:sp>
          <p:nvSpPr>
            <p:cNvPr id="32" name="四角形: 角を丸くする 31">
              <a:extLst>
                <a:ext uri="{FF2B5EF4-FFF2-40B4-BE49-F238E27FC236}">
                  <a16:creationId xmlns:a16="http://schemas.microsoft.com/office/drawing/2014/main" id="{8D353A0C-38BF-418F-B0E1-EBDD07A67192}"/>
                </a:ext>
              </a:extLst>
            </p:cNvPr>
            <p:cNvSpPr/>
            <p:nvPr/>
          </p:nvSpPr>
          <p:spPr>
            <a:xfrm>
              <a:off x="341610" y="477"/>
              <a:ext cx="4782548" cy="974160"/>
            </a:xfrm>
            <a:prstGeom prst="roundRect">
              <a:avLst/>
            </a:prstGeom>
            <a:grp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3" name="四角形: 角を丸くする 6">
              <a:extLst>
                <a:ext uri="{FF2B5EF4-FFF2-40B4-BE49-F238E27FC236}">
                  <a16:creationId xmlns:a16="http://schemas.microsoft.com/office/drawing/2014/main" id="{D4524BB4-1DB4-462B-915C-60DF461D4939}"/>
                </a:ext>
              </a:extLst>
            </p:cNvPr>
            <p:cNvSpPr txBox="1"/>
            <p:nvPr/>
          </p:nvSpPr>
          <p:spPr>
            <a:xfrm>
              <a:off x="389165" y="48032"/>
              <a:ext cx="4687438" cy="8790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0769" tIns="0" rIns="180769" bIns="0" numCol="1" spcCol="1270" anchor="ctr" anchorCtr="0">
              <a:noAutofit/>
            </a:bodyPr>
            <a:lstStyle/>
            <a:p>
              <a:pPr marL="0" lvl="0" indent="0" algn="l" defTabSz="1466850">
                <a:lnSpc>
                  <a:spcPct val="90000"/>
                </a:lnSpc>
                <a:spcBef>
                  <a:spcPct val="0"/>
                </a:spcBef>
                <a:spcAft>
                  <a:spcPct val="35000"/>
                </a:spcAft>
                <a:buNone/>
              </a:pPr>
              <a:r>
                <a:rPr lang="ja-JP" altLang="en-US" sz="3300" kern="1200" dirty="0">
                  <a:solidFill>
                    <a:srgbClr val="0070C0"/>
                  </a:solidFill>
                </a:rPr>
                <a:t>多重推定</a:t>
              </a:r>
              <a:endParaRPr lang="en-US" sz="3300" kern="1200" dirty="0">
                <a:solidFill>
                  <a:srgbClr val="0070C0"/>
                </a:solidFill>
              </a:endParaRPr>
            </a:p>
          </p:txBody>
        </p:sp>
      </p:grpSp>
    </p:spTree>
    <p:extLst>
      <p:ext uri="{BB962C8B-B14F-4D97-AF65-F5344CB8AC3E}">
        <p14:creationId xmlns:p14="http://schemas.microsoft.com/office/powerpoint/2010/main" val="312537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20A17-0426-4335-A062-C4E2E1B55164}"/>
              </a:ext>
            </a:extLst>
          </p:cNvPr>
          <p:cNvSpPr>
            <a:spLocks noGrp="1"/>
          </p:cNvSpPr>
          <p:nvPr>
            <p:ph type="title"/>
          </p:nvPr>
        </p:nvSpPr>
        <p:spPr>
          <a:xfrm>
            <a:off x="626849" y="453234"/>
            <a:ext cx="8911687" cy="1280890"/>
          </a:xfrm>
        </p:spPr>
        <p:txBody>
          <a:bodyPr>
            <a:normAutofit/>
          </a:bodyPr>
          <a:lstStyle/>
          <a:p>
            <a:r>
              <a:rPr lang="ja-JP" altLang="en-US" sz="3200" dirty="0">
                <a:solidFill>
                  <a:srgbClr val="00B050"/>
                </a:solidFill>
              </a:rPr>
              <a:t>単純推定</a:t>
            </a:r>
            <a:r>
              <a:rPr lang="ja-JP" altLang="en-US" sz="3200" dirty="0">
                <a:solidFill>
                  <a:srgbClr val="A6B727"/>
                </a:solidFill>
              </a:rPr>
              <a:t>アルゴリズム</a:t>
            </a:r>
            <a:endParaRPr kumimoji="1" lang="ja-JP" altLang="en-US" sz="3200" dirty="0">
              <a:solidFill>
                <a:srgbClr val="A6B727"/>
              </a:solidFill>
            </a:endParaRPr>
          </a:p>
        </p:txBody>
      </p:sp>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6</a:t>
            </a:fld>
            <a:endParaRPr kumimoji="1" lang="ja-JP" altLang="en-US"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2132862"/>
            <a:ext cx="9859504" cy="10149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highlight>
                  <a:srgbClr val="FFFF00"/>
                </a:highlight>
              </a:rPr>
              <a:t>Am – F – C – G </a:t>
            </a:r>
            <a:endParaRPr kumimoji="1" lang="ja-JP" altLang="en-US" sz="3600" dirty="0">
              <a:solidFill>
                <a:schemeClr val="tx1"/>
              </a:solidFill>
              <a:highlight>
                <a:srgbClr val="FFFF00"/>
              </a:highlight>
            </a:endParaRPr>
          </a:p>
        </p:txBody>
      </p:sp>
      <p:sp>
        <p:nvSpPr>
          <p:cNvPr id="6" name="テキスト ボックス 5">
            <a:extLst>
              <a:ext uri="{FF2B5EF4-FFF2-40B4-BE49-F238E27FC236}">
                <a16:creationId xmlns:a16="http://schemas.microsoft.com/office/drawing/2014/main" id="{2B65D0D0-E03E-4149-9FF4-9BE5D40B67D7}"/>
              </a:ext>
            </a:extLst>
          </p:cNvPr>
          <p:cNvSpPr txBox="1"/>
          <p:nvPr/>
        </p:nvSpPr>
        <p:spPr>
          <a:xfrm>
            <a:off x="1379110" y="1734124"/>
            <a:ext cx="2810118" cy="369332"/>
          </a:xfrm>
          <a:prstGeom prst="rect">
            <a:avLst/>
          </a:prstGeom>
          <a:noFill/>
        </p:spPr>
        <p:txBody>
          <a:bodyPr wrap="square" rtlCol="0">
            <a:spAutoFit/>
          </a:bodyPr>
          <a:lstStyle/>
          <a:p>
            <a:r>
              <a:rPr kumimoji="1" lang="ja-JP" altLang="en-US" b="1" dirty="0"/>
              <a:t>コード進行</a:t>
            </a:r>
          </a:p>
        </p:txBody>
      </p:sp>
      <p:pic>
        <p:nvPicPr>
          <p:cNvPr id="16" name="図 15" descr="テーブル&#10;&#10;自動的に生成された説明">
            <a:extLst>
              <a:ext uri="{FF2B5EF4-FFF2-40B4-BE49-F238E27FC236}">
                <a16:creationId xmlns:a16="http://schemas.microsoft.com/office/drawing/2014/main" id="{4ADE5C5C-B59A-485D-9AC0-E02E87D98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478" y="3429000"/>
            <a:ext cx="2810118" cy="3080860"/>
          </a:xfrm>
          <a:prstGeom prst="rect">
            <a:avLst/>
          </a:prstGeom>
          <a:ln w="28575">
            <a:solidFill>
              <a:srgbClr val="FF0000"/>
            </a:solidFill>
          </a:ln>
        </p:spPr>
      </p:pic>
      <p:cxnSp>
        <p:nvCxnSpPr>
          <p:cNvPr id="17" name="直線矢印コネクタ 16">
            <a:extLst>
              <a:ext uri="{FF2B5EF4-FFF2-40B4-BE49-F238E27FC236}">
                <a16:creationId xmlns:a16="http://schemas.microsoft.com/office/drawing/2014/main" id="{1C77D77F-D6B9-4C2C-B0F2-B15D848FE0B0}"/>
              </a:ext>
            </a:extLst>
          </p:cNvPr>
          <p:cNvCxnSpPr/>
          <p:nvPr/>
        </p:nvCxnSpPr>
        <p:spPr>
          <a:xfrm>
            <a:off x="4835478" y="3278777"/>
            <a:ext cx="28101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54E19480-5D38-4A18-B663-F11E48438B72}"/>
              </a:ext>
            </a:extLst>
          </p:cNvPr>
          <p:cNvSpPr/>
          <p:nvPr/>
        </p:nvSpPr>
        <p:spPr>
          <a:xfrm>
            <a:off x="3301307" y="2885321"/>
            <a:ext cx="2127870"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コード進行のデータ</a:t>
            </a:r>
          </a:p>
        </p:txBody>
      </p:sp>
      <p:sp>
        <p:nvSpPr>
          <p:cNvPr id="19" name="テキスト ボックス 18">
            <a:extLst>
              <a:ext uri="{FF2B5EF4-FFF2-40B4-BE49-F238E27FC236}">
                <a16:creationId xmlns:a16="http://schemas.microsoft.com/office/drawing/2014/main" id="{8D9D1335-1DE9-4D84-A663-49D91FD6B7DB}"/>
              </a:ext>
            </a:extLst>
          </p:cNvPr>
          <p:cNvSpPr txBox="1"/>
          <p:nvPr/>
        </p:nvSpPr>
        <p:spPr>
          <a:xfrm>
            <a:off x="4220147" y="3409727"/>
            <a:ext cx="718458" cy="338554"/>
          </a:xfrm>
          <a:prstGeom prst="rect">
            <a:avLst/>
          </a:prstGeom>
          <a:noFill/>
        </p:spPr>
        <p:txBody>
          <a:bodyPr wrap="square" rtlCol="0">
            <a:spAutoFit/>
          </a:bodyPr>
          <a:lstStyle/>
          <a:p>
            <a:r>
              <a:rPr kumimoji="1" lang="en-US" altLang="ja-JP" sz="1600" dirty="0"/>
              <a:t>1</a:t>
            </a:r>
            <a:r>
              <a:rPr kumimoji="1" lang="ja-JP" altLang="en-US" sz="1600" dirty="0"/>
              <a:t>曲目</a:t>
            </a:r>
          </a:p>
        </p:txBody>
      </p:sp>
      <p:sp>
        <p:nvSpPr>
          <p:cNvPr id="20" name="テキスト ボックス 19">
            <a:extLst>
              <a:ext uri="{FF2B5EF4-FFF2-40B4-BE49-F238E27FC236}">
                <a16:creationId xmlns:a16="http://schemas.microsoft.com/office/drawing/2014/main" id="{D642FB2F-5737-4A8F-B801-2DD45EEEEDE9}"/>
              </a:ext>
            </a:extLst>
          </p:cNvPr>
          <p:cNvSpPr txBox="1"/>
          <p:nvPr/>
        </p:nvSpPr>
        <p:spPr>
          <a:xfrm>
            <a:off x="4220147" y="3681284"/>
            <a:ext cx="718458" cy="338554"/>
          </a:xfrm>
          <a:prstGeom prst="rect">
            <a:avLst/>
          </a:prstGeom>
          <a:noFill/>
        </p:spPr>
        <p:txBody>
          <a:bodyPr wrap="square" rtlCol="0">
            <a:spAutoFit/>
          </a:bodyPr>
          <a:lstStyle/>
          <a:p>
            <a:r>
              <a:rPr kumimoji="1" lang="en-US" altLang="ja-JP" sz="1600" dirty="0"/>
              <a:t>2</a:t>
            </a:r>
            <a:r>
              <a:rPr kumimoji="1" lang="ja-JP" altLang="en-US" sz="1600" dirty="0"/>
              <a:t>曲目</a:t>
            </a:r>
          </a:p>
        </p:txBody>
      </p:sp>
      <p:sp>
        <p:nvSpPr>
          <p:cNvPr id="21" name="テキスト ボックス 20">
            <a:extLst>
              <a:ext uri="{FF2B5EF4-FFF2-40B4-BE49-F238E27FC236}">
                <a16:creationId xmlns:a16="http://schemas.microsoft.com/office/drawing/2014/main" id="{A5220DC2-F05B-4256-8C7F-C0555563159C}"/>
              </a:ext>
            </a:extLst>
          </p:cNvPr>
          <p:cNvSpPr txBox="1"/>
          <p:nvPr/>
        </p:nvSpPr>
        <p:spPr>
          <a:xfrm>
            <a:off x="4220147" y="4010180"/>
            <a:ext cx="718458" cy="1569660"/>
          </a:xfrm>
          <a:prstGeom prst="rect">
            <a:avLst/>
          </a:prstGeom>
          <a:noFill/>
        </p:spPr>
        <p:txBody>
          <a:bodyPr wrap="square" rtlCol="0">
            <a:spAutoFit/>
          </a:bodyPr>
          <a:lstStyle/>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endParaRPr kumimoji="1" lang="ja-JP" altLang="en-US" sz="1600" dirty="0"/>
          </a:p>
        </p:txBody>
      </p:sp>
      <p:sp>
        <p:nvSpPr>
          <p:cNvPr id="22" name="テキスト ボックス 21">
            <a:extLst>
              <a:ext uri="{FF2B5EF4-FFF2-40B4-BE49-F238E27FC236}">
                <a16:creationId xmlns:a16="http://schemas.microsoft.com/office/drawing/2014/main" id="{73AE7777-B800-492A-9690-7C8B62D3C3CD}"/>
              </a:ext>
            </a:extLst>
          </p:cNvPr>
          <p:cNvSpPr txBox="1"/>
          <p:nvPr/>
        </p:nvSpPr>
        <p:spPr>
          <a:xfrm>
            <a:off x="7645596" y="3334616"/>
            <a:ext cx="2400587" cy="369332"/>
          </a:xfrm>
          <a:prstGeom prst="rect">
            <a:avLst/>
          </a:prstGeom>
          <a:noFill/>
        </p:spPr>
        <p:txBody>
          <a:bodyPr wrap="square" rtlCol="0">
            <a:spAutoFit/>
          </a:bodyPr>
          <a:lstStyle/>
          <a:p>
            <a:r>
              <a:rPr kumimoji="1" lang="en-US" altLang="ja-JP" b="1" dirty="0"/>
              <a:t>. . . . . .</a:t>
            </a:r>
          </a:p>
        </p:txBody>
      </p:sp>
      <p:sp>
        <p:nvSpPr>
          <p:cNvPr id="23" name="テキスト ボックス 22">
            <a:extLst>
              <a:ext uri="{FF2B5EF4-FFF2-40B4-BE49-F238E27FC236}">
                <a16:creationId xmlns:a16="http://schemas.microsoft.com/office/drawing/2014/main" id="{4A7D1A67-2941-41DD-949C-C2D270D9FE6B}"/>
              </a:ext>
            </a:extLst>
          </p:cNvPr>
          <p:cNvSpPr txBox="1"/>
          <p:nvPr/>
        </p:nvSpPr>
        <p:spPr>
          <a:xfrm>
            <a:off x="7645596" y="3598700"/>
            <a:ext cx="2400587" cy="369332"/>
          </a:xfrm>
          <a:prstGeom prst="rect">
            <a:avLst/>
          </a:prstGeom>
          <a:noFill/>
        </p:spPr>
        <p:txBody>
          <a:bodyPr wrap="square" rtlCol="0">
            <a:spAutoFit/>
          </a:bodyPr>
          <a:lstStyle/>
          <a:p>
            <a:r>
              <a:rPr kumimoji="1" lang="en-US" altLang="ja-JP" b="1" dirty="0"/>
              <a:t>. . . . . .</a:t>
            </a:r>
          </a:p>
        </p:txBody>
      </p:sp>
    </p:spTree>
    <p:extLst>
      <p:ext uri="{BB962C8B-B14F-4D97-AF65-F5344CB8AC3E}">
        <p14:creationId xmlns:p14="http://schemas.microsoft.com/office/powerpoint/2010/main" val="14490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7</a:t>
            </a:fld>
            <a:endParaRPr kumimoji="1" lang="ja-JP" altLang="en-US" sz="28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2132862"/>
            <a:ext cx="9859504" cy="10149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highlight>
                  <a:srgbClr val="FFFF00"/>
                </a:highlight>
              </a:rPr>
              <a:t>Am – F – C – G </a:t>
            </a:r>
            <a:endParaRPr kumimoji="1" lang="ja-JP" altLang="en-US" sz="3600" dirty="0">
              <a:solidFill>
                <a:schemeClr val="tx1"/>
              </a:solidFill>
              <a:highlight>
                <a:srgbClr val="FFFF00"/>
              </a:highlight>
            </a:endParaRPr>
          </a:p>
        </p:txBody>
      </p:sp>
      <p:pic>
        <p:nvPicPr>
          <p:cNvPr id="5" name="図 4" descr="テーブル&#10;&#10;自動的に生成された説明">
            <a:extLst>
              <a:ext uri="{FF2B5EF4-FFF2-40B4-BE49-F238E27FC236}">
                <a16:creationId xmlns:a16="http://schemas.microsoft.com/office/drawing/2014/main" id="{30F155F1-A36A-417A-BECE-E14FA84E6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941" y="3429000"/>
            <a:ext cx="2810118" cy="3080860"/>
          </a:xfrm>
          <a:prstGeom prst="rect">
            <a:avLst/>
          </a:prstGeom>
          <a:ln>
            <a:solidFill>
              <a:schemeClr val="tx1"/>
            </a:solidFill>
          </a:ln>
        </p:spPr>
      </p:pic>
      <p:sp>
        <p:nvSpPr>
          <p:cNvPr id="6" name="四角形: 角を丸くする 5">
            <a:extLst>
              <a:ext uri="{FF2B5EF4-FFF2-40B4-BE49-F238E27FC236}">
                <a16:creationId xmlns:a16="http://schemas.microsoft.com/office/drawing/2014/main" id="{5393EF3D-67B6-4B83-9841-C1F7A57D550E}"/>
              </a:ext>
            </a:extLst>
          </p:cNvPr>
          <p:cNvSpPr/>
          <p:nvPr/>
        </p:nvSpPr>
        <p:spPr>
          <a:xfrm>
            <a:off x="5157740" y="3974423"/>
            <a:ext cx="382229" cy="268753"/>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92AD7BE-0039-4C75-80D2-D5C46141BC1C}"/>
              </a:ext>
            </a:extLst>
          </p:cNvPr>
          <p:cNvSpPr/>
          <p:nvPr/>
        </p:nvSpPr>
        <p:spPr>
          <a:xfrm>
            <a:off x="5173018" y="5923185"/>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03B71D6A-02EB-4674-86A8-C73A78DF0C92}"/>
              </a:ext>
            </a:extLst>
          </p:cNvPr>
          <p:cNvSpPr/>
          <p:nvPr/>
        </p:nvSpPr>
        <p:spPr>
          <a:xfrm>
            <a:off x="5556722" y="396533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A093222-DBAA-4416-AF3C-240D0324D7EC}"/>
              </a:ext>
            </a:extLst>
          </p:cNvPr>
          <p:cNvSpPr/>
          <p:nvPr/>
        </p:nvSpPr>
        <p:spPr>
          <a:xfrm>
            <a:off x="8164846" y="3527732"/>
            <a:ext cx="1082566"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推薦コード</a:t>
            </a:r>
          </a:p>
        </p:txBody>
      </p:sp>
      <p:sp>
        <p:nvSpPr>
          <p:cNvPr id="18" name="四角形: 角を丸くする 17">
            <a:extLst>
              <a:ext uri="{FF2B5EF4-FFF2-40B4-BE49-F238E27FC236}">
                <a16:creationId xmlns:a16="http://schemas.microsoft.com/office/drawing/2014/main" id="{E03DE44F-3D62-49B6-B76B-4D20CB5BEF79}"/>
              </a:ext>
            </a:extLst>
          </p:cNvPr>
          <p:cNvSpPr/>
          <p:nvPr/>
        </p:nvSpPr>
        <p:spPr>
          <a:xfrm>
            <a:off x="5942912" y="5639284"/>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D52E9799-587E-4EA8-A426-ACBEC189E840}"/>
              </a:ext>
            </a:extLst>
          </p:cNvPr>
          <p:cNvSpPr/>
          <p:nvPr/>
        </p:nvSpPr>
        <p:spPr>
          <a:xfrm>
            <a:off x="6693961" y="4525044"/>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9AEA850F-B836-462A-9E7A-E7E8DBC7A74B}"/>
              </a:ext>
            </a:extLst>
          </p:cNvPr>
          <p:cNvSpPr/>
          <p:nvPr/>
        </p:nvSpPr>
        <p:spPr>
          <a:xfrm>
            <a:off x="7088118" y="5098756"/>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52D4A50D-661B-4232-AB5F-A88786BB4E57}"/>
              </a:ext>
            </a:extLst>
          </p:cNvPr>
          <p:cNvSpPr/>
          <p:nvPr/>
        </p:nvSpPr>
        <p:spPr>
          <a:xfrm>
            <a:off x="5549700" y="3417890"/>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9BAAA31-2848-42A0-AE40-B46DD8AC5F27}"/>
              </a:ext>
            </a:extLst>
          </p:cNvPr>
          <p:cNvSpPr/>
          <p:nvPr/>
        </p:nvSpPr>
        <p:spPr>
          <a:xfrm>
            <a:off x="7101651" y="3429016"/>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D6EA14CD-AA91-4835-B4AA-6FDC836C8083}"/>
              </a:ext>
            </a:extLst>
          </p:cNvPr>
          <p:cNvSpPr/>
          <p:nvPr/>
        </p:nvSpPr>
        <p:spPr>
          <a:xfrm>
            <a:off x="5152137" y="4531399"/>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3C0A8BFB-4C64-41E3-B8B2-6B5232252088}"/>
              </a:ext>
            </a:extLst>
          </p:cNvPr>
          <p:cNvSpPr/>
          <p:nvPr/>
        </p:nvSpPr>
        <p:spPr>
          <a:xfrm>
            <a:off x="5527218" y="6187525"/>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82C9EF60-5306-4687-82DD-A22536849012}"/>
              </a:ext>
            </a:extLst>
          </p:cNvPr>
          <p:cNvSpPr/>
          <p:nvPr/>
        </p:nvSpPr>
        <p:spPr>
          <a:xfrm>
            <a:off x="7088118" y="6211705"/>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36E42330-1C65-45ED-9D84-92F6D180CC05}"/>
              </a:ext>
            </a:extLst>
          </p:cNvPr>
          <p:cNvSpPr/>
          <p:nvPr/>
        </p:nvSpPr>
        <p:spPr>
          <a:xfrm>
            <a:off x="5949388" y="3422929"/>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8DC2F394-66DE-466C-AADB-77FE625D0667}"/>
              </a:ext>
            </a:extLst>
          </p:cNvPr>
          <p:cNvSpPr/>
          <p:nvPr/>
        </p:nvSpPr>
        <p:spPr>
          <a:xfrm>
            <a:off x="5551825" y="4535892"/>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D4887D24-BD84-4E72-8CF7-966487161BBC}"/>
              </a:ext>
            </a:extLst>
          </p:cNvPr>
          <p:cNvSpPr/>
          <p:nvPr/>
        </p:nvSpPr>
        <p:spPr>
          <a:xfrm>
            <a:off x="7116975" y="456600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95CEC3E8-49D6-4CFE-839F-FA8E4E1035AF}"/>
              </a:ext>
            </a:extLst>
          </p:cNvPr>
          <p:cNvSpPr/>
          <p:nvPr/>
        </p:nvSpPr>
        <p:spPr>
          <a:xfrm>
            <a:off x="6306776" y="5639284"/>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6AF4C4E7-029B-4D72-98BC-DD6A29E44CFF}"/>
              </a:ext>
            </a:extLst>
          </p:cNvPr>
          <p:cNvSpPr/>
          <p:nvPr/>
        </p:nvSpPr>
        <p:spPr>
          <a:xfrm>
            <a:off x="5941706" y="622673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タイトル 1">
            <a:extLst>
              <a:ext uri="{FF2B5EF4-FFF2-40B4-BE49-F238E27FC236}">
                <a16:creationId xmlns:a16="http://schemas.microsoft.com/office/drawing/2014/main" id="{81D09813-2C4A-4BF2-B11C-65C1229D6CB2}"/>
              </a:ext>
            </a:extLst>
          </p:cNvPr>
          <p:cNvSpPr>
            <a:spLocks noGrp="1"/>
          </p:cNvSpPr>
          <p:nvPr>
            <p:ph type="title"/>
          </p:nvPr>
        </p:nvSpPr>
        <p:spPr>
          <a:xfrm>
            <a:off x="626849" y="453234"/>
            <a:ext cx="8911687" cy="1280890"/>
          </a:xfrm>
        </p:spPr>
        <p:txBody>
          <a:bodyPr>
            <a:normAutofit/>
          </a:bodyPr>
          <a:lstStyle/>
          <a:p>
            <a:r>
              <a:rPr lang="ja-JP" altLang="en-US" sz="3200" dirty="0">
                <a:solidFill>
                  <a:srgbClr val="00B050"/>
                </a:solidFill>
              </a:rPr>
              <a:t>単純推定</a:t>
            </a:r>
            <a:r>
              <a:rPr lang="ja-JP" altLang="en-US" sz="3200" dirty="0">
                <a:solidFill>
                  <a:srgbClr val="A6B727"/>
                </a:solidFill>
              </a:rPr>
              <a:t>アルゴリズム</a:t>
            </a:r>
            <a:endParaRPr kumimoji="1" lang="ja-JP" altLang="en-US" sz="3200" dirty="0">
              <a:solidFill>
                <a:srgbClr val="A6B727"/>
              </a:solidFill>
            </a:endParaRPr>
          </a:p>
        </p:txBody>
      </p:sp>
      <p:cxnSp>
        <p:nvCxnSpPr>
          <p:cNvPr id="13" name="直線矢印コネクタ 12">
            <a:extLst>
              <a:ext uri="{FF2B5EF4-FFF2-40B4-BE49-F238E27FC236}">
                <a16:creationId xmlns:a16="http://schemas.microsoft.com/office/drawing/2014/main" id="{4DF53D56-FFC1-4B35-A318-0DBD9FAC29EE}"/>
              </a:ext>
            </a:extLst>
          </p:cNvPr>
          <p:cNvCxnSpPr>
            <a:stCxn id="23" idx="2"/>
            <a:endCxn id="29" idx="2"/>
          </p:cNvCxnSpPr>
          <p:nvPr/>
        </p:nvCxnSpPr>
        <p:spPr>
          <a:xfrm flipV="1">
            <a:off x="5740815" y="369168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AE3BA431-B91F-463D-BFD6-76408E8F74A3}"/>
              </a:ext>
            </a:extLst>
          </p:cNvPr>
          <p:cNvCxnSpPr/>
          <p:nvPr/>
        </p:nvCxnSpPr>
        <p:spPr>
          <a:xfrm flipV="1">
            <a:off x="5252324" y="4265715"/>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5407915D-C70C-465B-941E-830BB720F817}"/>
              </a:ext>
            </a:extLst>
          </p:cNvPr>
          <p:cNvCxnSpPr/>
          <p:nvPr/>
        </p:nvCxnSpPr>
        <p:spPr>
          <a:xfrm flipV="1">
            <a:off x="5354915" y="4807090"/>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2C4E4FC7-EA77-4732-AEF3-CC0AC76D7197}"/>
              </a:ext>
            </a:extLst>
          </p:cNvPr>
          <p:cNvCxnSpPr/>
          <p:nvPr/>
        </p:nvCxnSpPr>
        <p:spPr>
          <a:xfrm flipV="1">
            <a:off x="6894684" y="4825228"/>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0A5EF3D8-DD0F-4886-845F-099160EAF103}"/>
              </a:ext>
            </a:extLst>
          </p:cNvPr>
          <p:cNvCxnSpPr/>
          <p:nvPr/>
        </p:nvCxnSpPr>
        <p:spPr>
          <a:xfrm flipV="1">
            <a:off x="6086732" y="590866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E2F08A12-9073-4AF1-A4EC-5E93784A7897}"/>
              </a:ext>
            </a:extLst>
          </p:cNvPr>
          <p:cNvCxnSpPr/>
          <p:nvPr/>
        </p:nvCxnSpPr>
        <p:spPr>
          <a:xfrm flipV="1">
            <a:off x="5395156" y="6216744"/>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9163ED9-82FF-4FE5-89EF-5CE3A0409029}"/>
              </a:ext>
            </a:extLst>
          </p:cNvPr>
          <p:cNvCxnSpPr/>
          <p:nvPr/>
        </p:nvCxnSpPr>
        <p:spPr>
          <a:xfrm flipV="1">
            <a:off x="5706768" y="6519408"/>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41195B48-8656-49A2-8DA7-C8883DA28EDA}"/>
              </a:ext>
            </a:extLst>
          </p:cNvPr>
          <p:cNvSpPr txBox="1"/>
          <p:nvPr/>
        </p:nvSpPr>
        <p:spPr>
          <a:xfrm>
            <a:off x="1379110" y="1734124"/>
            <a:ext cx="2810118" cy="369332"/>
          </a:xfrm>
          <a:prstGeom prst="rect">
            <a:avLst/>
          </a:prstGeom>
          <a:noFill/>
        </p:spPr>
        <p:txBody>
          <a:bodyPr wrap="square" rtlCol="0">
            <a:spAutoFit/>
          </a:bodyPr>
          <a:lstStyle/>
          <a:p>
            <a:r>
              <a:rPr kumimoji="1" lang="ja-JP" altLang="en-US" b="1" dirty="0"/>
              <a:t>コード進行</a:t>
            </a:r>
          </a:p>
        </p:txBody>
      </p:sp>
      <p:sp>
        <p:nvSpPr>
          <p:cNvPr id="64" name="四角形: 角を丸くする 63">
            <a:extLst>
              <a:ext uri="{FF2B5EF4-FFF2-40B4-BE49-F238E27FC236}">
                <a16:creationId xmlns:a16="http://schemas.microsoft.com/office/drawing/2014/main" id="{6A512C1C-5E7F-41B4-8BE4-9C312D8C2EA8}"/>
              </a:ext>
            </a:extLst>
          </p:cNvPr>
          <p:cNvSpPr/>
          <p:nvPr/>
        </p:nvSpPr>
        <p:spPr>
          <a:xfrm>
            <a:off x="5151789" y="5375424"/>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09FD1F6-02C5-459A-9209-7EED0E036463}"/>
              </a:ext>
            </a:extLst>
          </p:cNvPr>
          <p:cNvSpPr/>
          <p:nvPr/>
        </p:nvSpPr>
        <p:spPr>
          <a:xfrm>
            <a:off x="5515653" y="5375424"/>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C77EC36D-B0BE-45E6-B79B-D5FF6BA2082C}"/>
              </a:ext>
            </a:extLst>
          </p:cNvPr>
          <p:cNvCxnSpPr/>
          <p:nvPr/>
        </p:nvCxnSpPr>
        <p:spPr>
          <a:xfrm flipV="1">
            <a:off x="5295609" y="564480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50FE247A-1BB3-46AC-B2A6-D433C99A97DB}"/>
              </a:ext>
            </a:extLst>
          </p:cNvPr>
          <p:cNvSpPr/>
          <p:nvPr/>
        </p:nvSpPr>
        <p:spPr>
          <a:xfrm>
            <a:off x="5533025" y="593821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0" name="四角形: 角を丸くする 69">
            <a:extLst>
              <a:ext uri="{FF2B5EF4-FFF2-40B4-BE49-F238E27FC236}">
                <a16:creationId xmlns:a16="http://schemas.microsoft.com/office/drawing/2014/main" id="{D0743440-A9D0-470B-9BBB-4842F7BB54E2}"/>
              </a:ext>
            </a:extLst>
          </p:cNvPr>
          <p:cNvSpPr/>
          <p:nvPr/>
        </p:nvSpPr>
        <p:spPr>
          <a:xfrm>
            <a:off x="6735469" y="5369879"/>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2" name="四角形: 角を丸くする 71">
            <a:extLst>
              <a:ext uri="{FF2B5EF4-FFF2-40B4-BE49-F238E27FC236}">
                <a16:creationId xmlns:a16="http://schemas.microsoft.com/office/drawing/2014/main" id="{5BEC3312-A28C-4F86-BDE5-73C1424771AB}"/>
              </a:ext>
            </a:extLst>
          </p:cNvPr>
          <p:cNvSpPr/>
          <p:nvPr/>
        </p:nvSpPr>
        <p:spPr>
          <a:xfrm>
            <a:off x="7099333" y="5369879"/>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D1FD784E-7AB0-4253-B57A-4E3693012704}"/>
              </a:ext>
            </a:extLst>
          </p:cNvPr>
          <p:cNvCxnSpPr/>
          <p:nvPr/>
        </p:nvCxnSpPr>
        <p:spPr>
          <a:xfrm flipV="1">
            <a:off x="6879289" y="5639257"/>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四角形: 角を丸くする 73">
            <a:extLst>
              <a:ext uri="{FF2B5EF4-FFF2-40B4-BE49-F238E27FC236}">
                <a16:creationId xmlns:a16="http://schemas.microsoft.com/office/drawing/2014/main" id="{FBBD1404-8F24-48F1-80DD-996E77C7CC93}"/>
              </a:ext>
            </a:extLst>
          </p:cNvPr>
          <p:cNvSpPr/>
          <p:nvPr/>
        </p:nvSpPr>
        <p:spPr>
          <a:xfrm>
            <a:off x="6735174" y="3976336"/>
            <a:ext cx="382229" cy="283779"/>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78D004A0-34C2-4796-8C6C-0E083AE367C9}"/>
              </a:ext>
            </a:extLst>
          </p:cNvPr>
          <p:cNvSpPr/>
          <p:nvPr/>
        </p:nvSpPr>
        <p:spPr>
          <a:xfrm>
            <a:off x="7099038" y="3976336"/>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503B0980-5ACE-473A-ADC4-FE020B89B7E0}"/>
              </a:ext>
            </a:extLst>
          </p:cNvPr>
          <p:cNvCxnSpPr/>
          <p:nvPr/>
        </p:nvCxnSpPr>
        <p:spPr>
          <a:xfrm flipV="1">
            <a:off x="6878994" y="4245714"/>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DAA2EAB0-2590-4C44-BFD7-73B821BA04BB}"/>
              </a:ext>
            </a:extLst>
          </p:cNvPr>
          <p:cNvCxnSpPr>
            <a:stCxn id="29" idx="3"/>
            <a:endCxn id="7" idx="1"/>
          </p:cNvCxnSpPr>
          <p:nvPr/>
        </p:nvCxnSpPr>
        <p:spPr>
          <a:xfrm>
            <a:off x="6331617" y="3557306"/>
            <a:ext cx="1833229" cy="20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064078-6961-4344-BA64-8F8B4C2FBCBE}"/>
              </a:ext>
            </a:extLst>
          </p:cNvPr>
          <p:cNvCxnSpPr>
            <a:stCxn id="16" idx="3"/>
            <a:endCxn id="7" idx="1"/>
          </p:cNvCxnSpPr>
          <p:nvPr/>
        </p:nvCxnSpPr>
        <p:spPr>
          <a:xfrm flipV="1">
            <a:off x="5938951" y="3758960"/>
            <a:ext cx="2225895" cy="340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5735A67-402A-45E4-A69B-6D346CC514F8}"/>
              </a:ext>
            </a:extLst>
          </p:cNvPr>
          <p:cNvCxnSpPr>
            <a:stCxn id="75" idx="3"/>
            <a:endCxn id="7" idx="1"/>
          </p:cNvCxnSpPr>
          <p:nvPr/>
        </p:nvCxnSpPr>
        <p:spPr>
          <a:xfrm flipV="1">
            <a:off x="7481267" y="3758960"/>
            <a:ext cx="683579" cy="351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91987A6-E937-460E-9CF4-67250FE2F379}"/>
              </a:ext>
            </a:extLst>
          </p:cNvPr>
          <p:cNvCxnSpPr>
            <a:stCxn id="31" idx="3"/>
            <a:endCxn id="7" idx="1"/>
          </p:cNvCxnSpPr>
          <p:nvPr/>
        </p:nvCxnSpPr>
        <p:spPr>
          <a:xfrm flipV="1">
            <a:off x="5934054" y="3758960"/>
            <a:ext cx="2230792" cy="911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3BBC8C3-C380-4B58-B558-F3F4A7AC0AEF}"/>
              </a:ext>
            </a:extLst>
          </p:cNvPr>
          <p:cNvCxnSpPr>
            <a:stCxn id="33" idx="3"/>
            <a:endCxn id="7" idx="1"/>
          </p:cNvCxnSpPr>
          <p:nvPr/>
        </p:nvCxnSpPr>
        <p:spPr>
          <a:xfrm flipV="1">
            <a:off x="7499204" y="3758960"/>
            <a:ext cx="665642" cy="941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439BAEF-EAFC-4063-A543-C118D05B3D04}"/>
              </a:ext>
            </a:extLst>
          </p:cNvPr>
          <p:cNvCxnSpPr>
            <a:stCxn id="66" idx="3"/>
            <a:endCxn id="7" idx="1"/>
          </p:cNvCxnSpPr>
          <p:nvPr/>
        </p:nvCxnSpPr>
        <p:spPr>
          <a:xfrm flipV="1">
            <a:off x="5897882" y="3758960"/>
            <a:ext cx="2266964" cy="1750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A66C94C-A935-40C4-B23B-180EC162FE24}"/>
              </a:ext>
            </a:extLst>
          </p:cNvPr>
          <p:cNvCxnSpPr>
            <a:stCxn id="72" idx="3"/>
            <a:endCxn id="7" idx="1"/>
          </p:cNvCxnSpPr>
          <p:nvPr/>
        </p:nvCxnSpPr>
        <p:spPr>
          <a:xfrm flipV="1">
            <a:off x="7481562" y="3758960"/>
            <a:ext cx="683284" cy="174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75961EE-7BBA-4A65-BA93-0ABF98B485AE}"/>
              </a:ext>
            </a:extLst>
          </p:cNvPr>
          <p:cNvCxnSpPr>
            <a:stCxn id="35" idx="3"/>
            <a:endCxn id="7" idx="1"/>
          </p:cNvCxnSpPr>
          <p:nvPr/>
        </p:nvCxnSpPr>
        <p:spPr>
          <a:xfrm flipV="1">
            <a:off x="6689005" y="3758960"/>
            <a:ext cx="1475841" cy="201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4EFFCBF6-83D6-44BF-89EC-302DB10BF659}"/>
              </a:ext>
            </a:extLst>
          </p:cNvPr>
          <p:cNvCxnSpPr>
            <a:stCxn id="17" idx="3"/>
            <a:endCxn id="7" idx="1"/>
          </p:cNvCxnSpPr>
          <p:nvPr/>
        </p:nvCxnSpPr>
        <p:spPr>
          <a:xfrm flipV="1">
            <a:off x="5915254" y="3758960"/>
            <a:ext cx="2249592" cy="2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4D5C48D1-EB54-41C9-AA97-C8269C3E8E80}"/>
              </a:ext>
            </a:extLst>
          </p:cNvPr>
          <p:cNvCxnSpPr>
            <a:stCxn id="36" idx="3"/>
            <a:endCxn id="7" idx="1"/>
          </p:cNvCxnSpPr>
          <p:nvPr/>
        </p:nvCxnSpPr>
        <p:spPr>
          <a:xfrm flipV="1">
            <a:off x="6323935" y="3758960"/>
            <a:ext cx="1840911" cy="2602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50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8</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 </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FEE064B1-BC7B-4B49-890E-332EE1E05ECD}"/>
              </a:ext>
            </a:extLst>
          </p:cNvPr>
          <p:cNvSpPr>
            <a:spLocks noGrp="1"/>
          </p:cNvSpPr>
          <p:nvPr>
            <p:ph type="title"/>
          </p:nvPr>
        </p:nvSpPr>
        <p:spPr>
          <a:xfrm>
            <a:off x="626849" y="453234"/>
            <a:ext cx="8911687" cy="1280890"/>
          </a:xfrm>
        </p:spPr>
        <p:txBody>
          <a:bodyPr>
            <a:normAutofit/>
          </a:bodyPr>
          <a:lstStyle/>
          <a:p>
            <a:r>
              <a:rPr lang="ja-JP" altLang="en-US" sz="3200" dirty="0">
                <a:solidFill>
                  <a:srgbClr val="0070C0"/>
                </a:solidFill>
              </a:rPr>
              <a:t>多重推定</a:t>
            </a:r>
            <a:r>
              <a:rPr lang="ja-JP" altLang="en-US" sz="3200" dirty="0">
                <a:solidFill>
                  <a:srgbClr val="A6B727"/>
                </a:solidFill>
              </a:rPr>
              <a:t>アルゴリズム</a:t>
            </a:r>
            <a:endParaRPr kumimoji="1" lang="ja-JP" altLang="en-US" sz="3200" dirty="0">
              <a:solidFill>
                <a:srgbClr val="A6B727"/>
              </a:solidFill>
            </a:endParaRPr>
          </a:p>
        </p:txBody>
      </p:sp>
      <p:pic>
        <p:nvPicPr>
          <p:cNvPr id="23" name="図 22" descr="テーブル&#10;&#10;自動的に生成された説明">
            <a:extLst>
              <a:ext uri="{FF2B5EF4-FFF2-40B4-BE49-F238E27FC236}">
                <a16:creationId xmlns:a16="http://schemas.microsoft.com/office/drawing/2014/main" id="{14107C0C-8B05-4F0D-9054-93EDAF139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105" y="1052005"/>
            <a:ext cx="2810118" cy="3080860"/>
          </a:xfrm>
          <a:prstGeom prst="rect">
            <a:avLst/>
          </a:prstGeom>
          <a:ln w="28575">
            <a:solidFill>
              <a:srgbClr val="FF0000"/>
            </a:solidFill>
          </a:ln>
        </p:spPr>
      </p:pic>
      <p:cxnSp>
        <p:nvCxnSpPr>
          <p:cNvPr id="24" name="直線矢印コネクタ 23">
            <a:extLst>
              <a:ext uri="{FF2B5EF4-FFF2-40B4-BE49-F238E27FC236}">
                <a16:creationId xmlns:a16="http://schemas.microsoft.com/office/drawing/2014/main" id="{E8DBA994-D7AB-4308-874E-7A941FA7CFB7}"/>
              </a:ext>
            </a:extLst>
          </p:cNvPr>
          <p:cNvCxnSpPr/>
          <p:nvPr/>
        </p:nvCxnSpPr>
        <p:spPr>
          <a:xfrm>
            <a:off x="8618105" y="901782"/>
            <a:ext cx="28101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3FC89A04-831B-4388-91B6-01E4E10BB36D}"/>
              </a:ext>
            </a:extLst>
          </p:cNvPr>
          <p:cNvSpPr/>
          <p:nvPr/>
        </p:nvSpPr>
        <p:spPr>
          <a:xfrm>
            <a:off x="8618105" y="383489"/>
            <a:ext cx="2127870" cy="4624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chemeClr val="bg2">
                    <a:lumMod val="50000"/>
                  </a:schemeClr>
                </a:solidFill>
              </a:rPr>
              <a:t>コード進行のデータ</a:t>
            </a:r>
          </a:p>
        </p:txBody>
      </p:sp>
      <p:sp>
        <p:nvSpPr>
          <p:cNvPr id="26" name="テキスト ボックス 25">
            <a:extLst>
              <a:ext uri="{FF2B5EF4-FFF2-40B4-BE49-F238E27FC236}">
                <a16:creationId xmlns:a16="http://schemas.microsoft.com/office/drawing/2014/main" id="{158E88E6-B2A7-4005-9710-CBBB3B0C1C23}"/>
              </a:ext>
            </a:extLst>
          </p:cNvPr>
          <p:cNvSpPr txBox="1"/>
          <p:nvPr/>
        </p:nvSpPr>
        <p:spPr>
          <a:xfrm>
            <a:off x="8002774" y="1032732"/>
            <a:ext cx="718458" cy="338554"/>
          </a:xfrm>
          <a:prstGeom prst="rect">
            <a:avLst/>
          </a:prstGeom>
          <a:noFill/>
        </p:spPr>
        <p:txBody>
          <a:bodyPr wrap="square" rtlCol="0">
            <a:spAutoFit/>
          </a:bodyPr>
          <a:lstStyle/>
          <a:p>
            <a:r>
              <a:rPr kumimoji="1" lang="en-US" altLang="ja-JP" sz="1600" dirty="0"/>
              <a:t>1</a:t>
            </a:r>
            <a:r>
              <a:rPr kumimoji="1" lang="ja-JP" altLang="en-US" sz="1600" dirty="0"/>
              <a:t>曲目</a:t>
            </a:r>
          </a:p>
        </p:txBody>
      </p:sp>
      <p:sp>
        <p:nvSpPr>
          <p:cNvPr id="27" name="テキスト ボックス 26">
            <a:extLst>
              <a:ext uri="{FF2B5EF4-FFF2-40B4-BE49-F238E27FC236}">
                <a16:creationId xmlns:a16="http://schemas.microsoft.com/office/drawing/2014/main" id="{41919D98-274B-4FB1-B273-6F33F70D8503}"/>
              </a:ext>
            </a:extLst>
          </p:cNvPr>
          <p:cNvSpPr txBox="1"/>
          <p:nvPr/>
        </p:nvSpPr>
        <p:spPr>
          <a:xfrm>
            <a:off x="8002774" y="1304289"/>
            <a:ext cx="718458" cy="338554"/>
          </a:xfrm>
          <a:prstGeom prst="rect">
            <a:avLst/>
          </a:prstGeom>
          <a:noFill/>
        </p:spPr>
        <p:txBody>
          <a:bodyPr wrap="square" rtlCol="0">
            <a:spAutoFit/>
          </a:bodyPr>
          <a:lstStyle/>
          <a:p>
            <a:r>
              <a:rPr kumimoji="1" lang="en-US" altLang="ja-JP" sz="1600" dirty="0"/>
              <a:t>2</a:t>
            </a:r>
            <a:r>
              <a:rPr kumimoji="1" lang="ja-JP" altLang="en-US" sz="1600" dirty="0"/>
              <a:t>曲目</a:t>
            </a:r>
          </a:p>
        </p:txBody>
      </p:sp>
      <p:sp>
        <p:nvSpPr>
          <p:cNvPr id="28" name="テキスト ボックス 27">
            <a:extLst>
              <a:ext uri="{FF2B5EF4-FFF2-40B4-BE49-F238E27FC236}">
                <a16:creationId xmlns:a16="http://schemas.microsoft.com/office/drawing/2014/main" id="{301E6E83-68B7-442C-947F-BBC0C3F1865B}"/>
              </a:ext>
            </a:extLst>
          </p:cNvPr>
          <p:cNvSpPr txBox="1"/>
          <p:nvPr/>
        </p:nvSpPr>
        <p:spPr>
          <a:xfrm>
            <a:off x="8002774" y="1633185"/>
            <a:ext cx="718458" cy="1569660"/>
          </a:xfrm>
          <a:prstGeom prst="rect">
            <a:avLst/>
          </a:prstGeom>
          <a:noFill/>
        </p:spPr>
        <p:txBody>
          <a:bodyPr wrap="square" rtlCol="0">
            <a:spAutoFit/>
          </a:bodyPr>
          <a:lstStyle/>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pPr algn="ctr"/>
            <a:r>
              <a:rPr kumimoji="1" lang="en-US" altLang="ja-JP" sz="1600" b="1" dirty="0"/>
              <a:t>.</a:t>
            </a:r>
          </a:p>
          <a:p>
            <a:endParaRPr kumimoji="1" lang="ja-JP" altLang="en-US" sz="1600" dirty="0"/>
          </a:p>
        </p:txBody>
      </p:sp>
      <p:sp>
        <p:nvSpPr>
          <p:cNvPr id="29" name="テキスト ボックス 28">
            <a:extLst>
              <a:ext uri="{FF2B5EF4-FFF2-40B4-BE49-F238E27FC236}">
                <a16:creationId xmlns:a16="http://schemas.microsoft.com/office/drawing/2014/main" id="{71B6742A-1B43-47F8-9925-403FF2C37D67}"/>
              </a:ext>
            </a:extLst>
          </p:cNvPr>
          <p:cNvSpPr txBox="1"/>
          <p:nvPr/>
        </p:nvSpPr>
        <p:spPr>
          <a:xfrm>
            <a:off x="11428223" y="957621"/>
            <a:ext cx="2400587" cy="369332"/>
          </a:xfrm>
          <a:prstGeom prst="rect">
            <a:avLst/>
          </a:prstGeom>
          <a:noFill/>
        </p:spPr>
        <p:txBody>
          <a:bodyPr wrap="square" rtlCol="0">
            <a:spAutoFit/>
          </a:bodyPr>
          <a:lstStyle/>
          <a:p>
            <a:r>
              <a:rPr kumimoji="1" lang="en-US" altLang="ja-JP" b="1" dirty="0"/>
              <a:t>. . . </a:t>
            </a:r>
          </a:p>
        </p:txBody>
      </p:sp>
      <p:sp>
        <p:nvSpPr>
          <p:cNvPr id="30" name="テキスト ボックス 29">
            <a:extLst>
              <a:ext uri="{FF2B5EF4-FFF2-40B4-BE49-F238E27FC236}">
                <a16:creationId xmlns:a16="http://schemas.microsoft.com/office/drawing/2014/main" id="{C3CDCF1B-D8FB-4A44-9EBE-68586591F4E2}"/>
              </a:ext>
            </a:extLst>
          </p:cNvPr>
          <p:cNvSpPr txBox="1"/>
          <p:nvPr/>
        </p:nvSpPr>
        <p:spPr>
          <a:xfrm>
            <a:off x="11428223" y="1221705"/>
            <a:ext cx="2400587" cy="369332"/>
          </a:xfrm>
          <a:prstGeom prst="rect">
            <a:avLst/>
          </a:prstGeom>
          <a:noFill/>
        </p:spPr>
        <p:txBody>
          <a:bodyPr wrap="square" rtlCol="0">
            <a:spAutoFit/>
          </a:bodyPr>
          <a:lstStyle/>
          <a:p>
            <a:r>
              <a:rPr kumimoji="1" lang="en-US" altLang="ja-JP" b="1" dirty="0"/>
              <a:t>. . . </a:t>
            </a:r>
          </a:p>
        </p:txBody>
      </p:sp>
    </p:spTree>
    <p:extLst>
      <p:ext uri="{BB962C8B-B14F-4D97-AF65-F5344CB8AC3E}">
        <p14:creationId xmlns:p14="http://schemas.microsoft.com/office/powerpoint/2010/main" val="21628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53E4DF2-1668-401C-B761-C243BC7EFFFD}"/>
              </a:ext>
            </a:extLst>
          </p:cNvPr>
          <p:cNvSpPr>
            <a:spLocks noGrp="1"/>
          </p:cNvSpPr>
          <p:nvPr>
            <p:ph type="sldNum" sz="quarter" idx="12"/>
          </p:nvPr>
        </p:nvSpPr>
        <p:spPr/>
        <p:txBody>
          <a:bodyPr/>
          <a:lstStyle/>
          <a:p>
            <a:fld id="{7105379C-8E03-4D7D-90D1-4330F4209141}" type="slidenum">
              <a:rPr kumimoji="1" lang="ja-JP" altLang="en-US" sz="2800" smtClean="0"/>
              <a:t>9</a:t>
            </a:fld>
            <a:endParaRPr kumimoji="1" lang="ja-JP" altLang="en-US" dirty="0"/>
          </a:p>
        </p:txBody>
      </p:sp>
      <p:sp>
        <p:nvSpPr>
          <p:cNvPr id="11" name="正方形/長方形 10">
            <a:extLst>
              <a:ext uri="{FF2B5EF4-FFF2-40B4-BE49-F238E27FC236}">
                <a16:creationId xmlns:a16="http://schemas.microsoft.com/office/drawing/2014/main" id="{68A09E4F-9CB3-4DA0-BDBC-5DB1ED8D2D89}"/>
              </a:ext>
            </a:extLst>
          </p:cNvPr>
          <p:cNvSpPr/>
          <p:nvPr/>
        </p:nvSpPr>
        <p:spPr>
          <a:xfrm>
            <a:off x="1379110" y="1962151"/>
            <a:ext cx="9859504" cy="1014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 – F – C – G </a:t>
            </a:r>
            <a:endParaRPr kumimoji="1" lang="ja-JP" altLang="en-US" sz="3600" dirty="0"/>
          </a:p>
        </p:txBody>
      </p:sp>
      <p:sp>
        <p:nvSpPr>
          <p:cNvPr id="12" name="正方形/長方形 11">
            <a:extLst>
              <a:ext uri="{FF2B5EF4-FFF2-40B4-BE49-F238E27FC236}">
                <a16:creationId xmlns:a16="http://schemas.microsoft.com/office/drawing/2014/main" id="{516D7D66-5274-43F9-95A2-89C2D469CD29}"/>
              </a:ext>
            </a:extLst>
          </p:cNvPr>
          <p:cNvSpPr/>
          <p:nvPr/>
        </p:nvSpPr>
        <p:spPr>
          <a:xfrm>
            <a:off x="1379110" y="4783323"/>
            <a:ext cx="9859504" cy="101496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Am</a:t>
            </a:r>
            <a:endParaRPr kumimoji="1" lang="ja-JP" altLang="en-US" sz="3600" dirty="0"/>
          </a:p>
        </p:txBody>
      </p:sp>
      <p:sp>
        <p:nvSpPr>
          <p:cNvPr id="13" name="テキスト ボックス 12">
            <a:extLst>
              <a:ext uri="{FF2B5EF4-FFF2-40B4-BE49-F238E27FC236}">
                <a16:creationId xmlns:a16="http://schemas.microsoft.com/office/drawing/2014/main" id="{641F1F4E-8EB4-4273-93F8-6D1498D176A8}"/>
              </a:ext>
            </a:extLst>
          </p:cNvPr>
          <p:cNvSpPr txBox="1"/>
          <p:nvPr/>
        </p:nvSpPr>
        <p:spPr>
          <a:xfrm>
            <a:off x="1379110" y="4333507"/>
            <a:ext cx="2810118" cy="369332"/>
          </a:xfrm>
          <a:prstGeom prst="rect">
            <a:avLst/>
          </a:prstGeom>
          <a:noFill/>
        </p:spPr>
        <p:txBody>
          <a:bodyPr wrap="square" rtlCol="0">
            <a:spAutoFit/>
          </a:bodyPr>
          <a:lstStyle/>
          <a:p>
            <a:r>
              <a:rPr kumimoji="1" lang="ja-JP" altLang="en-US" b="1" dirty="0"/>
              <a:t>スタック</a:t>
            </a:r>
          </a:p>
        </p:txBody>
      </p:sp>
      <p:sp>
        <p:nvSpPr>
          <p:cNvPr id="14" name="テキスト ボックス 13">
            <a:extLst>
              <a:ext uri="{FF2B5EF4-FFF2-40B4-BE49-F238E27FC236}">
                <a16:creationId xmlns:a16="http://schemas.microsoft.com/office/drawing/2014/main" id="{23A6CCC5-3FE2-47DA-9E39-71E20157A129}"/>
              </a:ext>
            </a:extLst>
          </p:cNvPr>
          <p:cNvSpPr txBox="1"/>
          <p:nvPr/>
        </p:nvSpPr>
        <p:spPr>
          <a:xfrm>
            <a:off x="1379110" y="1592819"/>
            <a:ext cx="2810118" cy="369332"/>
          </a:xfrm>
          <a:prstGeom prst="rect">
            <a:avLst/>
          </a:prstGeom>
          <a:noFill/>
        </p:spPr>
        <p:txBody>
          <a:bodyPr wrap="square" rtlCol="0">
            <a:spAutoFit/>
          </a:bodyPr>
          <a:lstStyle/>
          <a:p>
            <a:r>
              <a:rPr kumimoji="1" lang="ja-JP" altLang="en-US" b="1" dirty="0"/>
              <a:t>コード進行</a:t>
            </a:r>
          </a:p>
        </p:txBody>
      </p:sp>
      <p:sp>
        <p:nvSpPr>
          <p:cNvPr id="10" name="タイトル 1">
            <a:extLst>
              <a:ext uri="{FF2B5EF4-FFF2-40B4-BE49-F238E27FC236}">
                <a16:creationId xmlns:a16="http://schemas.microsoft.com/office/drawing/2014/main" id="{C4B87A6B-DF58-47F9-A7DD-DC1DB62F145B}"/>
              </a:ext>
            </a:extLst>
          </p:cNvPr>
          <p:cNvSpPr>
            <a:spLocks noGrp="1"/>
          </p:cNvSpPr>
          <p:nvPr>
            <p:ph type="title"/>
          </p:nvPr>
        </p:nvSpPr>
        <p:spPr>
          <a:xfrm>
            <a:off x="626849" y="453234"/>
            <a:ext cx="8911687" cy="1280890"/>
          </a:xfrm>
        </p:spPr>
        <p:txBody>
          <a:bodyPr>
            <a:normAutofit/>
          </a:bodyPr>
          <a:lstStyle/>
          <a:p>
            <a:r>
              <a:rPr lang="ja-JP" altLang="en-US" sz="3200" dirty="0">
                <a:solidFill>
                  <a:srgbClr val="0070C0"/>
                </a:solidFill>
              </a:rPr>
              <a:t>多重推定</a:t>
            </a:r>
            <a:r>
              <a:rPr lang="ja-JP" altLang="en-US" sz="3200" dirty="0">
                <a:solidFill>
                  <a:srgbClr val="A6B727"/>
                </a:solidFill>
              </a:rPr>
              <a:t>アルゴリズム</a:t>
            </a:r>
            <a:endParaRPr kumimoji="1" lang="ja-JP" altLang="en-US" sz="3200" dirty="0">
              <a:solidFill>
                <a:srgbClr val="A6B727"/>
              </a:solidFill>
            </a:endParaRPr>
          </a:p>
        </p:txBody>
      </p:sp>
      <p:pic>
        <p:nvPicPr>
          <p:cNvPr id="15" name="図 14" descr="テーブル&#10;&#10;自動的に生成された説明">
            <a:extLst>
              <a:ext uri="{FF2B5EF4-FFF2-40B4-BE49-F238E27FC236}">
                <a16:creationId xmlns:a16="http://schemas.microsoft.com/office/drawing/2014/main" id="{05CED69A-2083-4772-937E-5A9981A91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496" y="534247"/>
            <a:ext cx="2810118" cy="3080860"/>
          </a:xfrm>
          <a:prstGeom prst="rect">
            <a:avLst/>
          </a:prstGeom>
          <a:ln>
            <a:solidFill>
              <a:schemeClr val="tx1"/>
            </a:solidFill>
          </a:ln>
        </p:spPr>
      </p:pic>
      <p:sp>
        <p:nvSpPr>
          <p:cNvPr id="16" name="四角形: 角を丸くする 15">
            <a:extLst>
              <a:ext uri="{FF2B5EF4-FFF2-40B4-BE49-F238E27FC236}">
                <a16:creationId xmlns:a16="http://schemas.microsoft.com/office/drawing/2014/main" id="{58E4073F-36C7-4CC0-9422-9B3F49280E62}"/>
              </a:ext>
            </a:extLst>
          </p:cNvPr>
          <p:cNvSpPr/>
          <p:nvPr/>
        </p:nvSpPr>
        <p:spPr>
          <a:xfrm>
            <a:off x="9329530" y="793935"/>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48749AC-8664-4227-B626-7FDF3ADD0F74}"/>
              </a:ext>
            </a:extLst>
          </p:cNvPr>
          <p:cNvSpPr/>
          <p:nvPr/>
        </p:nvSpPr>
        <p:spPr>
          <a:xfrm>
            <a:off x="9671594" y="534247"/>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BCF50431-AEBF-436B-AD77-DBD2C520954B}"/>
              </a:ext>
            </a:extLst>
          </p:cNvPr>
          <p:cNvSpPr/>
          <p:nvPr/>
        </p:nvSpPr>
        <p:spPr>
          <a:xfrm>
            <a:off x="9295421" y="1654304"/>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A00A1CA1-0587-470B-8FC1-97435509E561}"/>
              </a:ext>
            </a:extLst>
          </p:cNvPr>
          <p:cNvSpPr/>
          <p:nvPr/>
        </p:nvSpPr>
        <p:spPr>
          <a:xfrm>
            <a:off x="10873786" y="1651969"/>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A5E232AB-D9C7-4034-96AD-648B544CB736}"/>
              </a:ext>
            </a:extLst>
          </p:cNvPr>
          <p:cNvSpPr/>
          <p:nvPr/>
        </p:nvSpPr>
        <p:spPr>
          <a:xfrm>
            <a:off x="10873786" y="827903"/>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1BF46C60-EE5B-4F6C-8777-78303BD3FEAA}"/>
              </a:ext>
            </a:extLst>
          </p:cNvPr>
          <p:cNvSpPr/>
          <p:nvPr/>
        </p:nvSpPr>
        <p:spPr>
          <a:xfrm>
            <a:off x="9295421" y="1927094"/>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88C91330-AD36-433C-A4C1-DB6B420F2EC9}"/>
              </a:ext>
            </a:extLst>
          </p:cNvPr>
          <p:cNvSpPr/>
          <p:nvPr/>
        </p:nvSpPr>
        <p:spPr>
          <a:xfrm>
            <a:off x="9671595" y="1350718"/>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8FA77047-D1A6-42E9-BE49-9AF8C8E1FCBC}"/>
              </a:ext>
            </a:extLst>
          </p:cNvPr>
          <p:cNvSpPr/>
          <p:nvPr/>
        </p:nvSpPr>
        <p:spPr>
          <a:xfrm>
            <a:off x="8541404" y="2207404"/>
            <a:ext cx="323922" cy="265776"/>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C9EB861A-C71D-4A91-81F9-3EDE0D9B57DB}"/>
              </a:ext>
            </a:extLst>
          </p:cNvPr>
          <p:cNvSpPr/>
          <p:nvPr/>
        </p:nvSpPr>
        <p:spPr>
          <a:xfrm>
            <a:off x="10020676" y="2192871"/>
            <a:ext cx="465591" cy="280310"/>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5404C2A8-A79B-46E7-BFDE-457F8563E7F4}"/>
              </a:ext>
            </a:extLst>
          </p:cNvPr>
          <p:cNvSpPr/>
          <p:nvPr/>
        </p:nvSpPr>
        <p:spPr>
          <a:xfrm>
            <a:off x="9234994" y="2462441"/>
            <a:ext cx="465591" cy="280310"/>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7BA557A9-F1DE-49EB-9BCE-CCE839D12AF9}"/>
              </a:ext>
            </a:extLst>
          </p:cNvPr>
          <p:cNvSpPr/>
          <p:nvPr/>
        </p:nvSpPr>
        <p:spPr>
          <a:xfrm>
            <a:off x="8470569" y="2738878"/>
            <a:ext cx="465591" cy="280310"/>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9DB41AAE-00C0-418F-873C-9E47A551540B}"/>
              </a:ext>
            </a:extLst>
          </p:cNvPr>
          <p:cNvSpPr/>
          <p:nvPr/>
        </p:nvSpPr>
        <p:spPr>
          <a:xfrm>
            <a:off x="10802951" y="3049731"/>
            <a:ext cx="465591" cy="280310"/>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3AE8F0BB-000B-4171-8406-1AF35A49FB20}"/>
              </a:ext>
            </a:extLst>
          </p:cNvPr>
          <p:cNvSpPr/>
          <p:nvPr/>
        </p:nvSpPr>
        <p:spPr>
          <a:xfrm>
            <a:off x="9619343" y="3322774"/>
            <a:ext cx="465591" cy="280310"/>
          </a:xfrm>
          <a:prstGeom prst="round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BF6D792C-7D0E-4A03-B118-36BE5CEB320F}"/>
              </a:ext>
            </a:extLst>
          </p:cNvPr>
          <p:cNvCxnSpPr/>
          <p:nvPr/>
        </p:nvCxnSpPr>
        <p:spPr>
          <a:xfrm>
            <a:off x="5251269" y="2738878"/>
            <a:ext cx="966651" cy="22641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テキスト ボックス 29">
            <a:extLst>
              <a:ext uri="{FF2B5EF4-FFF2-40B4-BE49-F238E27FC236}">
                <a16:creationId xmlns:a16="http://schemas.microsoft.com/office/drawing/2014/main" id="{8038A312-9188-44FE-BF56-D8D3819DBD83}"/>
              </a:ext>
            </a:extLst>
          </p:cNvPr>
          <p:cNvSpPr txBox="1"/>
          <p:nvPr/>
        </p:nvSpPr>
        <p:spPr>
          <a:xfrm>
            <a:off x="8797121" y="3638343"/>
            <a:ext cx="2400587" cy="954107"/>
          </a:xfrm>
          <a:prstGeom prst="rect">
            <a:avLst/>
          </a:prstGeom>
          <a:noFill/>
        </p:spPr>
        <p:txBody>
          <a:bodyPr wrap="square" rtlCol="0">
            <a:spAutoFit/>
          </a:bodyPr>
          <a:lstStyle/>
          <a:p>
            <a:r>
              <a:rPr kumimoji="1" lang="ja-JP" altLang="en-US" sz="2800" b="1" dirty="0">
                <a:solidFill>
                  <a:schemeClr val="accent2"/>
                </a:solidFill>
              </a:rPr>
              <a:t>コード進行データベース</a:t>
            </a:r>
          </a:p>
        </p:txBody>
      </p:sp>
      <p:sp>
        <p:nvSpPr>
          <p:cNvPr id="27" name="四角形: 角を丸くする 26">
            <a:extLst>
              <a:ext uri="{FF2B5EF4-FFF2-40B4-BE49-F238E27FC236}">
                <a16:creationId xmlns:a16="http://schemas.microsoft.com/office/drawing/2014/main" id="{145DF060-3868-42C8-81A2-52FA210B6009}"/>
              </a:ext>
            </a:extLst>
          </p:cNvPr>
          <p:cNvSpPr/>
          <p:nvPr/>
        </p:nvSpPr>
        <p:spPr>
          <a:xfrm>
            <a:off x="10043721" y="51101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9B4CD5BF-1F48-4D69-880B-151B96F2153C}"/>
              </a:ext>
            </a:extLst>
          </p:cNvPr>
          <p:cNvSpPr/>
          <p:nvPr/>
        </p:nvSpPr>
        <p:spPr>
          <a:xfrm>
            <a:off x="9671594" y="806710"/>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4B6F766-944E-400D-BD4E-266719040F52}"/>
              </a:ext>
            </a:extLst>
          </p:cNvPr>
          <p:cNvSpPr/>
          <p:nvPr/>
        </p:nvSpPr>
        <p:spPr>
          <a:xfrm>
            <a:off x="10084934" y="135071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0B19ECA-5988-40EF-B28B-C4FB8F1AF540}"/>
              </a:ext>
            </a:extLst>
          </p:cNvPr>
          <p:cNvSpPr/>
          <p:nvPr/>
        </p:nvSpPr>
        <p:spPr>
          <a:xfrm>
            <a:off x="9683854" y="165834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F3E15C0-FB35-45AC-8D13-D327AA0A00EF}"/>
              </a:ext>
            </a:extLst>
          </p:cNvPr>
          <p:cNvSpPr/>
          <p:nvPr/>
        </p:nvSpPr>
        <p:spPr>
          <a:xfrm>
            <a:off x="9683853" y="191209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FC4FFC86-06A6-40EE-8903-C9809CB65F18}"/>
              </a:ext>
            </a:extLst>
          </p:cNvPr>
          <p:cNvSpPr/>
          <p:nvPr/>
        </p:nvSpPr>
        <p:spPr>
          <a:xfrm>
            <a:off x="8859046" y="2216138"/>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664913D8-D14E-4278-BC1C-B8146E83E760}"/>
              </a:ext>
            </a:extLst>
          </p:cNvPr>
          <p:cNvSpPr/>
          <p:nvPr/>
        </p:nvSpPr>
        <p:spPr>
          <a:xfrm>
            <a:off x="10480211" y="2189832"/>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A2AE9F4B-0994-4718-BE60-C4C3423279FF}"/>
              </a:ext>
            </a:extLst>
          </p:cNvPr>
          <p:cNvSpPr/>
          <p:nvPr/>
        </p:nvSpPr>
        <p:spPr>
          <a:xfrm>
            <a:off x="9683852" y="2484891"/>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E45A7C7-269C-4DD0-B746-F0D8D18782ED}"/>
              </a:ext>
            </a:extLst>
          </p:cNvPr>
          <p:cNvSpPr/>
          <p:nvPr/>
        </p:nvSpPr>
        <p:spPr>
          <a:xfrm>
            <a:off x="8888579" y="2761875"/>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54FFD7C2-EC91-44A7-9F86-9774ECD82B07}"/>
              </a:ext>
            </a:extLst>
          </p:cNvPr>
          <p:cNvSpPr/>
          <p:nvPr/>
        </p:nvSpPr>
        <p:spPr>
          <a:xfrm>
            <a:off x="10064041" y="3320744"/>
            <a:ext cx="382229" cy="268753"/>
          </a:xfrm>
          <a:prstGeom prst="roundRect">
            <a:avLst/>
          </a:prstGeom>
          <a:noFill/>
          <a:ln w="12700">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69701948-2BD4-4E96-B1DF-6C57CCA3B487}"/>
              </a:ext>
            </a:extLst>
          </p:cNvPr>
          <p:cNvCxnSpPr/>
          <p:nvPr/>
        </p:nvCxnSpPr>
        <p:spPr>
          <a:xfrm flipV="1">
            <a:off x="9846056" y="761666"/>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00DE77CA-A66E-4940-9F9C-E909D967C0A2}"/>
              </a:ext>
            </a:extLst>
          </p:cNvPr>
          <p:cNvCxnSpPr/>
          <p:nvPr/>
        </p:nvCxnSpPr>
        <p:spPr>
          <a:xfrm flipV="1">
            <a:off x="9500741" y="1072560"/>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5FF44F6E-FEFD-4565-9271-859647C4851F}"/>
              </a:ext>
            </a:extLst>
          </p:cNvPr>
          <p:cNvCxnSpPr/>
          <p:nvPr/>
        </p:nvCxnSpPr>
        <p:spPr>
          <a:xfrm flipV="1">
            <a:off x="9846056" y="1606283"/>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053E0F33-E487-4773-BCC0-F94BEB177AB2}"/>
              </a:ext>
            </a:extLst>
          </p:cNvPr>
          <p:cNvCxnSpPr/>
          <p:nvPr/>
        </p:nvCxnSpPr>
        <p:spPr>
          <a:xfrm flipV="1">
            <a:off x="9453608" y="1928724"/>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31DB7F58-C605-41E2-90F4-63849640333D}"/>
              </a:ext>
            </a:extLst>
          </p:cNvPr>
          <p:cNvCxnSpPr/>
          <p:nvPr/>
        </p:nvCxnSpPr>
        <p:spPr>
          <a:xfrm flipV="1">
            <a:off x="9491491" y="2191670"/>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CFA19158-EDEF-4360-9ED7-2D0F35DBFF50}"/>
              </a:ext>
            </a:extLst>
          </p:cNvPr>
          <p:cNvCxnSpPr/>
          <p:nvPr/>
        </p:nvCxnSpPr>
        <p:spPr>
          <a:xfrm flipV="1">
            <a:off x="8685889" y="2490759"/>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960A2355-FF5A-4740-88F2-213FE424BC97}"/>
              </a:ext>
            </a:extLst>
          </p:cNvPr>
          <p:cNvCxnSpPr/>
          <p:nvPr/>
        </p:nvCxnSpPr>
        <p:spPr>
          <a:xfrm flipV="1">
            <a:off x="10274666" y="2467591"/>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963710CE-F226-40B6-B894-E05477456DD7}"/>
              </a:ext>
            </a:extLst>
          </p:cNvPr>
          <p:cNvCxnSpPr/>
          <p:nvPr/>
        </p:nvCxnSpPr>
        <p:spPr>
          <a:xfrm flipV="1">
            <a:off x="9453608" y="2749467"/>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EA0D0B81-288D-42DD-84B6-50E406E6E9A0}"/>
              </a:ext>
            </a:extLst>
          </p:cNvPr>
          <p:cNvCxnSpPr/>
          <p:nvPr/>
        </p:nvCxnSpPr>
        <p:spPr>
          <a:xfrm flipV="1">
            <a:off x="8703139" y="302581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3CF97BD-B53B-4FF7-A387-548BC8FEAFCE}"/>
              </a:ext>
            </a:extLst>
          </p:cNvPr>
          <p:cNvCxnSpPr/>
          <p:nvPr/>
        </p:nvCxnSpPr>
        <p:spPr>
          <a:xfrm flipV="1">
            <a:off x="9874966" y="3574302"/>
            <a:ext cx="399688" cy="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355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6461</TotalTime>
  <Words>2181</Words>
  <Application>Microsoft Office PowerPoint</Application>
  <PresentationFormat>ワイド画面</PresentationFormat>
  <Paragraphs>275</Paragraphs>
  <Slides>18</Slides>
  <Notes>18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Corbel</vt:lpstr>
      <vt:lpstr>Wingdings 3</vt:lpstr>
      <vt:lpstr>基礎</vt:lpstr>
      <vt:lpstr>アプリケーションの動作（メイン画面）</vt:lpstr>
      <vt:lpstr>アプリケーションの動作（メイン画面）</vt:lpstr>
      <vt:lpstr>アプリケーションの動作（メイン画面）</vt:lpstr>
      <vt:lpstr>PowerPoint プレゼンテーション</vt:lpstr>
      <vt:lpstr>推薦アルゴリズム</vt:lpstr>
      <vt:lpstr>単純推定アルゴリズム</vt:lpstr>
      <vt:lpstr>単純推定アルゴリズム</vt:lpstr>
      <vt:lpstr>多重推定アルゴリズム</vt:lpstr>
      <vt:lpstr>多重推定アルゴリズム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アプリケーションの動作（メイン画面）</vt:lpstr>
      <vt:lpstr>類似コード進行推薦</vt:lpstr>
      <vt:lpstr>類似コード進行推薦</vt:lpstr>
      <vt:lpstr>類似コード進行推薦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例示型英文書作成支援ツールにおける例文の レコメンドシステム</dc:title>
  <dc:creator>ikeda yosihiro</dc:creator>
  <cp:lastModifiedBy>朴 成翼</cp:lastModifiedBy>
  <cp:revision>652</cp:revision>
  <dcterms:created xsi:type="dcterms:W3CDTF">2020-02-25T21:16:06Z</dcterms:created>
  <dcterms:modified xsi:type="dcterms:W3CDTF">2021-03-19T09:46:15Z</dcterms:modified>
</cp:coreProperties>
</file>